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305" r:id="rId3"/>
    <p:sldId id="260" r:id="rId4"/>
    <p:sldId id="268" r:id="rId5"/>
    <p:sldId id="276" r:id="rId6"/>
    <p:sldId id="288" r:id="rId7"/>
    <p:sldId id="297" r:id="rId8"/>
    <p:sldId id="307" r:id="rId9"/>
    <p:sldId id="308" r:id="rId10"/>
    <p:sldId id="299" r:id="rId11"/>
    <p:sldId id="314" r:id="rId12"/>
    <p:sldId id="310" r:id="rId13"/>
    <p:sldId id="312" r:id="rId14"/>
    <p:sldId id="257" r:id="rId15"/>
    <p:sldId id="258" r:id="rId16"/>
    <p:sldId id="259" r:id="rId17"/>
    <p:sldId id="313"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8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708A2-7C5E-47BA-954D-A4952BA8A50E}" type="datetimeFigureOut">
              <a:rPr lang="vi-VN" smtClean="0"/>
              <a:t>05/11/2024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7D988-D84A-4C8D-8A03-7626735E837E}" type="slidenum">
              <a:rPr lang="vi-VN" smtClean="0"/>
              <a:t>‹#›</a:t>
            </a:fld>
            <a:endParaRPr lang="vi-VN"/>
          </a:p>
        </p:txBody>
      </p:sp>
    </p:spTree>
    <p:extLst>
      <p:ext uri="{BB962C8B-B14F-4D97-AF65-F5344CB8AC3E}">
        <p14:creationId xmlns:p14="http://schemas.microsoft.com/office/powerpoint/2010/main" val="330863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EA19F-5560-479B-921B-93A859EF5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55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03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58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964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2810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567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4856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645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885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752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17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434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53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19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49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26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63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2038E4BC-0B9D-6ED1-0C46-5A8F0DDAD3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9600" y="177800"/>
            <a:ext cx="1587301" cy="1587301"/>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2F2C1033-F134-2CB7-46A0-177735C1D5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8000" y="-4851400"/>
            <a:ext cx="1587301" cy="158730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xmlns="" id="{288365AC-2897-2785-F713-3804161664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32400" y="8458200"/>
            <a:ext cx="1587301" cy="1587301"/>
          </a:xfrm>
          <a:prstGeom prst="rect">
            <a:avLst/>
          </a:prstGeom>
        </p:spPr>
      </p:pic>
    </p:spTree>
    <p:extLst>
      <p:ext uri="{BB962C8B-B14F-4D97-AF65-F5344CB8AC3E}">
        <p14:creationId xmlns:p14="http://schemas.microsoft.com/office/powerpoint/2010/main" val="2599157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55D78541-B994-55C6-4B6C-55FE9C6B6F2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84400" y="0"/>
            <a:ext cx="1587301" cy="1587301"/>
          </a:xfrm>
          <a:prstGeom prst="rect">
            <a:avLst/>
          </a:prstGeom>
        </p:spPr>
      </p:pic>
    </p:spTree>
    <p:extLst>
      <p:ext uri="{BB962C8B-B14F-4D97-AF65-F5344CB8AC3E}">
        <p14:creationId xmlns:p14="http://schemas.microsoft.com/office/powerpoint/2010/main" val="11580247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9.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9.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 y="15240"/>
            <a:ext cx="12160333" cy="6842760"/>
          </a:xfrm>
          <a:prstGeom prst="rect">
            <a:avLst/>
          </a:prstGeom>
        </p:spPr>
      </p:pic>
      <p:pic>
        <p:nvPicPr>
          <p:cNvPr id="6" name="Picture 5">
            <a:extLst>
              <a:ext uri="{FF2B5EF4-FFF2-40B4-BE49-F238E27FC236}">
                <a16:creationId xmlns:a16="http://schemas.microsoft.com/office/drawing/2014/main" xmlns=""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990600"/>
            <a:ext cx="9042400" cy="2340074"/>
          </a:xfrm>
          <a:prstGeom prst="rect">
            <a:avLst/>
          </a:prstGeom>
        </p:spPr>
      </p:pic>
      <p:pic>
        <p:nvPicPr>
          <p:cNvPr id="8" name="Picture 7">
            <a:extLst>
              <a:ext uri="{FF2B5EF4-FFF2-40B4-BE49-F238E27FC236}">
                <a16:creationId xmlns:a16="http://schemas.microsoft.com/office/drawing/2014/main" xmlns="" id="{6F0217B0-7A56-2859-FE21-C00A2FD6D7B9}"/>
              </a:ext>
            </a:extLst>
          </p:cNvPr>
          <p:cNvPicPr>
            <a:picLocks noChangeAspect="1"/>
          </p:cNvPicPr>
          <p:nvPr/>
        </p:nvPicPr>
        <p:blipFill>
          <a:blip r:embed="rId4"/>
          <a:stretch>
            <a:fillRect/>
          </a:stretch>
        </p:blipFill>
        <p:spPr>
          <a:xfrm>
            <a:off x="20320" y="330201"/>
            <a:ext cx="1365623" cy="1422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a:extLst>
              <a:ext uri="{FF2B5EF4-FFF2-40B4-BE49-F238E27FC236}">
                <a16:creationId xmlns:a16="http://schemas.microsoft.com/office/drawing/2014/main" xmlns="" id="{672FA722-65C9-8B4D-6CA6-2A7B25A34760}"/>
              </a:ext>
            </a:extLst>
          </p:cNvPr>
          <p:cNvPicPr>
            <a:picLocks noChangeAspect="1"/>
          </p:cNvPicPr>
          <p:nvPr/>
        </p:nvPicPr>
        <p:blipFill>
          <a:blip r:embed="rId2"/>
          <a:stretch>
            <a:fillRect/>
          </a:stretch>
        </p:blipFill>
        <p:spPr>
          <a:xfrm>
            <a:off x="643467" y="1425195"/>
            <a:ext cx="10905066" cy="4007611"/>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xmlns="" id="{C5B717A3-143E-40E5-901B-124C4A6A94AB}"/>
              </a:ext>
            </a:extLst>
          </p:cNvPr>
          <p:cNvGrpSpPr/>
          <p:nvPr/>
        </p:nvGrpSpPr>
        <p:grpSpPr>
          <a:xfrm>
            <a:off x="344448" y="77000"/>
            <a:ext cx="11441152" cy="988009"/>
            <a:chOff x="0" y="0"/>
            <a:chExt cx="8264539" cy="2288928"/>
          </a:xfrm>
          <a:solidFill>
            <a:schemeClr val="tx2"/>
          </a:solidFill>
        </p:grpSpPr>
        <p:sp>
          <p:nvSpPr>
            <p:cNvPr id="11" name="Freeform 8">
              <a:extLst>
                <a:ext uri="{FF2B5EF4-FFF2-40B4-BE49-F238E27FC236}">
                  <a16:creationId xmlns:a16="http://schemas.microsoft.com/office/drawing/2014/main" xmlns=""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xmlns=""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xmlns="" id="{4AF624D6-7D43-40CA-B3BB-F0034CDF133D}"/>
              </a:ext>
            </a:extLst>
          </p:cNvPr>
          <p:cNvSpPr/>
          <p:nvPr/>
        </p:nvSpPr>
        <p:spPr>
          <a:xfrm>
            <a:off x="373972" y="76999"/>
            <a:ext cx="11157629" cy="995016"/>
          </a:xfrm>
          <a:prstGeom prst="rect">
            <a:avLst/>
          </a:prstGeom>
        </p:spPr>
        <p:txBody>
          <a:bodyPr wrap="square">
            <a:spAutoFit/>
          </a:bodyPr>
          <a:lstStyle/>
          <a:p>
            <a:pPr algn="just" defTabSz="609630">
              <a:spcBef>
                <a:spcPts val="400"/>
              </a:spcBef>
              <a:spcAft>
                <a:spcPts val="400"/>
              </a:spcAft>
              <a:defRPr/>
            </a:pPr>
            <a:r>
              <a:rPr lang="vi-VN" sz="2933"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2933" b="1" dirty="0">
                <a:solidFill>
                  <a:srgbClr val="FFC000"/>
                </a:solidFill>
                <a:latin typeface="Roboto Light" panose="02000000000000000000" pitchFamily="2" charset="0"/>
                <a:ea typeface="Roboto Light" panose="02000000000000000000" pitchFamily="2" charset="0"/>
              </a:rPr>
              <a:t>.</a:t>
            </a:r>
            <a:endParaRPr lang="vi-VN" sz="2933"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xmlns="" id="{033CBDA2-F19E-5C49-BAA9-01345110DC56}"/>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
        <p:nvSpPr>
          <p:cNvPr id="3" name="AutoShape 4" descr="Thánh địa Mỹ Sơn - Di sản Văn hóa Thế giới được UNESCO công nhận">
            <a:extLst>
              <a:ext uri="{FF2B5EF4-FFF2-40B4-BE49-F238E27FC236}">
                <a16:creationId xmlns:a16="http://schemas.microsoft.com/office/drawing/2014/main" xmlns="" id="{78BDA7FA-3CAE-5D11-F792-F260BDBBE52C}"/>
              </a:ext>
            </a:extLst>
          </p:cNvPr>
          <p:cNvSpPr>
            <a:spLocks noChangeAspect="1" noChangeArrowheads="1"/>
          </p:cNvSpPr>
          <p:nvPr/>
        </p:nvSpPr>
        <p:spPr bwMode="auto">
          <a:xfrm>
            <a:off x="4991100" y="3251200"/>
            <a:ext cx="283577" cy="283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pic>
        <p:nvPicPr>
          <p:cNvPr id="5" name="Picture 4">
            <a:extLst>
              <a:ext uri="{FF2B5EF4-FFF2-40B4-BE49-F238E27FC236}">
                <a16:creationId xmlns:a16="http://schemas.microsoft.com/office/drawing/2014/main" xmlns="" id="{52722547-2D58-3BFE-52CC-FD79E180B2EC}"/>
              </a:ext>
            </a:extLst>
          </p:cNvPr>
          <p:cNvPicPr>
            <a:picLocks noChangeAspect="1"/>
          </p:cNvPicPr>
          <p:nvPr/>
        </p:nvPicPr>
        <p:blipFill>
          <a:blip r:embed="rId2"/>
          <a:stretch>
            <a:fillRect/>
          </a:stretch>
        </p:blipFill>
        <p:spPr>
          <a:xfrm>
            <a:off x="863600" y="1905000"/>
            <a:ext cx="10274300" cy="2133600"/>
          </a:xfrm>
          <a:prstGeom prst="rect">
            <a:avLst/>
          </a:prstGeom>
        </p:spPr>
      </p:pic>
      <p:pic>
        <p:nvPicPr>
          <p:cNvPr id="7" name="Picture 6">
            <a:extLst>
              <a:ext uri="{FF2B5EF4-FFF2-40B4-BE49-F238E27FC236}">
                <a16:creationId xmlns:a16="http://schemas.microsoft.com/office/drawing/2014/main" xmlns="" id="{81B6D3D7-B9D7-1913-29E1-DCB135AFE6D2}"/>
              </a:ext>
            </a:extLst>
          </p:cNvPr>
          <p:cNvPicPr>
            <a:picLocks noChangeAspect="1"/>
          </p:cNvPicPr>
          <p:nvPr/>
        </p:nvPicPr>
        <p:blipFill>
          <a:blip r:embed="rId3"/>
          <a:stretch>
            <a:fillRect/>
          </a:stretch>
        </p:blipFill>
        <p:spPr>
          <a:xfrm>
            <a:off x="406400" y="1701800"/>
            <a:ext cx="11517184" cy="28956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409E34-7EA8-0974-ED92-B7DC0A691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xmlns=""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xmlns=""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1408479"/>
            <a:ext cx="828517" cy="828517"/>
          </a:xfrm>
          <a:prstGeom prst="rect">
            <a:avLst/>
          </a:prstGeom>
        </p:spPr>
      </p:pic>
      <p:sp>
        <p:nvSpPr>
          <p:cNvPr id="9" name="Freeform: Shape 8">
            <a:extLst>
              <a:ext uri="{FF2B5EF4-FFF2-40B4-BE49-F238E27FC236}">
                <a16:creationId xmlns:a16="http://schemas.microsoft.com/office/drawing/2014/main" xmlns=""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12" name="Oval 11">
            <a:extLst>
              <a:ext uri="{FF2B5EF4-FFF2-40B4-BE49-F238E27FC236}">
                <a16:creationId xmlns:a16="http://schemas.microsoft.com/office/drawing/2014/main" xmlns=""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10" name="Freeform: Shape 9">
            <a:extLst>
              <a:ext uri="{FF2B5EF4-FFF2-40B4-BE49-F238E27FC236}">
                <a16:creationId xmlns:a16="http://schemas.microsoft.com/office/drawing/2014/main" xmlns="" id="{246F98F1-4D52-DA5D-47D3-3145D75C8E5E}"/>
              </a:ext>
            </a:extLst>
          </p:cNvPr>
          <p:cNvSpPr/>
          <p:nvPr/>
        </p:nvSpPr>
        <p:spPr>
          <a:xfrm>
            <a:off x="5741514" y="3494599"/>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sp>
        <p:nvSpPr>
          <p:cNvPr id="11" name="Freeform: Shape 10">
            <a:extLst>
              <a:ext uri="{FF2B5EF4-FFF2-40B4-BE49-F238E27FC236}">
                <a16:creationId xmlns:a16="http://schemas.microsoft.com/office/drawing/2014/main" xmlns="" id="{ADA7DB9D-599D-F4AA-A915-931778669F54}"/>
              </a:ext>
            </a:extLst>
          </p:cNvPr>
          <p:cNvSpPr/>
          <p:nvPr/>
        </p:nvSpPr>
        <p:spPr>
          <a:xfrm>
            <a:off x="5784767"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9Slide02 Noi dung dai"/>
            </a:endParaRPr>
          </a:p>
        </p:txBody>
      </p:sp>
      <p:pic>
        <p:nvPicPr>
          <p:cNvPr id="8" name="Picture 7">
            <a:extLst>
              <a:ext uri="{FF2B5EF4-FFF2-40B4-BE49-F238E27FC236}">
                <a16:creationId xmlns:a16="http://schemas.microsoft.com/office/drawing/2014/main" xmlns="" id="{29D1A863-1FE3-733E-7BAD-50BCAEEB2D2A}"/>
              </a:ext>
            </a:extLst>
          </p:cNvPr>
          <p:cNvPicPr>
            <a:picLocks noChangeAspect="1"/>
          </p:cNvPicPr>
          <p:nvPr/>
        </p:nvPicPr>
        <p:blipFill>
          <a:blip r:embed="rId7" cstate="print">
            <a:extLst>
              <a:ext uri="{28A0092B-C50C-407E-A947-70E740481C1C}">
                <a14:useLocalDpi xmlns:a14="http://schemas.microsoft.com/office/drawing/2010/main" val="0"/>
              </a:ext>
            </a:extLst>
          </a:blip>
          <a:srcRect l="41524" t="32634" r="18264" b="16396"/>
          <a:stretch>
            <a:fillRect/>
          </a:stretch>
        </p:blipFill>
        <p:spPr>
          <a:xfrm rot="21226180">
            <a:off x="4815261" y="2349294"/>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2743200" y="1346200"/>
            <a:ext cx="6781800" cy="1231106"/>
          </a:xfrm>
          <a:prstGeom prst="rect">
            <a:avLst/>
          </a:prstGeom>
          <a:noFill/>
        </p:spPr>
        <p:txBody>
          <a:bodyPr wrap="square" lIns="0" tIns="0" rIns="0" bIns="0" rtlCol="0">
            <a:spAutoFit/>
          </a:bodyPr>
          <a:lstStyle/>
          <a:p>
            <a:pPr algn="ctr" defTabSz="914446"/>
            <a:r>
              <a:rPr lang="en-US" sz="4000" dirty="0">
                <a:solidFill>
                  <a:srgbClr val="15F4FD"/>
                </a:solidFill>
                <a:latin typeface="Cambria" panose="02040503050406030204" pitchFamily="18" charset="0"/>
                <a:ea typeface="Cambria" panose="02040503050406030204" pitchFamily="18" charset="0"/>
              </a:rPr>
              <a:t>1. </a:t>
            </a:r>
            <a:r>
              <a:rPr lang="en-US" sz="4000" dirty="0" err="1">
                <a:solidFill>
                  <a:srgbClr val="15F4FD"/>
                </a:solidFill>
                <a:latin typeface="Cambria" panose="02040503050406030204" pitchFamily="18" charset="0"/>
                <a:ea typeface="Cambria" panose="02040503050406030204" pitchFamily="18" charset="0"/>
              </a:rPr>
              <a:t>Vương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Quốc</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Chăm</a:t>
            </a:r>
            <a:r>
              <a:rPr lang="en-US" sz="4000" dirty="0">
                <a:solidFill>
                  <a:srgbClr val="15F4FD"/>
                </a:solidFill>
                <a:latin typeface="Cambria" panose="02040503050406030204" pitchFamily="18" charset="0"/>
                <a:ea typeface="Cambria" panose="02040503050406030204" pitchFamily="18" charset="0"/>
              </a:rPr>
              <a:t> Pa </a:t>
            </a:r>
            <a:r>
              <a:rPr lang="en-US" sz="4000" dirty="0" err="1">
                <a:solidFill>
                  <a:srgbClr val="15F4FD"/>
                </a:solidFill>
                <a:latin typeface="Cambria" panose="02040503050406030204" pitchFamily="18" charset="0"/>
                <a:ea typeface="Cambria" panose="02040503050406030204" pitchFamily="18" charset="0"/>
              </a:rPr>
              <a:t>được</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thành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lập</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vào</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thế</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kỉ</a:t>
            </a:r>
            <a:r>
              <a:rPr lang="en-US" sz="4000" dirty="0">
                <a:solidFill>
                  <a:srgbClr val="15F4FD"/>
                </a:solidFill>
                <a:latin typeface="Cambria" panose="02040503050406030204" pitchFamily="18" charset="0"/>
                <a:ea typeface="Cambria" panose="02040503050406030204" pitchFamily="18" charset="0"/>
              </a:rPr>
              <a:t> bao </a:t>
            </a:r>
            <a:r>
              <a:rPr lang="en-US" sz="4000" dirty="0" err="1">
                <a:solidFill>
                  <a:srgbClr val="15F4FD"/>
                </a:solidFill>
                <a:latin typeface="Cambria" panose="02040503050406030204" pitchFamily="18" charset="0"/>
                <a:ea typeface="Cambria" panose="02040503050406030204" pitchFamily="18" charset="0"/>
              </a:rPr>
              <a:t>nhiêu</a:t>
            </a:r>
            <a:r>
              <a:rPr lang="en-US" sz="4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2" y="2607294"/>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773821" y="3053259"/>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A. </a:t>
              </a:r>
              <a:r>
                <a:rPr lang="en-US" sz="2400" dirty="0" err="1">
                  <a:solidFill>
                    <a:prstClr val="white"/>
                  </a:solidFill>
                  <a:latin typeface="Cambria" panose="02040503050406030204" pitchFamily="18" charset="0"/>
                  <a:ea typeface="Cambria" panose="02040503050406030204" pitchFamily="18" charset="0"/>
                </a:rPr>
                <a:t>Cuối</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thế</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kỉ</a:t>
              </a:r>
              <a:r>
                <a:rPr lang="en-US" sz="24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775751" y="4816551"/>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B. </a:t>
              </a:r>
              <a:r>
                <a:rPr lang="en-US" sz="2400" dirty="0" err="1">
                  <a:solidFill>
                    <a:prstClr val="white"/>
                  </a:solidFill>
                  <a:latin typeface="Cambria" panose="02040503050406030204" pitchFamily="18" charset="0"/>
                  <a:ea typeface="Cambria" panose="02040503050406030204" pitchFamily="18" charset="0"/>
                </a:rPr>
                <a:t>Đầu</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thế</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kỉ</a:t>
              </a:r>
              <a:r>
                <a:rPr lang="en-US" sz="24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6232967" y="4816551"/>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C. </a:t>
              </a:r>
              <a:r>
                <a:rPr lang="en-US" sz="2400" dirty="0" err="1">
                  <a:solidFill>
                    <a:prstClr val="white"/>
                  </a:solidFill>
                  <a:latin typeface="Cambria" panose="02040503050406030204" pitchFamily="18" charset="0"/>
                  <a:ea typeface="Cambria" panose="02040503050406030204" pitchFamily="18" charset="0"/>
                </a:rPr>
                <a:t>Cuối</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thế</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kỉ</a:t>
              </a:r>
              <a:r>
                <a:rPr lang="en-US" sz="24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6"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3" y="-2630088"/>
            <a:ext cx="468313" cy="468313"/>
          </a:xfrm>
          <a:prstGeom prst="rect">
            <a:avLst/>
          </a:prstGeom>
        </p:spPr>
      </p:pic>
      <p:pic>
        <p:nvPicPr>
          <p:cNvPr id="7" name="Media1">
            <a:hlinkClick r:id="" action="ppaction://media"/>
            <a:extLst>
              <a:ext uri="{FF2B5EF4-FFF2-40B4-BE49-F238E27FC236}">
                <a16:creationId xmlns:a16="http://schemas.microsoft.com/office/drawing/2014/main" xmlns=""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2"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xmlns=""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1"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2946400" y="1524001"/>
            <a:ext cx="6578600" cy="1231106"/>
          </a:xfrm>
          <a:prstGeom prst="rect">
            <a:avLst/>
          </a:prstGeom>
          <a:noFill/>
        </p:spPr>
        <p:txBody>
          <a:bodyPr wrap="square" lIns="0" tIns="0" rIns="0" bIns="0" rtlCol="0">
            <a:spAutoFit/>
          </a:bodyPr>
          <a:lstStyle/>
          <a:p>
            <a:pPr defTabSz="914446"/>
            <a:r>
              <a:rPr lang="en-US" sz="4000" dirty="0">
                <a:solidFill>
                  <a:srgbClr val="15F4FD"/>
                </a:solidFill>
                <a:latin typeface="Cambria" panose="02040503050406030204" pitchFamily="18" charset="0"/>
                <a:ea typeface="Cambria" panose="02040503050406030204" pitchFamily="18" charset="0"/>
              </a:rPr>
              <a:t>2. </a:t>
            </a:r>
            <a:r>
              <a:rPr lang="en-US" sz="4000" dirty="0" err="1">
                <a:solidFill>
                  <a:srgbClr val="15F4FD"/>
                </a:solidFill>
                <a:latin typeface="Cambria" panose="02040503050406030204" pitchFamily="18" charset="0"/>
                <a:ea typeface="Cambria" panose="02040503050406030204" pitchFamily="18" charset="0"/>
              </a:rPr>
              <a:t>Thánh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địa</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Mỹ</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Sơn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có</a:t>
            </a:r>
            <a:r>
              <a:rPr lang="en-US" sz="4000" dirty="0">
                <a:solidFill>
                  <a:srgbClr val="15F4FD"/>
                </a:solidFill>
                <a:latin typeface="Cambria" panose="02040503050406030204" pitchFamily="18" charset="0"/>
                <a:ea typeface="Cambria" panose="02040503050406030204" pitchFamily="18" charset="0"/>
              </a:rPr>
              <a:t> bao </a:t>
            </a:r>
            <a:r>
              <a:rPr lang="en-US" sz="4000" dirty="0" err="1">
                <a:solidFill>
                  <a:srgbClr val="15F4FD"/>
                </a:solidFill>
                <a:latin typeface="Cambria" panose="02040503050406030204" pitchFamily="18" charset="0"/>
                <a:ea typeface="Cambria" panose="02040503050406030204" pitchFamily="18" charset="0"/>
              </a:rPr>
              <a:t>nhiêu</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đền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tháp</a:t>
            </a:r>
            <a:r>
              <a:rPr lang="en-US" sz="4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2" y="2607294"/>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6377651" y="4816551"/>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3235997"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C. </a:t>
              </a:r>
              <a:r>
                <a:rPr lang="en-US" sz="2400" dirty="0" err="1">
                  <a:solidFill>
                    <a:prstClr val="white"/>
                  </a:solidFill>
                  <a:latin typeface="Cambria" panose="02040503050406030204" pitchFamily="18" charset="0"/>
                  <a:ea typeface="Cambria" panose="02040503050406030204" pitchFamily="18" charset="0"/>
                </a:rPr>
                <a:t>Hơn</a:t>
              </a:r>
              <a:r>
                <a:rPr lang="en-US" sz="2400" dirty="0">
                  <a:solidFill>
                    <a:prstClr val="white"/>
                  </a:solidFill>
                  <a:latin typeface="Cambria" panose="02040503050406030204" pitchFamily="18" charset="0"/>
                  <a:ea typeface="Cambria" panose="02040503050406030204" pitchFamily="18" charset="0"/>
                </a:rPr>
                <a:t> 70 </a:t>
              </a:r>
              <a:r>
                <a:rPr lang="en-US" sz="2400" dirty="0" err="1">
                  <a:solidFill>
                    <a:prstClr val="white"/>
                  </a:solidFill>
                  <a:latin typeface="Cambria" panose="02040503050406030204" pitchFamily="18" charset="0"/>
                  <a:ea typeface="Cambria" panose="02040503050406030204" pitchFamily="18" charset="0"/>
                </a:rPr>
                <a:t>đền</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tháp</a:t>
              </a:r>
              <a:endParaRPr lang="en-US" sz="24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775751" y="4816551"/>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3013827"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B. </a:t>
              </a:r>
              <a:r>
                <a:rPr lang="en-US" sz="2400" dirty="0" err="1">
                  <a:solidFill>
                    <a:prstClr val="white"/>
                  </a:solidFill>
                  <a:latin typeface="Cambria" panose="02040503050406030204" pitchFamily="18" charset="0"/>
                  <a:ea typeface="Cambria" panose="02040503050406030204" pitchFamily="18" charset="0"/>
                </a:rPr>
                <a:t>Dưới</a:t>
              </a:r>
              <a:r>
                <a:rPr lang="en-US" sz="2400" dirty="0">
                  <a:solidFill>
                    <a:prstClr val="white"/>
                  </a:solidFill>
                  <a:latin typeface="Cambria" panose="02040503050406030204" pitchFamily="18" charset="0"/>
                  <a:ea typeface="Cambria" panose="02040503050406030204" pitchFamily="18" charset="0"/>
                </a:rPr>
                <a:t> 70 </a:t>
              </a:r>
              <a:r>
                <a:rPr lang="en-US" sz="2400" dirty="0" err="1">
                  <a:solidFill>
                    <a:prstClr val="white"/>
                  </a:solidFill>
                  <a:latin typeface="Cambria" panose="02040503050406030204" pitchFamily="18" charset="0"/>
                  <a:ea typeface="Cambria" panose="02040503050406030204" pitchFamily="18" charset="0"/>
                </a:rPr>
                <a:t>đền</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tháp</a:t>
              </a:r>
              <a:endParaRPr lang="en-US" sz="24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1775751" y="2990961"/>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6844816" y="5253184"/>
              <a:ext cx="3047999"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A. </a:t>
              </a:r>
              <a:r>
                <a:rPr lang="en-US" sz="2400" dirty="0" err="1">
                  <a:solidFill>
                    <a:prstClr val="white"/>
                  </a:solidFill>
                  <a:latin typeface="Cambria" panose="02040503050406030204" pitchFamily="18" charset="0"/>
                  <a:ea typeface="Cambria" panose="02040503050406030204" pitchFamily="18" charset="0"/>
                </a:rPr>
                <a:t>Hơn</a:t>
              </a:r>
              <a:r>
                <a:rPr lang="en-US" sz="2400" dirty="0">
                  <a:solidFill>
                    <a:prstClr val="white"/>
                  </a:solidFill>
                  <a:latin typeface="Cambria" panose="02040503050406030204" pitchFamily="18" charset="0"/>
                  <a:ea typeface="Cambria" panose="02040503050406030204" pitchFamily="18" charset="0"/>
                </a:rPr>
                <a:t> 60 </a:t>
              </a:r>
              <a:r>
                <a:rPr lang="en-US" sz="2400" dirty="0" err="1">
                  <a:solidFill>
                    <a:prstClr val="white"/>
                  </a:solidFill>
                  <a:latin typeface="Cambria" panose="02040503050406030204" pitchFamily="18" charset="0"/>
                  <a:ea typeface="Cambria" panose="02040503050406030204" pitchFamily="18" charset="0"/>
                </a:rPr>
                <a:t>đền</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tháp</a:t>
              </a:r>
              <a:endParaRPr lang="en-US" sz="24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6"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3" y="-2630088"/>
            <a:ext cx="468313" cy="468313"/>
          </a:xfrm>
          <a:prstGeom prst="rect">
            <a:avLst/>
          </a:prstGeom>
        </p:spPr>
      </p:pic>
      <p:pic>
        <p:nvPicPr>
          <p:cNvPr id="2" name="Media1">
            <a:hlinkClick r:id="" action="ppaction://media"/>
            <a:extLst>
              <a:ext uri="{FF2B5EF4-FFF2-40B4-BE49-F238E27FC236}">
                <a16:creationId xmlns:a16="http://schemas.microsoft.com/office/drawing/2014/main" xmlns=""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2"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1"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778000" y="1397000"/>
            <a:ext cx="9398000" cy="1231106"/>
          </a:xfrm>
          <a:prstGeom prst="rect">
            <a:avLst/>
          </a:prstGeom>
          <a:noFill/>
        </p:spPr>
        <p:txBody>
          <a:bodyPr wrap="square" lIns="0" tIns="0" rIns="0" bIns="0" rtlCol="0">
            <a:spAutoFit/>
          </a:bodyPr>
          <a:lstStyle/>
          <a:p>
            <a:pPr algn="ctr" defTabSz="914446"/>
            <a:r>
              <a:rPr lang="en-US" sz="4000" dirty="0">
                <a:solidFill>
                  <a:srgbClr val="15F4FD"/>
                </a:solidFill>
                <a:latin typeface="Cambria" panose="02040503050406030204" pitchFamily="18" charset="0"/>
                <a:ea typeface="Cambria" panose="02040503050406030204" pitchFamily="18" charset="0"/>
              </a:rPr>
              <a:t>3. </a:t>
            </a:r>
            <a:r>
              <a:rPr lang="vi-VN" sz="4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4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2" y="2607294"/>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834045" y="4704887"/>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834045" y="2844225"/>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6232967" y="4704887"/>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6"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3" y="-2630088"/>
            <a:ext cx="468313" cy="468313"/>
          </a:xfrm>
          <a:prstGeom prst="rect">
            <a:avLst/>
          </a:prstGeom>
        </p:spPr>
      </p:pic>
      <p:pic>
        <p:nvPicPr>
          <p:cNvPr id="2" name="Media1">
            <a:hlinkClick r:id="" action="ppaction://media"/>
            <a:extLst>
              <a:ext uri="{FF2B5EF4-FFF2-40B4-BE49-F238E27FC236}">
                <a16:creationId xmlns:a16="http://schemas.microsoft.com/office/drawing/2014/main" xmlns=""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2"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1"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2438400" y="1524001"/>
            <a:ext cx="8636000" cy="677108"/>
          </a:xfrm>
          <a:prstGeom prst="rect">
            <a:avLst/>
          </a:prstGeom>
          <a:noFill/>
        </p:spPr>
        <p:txBody>
          <a:bodyPr wrap="square" lIns="0" tIns="0" rIns="0" bIns="0" rtlCol="0">
            <a:spAutoFit/>
          </a:bodyPr>
          <a:lstStyle/>
          <a:p>
            <a:pPr defTabSz="914446"/>
            <a:r>
              <a:rPr lang="en-US" sz="4400" dirty="0">
                <a:solidFill>
                  <a:srgbClr val="15F4FD"/>
                </a:solidFill>
                <a:latin typeface="Cambria" panose="02040503050406030204" pitchFamily="18" charset="0"/>
                <a:ea typeface="Cambria" panose="02040503050406030204" pitchFamily="18" charset="0"/>
              </a:rPr>
              <a:t>4. </a:t>
            </a:r>
            <a:r>
              <a:rPr lang="en-US" sz="4400" dirty="0" err="1">
                <a:solidFill>
                  <a:srgbClr val="15F4FD"/>
                </a:solidFill>
                <a:latin typeface="Cambria" panose="02040503050406030204" pitchFamily="18" charset="0"/>
                <a:ea typeface="Cambria" panose="02040503050406030204" pitchFamily="18" charset="0"/>
              </a:rPr>
              <a:t>Tháp</a:t>
            </a:r>
            <a:r>
              <a:rPr lang="en-US" sz="4400" dirty="0">
                <a:solidFill>
                  <a:srgbClr val="15F4FD"/>
                </a:solidFill>
                <a:latin typeface="Cambria" panose="02040503050406030204" pitchFamily="18" charset="0"/>
                <a:ea typeface="Cambria" panose="02040503050406030204" pitchFamily="18" charset="0"/>
              </a:rPr>
              <a:t> Bánh </a:t>
            </a:r>
            <a:r>
              <a:rPr lang="en-US" sz="4400" dirty="0" err="1">
                <a:solidFill>
                  <a:srgbClr val="15F4FD"/>
                </a:solidFill>
                <a:latin typeface="Cambria" panose="02040503050406030204" pitchFamily="18" charset="0"/>
                <a:ea typeface="Cambria" panose="02040503050406030204" pitchFamily="18" charset="0"/>
              </a:rPr>
              <a:t>Ít</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còn</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tên</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gọi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6655562" y="2607294"/>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773821" y="3053259"/>
            <a:ext cx="4038600" cy="136807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A. </a:t>
              </a:r>
              <a:r>
                <a:rPr lang="en-US" sz="2400" dirty="0" err="1">
                  <a:solidFill>
                    <a:prstClr val="white"/>
                  </a:solidFill>
                  <a:latin typeface="Cambria" panose="02040503050406030204" pitchFamily="18" charset="0"/>
                  <a:ea typeface="Cambria" panose="02040503050406030204" pitchFamily="18" charset="0"/>
                </a:rPr>
                <a:t>Tháp</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Bạc</a:t>
              </a:r>
              <a:endParaRPr lang="en-US" sz="24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775751" y="4816551"/>
            <a:ext cx="403860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B. </a:t>
              </a:r>
              <a:r>
                <a:rPr lang="en-US" sz="2400" dirty="0" err="1">
                  <a:solidFill>
                    <a:prstClr val="white"/>
                  </a:solidFill>
                  <a:latin typeface="Cambria" panose="02040503050406030204" pitchFamily="18" charset="0"/>
                  <a:ea typeface="Cambria" panose="02040503050406030204" pitchFamily="18" charset="0"/>
                </a:rPr>
                <a:t>Tháp</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Vàng</a:t>
              </a:r>
              <a:endParaRPr lang="en-US" sz="24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6232967" y="4816551"/>
            <a:ext cx="4038600" cy="1368075"/>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6" cy="461665"/>
            </a:xfrm>
            <a:prstGeom prst="rect">
              <a:avLst/>
            </a:prstGeom>
            <a:noFill/>
          </p:spPr>
          <p:txBody>
            <a:bodyPr wrap="square">
              <a:spAutoFit/>
            </a:bodyPr>
            <a:lstStyle/>
            <a:p>
              <a:pPr defTabSz="914446"/>
              <a:r>
                <a:rPr lang="en-US" sz="2400" dirty="0">
                  <a:solidFill>
                    <a:prstClr val="white"/>
                  </a:solidFill>
                  <a:latin typeface="Cambria" panose="02040503050406030204" pitchFamily="18" charset="0"/>
                  <a:ea typeface="Cambria" panose="02040503050406030204" pitchFamily="18" charset="0"/>
                </a:rPr>
                <a:t>B. </a:t>
              </a:r>
              <a:r>
                <a:rPr lang="en-US" sz="2400" dirty="0" err="1">
                  <a:solidFill>
                    <a:prstClr val="white"/>
                  </a:solidFill>
                  <a:latin typeface="Cambria" panose="02040503050406030204" pitchFamily="18" charset="0"/>
                  <a:ea typeface="Cambria" panose="02040503050406030204" pitchFamily="18" charset="0"/>
                </a:rPr>
                <a:t>Tháp</a:t>
              </a:r>
              <a:r>
                <a:rPr lang="en-US" sz="2400" dirty="0">
                  <a:solidFill>
                    <a:prstClr val="white"/>
                  </a:solidFill>
                  <a:latin typeface="Cambria" panose="02040503050406030204" pitchFamily="18" charset="0"/>
                  <a:ea typeface="Cambria" panose="02040503050406030204" pitchFamily="18" charset="0"/>
                </a:rPr>
                <a:t> </a:t>
              </a:r>
              <a:r>
                <a:rPr lang="en-US" sz="2400" dirty="0" err="1">
                  <a:solidFill>
                    <a:prstClr val="white"/>
                  </a:solidFill>
                  <a:latin typeface="Cambria" panose="02040503050406030204" pitchFamily="18" charset="0"/>
                  <a:ea typeface="Cambria" panose="02040503050406030204" pitchFamily="18" charset="0"/>
                </a:rPr>
                <a:t>Đồng</a:t>
              </a:r>
              <a:endParaRPr lang="en-US" sz="24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6"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3" y="-2630088"/>
            <a:ext cx="468313" cy="468313"/>
          </a:xfrm>
          <a:prstGeom prst="rect">
            <a:avLst/>
          </a:prstGeom>
        </p:spPr>
      </p:pic>
      <p:pic>
        <p:nvPicPr>
          <p:cNvPr id="2" name="Media1">
            <a:hlinkClick r:id="" action="ppaction://media"/>
            <a:extLst>
              <a:ext uri="{FF2B5EF4-FFF2-40B4-BE49-F238E27FC236}">
                <a16:creationId xmlns:a16="http://schemas.microsoft.com/office/drawing/2014/main" xmlns=""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2"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1" y="-1237903"/>
            <a:ext cx="487363" cy="487363"/>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7846" y="672458"/>
            <a:ext cx="2561899" cy="5513085"/>
          </a:xfrm>
          <a:prstGeom prst="rect">
            <a:avLst/>
          </a:prstGeom>
        </p:spPr>
      </p:pic>
      <p:sp>
        <p:nvSpPr>
          <p:cNvPr id="3" name="TextBox 3"/>
          <p:cNvSpPr txBox="1"/>
          <p:nvPr/>
        </p:nvSpPr>
        <p:spPr>
          <a:xfrm>
            <a:off x="304801" y="1651000"/>
            <a:ext cx="2347411" cy="3939540"/>
          </a:xfrm>
          <a:prstGeom prst="rect">
            <a:avLst/>
          </a:prstGeom>
        </p:spPr>
        <p:txBody>
          <a:bodyPr lIns="0" tIns="0" rIns="0" bIns="0" rtlCol="0" anchor="t">
            <a:spAutoFit/>
          </a:bodyPr>
          <a:lstStyle/>
          <a:p>
            <a:pPr algn="ctr" defTabSz="609630">
              <a:spcBef>
                <a:spcPts val="400"/>
              </a:spcBef>
              <a:spcAft>
                <a:spcPts val="400"/>
              </a:spcAft>
            </a:pPr>
            <a:r>
              <a:rPr lang="en-US" sz="6400" spc="-171"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6400" spc="-17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6400" spc="-171"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6400" spc="-17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6400" spc="-171"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6400" spc="-17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6400" spc="-171"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6400" spc="-171"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71216" y="1577304"/>
            <a:ext cx="461299" cy="382961"/>
          </a:xfrm>
          <a:prstGeom prst="rect">
            <a:avLst/>
          </a:prstGeom>
        </p:spPr>
      </p:pic>
      <p:grpSp>
        <p:nvGrpSpPr>
          <p:cNvPr id="5" name="Group 5"/>
          <p:cNvGrpSpPr/>
          <p:nvPr/>
        </p:nvGrpSpPr>
        <p:grpSpPr>
          <a:xfrm>
            <a:off x="3860800" y="1498600"/>
            <a:ext cx="8149645" cy="3364575"/>
            <a:chOff x="0" y="0"/>
            <a:chExt cx="8249456" cy="6729156"/>
          </a:xfrm>
        </p:grpSpPr>
        <p:sp>
          <p:nvSpPr>
            <p:cNvPr id="6" name="TextBox 6"/>
            <p:cNvSpPr txBox="1"/>
            <p:nvPr/>
          </p:nvSpPr>
          <p:spPr>
            <a:xfrm>
              <a:off x="0" y="0"/>
              <a:ext cx="8249456" cy="6729156"/>
            </a:xfrm>
            <a:prstGeom prst="rect">
              <a:avLst/>
            </a:prstGeom>
          </p:spPr>
          <p:txBody>
            <a:bodyPr lIns="0" tIns="0" rIns="0" bIns="0" rtlCol="0" anchor="t">
              <a:spAutoFit/>
            </a:bodyPr>
            <a:lstStyle/>
            <a:p>
              <a:pPr algn="just" defTabSz="609630">
                <a:spcBef>
                  <a:spcPts val="400"/>
                </a:spcBef>
                <a:spcAft>
                  <a:spcPts val="400"/>
                </a:spcAft>
              </a:pPr>
              <a:r>
                <a:rPr lang="en-US" sz="2933" b="1" dirty="0">
                  <a:solidFill>
                    <a:srgbClr val="FFC000"/>
                  </a:solidFill>
                  <a:latin typeface="Cambria" panose="02040503050406030204" pitchFamily="18" charset="0"/>
                  <a:ea typeface="Cambria" panose="02040503050406030204" pitchFamily="18" charset="0"/>
                </a:rPr>
                <a:t>K</a:t>
              </a:r>
              <a:r>
                <a:rPr lang="vi-VN" sz="2933"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defTabSz="609630">
                <a:spcBef>
                  <a:spcPts val="400"/>
                </a:spcBef>
                <a:spcAft>
                  <a:spcPts val="400"/>
                </a:spcAft>
              </a:pPr>
              <a:r>
                <a:rPr lang="vi-VN" sz="2933"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defTabSz="609630">
                <a:spcBef>
                  <a:spcPts val="400"/>
                </a:spcBef>
                <a:spcAft>
                  <a:spcPts val="400"/>
                </a:spcAft>
              </a:pPr>
              <a:r>
                <a:rPr lang="vi-VN" sz="2933"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2933"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1"/>
              <a:ext cx="8249456" cy="820867"/>
            </a:xfrm>
            <a:prstGeom prst="rect">
              <a:avLst/>
            </a:prstGeom>
          </p:spPr>
          <p:txBody>
            <a:bodyPr lIns="0" tIns="0" rIns="0" bIns="0" rtlCol="0" anchor="t">
              <a:spAutoFit/>
            </a:bodyPr>
            <a:lstStyle/>
            <a:p>
              <a:pPr marL="495325" indent="-495325" algn="just" defTabSz="609630">
                <a:spcBef>
                  <a:spcPts val="400"/>
                </a:spcBef>
                <a:spcAft>
                  <a:spcPts val="400"/>
                </a:spcAft>
                <a:buFontTx/>
                <a:buAutoNum type="alphaLcPeriod"/>
              </a:pPr>
              <a:endParaRPr lang="en-US" sz="2667" b="1" spc="-64"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46367">
            <a:off x="2082231" y="4916277"/>
            <a:ext cx="769439" cy="637079"/>
          </a:xfrm>
          <a:prstGeom prst="rect">
            <a:avLst/>
          </a:prstGeom>
        </p:spPr>
      </p:pic>
      <p:pic>
        <p:nvPicPr>
          <p:cNvPr id="8" name="Picture 4">
            <a:extLst>
              <a:ext uri="{FF2B5EF4-FFF2-40B4-BE49-F238E27FC236}">
                <a16:creationId xmlns:a16="http://schemas.microsoft.com/office/drawing/2014/main" xmlns="" id="{5C86AA48-4A7C-CB35-398A-7FA99B91E5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2845" y="3074779"/>
            <a:ext cx="461299" cy="382961"/>
          </a:xfrm>
          <a:prstGeom prst="rect">
            <a:avLst/>
          </a:prstGeom>
        </p:spPr>
      </p:pic>
      <p:pic>
        <p:nvPicPr>
          <p:cNvPr id="9" name="Picture 4">
            <a:extLst>
              <a:ext uri="{FF2B5EF4-FFF2-40B4-BE49-F238E27FC236}">
                <a16:creationId xmlns:a16="http://schemas.microsoft.com/office/drawing/2014/main" xmlns="" id="{0B3AC5BD-5E7A-1F78-1F73-2FE66297B2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74445" y="3989179"/>
            <a:ext cx="461299" cy="382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xmlns="" id="{8C73863A-1198-4E07-827F-6B913F9BEC3B}"/>
              </a:ext>
            </a:extLst>
          </p:cNvPr>
          <p:cNvGrpSpPr/>
          <p:nvPr/>
        </p:nvGrpSpPr>
        <p:grpSpPr>
          <a:xfrm>
            <a:off x="203200" y="958657"/>
            <a:ext cx="11684000" cy="5569143"/>
            <a:chOff x="0" y="0"/>
            <a:chExt cx="8264539" cy="2288928"/>
          </a:xfrm>
        </p:grpSpPr>
        <p:sp>
          <p:nvSpPr>
            <p:cNvPr id="28" name="Freeform 8">
              <a:extLst>
                <a:ext uri="{FF2B5EF4-FFF2-40B4-BE49-F238E27FC236}">
                  <a16:creationId xmlns:a16="http://schemas.microsoft.com/office/drawing/2014/main" xmlns=""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xmlns=""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 name="Picture 2">
            <a:extLst>
              <a:ext uri="{FF2B5EF4-FFF2-40B4-BE49-F238E27FC236}">
                <a16:creationId xmlns:a16="http://schemas.microsoft.com/office/drawing/2014/main" xmlns="" id="{149428EC-0784-4AAA-9203-BAC79E6EFA90}"/>
              </a:ext>
            </a:extLst>
          </p:cNvPr>
          <p:cNvPicPr>
            <a:picLocks noChangeAspect="1"/>
          </p:cNvPicPr>
          <p:nvPr/>
        </p:nvPicPr>
        <p:blipFill>
          <a:blip r:embed="rId3"/>
          <a:stretch>
            <a:fillRect/>
          </a:stretch>
        </p:blipFill>
        <p:spPr>
          <a:xfrm>
            <a:off x="355600" y="2057400"/>
            <a:ext cx="4883209" cy="3708400"/>
          </a:xfrm>
          <a:prstGeom prst="rect">
            <a:avLst/>
          </a:prstGeom>
          <a:ln>
            <a:noFill/>
          </a:ln>
          <a:effectLst>
            <a:softEdge rad="112500"/>
          </a:effectLst>
        </p:spPr>
      </p:pic>
      <p:sp>
        <p:nvSpPr>
          <p:cNvPr id="4" name="TextBox 2"/>
          <p:cNvSpPr txBox="1"/>
          <p:nvPr/>
        </p:nvSpPr>
        <p:spPr>
          <a:xfrm>
            <a:off x="5740400" y="2870200"/>
            <a:ext cx="5486400" cy="1490986"/>
          </a:xfrm>
          <a:prstGeom prst="rect">
            <a:avLst/>
          </a:prstGeom>
        </p:spPr>
        <p:txBody>
          <a:bodyPr wrap="square" lIns="0" tIns="0" rIns="0" bIns="0" rtlCol="0" anchor="t">
            <a:spAutoFit/>
          </a:bodyPr>
          <a:lstStyle/>
          <a:p>
            <a:pPr algn="ctr" defTabSz="609630">
              <a:lnSpc>
                <a:spcPts val="5974"/>
              </a:lnSpc>
            </a:pPr>
            <a:r>
              <a:rPr lang="en-US" sz="4267" dirty="0">
                <a:solidFill>
                  <a:srgbClr val="FBE675"/>
                </a:solidFill>
                <a:latin typeface="Sriracha"/>
              </a:rPr>
              <a:t>. </a:t>
            </a:r>
            <a:r>
              <a:rPr lang="en-US" sz="4267" dirty="0" err="1">
                <a:solidFill>
                  <a:srgbClr val="FBE675"/>
                </a:solidFill>
                <a:latin typeface="Sriracha"/>
              </a:rPr>
              <a:t>Hoạt</a:t>
            </a:r>
            <a:r>
              <a:rPr lang="en-US" sz="4267" dirty="0">
                <a:solidFill>
                  <a:srgbClr val="FBE675"/>
                </a:solidFill>
                <a:latin typeface="Sriracha"/>
              </a:rPr>
              <a:t> </a:t>
            </a:r>
            <a:r>
              <a:rPr lang="en-US" sz="4267" dirty="0" err="1">
                <a:solidFill>
                  <a:srgbClr val="FBE675"/>
                </a:solidFill>
                <a:latin typeface="Sriracha"/>
              </a:rPr>
              <a:t>động</a:t>
            </a:r>
            <a:r>
              <a:rPr lang="en-US" sz="4267" dirty="0">
                <a:solidFill>
                  <a:srgbClr val="FBE675"/>
                </a:solidFill>
                <a:latin typeface="Sriracha"/>
              </a:rPr>
              <a:t> 1. </a:t>
            </a:r>
            <a:r>
              <a:rPr lang="en-US" sz="4267" dirty="0" err="1">
                <a:solidFill>
                  <a:srgbClr val="FBE675"/>
                </a:solidFill>
                <a:latin typeface="Sriracha"/>
              </a:rPr>
              <a:t>Tìm</a:t>
            </a:r>
            <a:r>
              <a:rPr lang="en-US" sz="4267" dirty="0">
                <a:solidFill>
                  <a:srgbClr val="FBE675"/>
                </a:solidFill>
                <a:latin typeface="Sriracha"/>
              </a:rPr>
              <a:t> </a:t>
            </a:r>
            <a:r>
              <a:rPr lang="en-US" sz="4267" dirty="0" err="1">
                <a:solidFill>
                  <a:srgbClr val="FBE675"/>
                </a:solidFill>
                <a:latin typeface="Sriracha"/>
              </a:rPr>
              <a:t>hiểu</a:t>
            </a:r>
            <a:r>
              <a:rPr lang="en-US" sz="4267" dirty="0">
                <a:solidFill>
                  <a:srgbClr val="FBE675"/>
                </a:solidFill>
                <a:latin typeface="Sriracha"/>
              </a:rPr>
              <a:t> </a:t>
            </a:r>
            <a:r>
              <a:rPr lang="en-US" sz="4267" dirty="0" err="1">
                <a:solidFill>
                  <a:srgbClr val="FBE675"/>
                </a:solidFill>
                <a:latin typeface="Sriracha"/>
              </a:rPr>
              <a:t>về</a:t>
            </a:r>
            <a:r>
              <a:rPr lang="en-US" sz="4267" dirty="0">
                <a:solidFill>
                  <a:srgbClr val="FBE675"/>
                </a:solidFill>
                <a:latin typeface="Sriracha"/>
              </a:rPr>
              <a:t> </a:t>
            </a:r>
            <a:r>
              <a:rPr lang="en-US" sz="4267" dirty="0" err="1">
                <a:solidFill>
                  <a:srgbClr val="FBE675"/>
                </a:solidFill>
                <a:latin typeface="Sriracha"/>
              </a:rPr>
              <a:t>đền</a:t>
            </a:r>
            <a:r>
              <a:rPr lang="en-US" sz="4267" dirty="0">
                <a:solidFill>
                  <a:srgbClr val="FBE675"/>
                </a:solidFill>
                <a:latin typeface="Sriracha"/>
              </a:rPr>
              <a:t> </a:t>
            </a:r>
            <a:r>
              <a:rPr lang="en-US" sz="4267" dirty="0" err="1">
                <a:solidFill>
                  <a:srgbClr val="FBE675"/>
                </a:solidFill>
                <a:latin typeface="Sriracha"/>
              </a:rPr>
              <a:t>tháp</a:t>
            </a:r>
            <a:r>
              <a:rPr lang="en-US" sz="4267" dirty="0">
                <a:solidFill>
                  <a:srgbClr val="FBE675"/>
                </a:solidFill>
                <a:latin typeface="Sriracha"/>
              </a:rPr>
              <a:t> </a:t>
            </a:r>
            <a:r>
              <a:rPr lang="en-US" sz="4267" dirty="0" err="1">
                <a:solidFill>
                  <a:srgbClr val="FBE675"/>
                </a:solidFill>
                <a:latin typeface="Sriracha"/>
              </a:rPr>
              <a:t>Chăm</a:t>
            </a:r>
            <a:r>
              <a:rPr lang="en-US" sz="4267" dirty="0">
                <a:solidFill>
                  <a:srgbClr val="FBE675"/>
                </a:solidFill>
                <a:latin typeface="Sriracha"/>
              </a:rPr>
              <a:t>-pa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xmlns="" id="{C5B717A3-143E-40E5-901B-124C4A6A94AB}"/>
              </a:ext>
            </a:extLst>
          </p:cNvPr>
          <p:cNvGrpSpPr/>
          <p:nvPr/>
        </p:nvGrpSpPr>
        <p:grpSpPr>
          <a:xfrm>
            <a:off x="152400" y="2209800"/>
            <a:ext cx="5689600" cy="1981200"/>
            <a:chOff x="0" y="0"/>
            <a:chExt cx="8264539" cy="2288928"/>
          </a:xfrm>
          <a:solidFill>
            <a:schemeClr val="tx2"/>
          </a:solidFill>
        </p:grpSpPr>
        <p:sp>
          <p:nvSpPr>
            <p:cNvPr id="11" name="Freeform 8">
              <a:extLst>
                <a:ext uri="{FF2B5EF4-FFF2-40B4-BE49-F238E27FC236}">
                  <a16:creationId xmlns:a16="http://schemas.microsoft.com/office/drawing/2014/main" xmlns=""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xmlns=""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xmlns="" id="{4AF624D6-7D43-40CA-B3BB-F0034CDF133D}"/>
              </a:ext>
            </a:extLst>
          </p:cNvPr>
          <p:cNvSpPr/>
          <p:nvPr/>
        </p:nvSpPr>
        <p:spPr>
          <a:xfrm>
            <a:off x="254000" y="2260600"/>
            <a:ext cx="5384800" cy="1897699"/>
          </a:xfrm>
          <a:prstGeom prst="rect">
            <a:avLst/>
          </a:prstGeom>
        </p:spPr>
        <p:txBody>
          <a:bodyPr wrap="square">
            <a:spAutoFit/>
          </a:bodyPr>
          <a:lstStyle/>
          <a:p>
            <a:pPr algn="just" defTabSz="609630">
              <a:spcBef>
                <a:spcPts val="400"/>
              </a:spcBef>
              <a:spcAft>
                <a:spcPts val="400"/>
              </a:spcAft>
            </a:pPr>
            <a:r>
              <a:rPr lang="en-US" sz="2933" b="1" dirty="0">
                <a:solidFill>
                  <a:srgbClr val="FFC000"/>
                </a:solidFill>
                <a:latin typeface="Cambria" panose="02040503050406030204" pitchFamily="18" charset="0"/>
                <a:ea typeface="Cambria" panose="02040503050406030204" pitchFamily="18" charset="0"/>
              </a:rPr>
              <a:t>Q</a:t>
            </a:r>
            <a:r>
              <a:rPr lang="vi-VN" sz="2933" b="1" dirty="0">
                <a:solidFill>
                  <a:srgbClr val="FFC000"/>
                </a:solidFill>
                <a:latin typeface="Cambria" panose="02040503050406030204" pitchFamily="18" charset="0"/>
                <a:ea typeface="Cambria" panose="02040503050406030204" pitchFamily="18" charset="0"/>
              </a:rPr>
              <a:t>uan sát hình 2 và thực hiện yêu cầu: Kể tên và xác định vị trí của một số đền tháp Chăm trên lược đồ.</a:t>
            </a:r>
            <a:endParaRPr lang="en-US" sz="2933" b="1" dirty="0">
              <a:solidFill>
                <a:srgbClr val="FFC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A589907F-A3C4-662D-FF89-18DF7B9FF3BB}"/>
              </a:ext>
            </a:extLst>
          </p:cNvPr>
          <p:cNvPicPr>
            <a:picLocks noChangeAspect="1"/>
          </p:cNvPicPr>
          <p:nvPr/>
        </p:nvPicPr>
        <p:blipFill>
          <a:blip r:embed="rId2"/>
          <a:stretch>
            <a:fillRect/>
          </a:stretch>
        </p:blipFill>
        <p:spPr>
          <a:xfrm>
            <a:off x="6350000" y="228600"/>
            <a:ext cx="5638800" cy="654342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375F01D-A975-AC59-9DE4-43D0488C690A}"/>
              </a:ext>
            </a:extLst>
          </p:cNvPr>
          <p:cNvPicPr>
            <a:picLocks noChangeAspect="1"/>
          </p:cNvPicPr>
          <p:nvPr/>
        </p:nvPicPr>
        <p:blipFill>
          <a:blip r:embed="rId2"/>
          <a:stretch>
            <a:fillRect/>
          </a:stretch>
        </p:blipFill>
        <p:spPr>
          <a:xfrm>
            <a:off x="0" y="228600"/>
            <a:ext cx="5638800" cy="6543421"/>
          </a:xfrm>
          <a:prstGeom prst="rect">
            <a:avLst/>
          </a:prstGeom>
        </p:spPr>
      </p:pic>
      <p:sp>
        <p:nvSpPr>
          <p:cNvPr id="10" name="Rectangle: Rounded Corners 9">
            <a:extLst>
              <a:ext uri="{FF2B5EF4-FFF2-40B4-BE49-F238E27FC236}">
                <a16:creationId xmlns:a16="http://schemas.microsoft.com/office/drawing/2014/main" xmlns="" id="{2359FE8D-41D0-5EA5-E479-7EFEE9D31C06}"/>
              </a:ext>
            </a:extLst>
          </p:cNvPr>
          <p:cNvSpPr/>
          <p:nvPr/>
        </p:nvSpPr>
        <p:spPr>
          <a:xfrm>
            <a:off x="2844800" y="11430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xmlns="" id="{006902FF-3741-AED9-4765-124B3A7157B2}"/>
              </a:ext>
            </a:extLst>
          </p:cNvPr>
          <p:cNvSpPr txBox="1"/>
          <p:nvPr/>
        </p:nvSpPr>
        <p:spPr>
          <a:xfrm>
            <a:off x="6146800" y="635000"/>
            <a:ext cx="26416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Mỹ</a:t>
            </a:r>
            <a:r>
              <a:rPr lang="en-US" sz="2667" b="1" dirty="0">
                <a:solidFill>
                  <a:prstClr val="white"/>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xmlns="" id="{87D99D8C-92EC-49CA-FF95-CE4370DE20BA}"/>
              </a:ext>
            </a:extLst>
          </p:cNvPr>
          <p:cNvSpPr/>
          <p:nvPr/>
        </p:nvSpPr>
        <p:spPr>
          <a:xfrm>
            <a:off x="2844800" y="17018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TextBox 12">
            <a:extLst>
              <a:ext uri="{FF2B5EF4-FFF2-40B4-BE49-F238E27FC236}">
                <a16:creationId xmlns:a16="http://schemas.microsoft.com/office/drawing/2014/main" xmlns="" id="{1890F393-8384-55B1-B5D7-CF0D5B26DDF6}"/>
              </a:ext>
            </a:extLst>
          </p:cNvPr>
          <p:cNvSpPr txBox="1"/>
          <p:nvPr/>
        </p:nvSpPr>
        <p:spPr>
          <a:xfrm>
            <a:off x="6197600" y="1193800"/>
            <a:ext cx="26416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Mỹ</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Sơn</a:t>
            </a:r>
            <a:endParaRPr lang="en-US" sz="2667" b="1" dirty="0">
              <a:solidFill>
                <a:prstClr val="white"/>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D87A8B5A-E7A6-30DA-760A-F496EB4C7409}"/>
              </a:ext>
            </a:extLst>
          </p:cNvPr>
          <p:cNvSpPr/>
          <p:nvPr/>
        </p:nvSpPr>
        <p:spPr>
          <a:xfrm>
            <a:off x="2946400" y="20574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TextBox 14">
            <a:extLst>
              <a:ext uri="{FF2B5EF4-FFF2-40B4-BE49-F238E27FC236}">
                <a16:creationId xmlns:a16="http://schemas.microsoft.com/office/drawing/2014/main" xmlns="" id="{DFBBD340-2520-E15B-02DA-7BEEB1ADC089}"/>
              </a:ext>
            </a:extLst>
          </p:cNvPr>
          <p:cNvSpPr txBox="1"/>
          <p:nvPr/>
        </p:nvSpPr>
        <p:spPr>
          <a:xfrm>
            <a:off x="6248400" y="1854200"/>
            <a:ext cx="5181600" cy="913199"/>
          </a:xfrm>
          <a:prstGeom prst="rect">
            <a:avLst/>
          </a:prstGeom>
          <a:noFill/>
        </p:spPr>
        <p:txBody>
          <a:bodyPr wrap="square" rtlCol="0">
            <a:spAutoFit/>
          </a:bodyPr>
          <a:lstStyle/>
          <a:p>
            <a:pPr marL="190510" indent="-190510" defTabSz="609630">
              <a:buFont typeface="Arial" panose="020B0604020202020204" pitchFamily="34" charset="0"/>
              <a:buChar char="•"/>
            </a:pPr>
            <a:r>
              <a:rPr lang="vi-VN" sz="2667" b="1" dirty="0">
                <a:solidFill>
                  <a:prstClr val="white"/>
                </a:solidFill>
                <a:latin typeface="Cambria" panose="02040503050406030204" pitchFamily="18" charset="0"/>
                <a:ea typeface="Cambria" panose="02040503050406030204" pitchFamily="18" charset="0"/>
              </a:rPr>
              <a:t>Dương Long, Bình Lâm, Cánh Tiên, Bánh Ít</a:t>
            </a:r>
            <a:endParaRPr lang="en-US" sz="2667" b="1" dirty="0">
              <a:solidFill>
                <a:prstClr val="white"/>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254219E-6F2C-DC31-64E3-9C9C5A017451}"/>
              </a:ext>
            </a:extLst>
          </p:cNvPr>
          <p:cNvSpPr/>
          <p:nvPr/>
        </p:nvSpPr>
        <p:spPr>
          <a:xfrm>
            <a:off x="3149600" y="3124200"/>
            <a:ext cx="1930400" cy="558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Rectangle: Rounded Corners 18">
            <a:extLst>
              <a:ext uri="{FF2B5EF4-FFF2-40B4-BE49-F238E27FC236}">
                <a16:creationId xmlns:a16="http://schemas.microsoft.com/office/drawing/2014/main" xmlns="" id="{BAFBFED0-064E-7A1B-014E-58ED9D0A63D6}"/>
              </a:ext>
            </a:extLst>
          </p:cNvPr>
          <p:cNvSpPr/>
          <p:nvPr/>
        </p:nvSpPr>
        <p:spPr>
          <a:xfrm>
            <a:off x="2844800" y="38862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a:extLst>
              <a:ext uri="{FF2B5EF4-FFF2-40B4-BE49-F238E27FC236}">
                <a16:creationId xmlns:a16="http://schemas.microsoft.com/office/drawing/2014/main" xmlns="" id="{A56E4BC4-F7DB-E12E-1D3B-24E98E7AC6AA}"/>
              </a:ext>
            </a:extLst>
          </p:cNvPr>
          <p:cNvSpPr txBox="1"/>
          <p:nvPr/>
        </p:nvSpPr>
        <p:spPr>
          <a:xfrm>
            <a:off x="6197600" y="2870200"/>
            <a:ext cx="51816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vi-VN" sz="2667" b="1" dirty="0">
                <a:solidFill>
                  <a:prstClr val="white"/>
                </a:solidFill>
                <a:latin typeface="Cambria" panose="02040503050406030204" pitchFamily="18" charset="0"/>
                <a:ea typeface="Cambria" panose="02040503050406030204" pitchFamily="18" charset="0"/>
              </a:rPr>
              <a:t> Yang Prông</a:t>
            </a:r>
            <a:endParaRPr lang="en-US" sz="2667" b="1" dirty="0">
              <a:solidFill>
                <a:prstClr val="white"/>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59F987E9-21D4-6772-6B64-6F5992CDA8C8}"/>
              </a:ext>
            </a:extLst>
          </p:cNvPr>
          <p:cNvSpPr/>
          <p:nvPr/>
        </p:nvSpPr>
        <p:spPr>
          <a:xfrm>
            <a:off x="4114800" y="38354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2" name="TextBox 21">
            <a:extLst>
              <a:ext uri="{FF2B5EF4-FFF2-40B4-BE49-F238E27FC236}">
                <a16:creationId xmlns:a16="http://schemas.microsoft.com/office/drawing/2014/main" xmlns="" id="{A1F1EE8A-C4D1-D4A3-1D76-B1BC31E12F14}"/>
              </a:ext>
            </a:extLst>
          </p:cNvPr>
          <p:cNvSpPr txBox="1"/>
          <p:nvPr/>
        </p:nvSpPr>
        <p:spPr>
          <a:xfrm>
            <a:off x="6248400" y="3479800"/>
            <a:ext cx="51816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Tháp</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Nhạn</a:t>
            </a:r>
            <a:endParaRPr lang="en-US" sz="2667" b="1" dirty="0">
              <a:solidFill>
                <a:prstClr val="white"/>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xmlns="" id="{BF039048-04B6-46D2-5141-8EA924004297}"/>
              </a:ext>
            </a:extLst>
          </p:cNvPr>
          <p:cNvSpPr/>
          <p:nvPr/>
        </p:nvSpPr>
        <p:spPr>
          <a:xfrm>
            <a:off x="3962400" y="4648200"/>
            <a:ext cx="762000" cy="304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a:extLst>
              <a:ext uri="{FF2B5EF4-FFF2-40B4-BE49-F238E27FC236}">
                <a16:creationId xmlns:a16="http://schemas.microsoft.com/office/drawing/2014/main" xmlns="" id="{35066B4D-736B-1A13-0D0B-62B422DD80ED}"/>
              </a:ext>
            </a:extLst>
          </p:cNvPr>
          <p:cNvSpPr txBox="1"/>
          <p:nvPr/>
        </p:nvSpPr>
        <p:spPr>
          <a:xfrm>
            <a:off x="6248400" y="4089400"/>
            <a:ext cx="51816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Pô</a:t>
            </a:r>
            <a:r>
              <a:rPr lang="en-US" sz="2667" b="1" dirty="0">
                <a:solidFill>
                  <a:prstClr val="white"/>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xmlns="" id="{92BE8875-CA3D-B8D1-BF6C-35DF5443315D}"/>
              </a:ext>
            </a:extLst>
          </p:cNvPr>
          <p:cNvSpPr/>
          <p:nvPr/>
        </p:nvSpPr>
        <p:spPr>
          <a:xfrm>
            <a:off x="3657600" y="5054600"/>
            <a:ext cx="13208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6" name="TextBox 25">
            <a:extLst>
              <a:ext uri="{FF2B5EF4-FFF2-40B4-BE49-F238E27FC236}">
                <a16:creationId xmlns:a16="http://schemas.microsoft.com/office/drawing/2014/main" xmlns="" id="{31C50941-7218-5A22-9911-F1C3697A3698}"/>
              </a:ext>
            </a:extLst>
          </p:cNvPr>
          <p:cNvSpPr txBox="1"/>
          <p:nvPr/>
        </p:nvSpPr>
        <p:spPr>
          <a:xfrm>
            <a:off x="6299200" y="4749800"/>
            <a:ext cx="5740400" cy="913199"/>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Hòa</a:t>
            </a:r>
            <a:r>
              <a:rPr lang="en-US" sz="2667" b="1" dirty="0">
                <a:solidFill>
                  <a:prstClr val="white"/>
                </a:solidFill>
                <a:latin typeface="Cambria" panose="02040503050406030204" pitchFamily="18" charset="0"/>
                <a:ea typeface="Cambria" panose="02040503050406030204" pitchFamily="18" charset="0"/>
              </a:rPr>
              <a:t> Lai, </a:t>
            </a:r>
            <a:r>
              <a:rPr lang="en-US" sz="2667" b="1" dirty="0" err="1">
                <a:solidFill>
                  <a:prstClr val="white"/>
                </a:solidFill>
                <a:latin typeface="Cambria" panose="02040503050406030204" pitchFamily="18" charset="0"/>
                <a:ea typeface="Cambria" panose="02040503050406030204" pitchFamily="18" charset="0"/>
              </a:rPr>
              <a:t>Pô</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Rô-mê</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Pô</a:t>
            </a:r>
            <a:r>
              <a:rPr lang="en-US" sz="2667" b="1" dirty="0">
                <a:solidFill>
                  <a:prstClr val="white"/>
                </a:solidFill>
                <a:latin typeface="Cambria" panose="02040503050406030204" pitchFamily="18" charset="0"/>
                <a:ea typeface="Cambria" panose="02040503050406030204" pitchFamily="18" charset="0"/>
              </a:rPr>
              <a:t> Klong Ga-rai, </a:t>
            </a:r>
            <a:r>
              <a:rPr lang="en-US" sz="2667" b="1" dirty="0" err="1">
                <a:solidFill>
                  <a:prstClr val="white"/>
                </a:solidFill>
                <a:latin typeface="Cambria" panose="02040503050406030204" pitchFamily="18" charset="0"/>
                <a:ea typeface="Cambria" panose="02040503050406030204" pitchFamily="18" charset="0"/>
              </a:rPr>
              <a:t>Pô</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Đam</a:t>
            </a:r>
            <a:r>
              <a:rPr lang="en-US" sz="2667" b="1" dirty="0">
                <a:solidFill>
                  <a:prstClr val="white"/>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xmlns="" id="{85215B83-145F-E447-B381-0A5ECA5BDAF6}"/>
              </a:ext>
            </a:extLst>
          </p:cNvPr>
          <p:cNvSpPr/>
          <p:nvPr/>
        </p:nvSpPr>
        <p:spPr>
          <a:xfrm>
            <a:off x="3149600" y="5613400"/>
            <a:ext cx="1320800" cy="254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8" name="TextBox 27">
            <a:extLst>
              <a:ext uri="{FF2B5EF4-FFF2-40B4-BE49-F238E27FC236}">
                <a16:creationId xmlns:a16="http://schemas.microsoft.com/office/drawing/2014/main" xmlns="" id="{B08E366D-83DA-4A10-149E-FFC546145BC4}"/>
              </a:ext>
            </a:extLst>
          </p:cNvPr>
          <p:cNvSpPr txBox="1"/>
          <p:nvPr/>
        </p:nvSpPr>
        <p:spPr>
          <a:xfrm>
            <a:off x="6350000" y="5664200"/>
            <a:ext cx="5740400" cy="502766"/>
          </a:xfrm>
          <a:prstGeom prst="rect">
            <a:avLst/>
          </a:prstGeom>
          <a:noFill/>
        </p:spPr>
        <p:txBody>
          <a:bodyPr wrap="square" rtlCol="0">
            <a:spAutoFit/>
          </a:bodyPr>
          <a:lstStyle/>
          <a:p>
            <a:pPr marL="190510" indent="-190510" defTabSz="609630">
              <a:buFont typeface="Arial" panose="020B0604020202020204" pitchFamily="34" charset="0"/>
              <a:buChar char="•"/>
            </a:pPr>
            <a:r>
              <a:rPr lang="en-US" sz="2667" b="1" dirty="0" err="1">
                <a:solidFill>
                  <a:prstClr val="white"/>
                </a:solidFill>
                <a:latin typeface="Cambria" panose="02040503050406030204" pitchFamily="18" charset="0"/>
                <a:ea typeface="Cambria" panose="02040503050406030204" pitchFamily="18" charset="0"/>
              </a:rPr>
              <a:t>Phố</a:t>
            </a:r>
            <a:r>
              <a:rPr lang="en-US" sz="2667" b="1" dirty="0">
                <a:solidFill>
                  <a:prstClr val="white"/>
                </a:solidFill>
                <a:latin typeface="Cambria" panose="02040503050406030204" pitchFamily="18" charset="0"/>
                <a:ea typeface="Cambria" panose="02040503050406030204" pitchFamily="18" charset="0"/>
              </a:rPr>
              <a:t> </a:t>
            </a:r>
            <a:r>
              <a:rPr lang="en-US" sz="2667" b="1" dirty="0" err="1">
                <a:solidFill>
                  <a:prstClr val="white"/>
                </a:solidFill>
                <a:latin typeface="Cambria" panose="02040503050406030204" pitchFamily="18" charset="0"/>
                <a:ea typeface="Cambria" panose="02040503050406030204" pitchFamily="18" charset="0"/>
              </a:rPr>
              <a:t>Hài</a:t>
            </a:r>
            <a:endParaRPr lang="en-US" sz="2667"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7482AB8C-E3A6-422E-8278-7CFF9981A3C2}"/>
              </a:ext>
            </a:extLst>
          </p:cNvPr>
          <p:cNvGrpSpPr/>
          <p:nvPr/>
        </p:nvGrpSpPr>
        <p:grpSpPr>
          <a:xfrm>
            <a:off x="5892800" y="676846"/>
            <a:ext cx="5554195" cy="3387152"/>
            <a:chOff x="0" y="133351"/>
            <a:chExt cx="9249414" cy="6774302"/>
          </a:xfrm>
        </p:grpSpPr>
        <p:sp>
          <p:nvSpPr>
            <p:cNvPr id="3" name="TextBox 3">
              <a:extLst>
                <a:ext uri="{FF2B5EF4-FFF2-40B4-BE49-F238E27FC236}">
                  <a16:creationId xmlns:a16="http://schemas.microsoft.com/office/drawing/2014/main" xmlns="" id="{C78B7BB4-23AD-4C7E-B41B-E38911D6CCE2}"/>
                </a:ext>
              </a:extLst>
            </p:cNvPr>
            <p:cNvSpPr txBox="1"/>
            <p:nvPr/>
          </p:nvSpPr>
          <p:spPr>
            <a:xfrm>
              <a:off x="0" y="133351"/>
              <a:ext cx="9249414" cy="1231106"/>
            </a:xfrm>
            <a:prstGeom prst="rect">
              <a:avLst/>
            </a:prstGeom>
          </p:spPr>
          <p:txBody>
            <a:bodyPr lIns="0" tIns="0" rIns="0" bIns="0" rtlCol="0" anchor="t">
              <a:spAutoFit/>
            </a:bodyPr>
            <a:lstStyle/>
            <a:p>
              <a:pPr defTabSz="609630">
                <a:lnSpc>
                  <a:spcPts val="4800"/>
                </a:lnSpc>
                <a:defRPr/>
              </a:pPr>
              <a:r>
                <a:rPr lang="en-US" sz="4000" spc="-192">
                  <a:solidFill>
                    <a:srgbClr val="FFFFFF"/>
                  </a:solidFill>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xmlns="" id="{6B226125-3A97-4712-95B0-7A39F78B12B7}"/>
                </a:ext>
              </a:extLst>
            </p:cNvPr>
            <p:cNvSpPr txBox="1"/>
            <p:nvPr/>
          </p:nvSpPr>
          <p:spPr>
            <a:xfrm>
              <a:off x="0" y="1176125"/>
              <a:ext cx="9249414" cy="626582"/>
            </a:xfrm>
            <a:prstGeom prst="rect">
              <a:avLst/>
            </a:prstGeom>
          </p:spPr>
          <p:txBody>
            <a:bodyPr lIns="0" tIns="0" rIns="0" bIns="0" rtlCol="0" anchor="t">
              <a:spAutoFit/>
            </a:bodyPr>
            <a:lstStyle/>
            <a:p>
              <a:pPr defTabSz="609630">
                <a:lnSpc>
                  <a:spcPts val="2613"/>
                </a:lnSpc>
                <a:defRPr/>
              </a:pPr>
              <a:r>
                <a:rPr lang="en-US" sz="1867">
                  <a:solidFill>
                    <a:srgbClr val="FBE675"/>
                  </a:solidFill>
                  <a:latin typeface="Sriracha"/>
                </a:rPr>
                <a:t>Đ</a:t>
              </a:r>
              <a:r>
                <a:rPr lang="vi-VN" sz="1867">
                  <a:solidFill>
                    <a:srgbClr val="FBE675"/>
                  </a:solidFill>
                  <a:latin typeface="Sriracha"/>
                </a:rPr>
                <a:t>ược xây dựng vào khoảng cuối thế ki XIII - đầu thế ki XIV</a:t>
              </a:r>
              <a:endParaRPr lang="en-US" sz="1867">
                <a:solidFill>
                  <a:srgbClr val="FBE675"/>
                </a:solidFill>
                <a:latin typeface="Sriracha"/>
              </a:endParaRPr>
            </a:p>
          </p:txBody>
        </p:sp>
        <p:sp>
          <p:nvSpPr>
            <p:cNvPr id="5" name="TextBox 5">
              <a:extLst>
                <a:ext uri="{FF2B5EF4-FFF2-40B4-BE49-F238E27FC236}">
                  <a16:creationId xmlns:a16="http://schemas.microsoft.com/office/drawing/2014/main" xmlns="" id="{72A628DF-A65F-417F-9A9E-524416153B4E}"/>
                </a:ext>
              </a:extLst>
            </p:cNvPr>
            <p:cNvSpPr txBox="1"/>
            <p:nvPr/>
          </p:nvSpPr>
          <p:spPr>
            <a:xfrm>
              <a:off x="0" y="2814096"/>
              <a:ext cx="9249414" cy="4093557"/>
            </a:xfrm>
            <a:prstGeom prst="rect">
              <a:avLst/>
            </a:prstGeom>
          </p:spPr>
          <p:txBody>
            <a:bodyPr lIns="0" tIns="0" rIns="0" bIns="0" rtlCol="0" anchor="t">
              <a:spAutoFit/>
            </a:bodyPr>
            <a:lstStyle/>
            <a:p>
              <a:pPr algn="just" defTabSz="609630">
                <a:lnSpc>
                  <a:spcPts val="2310"/>
                </a:lnSpc>
                <a:defRPr/>
              </a:pPr>
              <a:r>
                <a:rPr lang="vi-VN" sz="1650" spc="-66">
                  <a:solidFill>
                    <a:srgbClr val="FFFFFF"/>
                  </a:solidFill>
                  <a:latin typeface="Mali"/>
                </a:rPr>
                <a:t>Tháp Pô Klong Garai (còn được gọi là Tháp Pô Klông Giarai, tháp Pô Klaung Garai, PoKlaun Garai, tháp Bửu Sơn), thuộc phường Đô Vinh, thành phố Phan Rang - Tháp Chàm, tỉnh Ninh Thuận.</a:t>
              </a:r>
              <a:endParaRPr lang="en-US" sz="1650" spc="-66">
                <a:solidFill>
                  <a:srgbClr val="FFFFFF"/>
                </a:solidFill>
                <a:latin typeface="Mali"/>
              </a:endParaRPr>
            </a:p>
            <a:p>
              <a:pPr algn="just" defTabSz="609630">
                <a:lnSpc>
                  <a:spcPts val="2310"/>
                </a:lnSpc>
                <a:defRPr/>
              </a:pPr>
              <a:r>
                <a:rPr lang="vi-VN" sz="1650" spc="-66">
                  <a:solidFill>
                    <a:srgbClr val="FFFFFF"/>
                  </a:solidFill>
                  <a:latin typeface="Mali"/>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lang="en-US" sz="1650" spc="-66">
                <a:solidFill>
                  <a:srgbClr val="FFFFFF"/>
                </a:solidFill>
                <a:latin typeface="Mali"/>
              </a:endParaRPr>
            </a:p>
          </p:txBody>
        </p:sp>
      </p:grpSp>
      <p:grpSp>
        <p:nvGrpSpPr>
          <p:cNvPr id="7" name="Group 6">
            <a:extLst>
              <a:ext uri="{FF2B5EF4-FFF2-40B4-BE49-F238E27FC236}">
                <a16:creationId xmlns:a16="http://schemas.microsoft.com/office/drawing/2014/main" xmlns="" id="{5A245EE7-1F81-4C83-8EE8-EEC39E492746}"/>
              </a:ext>
            </a:extLst>
          </p:cNvPr>
          <p:cNvGrpSpPr/>
          <p:nvPr/>
        </p:nvGrpSpPr>
        <p:grpSpPr>
          <a:xfrm>
            <a:off x="485850" y="457953"/>
            <a:ext cx="5225900" cy="5486400"/>
            <a:chOff x="9829800" y="419100"/>
            <a:chExt cx="7838850" cy="8229600"/>
          </a:xfrm>
        </p:grpSpPr>
        <p:pic>
          <p:nvPicPr>
            <p:cNvPr id="6" name="Picture 6">
              <a:extLst>
                <a:ext uri="{FF2B5EF4-FFF2-40B4-BE49-F238E27FC236}">
                  <a16:creationId xmlns:a16="http://schemas.microsoft.com/office/drawing/2014/main" xmlns=""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xmlns=""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xmlns="" id="{6C2E8CFD-E4C1-4F6D-A47D-AA455E73BD9E}"/>
              </a:ext>
            </a:extLst>
          </p:cNvPr>
          <p:cNvSpPr/>
          <p:nvPr/>
        </p:nvSpPr>
        <p:spPr>
          <a:xfrm>
            <a:off x="5885366" y="4968056"/>
            <a:ext cx="6096000" cy="276999"/>
          </a:xfrm>
          <a:prstGeom prst="rect">
            <a:avLst/>
          </a:prstGeom>
        </p:spPr>
        <p:txBody>
          <a:bodyPr>
            <a:spAutoFit/>
          </a:bodyPr>
          <a:lstStyle/>
          <a:p>
            <a:pPr defTabSz="609630">
              <a:defRPr/>
            </a:pPr>
            <a:r>
              <a:rPr lang="en-US" sz="1200">
                <a:solidFill>
                  <a:srgbClr val="00B0F0"/>
                </a:solidFill>
                <a:latin typeface="Calibri"/>
              </a:rPr>
              <a:t>(Nguồn: http://dsvh.gov.vn/di-tich-kien-truc-nghe-thuat-thap-po-klong-garai-2995</a:t>
            </a:r>
          </a:p>
        </p:txBody>
      </p:sp>
      <p:pic>
        <p:nvPicPr>
          <p:cNvPr id="12" name="Picture 11">
            <a:extLst>
              <a:ext uri="{FF2B5EF4-FFF2-40B4-BE49-F238E27FC236}">
                <a16:creationId xmlns:a16="http://schemas.microsoft.com/office/drawing/2014/main" xmlns=""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40420" y="1501853"/>
            <a:ext cx="4141181" cy="3755947"/>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xmlns="" id="{C5B717A3-143E-40E5-901B-124C4A6A94AB}"/>
              </a:ext>
            </a:extLst>
          </p:cNvPr>
          <p:cNvGrpSpPr/>
          <p:nvPr/>
        </p:nvGrpSpPr>
        <p:grpSpPr>
          <a:xfrm>
            <a:off x="152400" y="2209800"/>
            <a:ext cx="5689600" cy="1981200"/>
            <a:chOff x="0" y="0"/>
            <a:chExt cx="8264539" cy="2288928"/>
          </a:xfrm>
          <a:solidFill>
            <a:schemeClr val="tx2"/>
          </a:solidFill>
        </p:grpSpPr>
        <p:sp>
          <p:nvSpPr>
            <p:cNvPr id="11" name="Freeform 8">
              <a:extLst>
                <a:ext uri="{FF2B5EF4-FFF2-40B4-BE49-F238E27FC236}">
                  <a16:creationId xmlns:a16="http://schemas.microsoft.com/office/drawing/2014/main" xmlns=""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xmlns=""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xmlns="" id="{4AF624D6-7D43-40CA-B3BB-F0034CDF133D}"/>
              </a:ext>
            </a:extLst>
          </p:cNvPr>
          <p:cNvSpPr/>
          <p:nvPr/>
        </p:nvSpPr>
        <p:spPr>
          <a:xfrm>
            <a:off x="254000" y="2565400"/>
            <a:ext cx="5384800" cy="1323439"/>
          </a:xfrm>
          <a:prstGeom prst="rect">
            <a:avLst/>
          </a:prstGeom>
        </p:spPr>
        <p:txBody>
          <a:bodyPr wrap="square">
            <a:spAutoFit/>
          </a:bodyPr>
          <a:lstStyle/>
          <a:p>
            <a:pPr algn="just" defTabSz="609630">
              <a:spcBef>
                <a:spcPts val="400"/>
              </a:spcBef>
              <a:spcAft>
                <a:spcPts val="400"/>
              </a:spcAft>
            </a:pPr>
            <a:r>
              <a:rPr lang="en-US" sz="4000" b="1" dirty="0" err="1">
                <a:solidFill>
                  <a:srgbClr val="FFC000"/>
                </a:solidFill>
                <a:latin typeface="Cambria" panose="02040503050406030204" pitchFamily="18" charset="0"/>
                <a:ea typeface="Cambria" panose="02040503050406030204" pitchFamily="18" charset="0"/>
              </a:rPr>
              <a:t>Mô</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tả</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nét</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chính</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của</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một</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đền</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tháp</a:t>
            </a:r>
            <a:r>
              <a:rPr lang="en-US" sz="4000" b="1" dirty="0">
                <a:solidFill>
                  <a:srgbClr val="FFC000"/>
                </a:solidFill>
                <a:latin typeface="Cambria" panose="02040503050406030204" pitchFamily="18" charset="0"/>
                <a:ea typeface="Cambria" panose="02040503050406030204" pitchFamily="18" charset="0"/>
              </a:rPr>
              <a:t> </a:t>
            </a:r>
            <a:r>
              <a:rPr lang="en-US" sz="4000" b="1" dirty="0" err="1">
                <a:solidFill>
                  <a:srgbClr val="FFC000"/>
                </a:solidFill>
                <a:latin typeface="Cambria" panose="02040503050406030204" pitchFamily="18" charset="0"/>
                <a:ea typeface="Cambria" panose="02040503050406030204" pitchFamily="18" charset="0"/>
              </a:rPr>
              <a:t>Chăm</a:t>
            </a:r>
            <a:r>
              <a:rPr lang="en-US" sz="4000" b="1" dirty="0">
                <a:solidFill>
                  <a:srgbClr val="FFC00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xmlns="" id="{4C39A516-71F8-417F-BC78-C681AE2BC0CC}"/>
              </a:ext>
            </a:extLst>
          </p:cNvPr>
          <p:cNvPicPr>
            <a:picLocks noChangeAspect="1"/>
          </p:cNvPicPr>
          <p:nvPr/>
        </p:nvPicPr>
        <p:blipFill>
          <a:blip r:embed="rId2"/>
          <a:stretch>
            <a:fillRect/>
          </a:stretch>
        </p:blipFill>
        <p:spPr>
          <a:xfrm>
            <a:off x="6248400" y="1346200"/>
            <a:ext cx="5720433" cy="4419600"/>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7482AB8C-E3A6-422E-8278-7CFF9981A3C2}"/>
              </a:ext>
            </a:extLst>
          </p:cNvPr>
          <p:cNvGrpSpPr/>
          <p:nvPr/>
        </p:nvGrpSpPr>
        <p:grpSpPr>
          <a:xfrm>
            <a:off x="5892800" y="889000"/>
            <a:ext cx="5554195" cy="4564385"/>
            <a:chOff x="0" y="133351"/>
            <a:chExt cx="9249414" cy="9128769"/>
          </a:xfrm>
        </p:grpSpPr>
        <p:sp>
          <p:nvSpPr>
            <p:cNvPr id="3" name="TextBox 3">
              <a:extLst>
                <a:ext uri="{FF2B5EF4-FFF2-40B4-BE49-F238E27FC236}">
                  <a16:creationId xmlns:a16="http://schemas.microsoft.com/office/drawing/2014/main" xmlns="" id="{C78B7BB4-23AD-4C7E-B41B-E38911D6CCE2}"/>
                </a:ext>
              </a:extLst>
            </p:cNvPr>
            <p:cNvSpPr txBox="1"/>
            <p:nvPr/>
          </p:nvSpPr>
          <p:spPr>
            <a:xfrm>
              <a:off x="0" y="133351"/>
              <a:ext cx="9249414" cy="1231106"/>
            </a:xfrm>
            <a:prstGeom prst="rect">
              <a:avLst/>
            </a:prstGeom>
          </p:spPr>
          <p:txBody>
            <a:bodyPr lIns="0" tIns="0" rIns="0" bIns="0" rtlCol="0" anchor="t">
              <a:spAutoFit/>
            </a:bodyPr>
            <a:lstStyle/>
            <a:p>
              <a:pPr algn="ctr" defTabSz="609630">
                <a:lnSpc>
                  <a:spcPts val="4800"/>
                </a:lnSpc>
                <a:defRPr/>
              </a:pPr>
              <a:r>
                <a:rPr lang="en-US" sz="4400" spc="-192" dirty="0" err="1">
                  <a:solidFill>
                    <a:srgbClr val="FFFFFF"/>
                  </a:solidFill>
                  <a:latin typeface="Aachen" panose="02020500000000000000" pitchFamily="18" charset="0"/>
                  <a:ea typeface="Aachen" panose="02020500000000000000" pitchFamily="18" charset="0"/>
                  <a:cs typeface="Aachen" panose="02020500000000000000" pitchFamily="18" charset="0"/>
                </a:rPr>
                <a:t>Thánh</a:t>
              </a:r>
              <a:r>
                <a:rPr lang="en-US" sz="4400" spc="-192" dirty="0">
                  <a:solidFill>
                    <a:srgbClr val="FFFFFF"/>
                  </a:solidFill>
                  <a:latin typeface="Aachen" panose="02020500000000000000" pitchFamily="18" charset="0"/>
                  <a:ea typeface="Aachen" panose="02020500000000000000" pitchFamily="18" charset="0"/>
                  <a:cs typeface="Aachen" panose="02020500000000000000" pitchFamily="18" charset="0"/>
                </a:rPr>
                <a:t> </a:t>
              </a:r>
              <a:r>
                <a:rPr lang="en-US" sz="4400" spc="-192" dirty="0" err="1">
                  <a:solidFill>
                    <a:srgbClr val="FFFFFF"/>
                  </a:solidFill>
                  <a:latin typeface="Aachen" panose="02020500000000000000" pitchFamily="18" charset="0"/>
                  <a:ea typeface="Aachen" panose="02020500000000000000" pitchFamily="18" charset="0"/>
                  <a:cs typeface="Aachen" panose="02020500000000000000" pitchFamily="18" charset="0"/>
                </a:rPr>
                <a:t>địa</a:t>
              </a:r>
              <a:r>
                <a:rPr lang="en-US" sz="4400" spc="-192" dirty="0">
                  <a:solidFill>
                    <a:srgbClr val="FFFFFF"/>
                  </a:solidFill>
                  <a:latin typeface="Aachen" panose="02020500000000000000" pitchFamily="18" charset="0"/>
                  <a:ea typeface="Aachen" panose="02020500000000000000" pitchFamily="18" charset="0"/>
                  <a:cs typeface="Aachen" panose="02020500000000000000" pitchFamily="18" charset="0"/>
                </a:rPr>
                <a:t> </a:t>
              </a:r>
              <a:r>
                <a:rPr lang="en-US" sz="4400" spc="-192" dirty="0" err="1">
                  <a:solidFill>
                    <a:srgbClr val="FFFFFF"/>
                  </a:solidFill>
                  <a:latin typeface="Aachen" panose="02020500000000000000" pitchFamily="18" charset="0"/>
                  <a:ea typeface="Aachen" panose="02020500000000000000" pitchFamily="18" charset="0"/>
                  <a:cs typeface="Aachen" panose="02020500000000000000" pitchFamily="18" charset="0"/>
                </a:rPr>
                <a:t>Mỹ</a:t>
              </a:r>
              <a:r>
                <a:rPr lang="en-US" sz="4400" spc="-192" dirty="0">
                  <a:solidFill>
                    <a:srgbClr val="FFFFFF"/>
                  </a:solidFill>
                  <a:latin typeface="Aachen" panose="02020500000000000000" pitchFamily="18" charset="0"/>
                  <a:ea typeface="Aachen" panose="02020500000000000000" pitchFamily="18" charset="0"/>
                  <a:cs typeface="Aachen" panose="02020500000000000000" pitchFamily="18" charset="0"/>
                </a:rPr>
                <a:t> </a:t>
              </a:r>
              <a:r>
                <a:rPr lang="en-US" sz="4400" spc="-192" dirty="0" err="1">
                  <a:solidFill>
                    <a:srgbClr val="FFFFFF"/>
                  </a:solidFill>
                  <a:latin typeface="Aachen" panose="02020500000000000000" pitchFamily="18" charset="0"/>
                  <a:ea typeface="Aachen" panose="02020500000000000000" pitchFamily="18" charset="0"/>
                  <a:cs typeface="Aachen" panose="02020500000000000000" pitchFamily="18" charset="0"/>
                </a:rPr>
                <a:t>Sơn</a:t>
              </a:r>
              <a:endParaRPr lang="en-US" sz="4400" spc="-192" dirty="0">
                <a:solidFill>
                  <a:srgbClr val="FFFFFF"/>
                </a:solidFill>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xmlns="" id="{72A628DF-A65F-417F-9A9E-524416153B4E}"/>
                </a:ext>
              </a:extLst>
            </p:cNvPr>
            <p:cNvSpPr txBox="1"/>
            <p:nvPr/>
          </p:nvSpPr>
          <p:spPr>
            <a:xfrm>
              <a:off x="0" y="2183261"/>
              <a:ext cx="9249414" cy="7078859"/>
            </a:xfrm>
            <a:prstGeom prst="rect">
              <a:avLst/>
            </a:prstGeom>
          </p:spPr>
          <p:txBody>
            <a:bodyPr lIns="0" tIns="0" rIns="0" bIns="0" rtlCol="0" anchor="t">
              <a:spAutoFit/>
            </a:bodyPr>
            <a:lstStyle/>
            <a:p>
              <a:pPr algn="just" defTabSz="609630">
                <a:lnSpc>
                  <a:spcPts val="2310"/>
                </a:lnSpc>
                <a:defRPr/>
              </a:pPr>
              <a:r>
                <a:rPr lang="vi-VN" sz="2133" spc="-66" dirty="0">
                  <a:solidFill>
                    <a:srgbClr val="FFC000"/>
                  </a:solidFill>
                  <a:latin typeface="Mali"/>
                </a:rPr>
                <a:t>Thánh địa Mỹ Sơn là một quần thể</a:t>
              </a:r>
              <a:r>
                <a:rPr lang="en-US" sz="2133" spc="-66" dirty="0">
                  <a:solidFill>
                    <a:srgbClr val="FFC000"/>
                  </a:solidFill>
                  <a:latin typeface="Mali"/>
                </a:rPr>
                <a:t> </a:t>
              </a:r>
              <a:r>
                <a:rPr lang="vi-VN" sz="2133" spc="-66" dirty="0">
                  <a:solidFill>
                    <a:srgbClr val="FFC000"/>
                  </a:solidFill>
                  <a:latin typeface="Mali"/>
                </a:rPr>
                <a:t>kiến trúc với khoảng hơn 70 đền tháp, nằm trong một thung lũng được bao quanh bởi đồi, núi. Đây là nơi tổ chức lễ tế và đặt lăng mộ các vị vua, hoàng tộc của Vương quốc Chăm-pa.</a:t>
              </a:r>
            </a:p>
            <a:p>
              <a:pPr algn="just" defTabSz="609630">
                <a:lnSpc>
                  <a:spcPts val="2310"/>
                </a:lnSpc>
                <a:defRPr/>
              </a:pPr>
              <a:r>
                <a:rPr lang="vi-VN" sz="2133" spc="-66" dirty="0">
                  <a:solidFill>
                    <a:srgbClr val="FFC000"/>
                  </a:solidFill>
                  <a:latin typeface="Mali"/>
                </a:rPr>
                <a:t>Đền tháp ở đây phần lớn được xây dựng bằng gạch kết hợp với đá sa thạch, cửa quay về phía đông. Tháp chính có kiến trúc thân vuông, ở giữa rộng tạo thành điện thờ. Bao quanh</a:t>
              </a:r>
              <a:r>
                <a:rPr lang="en-US" sz="2133" spc="-66" dirty="0">
                  <a:solidFill>
                    <a:srgbClr val="FFC000"/>
                  </a:solidFill>
                  <a:latin typeface="Mali"/>
                </a:rPr>
                <a:t> </a:t>
              </a:r>
              <a:r>
                <a:rPr lang="vi-VN" sz="2133" spc="-66" dirty="0">
                  <a:solidFill>
                    <a:srgbClr val="FFC000"/>
                  </a:solidFill>
                  <a:latin typeface="Mali"/>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xmlns="" id="{5A245EE7-1F81-4C83-8EE8-EEC39E492746}"/>
              </a:ext>
            </a:extLst>
          </p:cNvPr>
          <p:cNvGrpSpPr/>
          <p:nvPr/>
        </p:nvGrpSpPr>
        <p:grpSpPr>
          <a:xfrm>
            <a:off x="485850" y="457953"/>
            <a:ext cx="5225900" cy="5486400"/>
            <a:chOff x="9829800" y="419100"/>
            <a:chExt cx="7838850" cy="8229600"/>
          </a:xfrm>
        </p:grpSpPr>
        <p:pic>
          <p:nvPicPr>
            <p:cNvPr id="6" name="Picture 6">
              <a:extLst>
                <a:ext uri="{FF2B5EF4-FFF2-40B4-BE49-F238E27FC236}">
                  <a16:creationId xmlns:a16="http://schemas.microsoft.com/office/drawing/2014/main" xmlns=""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xmlns=""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xmlns="" id="{5904A8FD-1C46-A461-AA7A-39E87C0C4D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854200"/>
            <a:ext cx="428625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xmlns="" id="{C5B717A3-143E-40E5-901B-124C4A6A94AB}"/>
              </a:ext>
            </a:extLst>
          </p:cNvPr>
          <p:cNvGrpSpPr/>
          <p:nvPr/>
        </p:nvGrpSpPr>
        <p:grpSpPr>
          <a:xfrm>
            <a:off x="344448" y="77000"/>
            <a:ext cx="11441152" cy="988009"/>
            <a:chOff x="0" y="0"/>
            <a:chExt cx="8264539" cy="2288928"/>
          </a:xfrm>
          <a:solidFill>
            <a:schemeClr val="tx2"/>
          </a:solidFill>
        </p:grpSpPr>
        <p:sp>
          <p:nvSpPr>
            <p:cNvPr id="11" name="Freeform 8">
              <a:extLst>
                <a:ext uri="{FF2B5EF4-FFF2-40B4-BE49-F238E27FC236}">
                  <a16:creationId xmlns:a16="http://schemas.microsoft.com/office/drawing/2014/main" xmlns=""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xmlns=""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xmlns="" id="{4AF624D6-7D43-40CA-B3BB-F0034CDF133D}"/>
              </a:ext>
            </a:extLst>
          </p:cNvPr>
          <p:cNvSpPr/>
          <p:nvPr/>
        </p:nvSpPr>
        <p:spPr>
          <a:xfrm>
            <a:off x="373972" y="76999"/>
            <a:ext cx="11157629" cy="913199"/>
          </a:xfrm>
          <a:prstGeom prst="rect">
            <a:avLst/>
          </a:prstGeom>
        </p:spPr>
        <p:txBody>
          <a:bodyPr wrap="square">
            <a:spAutoFit/>
          </a:bodyPr>
          <a:lstStyle/>
          <a:p>
            <a:pPr algn="just" defTabSz="609630">
              <a:spcBef>
                <a:spcPts val="400"/>
              </a:spcBef>
              <a:spcAft>
                <a:spcPts val="400"/>
              </a:spcAft>
              <a:defRPr/>
            </a:pPr>
            <a:r>
              <a:rPr lang="vi-VN" sz="2667" b="1" dirty="0">
                <a:solidFill>
                  <a:srgbClr val="FFC000"/>
                </a:solidFill>
                <a:latin typeface="Roboto Light" panose="02000000000000000000" pitchFamily="2" charset="0"/>
                <a:ea typeface="Roboto Light" panose="02000000000000000000" pitchFamily="2" charset="0"/>
              </a:rPr>
              <a:t>Thánh địa Mỹ Sơn được phát hiện vào năm 1885 và được UNESCO công nhận là Di sản Văn hoá thế giới năm 1995</a:t>
            </a:r>
            <a:endParaRPr lang="en-US" sz="2667"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xmlns="" id="{033CBDA2-F19E-5C49-BAA9-01345110DC56}"/>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endParaRPr lang="en-US" sz="1200">
              <a:solidFill>
                <a:prstClr val="black"/>
              </a:solidFill>
              <a:latin typeface="Calibri"/>
            </a:endParaRPr>
          </a:p>
        </p:txBody>
      </p:sp>
      <p:sp>
        <p:nvSpPr>
          <p:cNvPr id="3" name="AutoShape 4" descr="Thánh địa Mỹ Sơn - Di sản Văn hóa Thế giới được UNESCO công nhận">
            <a:extLst>
              <a:ext uri="{FF2B5EF4-FFF2-40B4-BE49-F238E27FC236}">
                <a16:creationId xmlns:a16="http://schemas.microsoft.com/office/drawing/2014/main" xmlns="" id="{78BDA7FA-3CAE-5D11-F792-F260BDBBE52C}"/>
              </a:ext>
            </a:extLst>
          </p:cNvPr>
          <p:cNvSpPr>
            <a:spLocks noChangeAspect="1" noChangeArrowheads="1"/>
          </p:cNvSpPr>
          <p:nvPr/>
        </p:nvSpPr>
        <p:spPr bwMode="auto">
          <a:xfrm>
            <a:off x="4991100" y="3251200"/>
            <a:ext cx="283577" cy="283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endParaRPr lang="en-US" sz="1200">
              <a:solidFill>
                <a:prstClr val="black"/>
              </a:solidFill>
              <a:latin typeface="Calibri"/>
            </a:endParaRPr>
          </a:p>
        </p:txBody>
      </p:sp>
      <p:pic>
        <p:nvPicPr>
          <p:cNvPr id="3078" name="Picture 6" descr="Thánh địa Mỹ Sơn, Quảng Nam: Di sản Văn hóa thế giới UNESCO">
            <a:extLst>
              <a:ext uri="{FF2B5EF4-FFF2-40B4-BE49-F238E27FC236}">
                <a16:creationId xmlns:a16="http://schemas.microsoft.com/office/drawing/2014/main" xmlns=""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6200"/>
            <a:ext cx="7975600" cy="531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613</Words>
  <Application>Microsoft Office PowerPoint</Application>
  <PresentationFormat>Widescreen</PresentationFormat>
  <Paragraphs>42</Paragraphs>
  <Slides>16</Slides>
  <Notes>1</Notes>
  <HiddenSlides>0</HiddenSlides>
  <MMClips>17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#9Slide02 Noi dung dai</vt:lpstr>
      <vt:lpstr>#9Slide02 Tieu de dai</vt:lpstr>
      <vt:lpstr>Aachen</vt:lpstr>
      <vt:lpstr>Arial</vt:lpstr>
      <vt:lpstr>Calibri</vt:lpstr>
      <vt:lpstr>Cambria</vt:lpstr>
      <vt:lpstr>Mali</vt:lpstr>
      <vt:lpstr>Roboto Light</vt:lpstr>
      <vt:lpstr>Sriracha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2024-11-05T08:19:29Z</dcterms:created>
  <dcterms:modified xsi:type="dcterms:W3CDTF">2024-11-05T14:53:48Z</dcterms:modified>
</cp:coreProperties>
</file>