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23" r:id="rId3"/>
  </p:sldMasterIdLst>
  <p:notesMasterIdLst>
    <p:notesMasterId r:id="rId15"/>
  </p:notesMasterIdLst>
  <p:sldIdLst>
    <p:sldId id="327" r:id="rId4"/>
    <p:sldId id="262" r:id="rId5"/>
    <p:sldId id="293" r:id="rId6"/>
    <p:sldId id="308" r:id="rId7"/>
    <p:sldId id="309" r:id="rId8"/>
    <p:sldId id="310" r:id="rId9"/>
    <p:sldId id="311" r:id="rId10"/>
    <p:sldId id="312" r:id="rId11"/>
    <p:sldId id="285" r:id="rId12"/>
    <p:sldId id="265" r:id="rId13"/>
    <p:sldId id="326" r:id="rId14"/>
  </p:sldIdLst>
  <p:sldSz cx="12192000" cy="6858000"/>
  <p:notesSz cx="6858000" cy="9144000"/>
  <p:embeddedFontLst>
    <p:embeddedFont>
      <p:font typeface="黑体" panose="020B0604020202020204" charset="-122"/>
      <p:regular r:id="rId16"/>
    </p:embeddedFont>
    <p:embeddedFont>
      <p:font typeface="Wingdings 3" panose="05040102010807070707" pitchFamily="18" charset="2"/>
      <p:regular r:id="rId17"/>
    </p:embeddedFont>
    <p:embeddedFont>
      <p:font typeface="Sigmar One" panose="020B0604020202020204" charset="0"/>
      <p:regular r:id="rId18"/>
    </p:embeddedFont>
    <p:embeddedFont>
      <p:font typeface="Nunito Black" panose="020B0604020202020204" charset="0"/>
      <p:bold r:id="rId19"/>
      <p:boldItalic r:id="rId20"/>
    </p:embeddedFont>
    <p:embeddedFont>
      <p:font typeface="等线" panose="020B0604020202020204" charset="-122"/>
      <p:regular r:id="rId21"/>
      <p:bold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27"/>
            <p14:sldId id="262"/>
            <p14:sldId id="293"/>
            <p14:sldId id="308"/>
            <p14:sldId id="309"/>
            <p14:sldId id="310"/>
            <p14:sldId id="311"/>
            <p14:sldId id="312"/>
            <p14:sldId id="285"/>
            <p14:sldId id="26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3EA84"/>
    <a:srgbClr val="F2BB49"/>
    <a:srgbClr val="78B557"/>
    <a:srgbClr val="63D1FF"/>
    <a:srgbClr val="F17B94"/>
    <a:srgbClr val="FF66CC"/>
    <a:srgbClr val="FF99FF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3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6082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995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6223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40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708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7501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069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771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698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34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346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7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640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74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1236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908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926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3741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5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6ACFE-5159-4AD2-87A1-D06BCEDEF79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3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video" Target="../media/media1.mp4"/><Relationship Id="rId7" Type="http://schemas.openxmlformats.org/officeDocument/2006/relationships/image" Target="../media/image4.emf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246" y="5148521"/>
            <a:ext cx="5218938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416" y="2128734"/>
            <a:ext cx="1287304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254" y="324918"/>
            <a:ext cx="1287304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20" y="4973538"/>
            <a:ext cx="1428722" cy="185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149" y="4973537"/>
            <a:ext cx="1454939" cy="1823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48" y="4973538"/>
            <a:ext cx="1688631" cy="1920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311" y="1893236"/>
            <a:ext cx="7700619" cy="127388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  ĐẾN DỰ GIỜ LỚP 3B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3649365" y="3783680"/>
            <a:ext cx="5403252" cy="672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600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TOÁN </a:t>
            </a: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386139"/>
            <a:ext cx="152400" cy="8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17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2959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09" objId="2"/>
        <p14:stopEvt time="3107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230190" y="1847424"/>
            <a:ext cx="5451061" cy="2327011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-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300402" y="1652938"/>
            <a:ext cx="6402992" cy="5205062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5626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7F0DFB-BF0A-493E-9BFE-0E635997CE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6354">
            <a:off x="9130577" y="1574823"/>
            <a:ext cx="1497988" cy="7989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1C7333-0D35-49D3-96EA-4C7B2BD86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0" y="4468182"/>
            <a:ext cx="1465185" cy="10887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954137"/>
            <a:ext cx="10515600" cy="5249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3. 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713CBB-3881-47EC-B15A-61BE548AB486}"/>
              </a:ext>
            </a:extLst>
          </p:cNvPr>
          <p:cNvGrpSpPr/>
          <p:nvPr/>
        </p:nvGrpSpPr>
        <p:grpSpPr>
          <a:xfrm>
            <a:off x="5400610" y="2065039"/>
            <a:ext cx="4990627" cy="3267964"/>
            <a:chOff x="3711354" y="2080592"/>
            <a:chExt cx="6156491" cy="34529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C25B14-4576-41E3-ADF8-FEF8C97127EE}"/>
                </a:ext>
              </a:extLst>
            </p:cNvPr>
            <p:cNvGrpSpPr/>
            <p:nvPr/>
          </p:nvGrpSpPr>
          <p:grpSpPr>
            <a:xfrm>
              <a:off x="3711354" y="2080592"/>
              <a:ext cx="6156489" cy="3426956"/>
              <a:chOff x="6891130" y="1606219"/>
              <a:chExt cx="3652802" cy="3081403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4B71D0BC-8958-4828-887B-852CFD7C7015}"/>
                  </a:ext>
                </a:extLst>
              </p:cNvPr>
              <p:cNvSpPr/>
              <p:nvPr/>
            </p:nvSpPr>
            <p:spPr>
              <a:xfrm>
                <a:off x="6891130" y="1606219"/>
                <a:ext cx="3652802" cy="3081403"/>
              </a:xfrm>
              <a:prstGeom prst="cub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21714D-422E-49B3-BA7E-8437AECA0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195" y="1606219"/>
                <a:ext cx="0" cy="2327351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9FEB915-9DA6-47EA-B408-095EB05A3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14132" y="3933570"/>
                <a:ext cx="532461" cy="737923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1253F24-0F5E-4CF1-B502-E6294D5A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6592" y="3933570"/>
                <a:ext cx="3097340" cy="3104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DC487C-5E41-4F46-BD9A-2A46CE6164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1355" y="5502130"/>
              <a:ext cx="5153301" cy="83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620CF7-2F8E-4923-B309-C233FE492658}"/>
                </a:ext>
              </a:extLst>
            </p:cNvPr>
            <p:cNvCxnSpPr/>
            <p:nvPr/>
          </p:nvCxnSpPr>
          <p:spPr>
            <a:xfrm>
              <a:off x="9867844" y="2080592"/>
              <a:ext cx="0" cy="25883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3AC502-6F26-4D6E-BF3E-91E39120C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4657" y="4668935"/>
              <a:ext cx="1003188" cy="8646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A65885-0F8F-4538-B92A-D796D1594767}"/>
              </a:ext>
            </a:extLst>
          </p:cNvPr>
          <p:cNvSpPr txBox="1"/>
          <p:nvPr/>
        </p:nvSpPr>
        <p:spPr>
          <a:xfrm>
            <a:off x="1761006" y="1037527"/>
            <a:ext cx="5893904" cy="1015663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Độ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dài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quãng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kiến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phải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bao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nhiêu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D1F43-A1DC-41A8-A778-2D7E32BD6455}"/>
              </a:ext>
            </a:extLst>
          </p:cNvPr>
          <p:cNvSpPr txBox="1"/>
          <p:nvPr/>
        </p:nvSpPr>
        <p:spPr>
          <a:xfrm>
            <a:off x="6378328" y="5306795"/>
            <a:ext cx="1402756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6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8ACFC7-BFDB-4C01-A305-B7EC62553594}"/>
              </a:ext>
            </a:extLst>
          </p:cNvPr>
          <p:cNvSpPr txBox="1"/>
          <p:nvPr/>
        </p:nvSpPr>
        <p:spPr>
          <a:xfrm>
            <a:off x="9777914" y="4876520"/>
            <a:ext cx="1381240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2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F6311-4C7C-45A7-BB61-21D107897DE5}"/>
              </a:ext>
            </a:extLst>
          </p:cNvPr>
          <p:cNvSpPr txBox="1"/>
          <p:nvPr/>
        </p:nvSpPr>
        <p:spPr>
          <a:xfrm>
            <a:off x="10430994" y="3226408"/>
            <a:ext cx="1402756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4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786E90-45C5-4930-BDF8-16693ACAA259}"/>
              </a:ext>
            </a:extLst>
          </p:cNvPr>
          <p:cNvSpPr txBox="1"/>
          <p:nvPr/>
        </p:nvSpPr>
        <p:spPr>
          <a:xfrm>
            <a:off x="525661" y="2943581"/>
            <a:ext cx="4906376" cy="1015663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Độ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dài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quãng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đường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con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kiến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phải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là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12 cm</a:t>
            </a: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06098"/>
            <a:ext cx="9143135" cy="6762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842" y="3476682"/>
            <a:ext cx="3882026" cy="3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421" y="2644691"/>
            <a:ext cx="4984133" cy="12551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406026" y="2782483"/>
            <a:ext cx="4289158" cy="979606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</a:t>
            </a:r>
            <a:r>
              <a:rPr lang="en-US" altLang="zh-CN" sz="60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</a:t>
            </a:r>
            <a:r>
              <a:rPr lang="en-US" altLang="zh-CN" sz="60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ám</a:t>
            </a:r>
            <a:r>
              <a:rPr lang="en-US" altLang="zh-CN" sz="60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phá</a:t>
            </a:r>
            <a:endParaRPr lang="zh-CN" altLang="en-US" sz="60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284" y="719235"/>
            <a:ext cx="1687085" cy="129255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3975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328"/>
            <a:ext cx="4090730" cy="123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3A6E4F-9D0C-4045-B9CD-9F2DFB65D6A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8383" y="1280159"/>
            <a:ext cx="11220543" cy="5213406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29446BC-A405-4487-BCDC-ED086A7DD8A9}"/>
              </a:ext>
            </a:extLst>
          </p:cNvPr>
          <p:cNvSpPr/>
          <p:nvPr/>
        </p:nvSpPr>
        <p:spPr>
          <a:xfrm>
            <a:off x="1033670" y="2670354"/>
            <a:ext cx="2961769" cy="808362"/>
          </a:xfrm>
          <a:prstGeom prst="wedgeRectCallout">
            <a:avLst>
              <a:gd name="adj1" fmla="val 14029"/>
              <a:gd name="adj2" fmla="val 10742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đỉnh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cạnh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16054AB-2407-431C-830C-5E4F26630547}"/>
              </a:ext>
            </a:extLst>
          </p:cNvPr>
          <p:cNvSpPr/>
          <p:nvPr/>
        </p:nvSpPr>
        <p:spPr>
          <a:xfrm>
            <a:off x="4090729" y="1298724"/>
            <a:ext cx="4562940" cy="1603502"/>
          </a:xfrm>
          <a:prstGeom prst="wedgeRectCallout">
            <a:avLst>
              <a:gd name="adj1" fmla="val -7172"/>
              <a:gd name="adj2" fmla="val 11899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cũng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đỉnh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nữa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!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FA29FD48-BB85-44AF-A8F0-EB11894A54B7}"/>
              </a:ext>
            </a:extLst>
          </p:cNvPr>
          <p:cNvSpPr/>
          <p:nvPr/>
        </p:nvSpPr>
        <p:spPr>
          <a:xfrm>
            <a:off x="8878955" y="1517396"/>
            <a:ext cx="3057060" cy="1384830"/>
          </a:xfrm>
          <a:prstGeom prst="wedgeRectCallout">
            <a:avLst>
              <a:gd name="adj1" fmla="val -43626"/>
              <a:gd name="adj2" fmla="val 88288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022" y="-159047"/>
            <a:ext cx="12191987" cy="6856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B28E7F-778B-4B7D-A62D-A5CF31DF8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39" y="1285845"/>
            <a:ext cx="9828646" cy="5192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7A25CD-74EB-4DED-ACCF-914C612EF326}"/>
              </a:ext>
            </a:extLst>
          </p:cNvPr>
          <p:cNvCxnSpPr/>
          <p:nvPr/>
        </p:nvCxnSpPr>
        <p:spPr>
          <a:xfrm>
            <a:off x="3346479" y="4164037"/>
            <a:ext cx="2776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3A9FF70-F7D8-4CD4-A87F-696D132065A9}"/>
              </a:ext>
            </a:extLst>
          </p:cNvPr>
          <p:cNvSpPr/>
          <p:nvPr/>
        </p:nvSpPr>
        <p:spPr>
          <a:xfrm>
            <a:off x="3770142" y="3629464"/>
            <a:ext cx="98473" cy="130127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DE6D41-7C94-4805-8C2C-6D24B11A0227}"/>
              </a:ext>
            </a:extLst>
          </p:cNvPr>
          <p:cNvSpPr/>
          <p:nvPr/>
        </p:nvSpPr>
        <p:spPr>
          <a:xfrm>
            <a:off x="5868674" y="3759591"/>
            <a:ext cx="900332" cy="1704804"/>
          </a:xfrm>
          <a:prstGeom prst="rect">
            <a:avLst/>
          </a:prstGeom>
          <a:solidFill>
            <a:srgbClr val="FF0000"/>
          </a:solidFill>
          <a:scene3d>
            <a:camera prst="isometricRightUp">
              <a:rot lat="2188561" lon="17794874" rev="1078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97176BA-A8C9-4BC3-8DFF-7C9A972D9E3D}"/>
              </a:ext>
            </a:extLst>
          </p:cNvPr>
          <p:cNvCxnSpPr>
            <a:cxnSpLocks/>
          </p:cNvCxnSpPr>
          <p:nvPr/>
        </p:nvCxnSpPr>
        <p:spPr>
          <a:xfrm>
            <a:off x="9078045" y="4012453"/>
            <a:ext cx="1298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FB3DA69A-704B-43B5-87A6-8CDB76898289}"/>
              </a:ext>
            </a:extLst>
          </p:cNvPr>
          <p:cNvSpPr/>
          <p:nvPr/>
        </p:nvSpPr>
        <p:spPr>
          <a:xfrm>
            <a:off x="9638256" y="3544830"/>
            <a:ext cx="98473" cy="130127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1F74F6A-590E-4B12-9D73-875751F95A4A}"/>
              </a:ext>
            </a:extLst>
          </p:cNvPr>
          <p:cNvSpPr/>
          <p:nvPr/>
        </p:nvSpPr>
        <p:spPr>
          <a:xfrm>
            <a:off x="10093062" y="3719020"/>
            <a:ext cx="1041767" cy="1574552"/>
          </a:xfrm>
          <a:prstGeom prst="rect">
            <a:avLst/>
          </a:prstGeom>
          <a:solidFill>
            <a:srgbClr val="FF0000"/>
          </a:solidFill>
          <a:scene3d>
            <a:camera prst="isometricRightUp">
              <a:rot lat="1475687" lon="18239415" rev="2223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ADD855-6A58-4157-A2CD-2002FCDF4425}"/>
              </a:ext>
            </a:extLst>
          </p:cNvPr>
          <p:cNvSpPr txBox="1"/>
          <p:nvPr/>
        </p:nvSpPr>
        <p:spPr>
          <a:xfrm>
            <a:off x="2985815" y="5765163"/>
            <a:ext cx="3822947" cy="578882"/>
          </a:xfrm>
          <a:prstGeom prst="flowChartAlternateProcess">
            <a:avLst/>
          </a:prstGeom>
          <a:solidFill>
            <a:srgbClr val="0070C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Khối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hộp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0B4076-7E68-4E7A-8352-54F771875017}"/>
              </a:ext>
            </a:extLst>
          </p:cNvPr>
          <p:cNvSpPr txBox="1"/>
          <p:nvPr/>
        </p:nvSpPr>
        <p:spPr>
          <a:xfrm>
            <a:off x="8254072" y="5698213"/>
            <a:ext cx="3408047" cy="578882"/>
          </a:xfrm>
          <a:prstGeom prst="flowChartAlternateProcess">
            <a:avLst/>
          </a:prstGeom>
          <a:solidFill>
            <a:srgbClr val="0070C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Khối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lập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phương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44594-5048-480C-A668-954D15EB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39" y="859194"/>
            <a:ext cx="7995680" cy="116907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E851F1-BB7A-4862-8693-E30974936034}"/>
              </a:ext>
            </a:extLst>
          </p:cNvPr>
          <p:cNvSpPr/>
          <p:nvPr/>
        </p:nvSpPr>
        <p:spPr>
          <a:xfrm>
            <a:off x="1647039" y="1418289"/>
            <a:ext cx="2677551" cy="639245"/>
          </a:xfrm>
          <a:prstGeom prst="wedgeRoundRectCallout">
            <a:avLst>
              <a:gd name="adj1" fmla="val 3866"/>
              <a:gd name="adj2" fmla="val 108108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9C01980-7D3D-4C23-9CC3-70E60B5DB740}"/>
              </a:ext>
            </a:extLst>
          </p:cNvPr>
          <p:cNvSpPr/>
          <p:nvPr/>
        </p:nvSpPr>
        <p:spPr>
          <a:xfrm>
            <a:off x="4783728" y="1285845"/>
            <a:ext cx="2677551" cy="639245"/>
          </a:xfrm>
          <a:prstGeom prst="wedgeRoundRectCallout">
            <a:avLst>
              <a:gd name="adj1" fmla="val -37709"/>
              <a:gd name="adj2" fmla="val 99815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B7CD963-1410-4584-80E7-46930EBF98C2}"/>
              </a:ext>
            </a:extLst>
          </p:cNvPr>
          <p:cNvSpPr/>
          <p:nvPr/>
        </p:nvSpPr>
        <p:spPr>
          <a:xfrm>
            <a:off x="7710118" y="1564426"/>
            <a:ext cx="2581350" cy="639245"/>
          </a:xfrm>
          <a:prstGeom prst="wedgeRoundRectCallout">
            <a:avLst>
              <a:gd name="adj1" fmla="val -47112"/>
              <a:gd name="adj2" fmla="val 118473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2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6" grpId="0" animBg="1"/>
      <p:bldP spid="57" grpId="0" animBg="1"/>
      <p:bldP spid="58" grpId="0" animBg="1"/>
      <p:bldP spid="59" grpId="0" animBg="1"/>
      <p:bldP spid="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022" y="-159047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id="{DA5CE544-60DB-4737-884B-14665019D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422120" y="1013843"/>
            <a:ext cx="10855480" cy="53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914BF-51C5-4D44-AEE4-A5861F54B038}"/>
              </a:ext>
            </a:extLst>
          </p:cNvPr>
          <p:cNvSpPr txBox="1"/>
          <p:nvPr/>
        </p:nvSpPr>
        <p:spPr>
          <a:xfrm>
            <a:off x="2909508" y="1569260"/>
            <a:ext cx="7718736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Khối hộp chữ nhật và khối lập phương đều có 8 đỉnh, 6 mặt và 12 cạnh.</a:t>
            </a:r>
            <a:endParaRPr lang="en-US" sz="3200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Các mặt của khối hộp chữ nhật đều là hình chữ nhật.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Các mặt của khối lập phương đều là hình vuông.</a:t>
            </a:r>
          </a:p>
        </p:txBody>
      </p:sp>
    </p:spTree>
    <p:extLst>
      <p:ext uri="{BB962C8B-B14F-4D97-AF65-F5344CB8AC3E}">
        <p14:creationId xmlns:p14="http://schemas.microsoft.com/office/powerpoint/2010/main" val="34778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995603" y="1344609"/>
            <a:ext cx="6721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FB63ED-EEFA-4FEB-A25D-A42E8F4C46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07964" y="819415"/>
            <a:ext cx="4784036" cy="3212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3C853-3F7C-47CF-9335-4A19455581A0}"/>
              </a:ext>
            </a:extLst>
          </p:cNvPr>
          <p:cNvSpPr txBox="1"/>
          <p:nvPr/>
        </p:nvSpPr>
        <p:spPr>
          <a:xfrm>
            <a:off x="909189" y="2035893"/>
            <a:ext cx="6807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 được sơn màu xanh,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000" dirty="0">
                <a:latin typeface="Arial" panose="020B0604020202020204" pitchFamily="34" charset="0"/>
              </a:rPr>
              <a:t>…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cạnh được sơn màu đỏ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E402C5-32A3-4536-9C77-CDC44DBC760E}"/>
              </a:ext>
            </a:extLst>
          </p:cNvPr>
          <p:cNvSpPr txBox="1"/>
          <p:nvPr/>
        </p:nvSpPr>
        <p:spPr>
          <a:xfrm>
            <a:off x="872038" y="3503505"/>
            <a:ext cx="98115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ta lắp một tấm gỗ vừa khít vào mặt trước của chiếc khung sắt đó. Miếng gỗ cần lắp có dạng hình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Hình tròn. B. Hình tam giác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chữ nhật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72036A57-3D93-45FD-B545-3EACBA31FEF9}"/>
              </a:ext>
            </a:extLst>
          </p:cNvPr>
          <p:cNvSpPr/>
          <p:nvPr/>
        </p:nvSpPr>
        <p:spPr>
          <a:xfrm>
            <a:off x="6241774" y="4864035"/>
            <a:ext cx="689113" cy="6493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FFD37-ED18-4B5C-8574-79311A8215B7}"/>
              </a:ext>
            </a:extLst>
          </p:cNvPr>
          <p:cNvSpPr txBox="1"/>
          <p:nvPr/>
        </p:nvSpPr>
        <p:spPr>
          <a:xfrm>
            <a:off x="1998455" y="1989726"/>
            <a:ext cx="42140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35410-7645-47AA-A5FF-C222CEA7B770}"/>
              </a:ext>
            </a:extLst>
          </p:cNvPr>
          <p:cNvSpPr txBox="1"/>
          <p:nvPr/>
        </p:nvSpPr>
        <p:spPr>
          <a:xfrm>
            <a:off x="1998455" y="2459030"/>
            <a:ext cx="42140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271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995603" y="1344609"/>
            <a:ext cx="672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E890A-18A7-4C43-9B15-2E101A735EBD}"/>
              </a:ext>
            </a:extLst>
          </p:cNvPr>
          <p:cNvSpPr txBox="1"/>
          <p:nvPr/>
        </p:nvSpPr>
        <p:spPr>
          <a:xfrm>
            <a:off x="741665" y="2162863"/>
            <a:ext cx="6403404" cy="1508105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Nunito Black" panose="00000A00000000000000" pitchFamily="2" charset="0"/>
              </a:rPr>
              <a:t>Bác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Hà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đã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chạm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tất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cả</a:t>
            </a:r>
            <a:r>
              <a:rPr lang="en-US" sz="3200" dirty="0">
                <a:latin typeface="Nunito Black" panose="00000A00000000000000" pitchFamily="2" charset="0"/>
              </a:rPr>
              <a:t>  ….            </a:t>
            </a:r>
            <a:r>
              <a:rPr lang="en-US" sz="3200" dirty="0" err="1">
                <a:latin typeface="Nunito Black" panose="00000A00000000000000" pitchFamily="2" charset="0"/>
              </a:rPr>
              <a:t>bông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hoa</a:t>
            </a:r>
            <a:r>
              <a:rPr lang="en-US" sz="3200" dirty="0">
                <a:latin typeface="Nunito Black" panose="00000A00000000000000" pitchFamily="2" charset="0"/>
              </a:rPr>
              <a:t>.</a:t>
            </a:r>
            <a:endParaRPr lang="vi-VN" sz="32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AFFB0-C337-4318-B8CD-686AF2F4C1AF}"/>
              </a:ext>
            </a:extLst>
          </p:cNvPr>
          <p:cNvSpPr/>
          <p:nvPr/>
        </p:nvSpPr>
        <p:spPr>
          <a:xfrm>
            <a:off x="5300871" y="230714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24</a:t>
            </a:r>
          </a:p>
        </p:txBody>
      </p:sp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id="{6F864B29-81C6-4345-B6CC-C7DD8AC9205D}"/>
              </a:ext>
            </a:extLst>
          </p:cNvPr>
          <p:cNvSpPr/>
          <p:nvPr/>
        </p:nvSpPr>
        <p:spPr>
          <a:xfrm>
            <a:off x="3882887" y="159026"/>
            <a:ext cx="3935896" cy="1868557"/>
          </a:xfrm>
          <a:prstGeom prst="cloudCallout">
            <a:avLst>
              <a:gd name="adj1" fmla="val -83796"/>
              <a:gd name="adj2" fmla="val 610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đôi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214DF-0172-4D56-8E72-17E3EBF08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87" y="1510748"/>
            <a:ext cx="4265888" cy="3604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C860D-EA80-4394-A041-74F7179A181E}"/>
              </a:ext>
            </a:extLst>
          </p:cNvPr>
          <p:cNvSpPr txBox="1"/>
          <p:nvPr/>
        </p:nvSpPr>
        <p:spPr>
          <a:xfrm>
            <a:off x="677094" y="3736461"/>
            <a:ext cx="6467975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Hình lập phương gồm có 8 đỉnh. Ở gần mỗi đỉnh, bác Hà chạm 3 bông hoa.</a:t>
            </a:r>
          </a:p>
          <a:p>
            <a:pPr algn="l"/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                 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3 x 8 = 24 (bông hoa)</a:t>
            </a:r>
          </a:p>
        </p:txBody>
      </p:sp>
    </p:spTree>
    <p:extLst>
      <p:ext uri="{BB962C8B-B14F-4D97-AF65-F5344CB8AC3E}">
        <p14:creationId xmlns:p14="http://schemas.microsoft.com/office/powerpoint/2010/main" val="35603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7F0DFB-BF0A-493E-9BFE-0E635997CE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6354">
            <a:off x="9106470" y="1438590"/>
            <a:ext cx="1497988" cy="7989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655270-8B33-4FCA-8375-94239BF5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73" y="3621257"/>
            <a:ext cx="1465185" cy="10887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51FBAA-226B-4594-B2A9-AE3823501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9" y="4373602"/>
            <a:ext cx="1465185" cy="10887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1C7333-0D35-49D3-96EA-4C7B2BD86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4562919"/>
            <a:ext cx="1465185" cy="10887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1. 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6713CBB-3881-47EC-B15A-61BE548AB486}"/>
              </a:ext>
            </a:extLst>
          </p:cNvPr>
          <p:cNvGrpSpPr/>
          <p:nvPr/>
        </p:nvGrpSpPr>
        <p:grpSpPr>
          <a:xfrm>
            <a:off x="3631987" y="1987291"/>
            <a:ext cx="6223493" cy="3456432"/>
            <a:chOff x="3644351" y="2080592"/>
            <a:chExt cx="6223493" cy="34564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C25B14-4576-41E3-ADF8-FEF8C97127EE}"/>
                </a:ext>
              </a:extLst>
            </p:cNvPr>
            <p:cNvGrpSpPr/>
            <p:nvPr/>
          </p:nvGrpSpPr>
          <p:grpSpPr>
            <a:xfrm>
              <a:off x="3644351" y="2080592"/>
              <a:ext cx="6223493" cy="3456432"/>
              <a:chOff x="6851375" y="1606219"/>
              <a:chExt cx="3692557" cy="31079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21714D-422E-49B3-BA7E-8437AECA0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3861" y="1606219"/>
                <a:ext cx="0" cy="2327351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9FEB915-9DA6-47EA-B408-095EB05A3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1375" y="3933570"/>
                <a:ext cx="595217" cy="780556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1253F24-0F5E-4CF1-B502-E6294D5A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6592" y="3933570"/>
                <a:ext cx="3097340" cy="3104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4B71D0BC-8958-4828-887B-852CFD7C7015}"/>
                  </a:ext>
                </a:extLst>
              </p:cNvPr>
              <p:cNvSpPr/>
              <p:nvPr/>
            </p:nvSpPr>
            <p:spPr>
              <a:xfrm>
                <a:off x="6891130" y="1606219"/>
                <a:ext cx="3652802" cy="3081403"/>
              </a:xfrm>
              <a:prstGeom prst="cub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DC487C-5E41-4F46-BD9A-2A46CE61648B}"/>
                </a:ext>
              </a:extLst>
            </p:cNvPr>
            <p:cNvCxnSpPr/>
            <p:nvPr/>
          </p:nvCxnSpPr>
          <p:spPr>
            <a:xfrm>
              <a:off x="3711355" y="5510520"/>
              <a:ext cx="5300123" cy="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620CF7-2F8E-4923-B309-C233FE492658}"/>
                </a:ext>
              </a:extLst>
            </p:cNvPr>
            <p:cNvCxnSpPr/>
            <p:nvPr/>
          </p:nvCxnSpPr>
          <p:spPr>
            <a:xfrm>
              <a:off x="9867844" y="2080592"/>
              <a:ext cx="0" cy="2588343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3AC502-6F26-4D6E-BF3E-91E39120C3B6}"/>
                </a:ext>
              </a:extLst>
            </p:cNvPr>
            <p:cNvCxnSpPr/>
            <p:nvPr/>
          </p:nvCxnSpPr>
          <p:spPr>
            <a:xfrm flipH="1">
              <a:off x="9026259" y="4668935"/>
              <a:ext cx="841585" cy="841585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A65885-0F8F-4538-B92A-D796D1594767}"/>
              </a:ext>
            </a:extLst>
          </p:cNvPr>
          <p:cNvSpPr txBox="1"/>
          <p:nvPr/>
        </p:nvSpPr>
        <p:spPr>
          <a:xfrm>
            <a:off x="3262009" y="5686073"/>
            <a:ext cx="5997067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Con </a:t>
            </a:r>
            <a:r>
              <a:rPr lang="en-US" sz="3000" dirty="0" err="1">
                <a:latin typeface="Nunito Black" panose="00000A00000000000000" pitchFamily="2" charset="0"/>
              </a:rPr>
              <a:t>kiến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cần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bò</a:t>
            </a:r>
            <a:r>
              <a:rPr lang="en-US" sz="3000" dirty="0">
                <a:latin typeface="Nunito Black" panose="00000A00000000000000" pitchFamily="2" charset="0"/>
              </a:rPr>
              <a:t> qua </a:t>
            </a:r>
            <a:r>
              <a:rPr lang="en-US" sz="3000" dirty="0" err="1">
                <a:latin typeface="Nunito Black" panose="00000A00000000000000" pitchFamily="2" charset="0"/>
              </a:rPr>
              <a:t>mấy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cạnh</a:t>
            </a:r>
            <a:r>
              <a:rPr lang="en-US" sz="3000" dirty="0">
                <a:latin typeface="Nunito Black" panose="00000A00000000000000" pitchFamily="2" charset="0"/>
              </a:rPr>
              <a:t>?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7A3E60-4ED9-4ADA-AAEB-A06A188379F6}"/>
              </a:ext>
            </a:extLst>
          </p:cNvPr>
          <p:cNvSpPr txBox="1"/>
          <p:nvPr/>
        </p:nvSpPr>
        <p:spPr>
          <a:xfrm>
            <a:off x="2932924" y="5694649"/>
            <a:ext cx="5997067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Con </a:t>
            </a:r>
            <a:r>
              <a:rPr lang="en-US" sz="3000" dirty="0" err="1">
                <a:latin typeface="Nunito Black" panose="00000A00000000000000" pitchFamily="2" charset="0"/>
              </a:rPr>
              <a:t>kiến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cần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bò</a:t>
            </a:r>
            <a:r>
              <a:rPr lang="en-US" sz="3000" dirty="0">
                <a:latin typeface="Nunito Black" panose="00000A00000000000000" pitchFamily="2" charset="0"/>
              </a:rPr>
              <a:t> qua </a:t>
            </a:r>
            <a:r>
              <a:rPr lang="en-US" sz="3000" dirty="0">
                <a:solidFill>
                  <a:srgbClr val="FF0000"/>
                </a:solidFill>
                <a:latin typeface="Nunito Black" panose="00000A00000000000000" pitchFamily="2" charset="0"/>
              </a:rPr>
              <a:t>3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cạnh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47656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05847 -0.102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2477 L -0.00169 -0.32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C1FAE6-5550-433C-BF85-89B4D10EE292}"/>
              </a:ext>
            </a:extLst>
          </p:cNvPr>
          <p:cNvSpPr/>
          <p:nvPr/>
        </p:nvSpPr>
        <p:spPr>
          <a:xfrm>
            <a:off x="7042948" y="511049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2. </a:t>
            </a:r>
            <a:r>
              <a:rPr lang="en-US" sz="3200" dirty="0" err="1">
                <a:latin typeface="Nunito Black" panose="00000A00000000000000" pitchFamily="2" charset="0"/>
              </a:rPr>
              <a:t>Số</a:t>
            </a:r>
            <a:r>
              <a:rPr lang="en-US" sz="3200" dirty="0">
                <a:latin typeface="Nunito Black" panose="00000A00000000000000" pitchFamily="2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2882F-4914-4CE9-B297-48ADDBC1D8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39872" y="1613014"/>
            <a:ext cx="5135798" cy="241701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137C76F-4628-43BD-899A-0D73A5BFBF2C}"/>
              </a:ext>
            </a:extLst>
          </p:cNvPr>
          <p:cNvSpPr/>
          <p:nvPr/>
        </p:nvSpPr>
        <p:spPr>
          <a:xfrm>
            <a:off x="3882887" y="159026"/>
            <a:ext cx="3935896" cy="1868557"/>
          </a:xfrm>
          <a:prstGeom prst="cloudCallout">
            <a:avLst>
              <a:gd name="adj1" fmla="val -83796"/>
              <a:gd name="adj2" fmla="val 610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245F6-0522-4486-A8A1-2F171AA9AA79}"/>
              </a:ext>
            </a:extLst>
          </p:cNvPr>
          <p:cNvSpPr/>
          <p:nvPr/>
        </p:nvSpPr>
        <p:spPr>
          <a:xfrm>
            <a:off x="654593" y="2827775"/>
            <a:ext cx="9973650" cy="289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spcAft>
                <a:spcPts val="0"/>
              </a:spcAft>
              <a:buAutoNum type="alphaLcParenR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chiếc đèn lồng cần 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          nan tre.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5 chiếc đèn lồng như vậy cần dùng           tờ giấy màu.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62FD85-1C4A-4A43-A18B-A0F4BA322EFC}"/>
              </a:ext>
            </a:extLst>
          </p:cNvPr>
          <p:cNvSpPr/>
          <p:nvPr/>
        </p:nvSpPr>
        <p:spPr>
          <a:xfrm>
            <a:off x="1722784" y="4014546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7C1FF5-E25D-48B9-907C-2AA97EA0B202}"/>
              </a:ext>
            </a:extLst>
          </p:cNvPr>
          <p:cNvSpPr/>
          <p:nvPr/>
        </p:nvSpPr>
        <p:spPr>
          <a:xfrm>
            <a:off x="7059707" y="511049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81E9-E4D9-45A7-8F9E-E5B935500CA7}"/>
              </a:ext>
            </a:extLst>
          </p:cNvPr>
          <p:cNvSpPr/>
          <p:nvPr/>
        </p:nvSpPr>
        <p:spPr>
          <a:xfrm>
            <a:off x="1699983" y="3971749"/>
            <a:ext cx="781877" cy="608998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740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331</Words>
  <Application>Microsoft Office PowerPoint</Application>
  <PresentationFormat>Widescreen</PresentationFormat>
  <Paragraphs>50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黑体</vt:lpstr>
      <vt:lpstr>Wingdings 3</vt:lpstr>
      <vt:lpstr>Sigmar One</vt:lpstr>
      <vt:lpstr>Arial</vt:lpstr>
      <vt:lpstr>Nunito Black</vt:lpstr>
      <vt:lpstr>等线</vt:lpstr>
      <vt:lpstr>Times New Roman</vt:lpstr>
      <vt:lpstr>Open Sans</vt:lpstr>
      <vt:lpstr>宋体</vt:lpstr>
      <vt:lpstr>印品黑体</vt:lpstr>
      <vt:lpstr>Trebuchet MS</vt:lpstr>
      <vt:lpstr>Calibri Light</vt:lpstr>
      <vt:lpstr>Calibri</vt:lpstr>
      <vt:lpstr>Office Theme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2022-03-28T06:02:52Z</dcterms:created>
  <dcterms:modified xsi:type="dcterms:W3CDTF">2024-11-05T08:12:15Z</dcterms:modified>
</cp:coreProperties>
</file>