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 id="2147483744" r:id="rId2"/>
    <p:sldMasterId id="2147483758" r:id="rId3"/>
  </p:sldMasterIdLst>
  <p:notesMasterIdLst>
    <p:notesMasterId r:id="rId15"/>
  </p:notesMasterIdLst>
  <p:sldIdLst>
    <p:sldId id="258" r:id="rId4"/>
    <p:sldId id="397" r:id="rId5"/>
    <p:sldId id="351" r:id="rId6"/>
    <p:sldId id="398" r:id="rId7"/>
    <p:sldId id="399" r:id="rId8"/>
    <p:sldId id="400" r:id="rId9"/>
    <p:sldId id="408" r:id="rId10"/>
    <p:sldId id="409" r:id="rId11"/>
    <p:sldId id="401" r:id="rId12"/>
    <p:sldId id="402" r:id="rId13"/>
    <p:sldId id="358" r:id="rId14"/>
  </p:sldIdLst>
  <p:sldSz cx="12192000" cy="6858000"/>
  <p:notesSz cx="6858000" cy="9144000"/>
  <p:embeddedFontLst>
    <p:embeddedFont>
      <p:font typeface="Nunito Black" panose="020B0604020202020204" charset="0"/>
      <p:bold r:id="rId16"/>
      <p:boldItalic r:id="rId17"/>
    </p:embeddedFont>
    <p:embeddedFont>
      <p:font typeface="宋体" panose="02010600030101010101" pitchFamily="2" charset="-122"/>
      <p:regular r:id="rId18"/>
    </p:embeddedFont>
    <p:embeddedFont>
      <p:font typeface="KaiTi" panose="020B0604020202020204" charset="-122"/>
      <p:regular r:id="rId19"/>
    </p:embeddedFont>
    <p:embeddedFont>
      <p:font typeface="Sigmar One" panose="020B0604020202020204" charset="0"/>
      <p:regular r:id="rId20"/>
    </p:embeddedFont>
    <p:embeddedFont>
      <p:font typeface="Open Sans" panose="020B0604020202020204" charset="0"/>
      <p:regular r:id="rId21"/>
      <p:bold r:id="rId22"/>
      <p:italic r:id="rId23"/>
      <p:boldItalic r:id="rId24"/>
    </p:embeddedFont>
    <p:embeddedFont>
      <p:font typeface="微软雅黑" panose="020B0503020204020204" pitchFamily="34" charset="-122"/>
      <p:regular r:id="rId25"/>
      <p:bold r:id="rId26"/>
    </p:embeddedFont>
    <p:embeddedFont>
      <p:font typeface="Calibri" panose="020F0502020204030204" pitchFamily="34" charset="0"/>
      <p:regular r:id="rId27"/>
      <p:bold r:id="rId28"/>
      <p:italic r:id="rId29"/>
      <p:boldItalic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CC"/>
    <a:srgbClr val="FF0000"/>
    <a:srgbClr val="99FF66"/>
    <a:srgbClr val="FFCCCC"/>
    <a:srgbClr val="FF5D10"/>
    <a:srgbClr val="FFFF99"/>
    <a:srgbClr val="B0D9DB"/>
    <a:srgbClr val="F1B98B"/>
    <a:srgbClr val="FFA1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3" d="100"/>
          <a:sy n="83" d="100"/>
        </p:scale>
        <p:origin x="180"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85C10-81E3-456E-B9A9-8F123501EA6D}" type="datetimeFigureOut">
              <a:rPr lang="en-US" smtClean="0"/>
              <a:pPr/>
              <a:t>11/5/2024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AE016-5394-49CF-B7FD-EC0D2FE42E27}" type="slidenum">
              <a:rPr lang="en-US" smtClean="0"/>
              <a:pPr/>
              <a:t>‹#›</a:t>
            </a:fld>
            <a:endParaRPr lang="en-US"/>
          </a:p>
        </p:txBody>
      </p:sp>
    </p:spTree>
    <p:extLst>
      <p:ext uri="{BB962C8B-B14F-4D97-AF65-F5344CB8AC3E}">
        <p14:creationId xmlns:p14="http://schemas.microsoft.com/office/powerpoint/2010/main" val="343415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81556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355411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45294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409228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97054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722749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17665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533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79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64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2024/11/5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705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7667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8621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302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766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034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031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679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630225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119470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623102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6579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963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9269209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2024/11/5</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94147383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43985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svg"/><Relationship Id="rId18" Type="http://schemas.openxmlformats.org/officeDocument/2006/relationships/image" Target="../media/image21.png"/><Relationship Id="rId3" Type="http://schemas.openxmlformats.org/officeDocument/2006/relationships/image" Target="../media/image15.svg"/><Relationship Id="rId21" Type="http://schemas.openxmlformats.org/officeDocument/2006/relationships/image" Target="../media/image33.svg"/><Relationship Id="rId7" Type="http://schemas.openxmlformats.org/officeDocument/2006/relationships/image" Target="../media/image19.svg"/><Relationship Id="rId12" Type="http://schemas.openxmlformats.org/officeDocument/2006/relationships/image" Target="../media/image18.png"/><Relationship Id="rId17" Type="http://schemas.openxmlformats.org/officeDocument/2006/relationships/image" Target="../media/image29.svg"/><Relationship Id="rId2" Type="http://schemas.openxmlformats.org/officeDocument/2006/relationships/image" Target="../media/image13.pn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23.xml"/><Relationship Id="rId6" Type="http://schemas.openxmlformats.org/officeDocument/2006/relationships/image" Target="../media/image15.png"/><Relationship Id="rId11" Type="http://schemas.openxmlformats.org/officeDocument/2006/relationships/image" Target="../media/image23.svg"/><Relationship Id="rId24" Type="http://schemas.openxmlformats.org/officeDocument/2006/relationships/image" Target="../media/image24.png"/><Relationship Id="rId5" Type="http://schemas.openxmlformats.org/officeDocument/2006/relationships/image" Target="../media/image17.svg"/><Relationship Id="rId15" Type="http://schemas.openxmlformats.org/officeDocument/2006/relationships/image" Target="../media/image27.svg"/><Relationship Id="rId23" Type="http://schemas.openxmlformats.org/officeDocument/2006/relationships/image" Target="../media/image35.svg"/><Relationship Id="rId10" Type="http://schemas.openxmlformats.org/officeDocument/2006/relationships/image" Target="../media/image17.png"/><Relationship Id="rId19" Type="http://schemas.openxmlformats.org/officeDocument/2006/relationships/image" Target="../media/image31.sv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19.png"/><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DB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00000">
            <a:off x="8724628" y="-1675184"/>
            <a:ext cx="4533090" cy="47219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4287" y="-365103"/>
            <a:ext cx="2954657" cy="3794103"/>
          </a:xfrm>
          <a:prstGeom prst="rect">
            <a:avLst/>
          </a:prstGeom>
        </p:spPr>
      </p:pic>
      <p:sp>
        <p:nvSpPr>
          <p:cNvPr id="4" name="TextBox 4"/>
          <p:cNvSpPr txBox="1"/>
          <p:nvPr/>
        </p:nvSpPr>
        <p:spPr>
          <a:xfrm>
            <a:off x="1192434" y="2134929"/>
            <a:ext cx="9641469" cy="3129062"/>
          </a:xfrm>
          <a:prstGeom prst="rect">
            <a:avLst/>
          </a:prstGeom>
        </p:spPr>
        <p:txBody>
          <a:bodyPr wrap="square" lIns="0" tIns="0" rIns="0" bIns="0" rtlCol="0" anchor="t">
            <a:spAutoFit/>
          </a:bodyPr>
          <a:lstStyle/>
          <a:p>
            <a:pPr algn="ctr" defTabSz="609630">
              <a:lnSpc>
                <a:spcPts val="12249"/>
              </a:lnSpc>
            </a:pPr>
            <a:r>
              <a:rPr lang="en-US" sz="4400" dirty="0" err="1">
                <a:solidFill>
                  <a:srgbClr val="FF0000"/>
                </a:solidFill>
                <a:latin typeface="Times New Roman" pitchFamily="18" charset="0"/>
                <a:cs typeface="Times New Roman" pitchFamily="18" charset="0"/>
              </a:rPr>
              <a:t>Tuần</a:t>
            </a:r>
            <a:r>
              <a:rPr lang="en-US" sz="4400" dirty="0">
                <a:solidFill>
                  <a:srgbClr val="FF0000"/>
                </a:solidFill>
                <a:latin typeface="Times New Roman" pitchFamily="18" charset="0"/>
                <a:cs typeface="Times New Roman" pitchFamily="18" charset="0"/>
              </a:rPr>
              <a:t> 9: ÔN TẬP GIỮA HỌC KÌ </a:t>
            </a:r>
            <a:r>
              <a:rPr lang="en-US" sz="4400" dirty="0" smtClean="0">
                <a:solidFill>
                  <a:srgbClr val="FF0000"/>
                </a:solidFill>
                <a:latin typeface="Times New Roman" pitchFamily="18" charset="0"/>
                <a:cs typeface="Times New Roman" pitchFamily="18" charset="0"/>
              </a:rPr>
              <a:t>I</a:t>
            </a:r>
          </a:p>
          <a:p>
            <a:pPr algn="ctr" defTabSz="609630">
              <a:lnSpc>
                <a:spcPts val="12249"/>
              </a:lnSpc>
            </a:pPr>
            <a:r>
              <a:rPr lang="en-US" sz="4400" dirty="0" err="1" smtClean="0">
                <a:solidFill>
                  <a:srgbClr val="FF0000"/>
                </a:solidFill>
                <a:latin typeface="Times New Roman" pitchFamily="18" charset="0"/>
                <a:cs typeface="Times New Roman" pitchFamily="18" charset="0"/>
              </a:rPr>
              <a:t>Tiết</a:t>
            </a:r>
            <a:r>
              <a:rPr lang="en-US" sz="4400" dirty="0" smtClean="0">
                <a:solidFill>
                  <a:srgbClr val="FF0000"/>
                </a:solidFill>
                <a:latin typeface="Times New Roman" pitchFamily="18" charset="0"/>
                <a:cs typeface="Times New Roman" pitchFamily="18" charset="0"/>
              </a:rPr>
              <a:t> 6-7</a:t>
            </a:r>
            <a:endParaRPr lang="en-US" sz="4400" dirty="0">
              <a:solidFill>
                <a:srgbClr val="FF0000"/>
              </a:solidFill>
              <a:latin typeface="Times New Roman" pitchFamily="18" charset="0"/>
              <a:cs typeface="Times New Roman" pitchFamily="18" charset="0"/>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5338" y="3803144"/>
            <a:ext cx="4658407" cy="41285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124172" y="270225"/>
            <a:ext cx="2103917" cy="195090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85900" y="4478363"/>
            <a:ext cx="3127433" cy="1956067"/>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400000">
            <a:off x="9623002" y="4169664"/>
            <a:ext cx="2736342" cy="27432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8534400" y="4385311"/>
            <a:ext cx="3657600" cy="1746504"/>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802935">
            <a:off x="8562927" y="3803414"/>
            <a:ext cx="1377755" cy="673378"/>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124172" y="398061"/>
            <a:ext cx="2297810" cy="199909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07465" y="473710"/>
            <a:ext cx="2355604" cy="2223101"/>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91832">
            <a:off x="1188565" y="3563555"/>
            <a:ext cx="1193404" cy="2070983"/>
          </a:xfrm>
          <a:prstGeom prst="rect">
            <a:avLst/>
          </a:prstGeom>
        </p:spPr>
      </p:pic>
      <p:pic>
        <p:nvPicPr>
          <p:cNvPr id="17" name="Picture 2">
            <a:extLst>
              <a:ext uri="{FF2B5EF4-FFF2-40B4-BE49-F238E27FC236}">
                <a16:creationId xmlns:a16="http://schemas.microsoft.com/office/drawing/2014/main" id="{43A80170-5832-3FBD-D181-20EC79AB8BF6}"/>
              </a:ext>
            </a:extLst>
          </p:cNvPr>
          <p:cNvPicPr>
            <a:picLocks noChangeAspect="1"/>
          </p:cNvPicPr>
          <p:nvPr/>
        </p:nvPicPr>
        <p:blipFill>
          <a:blip r:embed="rId24"/>
          <a:srcRect/>
          <a:stretch>
            <a:fillRect/>
          </a:stretch>
        </p:blipFill>
        <p:spPr>
          <a:xfrm rot="21393371">
            <a:off x="3409792" y="5302254"/>
            <a:ext cx="5626195" cy="15190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7E2500-9037-1EBB-9CE5-A9393BF89DA9}"/>
              </a:ext>
            </a:extLst>
          </p:cNvPr>
          <p:cNvSpPr txBox="1"/>
          <p:nvPr/>
        </p:nvSpPr>
        <p:spPr>
          <a:xfrm>
            <a:off x="368084" y="290487"/>
            <a:ext cx="10806194" cy="1384995"/>
          </a:xfrm>
          <a:prstGeom prst="rect">
            <a:avLst/>
          </a:prstGeom>
          <a:noFill/>
        </p:spPr>
        <p:txBody>
          <a:bodyPr wrap="square">
            <a:spAutoFit/>
          </a:bodyPr>
          <a:lstStyle/>
          <a:p>
            <a:pPr algn="just"/>
            <a:r>
              <a:rPr lang="vi-VN" sz="2800" b="1" i="0">
                <a:solidFill>
                  <a:srgbClr val="FF0000"/>
                </a:solidFill>
                <a:effectLst/>
                <a:latin typeface="Nunito Black" pitchFamily="2" charset="0"/>
              </a:rPr>
              <a:t>e. Điền dấu câu thích hợp vào ô trống.</a:t>
            </a:r>
          </a:p>
          <a:p>
            <a:pPr algn="just"/>
            <a:r>
              <a:rPr lang="en-US" sz="2800" b="1">
                <a:solidFill>
                  <a:srgbClr val="002060"/>
                </a:solidFill>
                <a:latin typeface="OpenSans"/>
              </a:rPr>
              <a:t>	</a:t>
            </a:r>
            <a:r>
              <a:rPr lang="vi-VN" sz="2800" b="1" i="0">
                <a:solidFill>
                  <a:srgbClr val="002060"/>
                </a:solidFill>
                <a:effectLst/>
                <a:latin typeface="Nunito Black" pitchFamily="2" charset="0"/>
              </a:rPr>
              <a:t>Bức tranh của bạn nhỏ có nhiều cảnh vật</a:t>
            </a:r>
            <a:r>
              <a:rPr lang="en-US" sz="2800" b="1" i="0">
                <a:solidFill>
                  <a:srgbClr val="002060"/>
                </a:solidFill>
                <a:effectLst/>
                <a:latin typeface="Nunito Black" pitchFamily="2" charset="0"/>
              </a:rPr>
              <a:t>  </a:t>
            </a:r>
            <a:r>
              <a:rPr lang="vi-VN" sz="2800" b="1" i="0">
                <a:solidFill>
                  <a:srgbClr val="002060"/>
                </a:solidFill>
                <a:effectLst/>
                <a:latin typeface="Nunito Black" pitchFamily="2" charset="0"/>
              </a:rPr>
              <a:t>□ </a:t>
            </a:r>
            <a:r>
              <a:rPr lang="en-US" sz="2800" b="1" i="0">
                <a:solidFill>
                  <a:srgbClr val="002060"/>
                </a:solidFill>
                <a:effectLst/>
                <a:latin typeface="Nunito Black" pitchFamily="2" charset="0"/>
              </a:rPr>
              <a:t> </a:t>
            </a:r>
            <a:r>
              <a:rPr lang="vi-VN" sz="2800" b="1" i="0">
                <a:solidFill>
                  <a:srgbClr val="002060"/>
                </a:solidFill>
                <a:effectLst/>
                <a:latin typeface="Nunito Black" pitchFamily="2" charset="0"/>
              </a:rPr>
              <a:t>làng xóm</a:t>
            </a:r>
            <a:r>
              <a:rPr lang="en-US" sz="2800" b="1" i="0">
                <a:solidFill>
                  <a:srgbClr val="002060"/>
                </a:solidFill>
                <a:effectLst/>
                <a:latin typeface="Nunito Black" pitchFamily="2" charset="0"/>
              </a:rPr>
              <a:t>  </a:t>
            </a:r>
            <a:r>
              <a:rPr lang="vi-VN" sz="2800" b="1" i="0">
                <a:solidFill>
                  <a:srgbClr val="002060"/>
                </a:solidFill>
                <a:effectLst/>
                <a:latin typeface="Nunito Black" pitchFamily="2" charset="0"/>
              </a:rPr>
              <a:t>□ </a:t>
            </a:r>
            <a:endParaRPr lang="en-US" sz="2800" b="1" i="0">
              <a:solidFill>
                <a:srgbClr val="002060"/>
              </a:solidFill>
              <a:effectLst/>
              <a:latin typeface="Nunito Black" pitchFamily="2" charset="0"/>
            </a:endParaRPr>
          </a:p>
          <a:p>
            <a:pPr algn="just"/>
            <a:r>
              <a:rPr lang="vi-VN" sz="2800" b="1" i="0">
                <a:solidFill>
                  <a:srgbClr val="002060"/>
                </a:solidFill>
                <a:effectLst/>
                <a:latin typeface="Nunito Black" pitchFamily="2" charset="0"/>
              </a:rPr>
              <a:t>sông máng</a:t>
            </a:r>
            <a:r>
              <a:rPr lang="en-US" sz="2800" b="1" i="0">
                <a:solidFill>
                  <a:srgbClr val="002060"/>
                </a:solidFill>
                <a:effectLst/>
                <a:latin typeface="Nunito Black" pitchFamily="2" charset="0"/>
              </a:rPr>
              <a:t> </a:t>
            </a:r>
            <a:r>
              <a:rPr lang="vi-VN" sz="2800" b="1" i="0">
                <a:solidFill>
                  <a:srgbClr val="002060"/>
                </a:solidFill>
                <a:effectLst/>
                <a:latin typeface="Nunito Black" pitchFamily="2" charset="0"/>
              </a:rPr>
              <a:t>□</a:t>
            </a:r>
            <a:r>
              <a:rPr lang="en-US" sz="2800" b="1" i="0">
                <a:solidFill>
                  <a:srgbClr val="002060"/>
                </a:solidFill>
                <a:effectLst/>
                <a:latin typeface="Nunito Black" pitchFamily="2" charset="0"/>
              </a:rPr>
              <a:t> </a:t>
            </a:r>
            <a:r>
              <a:rPr lang="vi-VN" sz="2800" b="1" i="0">
                <a:solidFill>
                  <a:srgbClr val="002060"/>
                </a:solidFill>
                <a:effectLst/>
                <a:latin typeface="Nunito Black" pitchFamily="2" charset="0"/>
              </a:rPr>
              <a:t> trường học</a:t>
            </a:r>
            <a:r>
              <a:rPr lang="en-US" sz="2800" b="1" i="0">
                <a:solidFill>
                  <a:srgbClr val="002060"/>
                </a:solidFill>
                <a:effectLst/>
                <a:latin typeface="Nunito Black" pitchFamily="2" charset="0"/>
              </a:rPr>
              <a:t>  </a:t>
            </a:r>
            <a:r>
              <a:rPr lang="vi-VN" sz="2800" b="1" i="0">
                <a:solidFill>
                  <a:srgbClr val="002060"/>
                </a:solidFill>
                <a:effectLst/>
                <a:latin typeface="Nunito Black" pitchFamily="2" charset="0"/>
              </a:rPr>
              <a:t>□ </a:t>
            </a:r>
            <a:r>
              <a:rPr lang="en-US" sz="2800" b="1" i="0">
                <a:solidFill>
                  <a:srgbClr val="002060"/>
                </a:solidFill>
                <a:effectLst/>
                <a:latin typeface="Nunito Black" pitchFamily="2" charset="0"/>
              </a:rPr>
              <a:t> </a:t>
            </a:r>
            <a:r>
              <a:rPr lang="vi-VN" sz="2800" b="1" i="0">
                <a:solidFill>
                  <a:srgbClr val="002060"/>
                </a:solidFill>
                <a:effectLst/>
                <a:latin typeface="Nunito Black" pitchFamily="2" charset="0"/>
              </a:rPr>
              <a:t>trời mây,…</a:t>
            </a:r>
          </a:p>
        </p:txBody>
      </p:sp>
      <p:sp>
        <p:nvSpPr>
          <p:cNvPr id="9" name="TextBox 8">
            <a:extLst>
              <a:ext uri="{FF2B5EF4-FFF2-40B4-BE49-F238E27FC236}">
                <a16:creationId xmlns:a16="http://schemas.microsoft.com/office/drawing/2014/main" id="{30007978-A016-11A9-35E6-8550385A77A0}"/>
              </a:ext>
            </a:extLst>
          </p:cNvPr>
          <p:cNvSpPr txBox="1"/>
          <p:nvPr/>
        </p:nvSpPr>
        <p:spPr>
          <a:xfrm>
            <a:off x="10679843" y="564684"/>
            <a:ext cx="433952" cy="563701"/>
          </a:xfrm>
          <a:prstGeom prst="roundRect">
            <a:avLst/>
          </a:prstGeom>
          <a:solidFill>
            <a:srgbClr val="FFCCCC"/>
          </a:solidFill>
        </p:spPr>
        <p:txBody>
          <a:bodyPr wrap="square" rtlCol="0">
            <a:spAutoFit/>
          </a:bodyPr>
          <a:lstStyle/>
          <a:p>
            <a:r>
              <a:rPr lang="en-US" sz="2800" b="1">
                <a:solidFill>
                  <a:srgbClr val="FF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5AC6BA67-B9E3-8B4C-D8B2-55C3769B129B}"/>
              </a:ext>
            </a:extLst>
          </p:cNvPr>
          <p:cNvSpPr txBox="1"/>
          <p:nvPr/>
        </p:nvSpPr>
        <p:spPr>
          <a:xfrm>
            <a:off x="2389323" y="1128385"/>
            <a:ext cx="433952" cy="563701"/>
          </a:xfrm>
          <a:prstGeom prst="roundRect">
            <a:avLst/>
          </a:prstGeom>
          <a:solidFill>
            <a:srgbClr val="FFCCCC"/>
          </a:solidFill>
        </p:spPr>
        <p:txBody>
          <a:bodyPr wrap="square" rtlCol="0">
            <a:spAutoFit/>
          </a:bodyPr>
          <a:lstStyle/>
          <a:p>
            <a:r>
              <a:rPr lang="en-US" sz="2800" b="1">
                <a:solidFill>
                  <a:srgbClr val="FF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E1E81FC0-BA79-D861-E540-75FB07ACB0A9}"/>
              </a:ext>
            </a:extLst>
          </p:cNvPr>
          <p:cNvSpPr txBox="1"/>
          <p:nvPr/>
        </p:nvSpPr>
        <p:spPr>
          <a:xfrm>
            <a:off x="4908822" y="1111781"/>
            <a:ext cx="433952" cy="563701"/>
          </a:xfrm>
          <a:prstGeom prst="roundRect">
            <a:avLst/>
          </a:prstGeom>
          <a:solidFill>
            <a:srgbClr val="FFCCCC"/>
          </a:solidFill>
        </p:spPr>
        <p:txBody>
          <a:bodyPr wrap="square" rtlCol="0">
            <a:spAutoFit/>
          </a:bodyPr>
          <a:lstStyle/>
          <a:p>
            <a:r>
              <a:rPr lang="en-US" sz="2800" b="1">
                <a:solidFill>
                  <a:srgbClr val="FF000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2" name="TextBox 11">
            <a:extLst>
              <a:ext uri="{FF2B5EF4-FFF2-40B4-BE49-F238E27FC236}">
                <a16:creationId xmlns:a16="http://schemas.microsoft.com/office/drawing/2014/main" id="{03BF6559-4C19-347C-A90B-D92D42C3D7F1}"/>
              </a:ext>
            </a:extLst>
          </p:cNvPr>
          <p:cNvSpPr txBox="1"/>
          <p:nvPr/>
        </p:nvSpPr>
        <p:spPr>
          <a:xfrm>
            <a:off x="8441628" y="564684"/>
            <a:ext cx="433952" cy="563701"/>
          </a:xfrm>
          <a:prstGeom prst="roundRect">
            <a:avLst/>
          </a:prstGeom>
          <a:solidFill>
            <a:srgbClr val="FFCCCC"/>
          </a:solidFill>
        </p:spPr>
        <p:txBody>
          <a:bodyPr wrap="square" rtlCol="0">
            <a:spAutoFit/>
          </a:bodyPr>
          <a:lstStyle/>
          <a:p>
            <a:r>
              <a:rPr lang="en-US" sz="2800" b="1">
                <a:solidFill>
                  <a:srgbClr val="FF0000"/>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026" name="Picture 2" descr="Huyền tích về ma cây gạo">
            <a:extLst>
              <a:ext uri="{FF2B5EF4-FFF2-40B4-BE49-F238E27FC236}">
                <a16:creationId xmlns:a16="http://schemas.microsoft.com/office/drawing/2014/main" id="{F23567B4-A2F3-9F20-BC4E-82E42B72A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292" y="1827744"/>
            <a:ext cx="6154615" cy="46236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6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81058290-CF20-FC47-AE82-7D01242BC161}"/>
              </a:ext>
            </a:extLst>
          </p:cNvPr>
          <p:cNvSpPr/>
          <p:nvPr/>
        </p:nvSpPr>
        <p:spPr>
          <a:xfrm>
            <a:off x="1962607" y="2221772"/>
            <a:ext cx="8968351" cy="3046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a:ln w="9525">
                  <a:solidFill>
                    <a:srgbClr val="217875"/>
                  </a:solidFill>
                </a:ln>
                <a:solidFill>
                  <a:srgbClr val="217875"/>
                </a:solidFill>
                <a:effectLst/>
                <a:uLnTx/>
                <a:uFillTx/>
                <a:latin typeface="Sigmar One" panose="00000500000000000000" pitchFamily="2" charset="0"/>
                <a:cs typeface="+mn-ea"/>
                <a:sym typeface="+mn-lt"/>
              </a:rPr>
              <a:t>Hẹn gặp lại các em!</a:t>
            </a:r>
            <a:endParaRPr kumimoji="0" lang="zh-CN" altLang="en-US" sz="9600" b="0" i="0" u="none" strike="noStrike" kern="1200" cap="none" spc="0" normalizeH="0" baseline="0" noProof="0" dirty="0">
              <a:ln w="9525">
                <a:solidFill>
                  <a:srgbClr val="217875"/>
                </a:solidFill>
              </a:ln>
              <a:solidFill>
                <a:srgbClr val="217875"/>
              </a:solidFill>
              <a:effectLst/>
              <a:uLnTx/>
              <a:uFillTx/>
              <a:latin typeface="Sigmar One" panose="00000500000000000000" pitchFamily="2" charset="0"/>
              <a:cs typeface="+mn-ea"/>
              <a:sym typeface="+mn-lt"/>
            </a:endParaRPr>
          </a:p>
        </p:txBody>
      </p:sp>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hlinkClick r:id="rId2">
                  <a:extLst>
                    <a:ext uri="{A12FA001-AC4F-418D-AE19-62706E023703}">
                      <ahyp:hlinkClr xmlns:ahyp="http://schemas.microsoft.com/office/drawing/2018/hyperlinkcolor" xmlns="" val="tx"/>
                    </a:ext>
                  </a:extLst>
                </a:hlinkClick>
              </a:rPr>
              <a:t>https://www.freeppt7.com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493809-A1DD-AD11-ABD8-ABDCEF34A567}"/>
              </a:ext>
            </a:extLst>
          </p:cNvPr>
          <p:cNvSpPr/>
          <p:nvPr/>
        </p:nvSpPr>
        <p:spPr>
          <a:xfrm>
            <a:off x="0" y="0"/>
            <a:ext cx="3024554" cy="689482"/>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3" name="TextBox 2">
            <a:extLst>
              <a:ext uri="{FF2B5EF4-FFF2-40B4-BE49-F238E27FC236}">
                <a16:creationId xmlns:a16="http://schemas.microsoft.com/office/drawing/2014/main" id="{D609901C-FB52-C4A7-AC18-C9AD324ACA1F}"/>
              </a:ext>
            </a:extLst>
          </p:cNvPr>
          <p:cNvSpPr txBox="1"/>
          <p:nvPr/>
        </p:nvSpPr>
        <p:spPr>
          <a:xfrm>
            <a:off x="0" y="136189"/>
            <a:ext cx="2841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Times New Roman" pitchFamily="18" charset="0"/>
                <a:ea typeface="Open Sans" panose="020B0606030504020204" pitchFamily="34" charset="0"/>
                <a:cs typeface="Times New Roman" pitchFamily="18" charset="0"/>
              </a:rPr>
              <a:t>PHẦN A: ĐỌC</a:t>
            </a:r>
            <a:endParaRPr kumimoji="0" lang="en-US" sz="3200" b="1" i="1" u="none" strike="noStrike" kern="1200" cap="none" spc="0" normalizeH="0" baseline="0" noProof="0" dirty="0">
              <a:ln>
                <a:noFill/>
              </a:ln>
              <a:solidFill>
                <a:prstClr val="white"/>
              </a:solidFill>
              <a:effectLst/>
              <a:uLnTx/>
              <a:uFillTx/>
              <a:latin typeface="Times New Roman" pitchFamily="18" charset="0"/>
              <a:ea typeface="Open Sans" panose="020B0606030504020204" pitchFamily="34" charset="0"/>
              <a:cs typeface="Times New Roman" pitchFamily="18" charset="0"/>
            </a:endParaRPr>
          </a:p>
        </p:txBody>
      </p:sp>
      <p:sp>
        <p:nvSpPr>
          <p:cNvPr id="5" name="TextBox 4">
            <a:extLst>
              <a:ext uri="{FF2B5EF4-FFF2-40B4-BE49-F238E27FC236}">
                <a16:creationId xmlns:a16="http://schemas.microsoft.com/office/drawing/2014/main" id="{085A585B-3543-148E-5287-53A94E0673C9}"/>
              </a:ext>
            </a:extLst>
          </p:cNvPr>
          <p:cNvSpPr txBox="1"/>
          <p:nvPr/>
        </p:nvSpPr>
        <p:spPr>
          <a:xfrm>
            <a:off x="106027" y="703715"/>
            <a:ext cx="11979945" cy="5632311"/>
          </a:xfrm>
          <a:prstGeom prst="rect">
            <a:avLst/>
          </a:prstGeom>
          <a:solidFill>
            <a:schemeClr val="accent4">
              <a:lumMod val="20000"/>
              <a:lumOff val="80000"/>
            </a:schemeClr>
          </a:solidFill>
          <a:ln>
            <a:solidFill>
              <a:srgbClr val="FF0000"/>
            </a:solidFill>
          </a:ln>
        </p:spPr>
        <p:txBody>
          <a:bodyPr wrap="square">
            <a:spAutoFit/>
          </a:bodyPr>
          <a:lstStyle/>
          <a:p>
            <a:pPr algn="just"/>
            <a:r>
              <a:rPr lang="vi-VN" sz="2400" b="1" i="0" dirty="0">
                <a:solidFill>
                  <a:srgbClr val="000000"/>
                </a:solidFill>
                <a:effectLst/>
                <a:latin typeface="Times New Roman" pitchFamily="18" charset="0"/>
                <a:cs typeface="Times New Roman" pitchFamily="18" charset="0"/>
              </a:rPr>
              <a:t>Đọc thành tiếng và trả lời câu hỏi.</a:t>
            </a:r>
            <a:endParaRPr lang="vi-VN" sz="2400" b="0" i="0" dirty="0">
              <a:solidFill>
                <a:srgbClr val="000000"/>
              </a:solidFill>
              <a:effectLst/>
              <a:latin typeface="Times New Roman" pitchFamily="18" charset="0"/>
              <a:cs typeface="Times New Roman" pitchFamily="18" charset="0"/>
            </a:endParaRPr>
          </a:p>
          <a:p>
            <a:pPr algn="ctr"/>
            <a:r>
              <a:rPr lang="vi-VN" sz="2400" b="1" i="0" dirty="0">
                <a:solidFill>
                  <a:srgbClr val="FF0000"/>
                </a:solidFill>
                <a:effectLst/>
                <a:latin typeface="Times New Roman" pitchFamily="18" charset="0"/>
                <a:cs typeface="Times New Roman" pitchFamily="18" charset="0"/>
              </a:rPr>
              <a:t>Cô giáo tí hon</a:t>
            </a:r>
            <a:endParaRPr lang="vi-VN" sz="2400" b="0" i="0" dirty="0">
              <a:solidFill>
                <a:srgbClr val="FF0000"/>
              </a:solidFill>
              <a:effectLst/>
              <a:latin typeface="Times New Roman" pitchFamily="18" charset="0"/>
              <a:cs typeface="Times New Roman" pitchFamily="18" charset="0"/>
            </a:endParaRPr>
          </a:p>
          <a:p>
            <a:pPr algn="just"/>
            <a:r>
              <a:rPr lang="en-US" sz="2400" b="0" i="0" dirty="0">
                <a:solidFill>
                  <a:srgbClr val="000000"/>
                </a:solidFill>
                <a:effectLst/>
                <a:latin typeface="Times New Roman" pitchFamily="18" charset="0"/>
                <a:cs typeface="Times New Roman" pitchFamily="18" charset="0"/>
              </a:rPr>
              <a:t>	</a:t>
            </a:r>
            <a:r>
              <a:rPr lang="vi-VN" sz="2400" b="0" i="0" dirty="0">
                <a:solidFill>
                  <a:srgbClr val="000000"/>
                </a:solidFill>
                <a:effectLst/>
                <a:latin typeface="Times New Roman" pitchFamily="18" charset="0"/>
                <a:cs typeface="Times New Roman" pitchFamily="18" charset="0"/>
              </a:rPr>
              <a:t>Bé nói với các em:</a:t>
            </a:r>
          </a:p>
          <a:p>
            <a:pPr algn="just"/>
            <a:r>
              <a:rPr lang="en-US" sz="2400" b="0" i="0" dirty="0">
                <a:solidFill>
                  <a:srgbClr val="000000"/>
                </a:solidFill>
                <a:effectLst/>
                <a:latin typeface="Times New Roman" pitchFamily="18" charset="0"/>
                <a:cs typeface="Times New Roman" pitchFamily="18" charset="0"/>
              </a:rPr>
              <a:t>	</a:t>
            </a:r>
            <a:r>
              <a:rPr lang="vi-VN" sz="2400" b="0" i="0" dirty="0">
                <a:solidFill>
                  <a:srgbClr val="000000"/>
                </a:solidFill>
                <a:effectLst/>
                <a:latin typeface="Times New Roman" pitchFamily="18" charset="0"/>
                <a:cs typeface="Times New Roman" pitchFamily="18" charset="0"/>
              </a:rPr>
              <a:t>- Bây giờ chơi đi học, nghen! Đứa nào học giỏi, mai mốt má cho đi học thiệt.</a:t>
            </a:r>
          </a:p>
          <a:p>
            <a:pPr algn="just"/>
            <a:r>
              <a:rPr lang="en-US" sz="2400" b="0" i="0" dirty="0">
                <a:solidFill>
                  <a:srgbClr val="000000"/>
                </a:solidFill>
                <a:effectLst/>
                <a:latin typeface="Times New Roman" pitchFamily="18" charset="0"/>
                <a:cs typeface="Times New Roman" pitchFamily="18" charset="0"/>
              </a:rPr>
              <a:t>	</a:t>
            </a:r>
            <a:r>
              <a:rPr lang="vi-VN" sz="2400" b="0" i="0" dirty="0">
                <a:solidFill>
                  <a:srgbClr val="000000"/>
                </a:solidFill>
                <a:effectLst/>
                <a:latin typeface="Times New Roman" pitchFamily="18" charset="0"/>
                <a:cs typeface="Times New Roman" pitchFamily="18" charset="0"/>
              </a:rPr>
              <a:t>Đàn em tranh nhau ngồi vào một chỗ. Bé kẹp lại tóc, thả ống quần xuống, lấy cái nón của  má đội lên đầu. Nó cố bắt chước cái dáng đi khoan thai của cô giáo khi cô bước vào lớp. Đàn em cũng làm y hệt đám học trò, đứng cả dậy, cười khúc khích chào cô.</a:t>
            </a:r>
          </a:p>
          <a:p>
            <a:pPr algn="just"/>
            <a:r>
              <a:rPr lang="en-US" sz="2400" b="0" i="0" dirty="0">
                <a:solidFill>
                  <a:srgbClr val="000000"/>
                </a:solidFill>
                <a:effectLst/>
                <a:latin typeface="Times New Roman" pitchFamily="18" charset="0"/>
                <a:cs typeface="Times New Roman" pitchFamily="18" charset="0"/>
              </a:rPr>
              <a:t>	</a:t>
            </a:r>
            <a:r>
              <a:rPr lang="vi-VN" sz="2400" b="0" i="0" dirty="0">
                <a:solidFill>
                  <a:srgbClr val="000000"/>
                </a:solidFill>
                <a:effectLst/>
                <a:latin typeface="Times New Roman" pitchFamily="18" charset="0"/>
                <a:cs typeface="Times New Roman" pitchFamily="18" charset="0"/>
              </a:rPr>
              <a:t>Bé treo nón lên, mặt tỉnh khô, lấy một nhánh trâm bầu làm thước. Mấy đứa em chống hai tay ngồi dòm chị. Giống như cô giáo, Bé đưa mắt nhìn đám học trò. Đôi mắt Bé ánh lên vẻ tự hào. Bé nhón chân lên, bàn tay tròn trịa cầm nhánh trâm bầu nhịp nhịp trên tấm bảng một cách chăm chú. Đàn em há miệng dòm theo tay chị. Bé đánh vần từng tiếng. Đàn em ríu rít đánh vần theo. Thằng Hiển ngọng líu, nói không kịp hai đứa lớn. Cái Anh bao giờ cũng giành phần đọc xong trước. Nó ngồi giữa cái Thanh và thằng Hiển, gọn tròn như một củ khoai, hai má núng nính ửng hồng. Cái Thanh ngồi đó, hiền dịu, mở to đôi mắt nhìn tấm bảng, vừa đọc vừa mân mê mái tóc mai. Thằng em nhỏ nhìn vào miệng ba đứa lớn rồi cũng bi bô la lên rối rít.</a:t>
            </a:r>
          </a:p>
        </p:txBody>
      </p:sp>
    </p:spTree>
    <p:extLst>
      <p:ext uri="{BB962C8B-B14F-4D97-AF65-F5344CB8AC3E}">
        <p14:creationId xmlns:p14="http://schemas.microsoft.com/office/powerpoint/2010/main" val="35074866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cs typeface="+mn-cs"/>
            </a:endParaRPr>
          </a:p>
        </p:txBody>
      </p:sp>
      <p:sp>
        <p:nvSpPr>
          <p:cNvPr id="6" name="Rectangle: Rounded Corners 5">
            <a:extLst>
              <a:ext uri="{FF2B5EF4-FFF2-40B4-BE49-F238E27FC236}">
                <a16:creationId xmlns:a16="http://schemas.microsoft.com/office/drawing/2014/main" id="{1E8E6806-0FCF-0218-CB8B-65DAB865CAF9}"/>
              </a:ext>
            </a:extLst>
          </p:cNvPr>
          <p:cNvSpPr/>
          <p:nvPr/>
        </p:nvSpPr>
        <p:spPr>
          <a:xfrm>
            <a:off x="321732" y="21270"/>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微软雅黑" panose="020F0502020204030204"/>
              <a:cs typeface="+mn-cs"/>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420366" y="60123"/>
            <a:ext cx="36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a:solidFill>
                  <a:prstClr val="white"/>
                </a:solidFill>
                <a:latin typeface="Nunito Black" panose="00000A00000000000000" pitchFamily="2" charset="0"/>
                <a:ea typeface="Open Sans" panose="020B0606030504020204" pitchFamily="34" charset="0"/>
                <a:cs typeface="Open Sans" panose="020B0606030504020204" pitchFamily="34" charset="0"/>
              </a:rPr>
              <a:t>Đọc thành tiếng</a:t>
            </a:r>
            <a:endPar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1235070" y="1209822"/>
            <a:ext cx="8941921" cy="3938953"/>
          </a:xfrm>
          <a:prstGeom prst="wedgeRoundRectCallout">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3" name="TextBox 12">
            <a:extLst>
              <a:ext uri="{FF2B5EF4-FFF2-40B4-BE49-F238E27FC236}">
                <a16:creationId xmlns:a16="http://schemas.microsoft.com/office/drawing/2014/main" id="{56EF082A-5ED0-7523-9180-DF6E94CD9345}"/>
              </a:ext>
            </a:extLst>
          </p:cNvPr>
          <p:cNvSpPr txBox="1"/>
          <p:nvPr/>
        </p:nvSpPr>
        <p:spPr>
          <a:xfrm>
            <a:off x="1750447" y="1441741"/>
            <a:ext cx="8167273" cy="684803"/>
          </a:xfrm>
          <a:prstGeom prst="rect">
            <a:avLst/>
          </a:prstGeom>
          <a:noFill/>
        </p:spPr>
        <p:txBody>
          <a:bodyPr wrap="square" rtlCol="0">
            <a:spAutoFit/>
          </a:bodyPr>
          <a:lstStyle/>
          <a:p>
            <a:pPr algn="just">
              <a:lnSpc>
                <a:spcPct val="150000"/>
              </a:lnSpc>
            </a:pPr>
            <a:r>
              <a:rPr lang="en-US" sz="2800" b="0" i="0">
                <a:solidFill>
                  <a:srgbClr val="FF0000"/>
                </a:solidFill>
                <a:effectLst/>
                <a:latin typeface="Nunito Black" pitchFamily="2" charset="0"/>
              </a:rPr>
              <a:t>- Khoan thai: thong thả, nhẹ nhàng</a:t>
            </a:r>
          </a:p>
        </p:txBody>
      </p:sp>
      <p:sp>
        <p:nvSpPr>
          <p:cNvPr id="9" name="TextBox 8">
            <a:extLst>
              <a:ext uri="{FF2B5EF4-FFF2-40B4-BE49-F238E27FC236}">
                <a16:creationId xmlns:a16="http://schemas.microsoft.com/office/drawing/2014/main" id="{4C082C07-0991-7089-3D2A-F9B7F594E607}"/>
              </a:ext>
            </a:extLst>
          </p:cNvPr>
          <p:cNvSpPr txBox="1"/>
          <p:nvPr/>
        </p:nvSpPr>
        <p:spPr>
          <a:xfrm>
            <a:off x="1750447" y="2474893"/>
            <a:ext cx="8167273" cy="954107"/>
          </a:xfrm>
          <a:prstGeom prst="rect">
            <a:avLst/>
          </a:prstGeom>
          <a:noFill/>
        </p:spPr>
        <p:txBody>
          <a:bodyPr wrap="square" rtlCol="0">
            <a:spAutoFit/>
          </a:bodyPr>
          <a:lstStyle/>
          <a:p>
            <a:pPr algn="just"/>
            <a:r>
              <a:rPr lang="en-US" sz="2800" b="0" i="0">
                <a:solidFill>
                  <a:srgbClr val="00B050"/>
                </a:solidFill>
                <a:effectLst/>
                <a:latin typeface="Nunito Black" pitchFamily="2" charset="0"/>
              </a:rPr>
              <a:t>- Tỉnh khô: (vẻ mặt) không để lộ tình cảm, thái độ gì</a:t>
            </a:r>
          </a:p>
        </p:txBody>
      </p:sp>
      <p:sp>
        <p:nvSpPr>
          <p:cNvPr id="11" name="TextBox 10">
            <a:extLst>
              <a:ext uri="{FF2B5EF4-FFF2-40B4-BE49-F238E27FC236}">
                <a16:creationId xmlns:a16="http://schemas.microsoft.com/office/drawing/2014/main" id="{F97FCDC2-7DA4-3C3F-C724-1925BB49F206}"/>
              </a:ext>
            </a:extLst>
          </p:cNvPr>
          <p:cNvSpPr txBox="1"/>
          <p:nvPr/>
        </p:nvSpPr>
        <p:spPr>
          <a:xfrm>
            <a:off x="1730296" y="3690610"/>
            <a:ext cx="8426547" cy="954107"/>
          </a:xfrm>
          <a:prstGeom prst="rect">
            <a:avLst/>
          </a:prstGeom>
          <a:noFill/>
        </p:spPr>
        <p:txBody>
          <a:bodyPr wrap="square" rtlCol="0">
            <a:spAutoFit/>
          </a:bodyPr>
          <a:lstStyle/>
          <a:p>
            <a:pPr marL="457200" indent="-457200" algn="just">
              <a:buFontTx/>
              <a:buChar char="-"/>
            </a:pPr>
            <a:r>
              <a:rPr lang="en-US" sz="2800" b="0" i="0">
                <a:solidFill>
                  <a:srgbClr val="0070C0"/>
                </a:solidFill>
                <a:effectLst/>
                <a:latin typeface="Nunito Black" pitchFamily="2" charset="0"/>
              </a:rPr>
              <a:t>Trâm bầu: cây cùng họ với bàng, mọc nhiều </a:t>
            </a:r>
          </a:p>
          <a:p>
            <a:pPr algn="just"/>
            <a:r>
              <a:rPr lang="en-US" sz="2800" b="0" i="0">
                <a:solidFill>
                  <a:srgbClr val="0070C0"/>
                </a:solidFill>
                <a:effectLst/>
                <a:latin typeface="Nunito Black" pitchFamily="2" charset="0"/>
              </a:rPr>
              <a:t>ở Nam Bộ.</a:t>
            </a:r>
          </a:p>
        </p:txBody>
      </p:sp>
      <p:pic>
        <p:nvPicPr>
          <p:cNvPr id="2" name="Picture 1">
            <a:extLst>
              <a:ext uri="{FF2B5EF4-FFF2-40B4-BE49-F238E27FC236}">
                <a16:creationId xmlns:a16="http://schemas.microsoft.com/office/drawing/2014/main" id="{F4345E72-BFFA-0C37-165B-626D7934FFAF}"/>
              </a:ext>
            </a:extLst>
          </p:cNvPr>
          <p:cNvPicPr>
            <a:picLocks noChangeAspect="1"/>
          </p:cNvPicPr>
          <p:nvPr/>
        </p:nvPicPr>
        <p:blipFill>
          <a:blip r:embed="rId2"/>
          <a:stretch>
            <a:fillRect/>
          </a:stretch>
        </p:blipFill>
        <p:spPr>
          <a:xfrm rot="909155">
            <a:off x="8771876" y="3781175"/>
            <a:ext cx="3456732" cy="3968840"/>
          </a:xfrm>
          <a:prstGeom prst="rect">
            <a:avLst/>
          </a:prstGeom>
        </p:spPr>
      </p:pic>
    </p:spTree>
    <p:extLst>
      <p:ext uri="{BB962C8B-B14F-4D97-AF65-F5344CB8AC3E}">
        <p14:creationId xmlns:p14="http://schemas.microsoft.com/office/powerpoint/2010/main" val="30603123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2" name="Freeform: Shape 11">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4" name="Right Triangle 13">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57AE8043-E067-0407-F6CD-1402194B4CA9}"/>
              </a:ext>
            </a:extLst>
          </p:cNvPr>
          <p:cNvGrpSpPr/>
          <p:nvPr/>
        </p:nvGrpSpPr>
        <p:grpSpPr>
          <a:xfrm>
            <a:off x="706838" y="645537"/>
            <a:ext cx="3755505" cy="695148"/>
            <a:chOff x="321732" y="21270"/>
            <a:chExt cx="3755505" cy="695148"/>
          </a:xfrm>
        </p:grpSpPr>
        <p:sp>
          <p:nvSpPr>
            <p:cNvPr id="6" name="Rectangle: Rounded Corners 5">
              <a:extLst>
                <a:ext uri="{FF2B5EF4-FFF2-40B4-BE49-F238E27FC236}">
                  <a16:creationId xmlns:a16="http://schemas.microsoft.com/office/drawing/2014/main" id="{1E8E6806-0FCF-0218-CB8B-65DAB865CAF9}"/>
                </a:ext>
              </a:extLst>
            </p:cNvPr>
            <p:cNvSpPr/>
            <p:nvPr/>
          </p:nvSpPr>
          <p:spPr>
            <a:xfrm>
              <a:off x="321732" y="21270"/>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white"/>
                </a:solidFill>
                <a:effectLst/>
                <a:uLnTx/>
                <a:uFillTx/>
                <a:latin typeface="微软雅黑" panose="020F0502020204030204"/>
                <a:cs typeface="+mn-cs"/>
              </a:endParaRPr>
            </a:p>
          </p:txBody>
        </p:sp>
        <p:sp>
          <p:nvSpPr>
            <p:cNvPr id="7" name="TextBox 6">
              <a:extLst>
                <a:ext uri="{FF2B5EF4-FFF2-40B4-BE49-F238E27FC236}">
                  <a16:creationId xmlns:a16="http://schemas.microsoft.com/office/drawing/2014/main" id="{67D69C05-1631-43AA-D660-34FE01B2C07C}"/>
                </a:ext>
              </a:extLst>
            </p:cNvPr>
            <p:cNvSpPr txBox="1"/>
            <p:nvPr/>
          </p:nvSpPr>
          <p:spPr>
            <a:xfrm>
              <a:off x="398037" y="163149"/>
              <a:ext cx="36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1">
                  <a:solidFill>
                    <a:prstClr val="white"/>
                  </a:solidFill>
                  <a:latin typeface="Nunito Black" panose="00000A00000000000000" pitchFamily="2" charset="0"/>
                  <a:ea typeface="Open Sans" panose="020B0606030504020204" pitchFamily="34" charset="0"/>
                  <a:cs typeface="Open Sans" panose="020B0606030504020204" pitchFamily="34" charset="0"/>
                </a:rPr>
                <a:t>Đọc hiểu văn bản</a:t>
              </a:r>
              <a:endParaRPr kumimoji="0" lang="en-US" sz="2800" b="1" i="1" u="none" strike="noStrike" kern="1200" cap="none" spc="0" normalizeH="0" baseline="0" noProof="0">
                <a:ln>
                  <a:noFill/>
                </a:ln>
                <a:solidFill>
                  <a:prstClr val="white"/>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grpSp>
      <p:sp>
        <p:nvSpPr>
          <p:cNvPr id="8" name="Speech Bubble: Rectangle with Corners Rounded 7">
            <a:extLst>
              <a:ext uri="{FF2B5EF4-FFF2-40B4-BE49-F238E27FC236}">
                <a16:creationId xmlns:a16="http://schemas.microsoft.com/office/drawing/2014/main" id="{71F5DE69-3E49-23C9-64D5-38174C5465FD}"/>
              </a:ext>
            </a:extLst>
          </p:cNvPr>
          <p:cNvSpPr/>
          <p:nvPr/>
        </p:nvSpPr>
        <p:spPr>
          <a:xfrm flipH="1">
            <a:off x="720794" y="1574224"/>
            <a:ext cx="9608372" cy="1670696"/>
          </a:xfrm>
          <a:prstGeom prst="wedgeRoundRectCallout">
            <a:avLst>
              <a:gd name="adj1" fmla="val -23324"/>
              <a:gd name="adj2" fmla="val 44294"/>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15" name="TextBox 14">
            <a:extLst>
              <a:ext uri="{FF2B5EF4-FFF2-40B4-BE49-F238E27FC236}">
                <a16:creationId xmlns:a16="http://schemas.microsoft.com/office/drawing/2014/main" id="{E9F0A963-21FD-7056-EC33-F94475342B90}"/>
              </a:ext>
            </a:extLst>
          </p:cNvPr>
          <p:cNvSpPr txBox="1"/>
          <p:nvPr/>
        </p:nvSpPr>
        <p:spPr>
          <a:xfrm>
            <a:off x="963216" y="1931843"/>
            <a:ext cx="7491258" cy="523220"/>
          </a:xfrm>
          <a:prstGeom prst="rect">
            <a:avLst/>
          </a:prstGeom>
          <a:noFill/>
        </p:spPr>
        <p:txBody>
          <a:bodyPr wrap="square">
            <a:spAutoFit/>
          </a:bodyPr>
          <a:lstStyle/>
          <a:p>
            <a:r>
              <a:rPr lang="vi-VN" sz="2800" b="0" i="0">
                <a:solidFill>
                  <a:srgbClr val="FF0000"/>
                </a:solidFill>
                <a:effectLst/>
                <a:latin typeface="Nunito Black" pitchFamily="2" charset="0"/>
              </a:rPr>
              <a:t>a. Mấy chị em đang chơi trò gì cùng nhau?</a:t>
            </a:r>
            <a:endParaRPr lang="en-US" sz="2800">
              <a:solidFill>
                <a:srgbClr val="FF0000"/>
              </a:solidFill>
              <a:latin typeface="Nunito Black" pitchFamily="2" charset="0"/>
            </a:endParaRPr>
          </a:p>
        </p:txBody>
      </p:sp>
      <p:sp>
        <p:nvSpPr>
          <p:cNvPr id="16" name="TextBox 15">
            <a:extLst>
              <a:ext uri="{FF2B5EF4-FFF2-40B4-BE49-F238E27FC236}">
                <a16:creationId xmlns:a16="http://schemas.microsoft.com/office/drawing/2014/main" id="{214EE5CA-17F8-3F7C-9CC2-1C7B6913F429}"/>
              </a:ext>
            </a:extLst>
          </p:cNvPr>
          <p:cNvSpPr txBox="1"/>
          <p:nvPr/>
        </p:nvSpPr>
        <p:spPr>
          <a:xfrm>
            <a:off x="1689544" y="2510957"/>
            <a:ext cx="6750828" cy="523220"/>
          </a:xfrm>
          <a:prstGeom prst="rect">
            <a:avLst/>
          </a:prstGeom>
          <a:noFill/>
        </p:spPr>
        <p:txBody>
          <a:bodyPr wrap="square">
            <a:spAutoFit/>
          </a:bodyPr>
          <a:lstStyle/>
          <a:p>
            <a:r>
              <a:rPr lang="vi-VN" sz="2800" b="1" i="0">
                <a:solidFill>
                  <a:srgbClr val="002060"/>
                </a:solidFill>
                <a:effectLst/>
                <a:latin typeface="Nunito Black" pitchFamily="2" charset="0"/>
              </a:rPr>
              <a:t>Mấy chị em chơi trò đi học cùng nhau.</a:t>
            </a:r>
            <a:endParaRPr lang="en-US" sz="2800" b="1">
              <a:solidFill>
                <a:srgbClr val="002060"/>
              </a:solidFill>
              <a:latin typeface="Nunito Black" pitchFamily="2" charset="0"/>
            </a:endParaRPr>
          </a:p>
        </p:txBody>
      </p:sp>
      <p:sp>
        <p:nvSpPr>
          <p:cNvPr id="4" name="Arrow: Right 3">
            <a:extLst>
              <a:ext uri="{FF2B5EF4-FFF2-40B4-BE49-F238E27FC236}">
                <a16:creationId xmlns:a16="http://schemas.microsoft.com/office/drawing/2014/main" id="{84F2C45B-36EC-3136-B6F7-F5644922074B}"/>
              </a:ext>
            </a:extLst>
          </p:cNvPr>
          <p:cNvSpPr/>
          <p:nvPr/>
        </p:nvSpPr>
        <p:spPr>
          <a:xfrm>
            <a:off x="1033228" y="2546010"/>
            <a:ext cx="495450" cy="478679"/>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BD871E-7D64-6B7C-A74F-877E03EF70CA}"/>
              </a:ext>
            </a:extLst>
          </p:cNvPr>
          <p:cNvSpPr txBox="1"/>
          <p:nvPr/>
        </p:nvSpPr>
        <p:spPr>
          <a:xfrm>
            <a:off x="919707" y="3749392"/>
            <a:ext cx="9409459" cy="523220"/>
          </a:xfrm>
          <a:prstGeom prst="rect">
            <a:avLst/>
          </a:prstGeom>
          <a:noFill/>
        </p:spPr>
        <p:txBody>
          <a:bodyPr wrap="square">
            <a:spAutoFit/>
          </a:bodyPr>
          <a:lstStyle/>
          <a:p>
            <a:r>
              <a:rPr lang="en-US" sz="2800" b="0" i="0">
                <a:solidFill>
                  <a:srgbClr val="FF0000"/>
                </a:solidFill>
                <a:effectLst/>
                <a:latin typeface="Nunito Black" pitchFamily="2" charset="0"/>
              </a:rPr>
              <a:t>b. Trong câu chuyện trên, em thích bạn nhỏ nào nhất?</a:t>
            </a:r>
            <a:endParaRPr lang="en-US" sz="2800">
              <a:solidFill>
                <a:srgbClr val="FF0000"/>
              </a:solidFill>
              <a:latin typeface="Nunito Black" pitchFamily="2" charset="0"/>
            </a:endParaRPr>
          </a:p>
        </p:txBody>
      </p:sp>
      <p:sp>
        <p:nvSpPr>
          <p:cNvPr id="18" name="TextBox 17">
            <a:extLst>
              <a:ext uri="{FF2B5EF4-FFF2-40B4-BE49-F238E27FC236}">
                <a16:creationId xmlns:a16="http://schemas.microsoft.com/office/drawing/2014/main" id="{329B6C55-21F0-CF98-B18B-BE965EBC96D0}"/>
              </a:ext>
            </a:extLst>
          </p:cNvPr>
          <p:cNvSpPr txBox="1"/>
          <p:nvPr/>
        </p:nvSpPr>
        <p:spPr>
          <a:xfrm>
            <a:off x="1685951" y="4302878"/>
            <a:ext cx="7947942" cy="1384995"/>
          </a:xfrm>
          <a:prstGeom prst="rect">
            <a:avLst/>
          </a:prstGeom>
          <a:noFill/>
        </p:spPr>
        <p:txBody>
          <a:bodyPr wrap="square">
            <a:spAutoFit/>
          </a:bodyPr>
          <a:lstStyle/>
          <a:p>
            <a:pPr algn="just"/>
            <a:r>
              <a:rPr lang="vi-VN" sz="2800" b="1">
                <a:solidFill>
                  <a:srgbClr val="002060"/>
                </a:solidFill>
                <a:latin typeface="Nunito Black" pitchFamily="2" charset="0"/>
                <a:ea typeface="Open Sans" panose="020B0606030504020204" pitchFamily="34" charset="0"/>
                <a:cs typeface="Open Sans" panose="020B0606030504020204" pitchFamily="34" charset="0"/>
              </a:rPr>
              <a:t>Trong câu chuyện trên, em thích bạn Bé nhất. Bạn Bé dù nhỏ tuổi nhưng lúc đóng làm cô giáo lại rất ra dáng.</a:t>
            </a:r>
            <a:endParaRPr lang="en-US" sz="2800" b="1">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19" name="Arrow: Right 18">
            <a:extLst>
              <a:ext uri="{FF2B5EF4-FFF2-40B4-BE49-F238E27FC236}">
                <a16:creationId xmlns:a16="http://schemas.microsoft.com/office/drawing/2014/main" id="{D5411620-2996-247A-C770-6D9ADC477CAD}"/>
              </a:ext>
            </a:extLst>
          </p:cNvPr>
          <p:cNvSpPr/>
          <p:nvPr/>
        </p:nvSpPr>
        <p:spPr>
          <a:xfrm>
            <a:off x="1033228" y="4589838"/>
            <a:ext cx="495450" cy="478679"/>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4667764-44A7-C1EA-89BD-070909930851}"/>
              </a:ext>
            </a:extLst>
          </p:cNvPr>
          <p:cNvPicPr>
            <a:picLocks noChangeAspect="1"/>
          </p:cNvPicPr>
          <p:nvPr/>
        </p:nvPicPr>
        <p:blipFill>
          <a:blip r:embed="rId2"/>
          <a:stretch>
            <a:fillRect/>
          </a:stretch>
        </p:blipFill>
        <p:spPr>
          <a:xfrm rot="1566701">
            <a:off x="8336653" y="520959"/>
            <a:ext cx="3650322" cy="3806041"/>
          </a:xfrm>
          <a:prstGeom prst="rect">
            <a:avLst/>
          </a:prstGeom>
        </p:spPr>
      </p:pic>
      <p:sp>
        <p:nvSpPr>
          <p:cNvPr id="20" name="Speech Bubble: Rectangle with Corners Rounded 19">
            <a:extLst>
              <a:ext uri="{FF2B5EF4-FFF2-40B4-BE49-F238E27FC236}">
                <a16:creationId xmlns:a16="http://schemas.microsoft.com/office/drawing/2014/main" id="{A1555611-7943-0351-B586-E5FB44AFAA0E}"/>
              </a:ext>
            </a:extLst>
          </p:cNvPr>
          <p:cNvSpPr/>
          <p:nvPr/>
        </p:nvSpPr>
        <p:spPr>
          <a:xfrm flipH="1">
            <a:off x="720794" y="3521896"/>
            <a:ext cx="9608372" cy="2242701"/>
          </a:xfrm>
          <a:prstGeom prst="wedgeRoundRectCallout">
            <a:avLst>
              <a:gd name="adj1" fmla="val -23324"/>
              <a:gd name="adj2" fmla="val 44294"/>
              <a:gd name="adj3" fmla="val 16667"/>
            </a:avLst>
          </a:prstGeom>
          <a:noFill/>
          <a:ln w="5715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Tree>
    <p:extLst>
      <p:ext uri="{BB962C8B-B14F-4D97-AF65-F5344CB8AC3E}">
        <p14:creationId xmlns:p14="http://schemas.microsoft.com/office/powerpoint/2010/main" val="41892803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p:bldP spid="4" grpId="0" animBg="1"/>
      <p:bldP spid="17" grpId="0"/>
      <p:bldP spid="18" grpId="0"/>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E995BF02-71EA-18BB-32FE-99E4B5F704D4}"/>
              </a:ext>
            </a:extLst>
          </p:cNvPr>
          <p:cNvSpPr txBox="1">
            <a:spLocks noChangeArrowheads="1"/>
          </p:cNvSpPr>
          <p:nvPr/>
        </p:nvSpPr>
        <p:spPr bwMode="auto">
          <a:xfrm>
            <a:off x="1854869" y="3473408"/>
            <a:ext cx="4241132" cy="3177152"/>
          </a:xfrm>
          <a:prstGeom prst="rect">
            <a:avLst/>
          </a:prstGeom>
          <a:solidFill>
            <a:srgbClr val="FFCCCC"/>
          </a:solidFill>
          <a:ln>
            <a:noFill/>
          </a:ln>
          <a:effec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n-US" sz="2800" b="1">
                <a:solidFill>
                  <a:schemeClr val="accent1">
                    <a:lumMod val="75000"/>
                  </a:schemeClr>
                </a:solidFill>
                <a:latin typeface="Nunito Black" pitchFamily="2" charset="0"/>
                <a:ea typeface="Open Sans" panose="020B0606030504020204" pitchFamily="34" charset="0"/>
                <a:cs typeface="Open Sans" panose="020B0606030504020204" pitchFamily="34" charset="0"/>
              </a:rPr>
              <a:t>Em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vẽ</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làng</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xóm</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lnSpc>
                <a:spcPts val="1700"/>
              </a:lnSpc>
              <a:spcBef>
                <a:spcPct val="50000"/>
              </a:spcBef>
              <a:buClrTx/>
              <a:buSzTx/>
              <a:buFontTx/>
              <a:buNone/>
            </a:pP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Tre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xanh</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lúa</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xanh</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lnSpc>
                <a:spcPts val="1700"/>
              </a:lnSpc>
              <a:spcBef>
                <a:spcPct val="5000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Sông</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máng</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lượn</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quanh</a:t>
            </a:r>
            <a:endPar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endParaRPr>
          </a:p>
          <a:p>
            <a:pPr eaLnBrk="1" hangingPunct="1">
              <a:lnSpc>
                <a:spcPts val="1700"/>
              </a:lnSpc>
              <a:spcBef>
                <a:spcPct val="50000"/>
              </a:spcBef>
              <a:buClrTx/>
              <a:buSzTx/>
              <a:buFontTx/>
              <a:buNone/>
            </a:pP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Một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dòng</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xanh</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mát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lnSpc>
                <a:spcPts val="1700"/>
              </a:lnSpc>
              <a:spcBef>
                <a:spcPct val="5000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Trời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mây</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bát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ngát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lnSpc>
                <a:spcPts val="1700"/>
              </a:lnSpc>
              <a:spcBef>
                <a:spcPct val="50000"/>
              </a:spcBef>
              <a:buClrTx/>
              <a:buSzTx/>
              <a:buFontTx/>
              <a:buNone/>
            </a:pP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Xanh</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ngắt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mùa</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thu</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lnSpc>
                <a:spcPts val="1700"/>
              </a:lnSpc>
              <a:spcBef>
                <a:spcPct val="50000"/>
              </a:spcBef>
              <a:buClrTx/>
              <a:buSzTx/>
              <a:buFontTx/>
              <a:buNone/>
            </a:pP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Xanh</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màu</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ước</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mơ</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a:t>
            </a:r>
          </a:p>
        </p:txBody>
      </p:sp>
      <p:sp>
        <p:nvSpPr>
          <p:cNvPr id="8" name="Text Box 5">
            <a:extLst>
              <a:ext uri="{FF2B5EF4-FFF2-40B4-BE49-F238E27FC236}">
                <a16:creationId xmlns:a16="http://schemas.microsoft.com/office/drawing/2014/main" id="{8FD1158D-FE3B-C580-AF82-4EAC45630E08}"/>
              </a:ext>
            </a:extLst>
          </p:cNvPr>
          <p:cNvSpPr txBox="1">
            <a:spLocks noChangeArrowheads="1"/>
          </p:cNvSpPr>
          <p:nvPr/>
        </p:nvSpPr>
        <p:spPr bwMode="auto">
          <a:xfrm>
            <a:off x="7263667" y="547082"/>
            <a:ext cx="3646046" cy="3162148"/>
          </a:xfrm>
          <a:prstGeom prst="rect">
            <a:avLst/>
          </a:prstGeom>
          <a:solidFill>
            <a:schemeClr val="accent5">
              <a:lumMod val="20000"/>
              <a:lumOff val="80000"/>
            </a:schemeClr>
          </a:solidFill>
          <a:ln>
            <a:noFill/>
          </a:ln>
          <a:effec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Em</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quay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đầu</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đỏ</a:t>
            </a:r>
            <a:endPar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endParaRPr>
          </a:p>
          <a:p>
            <a:pPr eaLnBrk="1" hangingPunct="1">
              <a:lnSpc>
                <a:spcPts val="1700"/>
              </a:lnSpc>
              <a:spcBef>
                <a:spcPct val="5000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Vẽ</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nhà</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em</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ở</a:t>
            </a:r>
          </a:p>
          <a:p>
            <a:pPr eaLnBrk="1" hangingPunct="1">
              <a:lnSpc>
                <a:spcPts val="1700"/>
              </a:lnSpc>
              <a:spcBef>
                <a:spcPct val="5000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Ngói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mới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đỏ</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tươi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lnSpc>
                <a:spcPts val="1700"/>
              </a:lnSpc>
              <a:spcBef>
                <a:spcPct val="5000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Trường</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học</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trên</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đồi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lnSpc>
                <a:spcPts val="1700"/>
              </a:lnSpc>
              <a:spcBef>
                <a:spcPct val="5000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Em</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tô</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đỏ</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thắm</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lnSpc>
                <a:spcPts val="1700"/>
              </a:lnSpc>
              <a:spcBef>
                <a:spcPct val="5000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Cây</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gạo</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đầu</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xóm</a:t>
            </a:r>
            <a:endPar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endParaRPr>
          </a:p>
          <a:p>
            <a:pPr eaLnBrk="1" hangingPunct="1">
              <a:lnSpc>
                <a:spcPts val="1700"/>
              </a:lnSpc>
              <a:spcBef>
                <a:spcPct val="50000"/>
              </a:spcBef>
              <a:buClrTx/>
              <a:buSzTx/>
              <a:buFontTx/>
              <a:buNone/>
            </a:pP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Hoa</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nở</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err="1">
                <a:solidFill>
                  <a:schemeClr val="accent1">
                    <a:lumMod val="75000"/>
                  </a:schemeClr>
                </a:solidFill>
                <a:latin typeface="Nunito Black" pitchFamily="2" charset="0"/>
                <a:ea typeface="Open Sans" panose="020B0606030504020204" pitchFamily="34" charset="0"/>
                <a:cs typeface="Open Sans" panose="020B0606030504020204" pitchFamily="34" charset="0"/>
              </a:rPr>
              <a:t>chói</a:t>
            </a:r>
            <a:r>
              <a:rPr lang="en-US" altLang="en-US" sz="2800" b="1">
                <a:solidFill>
                  <a:schemeClr val="accent1">
                    <a:lumMod val="75000"/>
                  </a:schemeClr>
                </a:solidFill>
                <a:latin typeface="Nunito Black" pitchFamily="2" charset="0"/>
                <a:ea typeface="Open Sans" panose="020B0606030504020204" pitchFamily="34" charset="0"/>
                <a:cs typeface="Open Sans" panose="020B0606030504020204" pitchFamily="34" charset="0"/>
              </a:rPr>
              <a:t> ngời.   </a:t>
            </a:r>
            <a:endPar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endParaRPr>
          </a:p>
        </p:txBody>
      </p:sp>
      <p:sp>
        <p:nvSpPr>
          <p:cNvPr id="9" name="Text Box 6">
            <a:extLst>
              <a:ext uri="{FF2B5EF4-FFF2-40B4-BE49-F238E27FC236}">
                <a16:creationId xmlns:a16="http://schemas.microsoft.com/office/drawing/2014/main" id="{483E346D-82F9-7725-8E8F-5144A910761F}"/>
              </a:ext>
            </a:extLst>
          </p:cNvPr>
          <p:cNvSpPr txBox="1">
            <a:spLocks noChangeArrowheads="1"/>
          </p:cNvSpPr>
          <p:nvPr/>
        </p:nvSpPr>
        <p:spPr bwMode="auto">
          <a:xfrm>
            <a:off x="7263667" y="5639630"/>
            <a:ext cx="3646046" cy="954107"/>
          </a:xfrm>
          <a:prstGeom prst="rect">
            <a:avLst/>
          </a:prstGeom>
          <a:solidFill>
            <a:schemeClr val="accent6">
              <a:lumMod val="60000"/>
              <a:lumOff val="40000"/>
            </a:schemeClr>
          </a:solidFill>
          <a:ln>
            <a:noFill/>
          </a:ln>
          <a:effec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50000"/>
              </a:spcBef>
              <a:buClrTx/>
              <a:buSzTx/>
              <a:buFontTx/>
              <a:buNone/>
            </a:pPr>
            <a:r>
              <a:rPr lang="en-US" altLang="en-US" sz="28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Chị</a:t>
            </a:r>
            <a:r>
              <a:rPr lang="en-US" altLang="en-US" sz="28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ơi</a:t>
            </a:r>
            <a:r>
              <a:rPr lang="en-US" altLang="en-US" sz="28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bức</a:t>
            </a:r>
            <a:r>
              <a:rPr lang="en-US" altLang="en-US" sz="28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2800" b="1"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altLang="en-US" sz="28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br>
              <a:rPr lang="en-US" altLang="en-US" sz="28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altLang="en-US" sz="2800" b="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Quê </a:t>
            </a:r>
            <a:r>
              <a:rPr lang="en-US" altLang="en-US" sz="28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ta </a:t>
            </a:r>
            <a:r>
              <a:rPr lang="en-US" altLang="en-US" sz="28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đẹp</a:t>
            </a:r>
            <a:r>
              <a:rPr lang="en-US" altLang="en-US" sz="28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quá</a:t>
            </a:r>
            <a:r>
              <a:rPr lang="en-US" altLang="en-US" sz="28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0" name="Rectangle 10">
            <a:extLst>
              <a:ext uri="{FF2B5EF4-FFF2-40B4-BE49-F238E27FC236}">
                <a16:creationId xmlns:a16="http://schemas.microsoft.com/office/drawing/2014/main" id="{7D6D76B8-204D-E7DE-E646-CAD4C01793B7}"/>
              </a:ext>
            </a:extLst>
          </p:cNvPr>
          <p:cNvSpPr>
            <a:spLocks noChangeArrowheads="1"/>
          </p:cNvSpPr>
          <p:nvPr/>
        </p:nvSpPr>
        <p:spPr bwMode="auto">
          <a:xfrm>
            <a:off x="7263668" y="3709230"/>
            <a:ext cx="3646046" cy="1930400"/>
          </a:xfrm>
          <a:prstGeom prst="rect">
            <a:avLst/>
          </a:prstGeom>
          <a:solidFill>
            <a:schemeClr val="accent2">
              <a:lumMod val="40000"/>
              <a:lumOff val="60000"/>
            </a:schemeClr>
          </a:solidFill>
          <a:ln>
            <a:noFill/>
          </a:ln>
          <a:effec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A,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nắng</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lên</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rồi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spcBef>
                <a:spcPct val="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Mặt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trời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đỏ</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chót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spcBef>
                <a:spcPct val="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Lá</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cờ</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Tổ</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quốc</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spcBef>
                <a:spcPct val="0"/>
              </a:spcBef>
              <a:buClrTx/>
              <a:buSzTx/>
              <a:buFontTx/>
              <a:buNone/>
            </a:pP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Bay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giữa</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trời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xanh</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a:t>
            </a:r>
          </a:p>
        </p:txBody>
      </p:sp>
      <p:sp>
        <p:nvSpPr>
          <p:cNvPr id="11" name="Rectangle 21">
            <a:extLst>
              <a:ext uri="{FF2B5EF4-FFF2-40B4-BE49-F238E27FC236}">
                <a16:creationId xmlns:a16="http://schemas.microsoft.com/office/drawing/2014/main" id="{C5AE5FFD-B8E5-B226-2109-7E44CADBB741}"/>
              </a:ext>
            </a:extLst>
          </p:cNvPr>
          <p:cNvSpPr>
            <a:spLocks noChangeArrowheads="1"/>
          </p:cNvSpPr>
          <p:nvPr/>
        </p:nvSpPr>
        <p:spPr bwMode="auto">
          <a:xfrm>
            <a:off x="2078444" y="1175850"/>
            <a:ext cx="3646046" cy="1930400"/>
          </a:xfrm>
          <a:prstGeom prst="rect">
            <a:avLst/>
          </a:prstGeom>
          <a:solidFill>
            <a:schemeClr val="accent4">
              <a:lumMod val="60000"/>
              <a:lumOff val="40000"/>
            </a:schemeClr>
          </a:solidFill>
          <a:ln>
            <a:noFill/>
          </a:ln>
          <a:effec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Bút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chì</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xanh</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đỏ</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spcBef>
                <a:spcPct val="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Em</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gọt</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hai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đầu</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spcBef>
                <a:spcPct val="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Em</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thử</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hai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màu</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p>
          <a:p>
            <a:pPr eaLnBrk="1" hangingPunct="1">
              <a:spcBef>
                <a:spcPct val="0"/>
              </a:spcBef>
              <a:buClrTx/>
              <a:buSzTx/>
              <a:buFontTx/>
              <a:buNone/>
            </a:pP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Xanh</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tươi</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đỏ</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 </a:t>
            </a:r>
            <a:r>
              <a:rPr lang="en-US" altLang="en-US" sz="2800" b="1" dirty="0" err="1">
                <a:solidFill>
                  <a:schemeClr val="accent1">
                    <a:lumMod val="75000"/>
                  </a:schemeClr>
                </a:solidFill>
                <a:latin typeface="Nunito Black" pitchFamily="2" charset="0"/>
                <a:ea typeface="Open Sans" panose="020B0606030504020204" pitchFamily="34" charset="0"/>
                <a:cs typeface="Open Sans" panose="020B0606030504020204" pitchFamily="34" charset="0"/>
              </a:rPr>
              <a:t>thắm</a:t>
            </a:r>
            <a:r>
              <a:rPr lang="en-US" altLang="en-US" sz="2800" b="1" dirty="0">
                <a:solidFill>
                  <a:schemeClr val="accent1">
                    <a:lumMod val="75000"/>
                  </a:schemeClr>
                </a:solidFill>
                <a:latin typeface="Nunito Black" pitchFamily="2" charset="0"/>
                <a:ea typeface="Open Sans" panose="020B0606030504020204" pitchFamily="34" charset="0"/>
                <a:cs typeface="Open Sans" panose="020B0606030504020204" pitchFamily="34" charset="0"/>
              </a:rPr>
              <a:t>.</a:t>
            </a:r>
          </a:p>
        </p:txBody>
      </p:sp>
      <p:sp>
        <p:nvSpPr>
          <p:cNvPr id="13" name="TextBox 12">
            <a:extLst>
              <a:ext uri="{FF2B5EF4-FFF2-40B4-BE49-F238E27FC236}">
                <a16:creationId xmlns:a16="http://schemas.microsoft.com/office/drawing/2014/main" id="{C7CA5CCC-CAB2-37DA-6374-D11149038822}"/>
              </a:ext>
            </a:extLst>
          </p:cNvPr>
          <p:cNvSpPr txBox="1"/>
          <p:nvPr/>
        </p:nvSpPr>
        <p:spPr>
          <a:xfrm>
            <a:off x="2629598" y="285472"/>
            <a:ext cx="6189784" cy="523220"/>
          </a:xfrm>
          <a:prstGeom prst="rect">
            <a:avLst/>
          </a:prstGeom>
          <a:noFill/>
        </p:spPr>
        <p:txBody>
          <a:bodyPr wrap="square">
            <a:spAutoFit/>
          </a:bodyPr>
          <a:lstStyle/>
          <a:p>
            <a:pPr algn="ctr"/>
            <a:r>
              <a:rPr lang="en-US" sz="2800" b="1" i="0">
                <a:solidFill>
                  <a:srgbClr val="FF0000"/>
                </a:solidFill>
                <a:effectLst/>
                <a:latin typeface="Nunito Black" pitchFamily="2" charset="0"/>
              </a:rPr>
              <a:t>Vẽ quê hương</a:t>
            </a:r>
            <a:endParaRPr lang="vi-VN" sz="2800" b="0" i="0">
              <a:solidFill>
                <a:srgbClr val="FF0000"/>
              </a:solidFill>
              <a:effectLst/>
              <a:latin typeface="Nunito Black" pitchFamily="2" charset="0"/>
            </a:endParaRPr>
          </a:p>
        </p:txBody>
      </p:sp>
      <p:sp>
        <p:nvSpPr>
          <p:cNvPr id="12" name="Rectangle: Rounded Corners 11">
            <a:extLst>
              <a:ext uri="{FF2B5EF4-FFF2-40B4-BE49-F238E27FC236}">
                <a16:creationId xmlns:a16="http://schemas.microsoft.com/office/drawing/2014/main" id="{CC96914F-CE21-4843-4C68-B36445569784}"/>
              </a:ext>
            </a:extLst>
          </p:cNvPr>
          <p:cNvSpPr/>
          <p:nvPr/>
        </p:nvSpPr>
        <p:spPr>
          <a:xfrm>
            <a:off x="189975" y="199508"/>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prstClr val="white"/>
                </a:solidFill>
                <a:effectLst/>
                <a:uLnTx/>
                <a:uFillTx/>
                <a:latin typeface="Nunito Black" pitchFamily="2" charset="0"/>
              </a:rPr>
              <a:t>Câu 2: Đọc – hiểu</a:t>
            </a:r>
          </a:p>
        </p:txBody>
      </p:sp>
      <p:sp>
        <p:nvSpPr>
          <p:cNvPr id="2" name="Oval 1">
            <a:extLst>
              <a:ext uri="{FF2B5EF4-FFF2-40B4-BE49-F238E27FC236}">
                <a16:creationId xmlns:a16="http://schemas.microsoft.com/office/drawing/2014/main" id="{5B1D0D65-9544-49E3-28BA-D3B662A4D600}"/>
              </a:ext>
            </a:extLst>
          </p:cNvPr>
          <p:cNvSpPr/>
          <p:nvPr/>
        </p:nvSpPr>
        <p:spPr>
          <a:xfrm>
            <a:off x="1139011" y="1044584"/>
            <a:ext cx="711200" cy="6951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Nunito Black" pitchFamily="2" charset="0"/>
              </a:rPr>
              <a:t>1</a:t>
            </a:r>
          </a:p>
        </p:txBody>
      </p:sp>
      <p:sp>
        <p:nvSpPr>
          <p:cNvPr id="14" name="Oval 13">
            <a:extLst>
              <a:ext uri="{FF2B5EF4-FFF2-40B4-BE49-F238E27FC236}">
                <a16:creationId xmlns:a16="http://schemas.microsoft.com/office/drawing/2014/main" id="{0DD86E14-A561-D151-617D-DB2CF50DA058}"/>
              </a:ext>
            </a:extLst>
          </p:cNvPr>
          <p:cNvSpPr/>
          <p:nvPr/>
        </p:nvSpPr>
        <p:spPr>
          <a:xfrm>
            <a:off x="1139011" y="3125834"/>
            <a:ext cx="711200" cy="6951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Nunito Black" pitchFamily="2" charset="0"/>
              </a:rPr>
              <a:t>2</a:t>
            </a:r>
          </a:p>
        </p:txBody>
      </p:sp>
      <p:sp>
        <p:nvSpPr>
          <p:cNvPr id="15" name="Oval 14">
            <a:extLst>
              <a:ext uri="{FF2B5EF4-FFF2-40B4-BE49-F238E27FC236}">
                <a16:creationId xmlns:a16="http://schemas.microsoft.com/office/drawing/2014/main" id="{1FAD77D2-6784-8E17-395A-EE64A9F5A88A}"/>
              </a:ext>
            </a:extLst>
          </p:cNvPr>
          <p:cNvSpPr/>
          <p:nvPr/>
        </p:nvSpPr>
        <p:spPr>
          <a:xfrm>
            <a:off x="6552466" y="946365"/>
            <a:ext cx="711200" cy="6951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Nunito Black" pitchFamily="2" charset="0"/>
              </a:rPr>
              <a:t>3</a:t>
            </a:r>
          </a:p>
        </p:txBody>
      </p:sp>
      <p:sp>
        <p:nvSpPr>
          <p:cNvPr id="16" name="Oval 15">
            <a:extLst>
              <a:ext uri="{FF2B5EF4-FFF2-40B4-BE49-F238E27FC236}">
                <a16:creationId xmlns:a16="http://schemas.microsoft.com/office/drawing/2014/main" id="{029DF41F-6549-5797-87E7-D711AB172BE4}"/>
              </a:ext>
            </a:extLst>
          </p:cNvPr>
          <p:cNvSpPr/>
          <p:nvPr/>
        </p:nvSpPr>
        <p:spPr>
          <a:xfrm>
            <a:off x="6552466" y="3710629"/>
            <a:ext cx="711200" cy="6951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Nunito Black" pitchFamily="2" charset="0"/>
              </a:rPr>
              <a:t>4</a:t>
            </a:r>
          </a:p>
        </p:txBody>
      </p:sp>
      <p:sp>
        <p:nvSpPr>
          <p:cNvPr id="17" name="Oval 16">
            <a:extLst>
              <a:ext uri="{FF2B5EF4-FFF2-40B4-BE49-F238E27FC236}">
                <a16:creationId xmlns:a16="http://schemas.microsoft.com/office/drawing/2014/main" id="{72DCC91A-D338-A2EA-1B05-F2CA454486CB}"/>
              </a:ext>
            </a:extLst>
          </p:cNvPr>
          <p:cNvSpPr/>
          <p:nvPr/>
        </p:nvSpPr>
        <p:spPr>
          <a:xfrm>
            <a:off x="6552466" y="5561408"/>
            <a:ext cx="711200" cy="69514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Nunito Black" pitchFamily="2" charset="0"/>
              </a:rPr>
              <a:t>5</a:t>
            </a:r>
          </a:p>
        </p:txBody>
      </p:sp>
    </p:spTree>
    <p:extLst>
      <p:ext uri="{BB962C8B-B14F-4D97-AF65-F5344CB8AC3E}">
        <p14:creationId xmlns:p14="http://schemas.microsoft.com/office/powerpoint/2010/main" val="386188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3EA85-D65C-EAB1-6366-1BFB22B6C3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5250" l="10000" r="90000">
                        <a14:foregroundMark x1="46000" y1="5000" x2="60250" y2="17000"/>
                        <a14:foregroundMark x1="49000" y1="8750" x2="51000" y2="17250"/>
                        <a14:foregroundMark x1="49000" y1="87750" x2="52500" y2="95250"/>
                        <a14:foregroundMark x1="49000" y1="91750" x2="51000" y2="93750"/>
                        <a14:foregroundMark x1="47750" y1="84250" x2="51250" y2="92000"/>
                        <a14:foregroundMark x1="48500" y1="29000" x2="46500" y2="40000"/>
                        <a14:foregroundMark x1="46500" y1="40000" x2="48750" y2="88000"/>
                        <a14:foregroundMark x1="51750" y1="27250" x2="54000" y2="85750"/>
                        <a14:foregroundMark x1="54000" y1="85750" x2="55250" y2="87500"/>
                      </a14:backgroundRemoval>
                    </a14:imgEffect>
                  </a14:imgLayer>
                </a14:imgProps>
              </a:ext>
            </a:extLst>
          </a:blip>
          <a:stretch>
            <a:fillRect/>
          </a:stretch>
        </p:blipFill>
        <p:spPr>
          <a:xfrm rot="1179517">
            <a:off x="7677316" y="1815112"/>
            <a:ext cx="4427219" cy="4427219"/>
          </a:xfrm>
          <a:prstGeom prst="rect">
            <a:avLst/>
          </a:prstGeom>
        </p:spPr>
      </p:pic>
      <p:sp>
        <p:nvSpPr>
          <p:cNvPr id="12" name="TextBox 11">
            <a:extLst>
              <a:ext uri="{FF2B5EF4-FFF2-40B4-BE49-F238E27FC236}">
                <a16:creationId xmlns:a16="http://schemas.microsoft.com/office/drawing/2014/main" id="{E78C6313-674F-4424-CE52-FC3E2B19FB77}"/>
              </a:ext>
            </a:extLst>
          </p:cNvPr>
          <p:cNvSpPr txBox="1"/>
          <p:nvPr/>
        </p:nvSpPr>
        <p:spPr>
          <a:xfrm>
            <a:off x="629529" y="1198659"/>
            <a:ext cx="8781757" cy="523220"/>
          </a:xfrm>
          <a:prstGeom prst="rect">
            <a:avLst/>
          </a:prstGeom>
          <a:solidFill>
            <a:srgbClr val="FFFF00"/>
          </a:solidFill>
        </p:spPr>
        <p:txBody>
          <a:bodyPr wrap="square">
            <a:spAutoFit/>
          </a:bodyPr>
          <a:lstStyle/>
          <a:p>
            <a:r>
              <a:rPr lang="vi-VN" sz="2800" b="1" i="0">
                <a:solidFill>
                  <a:srgbClr val="002060"/>
                </a:solidFill>
                <a:effectLst/>
                <a:latin typeface="Nunito Black" pitchFamily="2" charset="0"/>
              </a:rPr>
              <a:t>a. Chiếc bút chì của bạn nhỏ được tả như thế nào?</a:t>
            </a:r>
            <a:endParaRPr lang="en-US" sz="2800" b="1">
              <a:solidFill>
                <a:srgbClr val="002060"/>
              </a:solidFill>
              <a:latin typeface="Nunito Black" pitchFamily="2" charset="0"/>
            </a:endParaRPr>
          </a:p>
        </p:txBody>
      </p:sp>
      <p:sp>
        <p:nvSpPr>
          <p:cNvPr id="13" name="Rectangle: Rounded Corners 12">
            <a:extLst>
              <a:ext uri="{FF2B5EF4-FFF2-40B4-BE49-F238E27FC236}">
                <a16:creationId xmlns:a16="http://schemas.microsoft.com/office/drawing/2014/main" id="{590EAD5D-2D46-3881-48CF-C2CF7A5687FB}"/>
              </a:ext>
            </a:extLst>
          </p:cNvPr>
          <p:cNvSpPr/>
          <p:nvPr/>
        </p:nvSpPr>
        <p:spPr>
          <a:xfrm>
            <a:off x="225822" y="23587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prstClr val="white"/>
                </a:solidFill>
                <a:effectLst/>
                <a:uLnTx/>
                <a:uFillTx/>
                <a:latin typeface="Nunito Black" pitchFamily="2" charset="0"/>
              </a:rPr>
              <a:t>Câu 2: Đọc – hiểu</a:t>
            </a:r>
          </a:p>
        </p:txBody>
      </p:sp>
      <p:grpSp>
        <p:nvGrpSpPr>
          <p:cNvPr id="3" name="Group 2">
            <a:extLst>
              <a:ext uri="{FF2B5EF4-FFF2-40B4-BE49-F238E27FC236}">
                <a16:creationId xmlns:a16="http://schemas.microsoft.com/office/drawing/2014/main" id="{B0AADC98-0BB8-6BA9-9DB7-46A4CE7CC9F4}"/>
              </a:ext>
            </a:extLst>
          </p:cNvPr>
          <p:cNvGrpSpPr/>
          <p:nvPr/>
        </p:nvGrpSpPr>
        <p:grpSpPr>
          <a:xfrm>
            <a:off x="3418449" y="2286825"/>
            <a:ext cx="5148776" cy="2284349"/>
            <a:chOff x="3263705" y="2512734"/>
            <a:chExt cx="5148776" cy="2284349"/>
          </a:xfrm>
        </p:grpSpPr>
        <p:sp>
          <p:nvSpPr>
            <p:cNvPr id="2" name="Oval 1">
              <a:extLst>
                <a:ext uri="{FF2B5EF4-FFF2-40B4-BE49-F238E27FC236}">
                  <a16:creationId xmlns:a16="http://schemas.microsoft.com/office/drawing/2014/main" id="{A6F8A70E-EB88-FA02-49F6-B82B2DC504AD}"/>
                </a:ext>
              </a:extLst>
            </p:cNvPr>
            <p:cNvSpPr/>
            <p:nvPr/>
          </p:nvSpPr>
          <p:spPr>
            <a:xfrm>
              <a:off x="3263705" y="2512734"/>
              <a:ext cx="5148776" cy="2284349"/>
            </a:xfrm>
            <a:prstGeom prst="ellipse">
              <a:avLst/>
            </a:prstGeom>
            <a:solidFill>
              <a:srgbClr val="FFFFCC"/>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C5EFEB3-7632-7296-7B40-810CDBDD9749}"/>
                </a:ext>
              </a:extLst>
            </p:cNvPr>
            <p:cNvSpPr txBox="1"/>
            <p:nvPr/>
          </p:nvSpPr>
          <p:spPr>
            <a:xfrm>
              <a:off x="3699803" y="3107430"/>
              <a:ext cx="4427219" cy="1384995"/>
            </a:xfrm>
            <a:prstGeom prst="rect">
              <a:avLst/>
            </a:prstGeom>
            <a:noFill/>
          </p:spPr>
          <p:txBody>
            <a:bodyPr wrap="square">
              <a:spAutoFit/>
            </a:bodyPr>
            <a:lstStyle/>
            <a:p>
              <a:pPr algn="ctr"/>
              <a:r>
                <a:rPr lang="vi-VN" sz="2800" b="1" i="0">
                  <a:solidFill>
                    <a:srgbClr val="FF0000"/>
                  </a:solidFill>
                  <a:effectLst/>
                  <a:latin typeface="Nunito Black" pitchFamily="2" charset="0"/>
                </a:rPr>
                <a:t>Chiếc bút chì được tả với hai màu xanh, đỏ; được gọt 2 đầu</a:t>
              </a:r>
              <a:r>
                <a:rPr lang="en-US" sz="2800" b="1" i="0">
                  <a:solidFill>
                    <a:srgbClr val="FF0000"/>
                  </a:solidFill>
                  <a:effectLst/>
                  <a:latin typeface="Nunito Black" pitchFamily="2" charset="0"/>
                </a:rPr>
                <a:t>.</a:t>
              </a:r>
              <a:endParaRPr lang="en-US" sz="2800" b="1">
                <a:solidFill>
                  <a:srgbClr val="FF0000"/>
                </a:solidFill>
                <a:latin typeface="Nunito Black" pitchFamily="2" charset="0"/>
              </a:endParaRPr>
            </a:p>
          </p:txBody>
        </p:sp>
      </p:grpSp>
    </p:spTree>
    <p:extLst>
      <p:ext uri="{BB962C8B-B14F-4D97-AF65-F5344CB8AC3E}">
        <p14:creationId xmlns:p14="http://schemas.microsoft.com/office/powerpoint/2010/main" val="12871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3420432-F03A-6DF7-E33C-FD18EC3572FA}"/>
              </a:ext>
            </a:extLst>
          </p:cNvPr>
          <p:cNvSpPr txBox="1"/>
          <p:nvPr/>
        </p:nvSpPr>
        <p:spPr>
          <a:xfrm>
            <a:off x="889195" y="1226691"/>
            <a:ext cx="9241776" cy="523220"/>
          </a:xfrm>
          <a:prstGeom prst="rect">
            <a:avLst/>
          </a:prstGeom>
          <a:solidFill>
            <a:srgbClr val="FFFF00"/>
          </a:solidFill>
        </p:spPr>
        <p:txBody>
          <a:bodyPr wrap="square">
            <a:spAutoFit/>
          </a:bodyPr>
          <a:lstStyle/>
          <a:p>
            <a:pPr algn="l"/>
            <a:r>
              <a:rPr lang="vi-VN" sz="2800" b="1" i="0">
                <a:solidFill>
                  <a:srgbClr val="002060"/>
                </a:solidFill>
                <a:effectLst/>
                <a:latin typeface="Nunito Black" pitchFamily="2" charset="0"/>
              </a:rPr>
              <a:t>b. Kể tiếp các từ chỉ màu sắc được nói đến trong bài:</a:t>
            </a:r>
          </a:p>
        </p:txBody>
      </p:sp>
      <p:sp>
        <p:nvSpPr>
          <p:cNvPr id="13" name="Rectangle: Rounded Corners 12">
            <a:extLst>
              <a:ext uri="{FF2B5EF4-FFF2-40B4-BE49-F238E27FC236}">
                <a16:creationId xmlns:a16="http://schemas.microsoft.com/office/drawing/2014/main" id="{590EAD5D-2D46-3881-48CF-C2CF7A5687FB}"/>
              </a:ext>
            </a:extLst>
          </p:cNvPr>
          <p:cNvSpPr/>
          <p:nvPr/>
        </p:nvSpPr>
        <p:spPr>
          <a:xfrm>
            <a:off x="225822" y="23587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prstClr val="white"/>
                </a:solidFill>
                <a:effectLst/>
                <a:uLnTx/>
                <a:uFillTx/>
                <a:latin typeface="Nunito Black" pitchFamily="2" charset="0"/>
              </a:rPr>
              <a:t>Câu 2: Đọc – hiểu</a:t>
            </a:r>
          </a:p>
        </p:txBody>
      </p:sp>
      <p:sp>
        <p:nvSpPr>
          <p:cNvPr id="2" name="Oval 1">
            <a:extLst>
              <a:ext uri="{FF2B5EF4-FFF2-40B4-BE49-F238E27FC236}">
                <a16:creationId xmlns:a16="http://schemas.microsoft.com/office/drawing/2014/main" id="{E6F3B9F2-CCC4-839C-25F2-1B8511927386}"/>
              </a:ext>
            </a:extLst>
          </p:cNvPr>
          <p:cNvSpPr/>
          <p:nvPr/>
        </p:nvSpPr>
        <p:spPr>
          <a:xfrm>
            <a:off x="2332559" y="2112285"/>
            <a:ext cx="1723376" cy="7495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Nunito Black" pitchFamily="2" charset="0"/>
              </a:rPr>
              <a:t>Xanh</a:t>
            </a:r>
          </a:p>
        </p:txBody>
      </p:sp>
      <p:sp>
        <p:nvSpPr>
          <p:cNvPr id="17" name="Oval 16">
            <a:extLst>
              <a:ext uri="{FF2B5EF4-FFF2-40B4-BE49-F238E27FC236}">
                <a16:creationId xmlns:a16="http://schemas.microsoft.com/office/drawing/2014/main" id="{71CF0F43-1B7D-0CAC-8077-9CA66AC97D73}"/>
              </a:ext>
            </a:extLst>
          </p:cNvPr>
          <p:cNvSpPr/>
          <p:nvPr/>
        </p:nvSpPr>
        <p:spPr>
          <a:xfrm>
            <a:off x="8266694" y="2055771"/>
            <a:ext cx="1723376" cy="7495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Nunito Black" pitchFamily="2" charset="0"/>
              </a:rPr>
              <a:t>Đỏ</a:t>
            </a:r>
          </a:p>
        </p:txBody>
      </p:sp>
      <p:sp>
        <p:nvSpPr>
          <p:cNvPr id="19" name="TextBox 18">
            <a:extLst>
              <a:ext uri="{FF2B5EF4-FFF2-40B4-BE49-F238E27FC236}">
                <a16:creationId xmlns:a16="http://schemas.microsoft.com/office/drawing/2014/main" id="{5DDD30FC-F0EE-75FF-E945-94B9136881BA}"/>
              </a:ext>
            </a:extLst>
          </p:cNvPr>
          <p:cNvSpPr txBox="1"/>
          <p:nvPr/>
        </p:nvSpPr>
        <p:spPr>
          <a:xfrm>
            <a:off x="7634758" y="3226723"/>
            <a:ext cx="2987247" cy="2404586"/>
          </a:xfrm>
          <a:prstGeom prst="upArrowCallout">
            <a:avLst/>
          </a:prstGeom>
          <a:solidFill>
            <a:schemeClr val="bg1">
              <a:alpha val="92157"/>
            </a:schemeClr>
          </a:solidFill>
          <a:ln w="28575">
            <a:solidFill>
              <a:srgbClr val="FF0000"/>
            </a:solidFill>
            <a:prstDash val="sysDash"/>
          </a:ln>
        </p:spPr>
        <p:txBody>
          <a:bodyPr wrap="square">
            <a:spAutoFit/>
          </a:bodyPr>
          <a:lstStyle/>
          <a:p>
            <a:pPr lvl="0" algn="ctr"/>
            <a:r>
              <a:rPr lang="vi-VN" sz="3200" b="1">
                <a:latin typeface="OpenSans"/>
              </a:rPr>
              <a:t>đỏ thắm</a:t>
            </a:r>
            <a:endParaRPr lang="en-US" sz="3200" b="1">
              <a:latin typeface="OpenSans"/>
            </a:endParaRPr>
          </a:p>
          <a:p>
            <a:pPr lvl="0" algn="ctr"/>
            <a:r>
              <a:rPr lang="en-US" sz="3200" b="1">
                <a:latin typeface="OpenSans"/>
              </a:rPr>
              <a:t> đỏ tươi</a:t>
            </a:r>
          </a:p>
          <a:p>
            <a:pPr lvl="0" algn="ctr"/>
            <a:r>
              <a:rPr lang="en-US" sz="3200" b="1">
                <a:latin typeface="OpenSans"/>
              </a:rPr>
              <a:t> đỏ chót.</a:t>
            </a:r>
            <a:endParaRPr kumimoji="0" lang="vi-VN" sz="3200" b="1" i="0" u="none" strike="noStrike" kern="0" cap="none" spc="0" normalizeH="0" baseline="0" noProof="0">
              <a:ln>
                <a:noFill/>
              </a:ln>
              <a:effectLst/>
              <a:uLnTx/>
              <a:uFillTx/>
              <a:latin typeface="OpenSans"/>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C1F016B1-8DEC-FBBC-15CC-E6992AAE2FB0}"/>
              </a:ext>
            </a:extLst>
          </p:cNvPr>
          <p:cNvSpPr txBox="1"/>
          <p:nvPr/>
        </p:nvSpPr>
        <p:spPr>
          <a:xfrm>
            <a:off x="1700623" y="3226723"/>
            <a:ext cx="2987247" cy="2404586"/>
          </a:xfrm>
          <a:prstGeom prst="upArrowCallout">
            <a:avLst/>
          </a:prstGeom>
          <a:solidFill>
            <a:schemeClr val="bg1"/>
          </a:solidFill>
          <a:ln w="28575">
            <a:solidFill>
              <a:srgbClr val="00B050"/>
            </a:solidFill>
            <a:prstDash val="sysDash"/>
          </a:ln>
        </p:spPr>
        <p:txBody>
          <a:bodyPr wrap="square">
            <a:spAutoFit/>
          </a:bodyPr>
          <a:lstStyle/>
          <a:p>
            <a:pPr lvl="0" algn="ctr"/>
            <a:r>
              <a:rPr lang="vi-VN" sz="3200" b="1">
                <a:latin typeface="OpenSans"/>
              </a:rPr>
              <a:t>xanh tươi</a:t>
            </a:r>
            <a:endParaRPr lang="en-US" sz="3200" b="1">
              <a:latin typeface="OpenSans"/>
            </a:endParaRPr>
          </a:p>
          <a:p>
            <a:pPr lvl="0" algn="ctr"/>
            <a:r>
              <a:rPr lang="en-US" sz="3200" b="1">
                <a:latin typeface="OpenSans"/>
              </a:rPr>
              <a:t> xanh ngắt</a:t>
            </a:r>
          </a:p>
          <a:p>
            <a:pPr lvl="0" algn="ctr"/>
            <a:r>
              <a:rPr lang="en-US" sz="3200" b="1">
                <a:latin typeface="OpenSans"/>
              </a:rPr>
              <a:t> xanh mát.</a:t>
            </a:r>
            <a:endParaRPr kumimoji="0" lang="vi-VN" sz="3200" b="1" i="0" u="none" strike="noStrike" kern="0" cap="none" spc="0" normalizeH="0" baseline="0" noProof="0">
              <a:ln>
                <a:noFill/>
              </a:ln>
              <a:effectLst/>
              <a:uLnTx/>
              <a:uFillTx/>
              <a:latin typeface="OpenSans"/>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A2CA4954-62E0-6CAA-D757-061269DFEE8D}"/>
              </a:ext>
            </a:extLst>
          </p:cNvPr>
          <p:cNvPicPr>
            <a:picLocks noChangeAspect="1"/>
          </p:cNvPicPr>
          <p:nvPr/>
        </p:nvPicPr>
        <p:blipFill>
          <a:blip r:embed="rId3"/>
          <a:stretch>
            <a:fillRect/>
          </a:stretch>
        </p:blipFill>
        <p:spPr>
          <a:xfrm>
            <a:off x="4702384" y="2671812"/>
            <a:ext cx="2987247" cy="3514408"/>
          </a:xfrm>
          <a:prstGeom prst="rect">
            <a:avLst/>
          </a:prstGeom>
        </p:spPr>
      </p:pic>
    </p:spTree>
    <p:extLst>
      <p:ext uri="{BB962C8B-B14F-4D97-AF65-F5344CB8AC3E}">
        <p14:creationId xmlns:p14="http://schemas.microsoft.com/office/powerpoint/2010/main" val="8577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7" grpId="0" animBg="1"/>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8644D5A-144C-7ED9-5A17-B6CC44038DF9}"/>
              </a:ext>
            </a:extLst>
          </p:cNvPr>
          <p:cNvSpPr txBox="1"/>
          <p:nvPr/>
        </p:nvSpPr>
        <p:spPr>
          <a:xfrm>
            <a:off x="792493" y="1241589"/>
            <a:ext cx="10607014" cy="954107"/>
          </a:xfrm>
          <a:prstGeom prst="rect">
            <a:avLst/>
          </a:prstGeom>
          <a:solidFill>
            <a:srgbClr val="FFFF00"/>
          </a:solidFill>
        </p:spPr>
        <p:txBody>
          <a:bodyPr wrap="square">
            <a:spAutoFit/>
          </a:bodyPr>
          <a:lstStyle/>
          <a:p>
            <a:pPr algn="ctr"/>
            <a:r>
              <a:rPr lang="vi-VN" sz="2800" b="1" i="0">
                <a:solidFill>
                  <a:srgbClr val="002060"/>
                </a:solidFill>
                <a:effectLst/>
                <a:latin typeface="Nunito Black" pitchFamily="2" charset="0"/>
              </a:rPr>
              <a:t>c. Theo em, vì sao bạn nhỏ thấy bức tranh quê mình rất đẹp? Chọn câu trả lời hoặc nêu ý kiến khác của em.</a:t>
            </a:r>
          </a:p>
        </p:txBody>
      </p:sp>
      <p:sp>
        <p:nvSpPr>
          <p:cNvPr id="22" name="TextBox 21">
            <a:extLst>
              <a:ext uri="{FF2B5EF4-FFF2-40B4-BE49-F238E27FC236}">
                <a16:creationId xmlns:a16="http://schemas.microsoft.com/office/drawing/2014/main" id="{3B989B99-AC7E-0104-A5EE-7BB969486C33}"/>
              </a:ext>
            </a:extLst>
          </p:cNvPr>
          <p:cNvSpPr txBox="1"/>
          <p:nvPr/>
        </p:nvSpPr>
        <p:spPr>
          <a:xfrm>
            <a:off x="1614013" y="2834881"/>
            <a:ext cx="6248400" cy="523220"/>
          </a:xfrm>
          <a:prstGeom prst="rect">
            <a:avLst/>
          </a:prstGeom>
          <a:noFill/>
        </p:spPr>
        <p:txBody>
          <a:bodyPr wrap="square">
            <a:spAutoFit/>
          </a:bodyPr>
          <a:lstStyle/>
          <a:p>
            <a:pPr algn="l"/>
            <a:r>
              <a:rPr lang="vi-VN" sz="2800" b="1" i="0">
                <a:solidFill>
                  <a:srgbClr val="FF0000"/>
                </a:solidFill>
                <a:effectLst/>
                <a:latin typeface="Nunito Black" pitchFamily="2" charset="0"/>
              </a:rPr>
              <a:t>□ Vì quê hương mình đẹp.</a:t>
            </a:r>
          </a:p>
        </p:txBody>
      </p:sp>
      <p:sp>
        <p:nvSpPr>
          <p:cNvPr id="24" name="TextBox 23">
            <a:extLst>
              <a:ext uri="{FF2B5EF4-FFF2-40B4-BE49-F238E27FC236}">
                <a16:creationId xmlns:a16="http://schemas.microsoft.com/office/drawing/2014/main" id="{765CFA96-3398-F210-6B6A-B34457E290D8}"/>
              </a:ext>
            </a:extLst>
          </p:cNvPr>
          <p:cNvSpPr txBox="1"/>
          <p:nvPr/>
        </p:nvSpPr>
        <p:spPr>
          <a:xfrm>
            <a:off x="1614013" y="3624678"/>
            <a:ext cx="6096000" cy="523220"/>
          </a:xfrm>
          <a:prstGeom prst="rect">
            <a:avLst/>
          </a:prstGeom>
          <a:noFill/>
        </p:spPr>
        <p:txBody>
          <a:bodyPr wrap="square">
            <a:spAutoFit/>
          </a:bodyPr>
          <a:lstStyle/>
          <a:p>
            <a:pPr algn="l"/>
            <a:r>
              <a:rPr lang="vi-VN" sz="2800" b="1" i="0">
                <a:solidFill>
                  <a:srgbClr val="FF0000"/>
                </a:solidFill>
                <a:effectLst/>
                <a:latin typeface="Nunito Black" pitchFamily="2" charset="0"/>
              </a:rPr>
              <a:t>□ Vì bạn nhỏ vẽ giỏi.</a:t>
            </a:r>
          </a:p>
        </p:txBody>
      </p:sp>
      <p:sp>
        <p:nvSpPr>
          <p:cNvPr id="26" name="TextBox 25">
            <a:extLst>
              <a:ext uri="{FF2B5EF4-FFF2-40B4-BE49-F238E27FC236}">
                <a16:creationId xmlns:a16="http://schemas.microsoft.com/office/drawing/2014/main" id="{5012A922-36AC-B647-EF07-9EC35CCEE754}"/>
              </a:ext>
            </a:extLst>
          </p:cNvPr>
          <p:cNvSpPr txBox="1"/>
          <p:nvPr/>
        </p:nvSpPr>
        <p:spPr>
          <a:xfrm>
            <a:off x="1614013" y="4414475"/>
            <a:ext cx="6248400" cy="523220"/>
          </a:xfrm>
          <a:prstGeom prst="rect">
            <a:avLst/>
          </a:prstGeom>
          <a:noFill/>
        </p:spPr>
        <p:txBody>
          <a:bodyPr wrap="square">
            <a:spAutoFit/>
          </a:bodyPr>
          <a:lstStyle/>
          <a:p>
            <a:pPr algn="l"/>
            <a:r>
              <a:rPr lang="vi-VN" sz="2800" b="1" i="0">
                <a:solidFill>
                  <a:srgbClr val="FF0000"/>
                </a:solidFill>
                <a:effectLst/>
                <a:latin typeface="Nunito Black" pitchFamily="2" charset="0"/>
              </a:rPr>
              <a:t>□ Vì bạn nhỏ yêu quê hương mình.</a:t>
            </a:r>
          </a:p>
        </p:txBody>
      </p:sp>
      <p:sp>
        <p:nvSpPr>
          <p:cNvPr id="13" name="Rectangle: Rounded Corners 12">
            <a:extLst>
              <a:ext uri="{FF2B5EF4-FFF2-40B4-BE49-F238E27FC236}">
                <a16:creationId xmlns:a16="http://schemas.microsoft.com/office/drawing/2014/main" id="{590EAD5D-2D46-3881-48CF-C2CF7A5687FB}"/>
              </a:ext>
            </a:extLst>
          </p:cNvPr>
          <p:cNvSpPr/>
          <p:nvPr/>
        </p:nvSpPr>
        <p:spPr>
          <a:xfrm>
            <a:off x="225822" y="235877"/>
            <a:ext cx="3329786"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prstClr val="white"/>
                </a:solidFill>
                <a:effectLst/>
                <a:uLnTx/>
                <a:uFillTx/>
                <a:latin typeface="Nunito Black" pitchFamily="2" charset="0"/>
              </a:rPr>
              <a:t>Câu 2: Đọc – hiểu</a:t>
            </a:r>
          </a:p>
        </p:txBody>
      </p:sp>
    </p:spTree>
    <p:extLst>
      <p:ext uri="{BB962C8B-B14F-4D97-AF65-F5344CB8AC3E}">
        <p14:creationId xmlns:p14="http://schemas.microsoft.com/office/powerpoint/2010/main" val="30190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6"/>
                                        </p:tgtEl>
                                        <p:attrNameLst>
                                          <p:attrName>fillcolor</p:attrName>
                                        </p:attrNameLst>
                                      </p:cBhvr>
                                      <p:to>
                                        <a:srgbClr val="FFFF00"/>
                                      </p:to>
                                    </p:animClr>
                                    <p:set>
                                      <p:cBhvr>
                                        <p:cTn id="25" dur="2000" fill="hold"/>
                                        <p:tgtEl>
                                          <p:spTgt spid="26"/>
                                        </p:tgtEl>
                                        <p:attrNameLst>
                                          <p:attrName>fill.type</p:attrName>
                                        </p:attrNameLst>
                                      </p:cBhvr>
                                      <p:to>
                                        <p:strVal val="solid"/>
                                      </p:to>
                                    </p:set>
                                    <p:set>
                                      <p:cBhvr>
                                        <p:cTn id="26"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F8FE0E-4AC2-F017-3E6B-D3D67B31D02D}"/>
              </a:ext>
            </a:extLst>
          </p:cNvPr>
          <p:cNvSpPr txBox="1"/>
          <p:nvPr/>
        </p:nvSpPr>
        <p:spPr>
          <a:xfrm>
            <a:off x="165351" y="281793"/>
            <a:ext cx="7094856" cy="523220"/>
          </a:xfrm>
          <a:prstGeom prst="rect">
            <a:avLst/>
          </a:prstGeom>
          <a:solidFill>
            <a:srgbClr val="FFFF00"/>
          </a:solidFill>
        </p:spPr>
        <p:txBody>
          <a:bodyPr wrap="square">
            <a:spAutoFit/>
          </a:bodyPr>
          <a:lstStyle/>
          <a:p>
            <a:r>
              <a:rPr lang="vi-VN" sz="2800" b="1" i="0">
                <a:solidFill>
                  <a:srgbClr val="002060"/>
                </a:solidFill>
                <a:effectLst/>
                <a:latin typeface="Nunito Black" pitchFamily="2" charset="0"/>
              </a:rPr>
              <a:t>d. Xếp các từ ngữ dưới đây vào 2 nhóm:</a:t>
            </a:r>
            <a:endParaRPr lang="en-US" sz="2800" b="1">
              <a:solidFill>
                <a:srgbClr val="002060"/>
              </a:solidFill>
              <a:latin typeface="Nunito Black" pitchFamily="2" charset="0"/>
            </a:endParaRPr>
          </a:p>
        </p:txBody>
      </p:sp>
      <p:pic>
        <p:nvPicPr>
          <p:cNvPr id="7" name="Picture 6">
            <a:extLst>
              <a:ext uri="{FF2B5EF4-FFF2-40B4-BE49-F238E27FC236}">
                <a16:creationId xmlns:a16="http://schemas.microsoft.com/office/drawing/2014/main" id="{EF8574B7-4433-A4DF-B890-ED4B67E529D3}"/>
              </a:ext>
            </a:extLst>
          </p:cNvPr>
          <p:cNvPicPr>
            <a:picLocks noChangeAspect="1"/>
          </p:cNvPicPr>
          <p:nvPr/>
        </p:nvPicPr>
        <p:blipFill rotWithShape="1">
          <a:blip r:embed="rId3"/>
          <a:srcRect l="16883" t="-1" r="64541" b="50378"/>
          <a:stretch/>
        </p:blipFill>
        <p:spPr>
          <a:xfrm>
            <a:off x="2260321" y="805013"/>
            <a:ext cx="1403132" cy="1035105"/>
          </a:xfrm>
          <a:prstGeom prst="rect">
            <a:avLst/>
          </a:prstGeom>
        </p:spPr>
      </p:pic>
      <p:pic>
        <p:nvPicPr>
          <p:cNvPr id="9" name="Picture 8">
            <a:extLst>
              <a:ext uri="{FF2B5EF4-FFF2-40B4-BE49-F238E27FC236}">
                <a16:creationId xmlns:a16="http://schemas.microsoft.com/office/drawing/2014/main" id="{C9CDC8A2-71A4-42AF-135D-E06C3FFA59A9}"/>
              </a:ext>
            </a:extLst>
          </p:cNvPr>
          <p:cNvPicPr>
            <a:picLocks noChangeAspect="1"/>
          </p:cNvPicPr>
          <p:nvPr/>
        </p:nvPicPr>
        <p:blipFill rotWithShape="1">
          <a:blip r:embed="rId4"/>
          <a:srcRect t="43576" r="74142"/>
          <a:stretch/>
        </p:blipFill>
        <p:spPr>
          <a:xfrm>
            <a:off x="337221" y="1004572"/>
            <a:ext cx="1953118" cy="1176994"/>
          </a:xfrm>
          <a:prstGeom prst="rect">
            <a:avLst/>
          </a:prstGeom>
        </p:spPr>
      </p:pic>
      <p:pic>
        <p:nvPicPr>
          <p:cNvPr id="11" name="Picture 10">
            <a:extLst>
              <a:ext uri="{FF2B5EF4-FFF2-40B4-BE49-F238E27FC236}">
                <a16:creationId xmlns:a16="http://schemas.microsoft.com/office/drawing/2014/main" id="{DBF3BA3F-74B1-4ADA-FD1A-E080A8239BBA}"/>
              </a:ext>
            </a:extLst>
          </p:cNvPr>
          <p:cNvPicPr>
            <a:picLocks noChangeAspect="1"/>
          </p:cNvPicPr>
          <p:nvPr/>
        </p:nvPicPr>
        <p:blipFill rotWithShape="1">
          <a:blip r:embed="rId3"/>
          <a:srcRect l="30032" t="59448" r="54314"/>
          <a:stretch/>
        </p:blipFill>
        <p:spPr>
          <a:xfrm>
            <a:off x="3794102" y="994200"/>
            <a:ext cx="1182413" cy="845918"/>
          </a:xfrm>
          <a:prstGeom prst="rect">
            <a:avLst/>
          </a:prstGeom>
        </p:spPr>
      </p:pic>
      <p:pic>
        <p:nvPicPr>
          <p:cNvPr id="13" name="Picture 12">
            <a:extLst>
              <a:ext uri="{FF2B5EF4-FFF2-40B4-BE49-F238E27FC236}">
                <a16:creationId xmlns:a16="http://schemas.microsoft.com/office/drawing/2014/main" id="{621710C8-9668-5BA3-CBAE-81C276D9185B}"/>
              </a:ext>
            </a:extLst>
          </p:cNvPr>
          <p:cNvPicPr>
            <a:picLocks noChangeAspect="1"/>
          </p:cNvPicPr>
          <p:nvPr/>
        </p:nvPicPr>
        <p:blipFill rotWithShape="1">
          <a:blip r:embed="rId4"/>
          <a:srcRect l="35459" r="40329" b="43576"/>
          <a:stretch/>
        </p:blipFill>
        <p:spPr>
          <a:xfrm>
            <a:off x="6421794" y="805013"/>
            <a:ext cx="1828801" cy="1176995"/>
          </a:xfrm>
          <a:prstGeom prst="cloud">
            <a:avLst/>
          </a:prstGeom>
        </p:spPr>
      </p:pic>
      <p:pic>
        <p:nvPicPr>
          <p:cNvPr id="15" name="Picture 14">
            <a:extLst>
              <a:ext uri="{FF2B5EF4-FFF2-40B4-BE49-F238E27FC236}">
                <a16:creationId xmlns:a16="http://schemas.microsoft.com/office/drawing/2014/main" id="{F01431BB-F29A-7E04-3A58-CB65C89B73D7}"/>
              </a:ext>
            </a:extLst>
          </p:cNvPr>
          <p:cNvPicPr>
            <a:picLocks noChangeAspect="1"/>
          </p:cNvPicPr>
          <p:nvPr/>
        </p:nvPicPr>
        <p:blipFill rotWithShape="1">
          <a:blip r:embed="rId3"/>
          <a:srcRect l="51662" t="43576" r="24251"/>
          <a:stretch/>
        </p:blipFill>
        <p:spPr>
          <a:xfrm>
            <a:off x="8141046" y="828661"/>
            <a:ext cx="1814785" cy="1176995"/>
          </a:xfrm>
          <a:prstGeom prst="rect">
            <a:avLst/>
          </a:prstGeom>
          <a:ln>
            <a:noFill/>
          </a:ln>
          <a:effectLst>
            <a:softEdge rad="112500"/>
          </a:effectLst>
        </p:spPr>
      </p:pic>
      <p:pic>
        <p:nvPicPr>
          <p:cNvPr id="17" name="Picture 16">
            <a:extLst>
              <a:ext uri="{FF2B5EF4-FFF2-40B4-BE49-F238E27FC236}">
                <a16:creationId xmlns:a16="http://schemas.microsoft.com/office/drawing/2014/main" id="{35330E0C-B795-3FE6-E1D5-D5BD1A880B33}"/>
              </a:ext>
            </a:extLst>
          </p:cNvPr>
          <p:cNvPicPr>
            <a:picLocks noChangeAspect="1"/>
          </p:cNvPicPr>
          <p:nvPr/>
        </p:nvPicPr>
        <p:blipFill rotWithShape="1">
          <a:blip r:embed="rId3"/>
          <a:srcRect l="66350" r="9856" b="43576"/>
          <a:stretch/>
        </p:blipFill>
        <p:spPr>
          <a:xfrm>
            <a:off x="9695588" y="1004572"/>
            <a:ext cx="1797269" cy="1176995"/>
          </a:xfrm>
          <a:prstGeom prst="rect">
            <a:avLst/>
          </a:prstGeom>
        </p:spPr>
      </p:pic>
      <p:pic>
        <p:nvPicPr>
          <p:cNvPr id="19" name="Picture 18">
            <a:extLst>
              <a:ext uri="{FF2B5EF4-FFF2-40B4-BE49-F238E27FC236}">
                <a16:creationId xmlns:a16="http://schemas.microsoft.com/office/drawing/2014/main" id="{5DF68ACF-AB01-F2C3-89E8-6E449FBD6DF8}"/>
              </a:ext>
            </a:extLst>
          </p:cNvPr>
          <p:cNvPicPr>
            <a:picLocks noChangeAspect="1"/>
          </p:cNvPicPr>
          <p:nvPr/>
        </p:nvPicPr>
        <p:blipFill rotWithShape="1">
          <a:blip r:embed="rId3"/>
          <a:srcRect l="82422" t="52741"/>
          <a:stretch/>
        </p:blipFill>
        <p:spPr>
          <a:xfrm>
            <a:off x="5368301" y="924248"/>
            <a:ext cx="1327752" cy="985822"/>
          </a:xfrm>
          <a:prstGeom prst="cloud">
            <a:avLst/>
          </a:prstGeom>
        </p:spPr>
      </p:pic>
      <p:sp>
        <p:nvSpPr>
          <p:cNvPr id="20" name="TextBox 19">
            <a:extLst>
              <a:ext uri="{FF2B5EF4-FFF2-40B4-BE49-F238E27FC236}">
                <a16:creationId xmlns:a16="http://schemas.microsoft.com/office/drawing/2014/main" id="{38452287-D213-9494-2645-2576AE18CF42}"/>
              </a:ext>
            </a:extLst>
          </p:cNvPr>
          <p:cNvSpPr txBox="1"/>
          <p:nvPr/>
        </p:nvSpPr>
        <p:spPr>
          <a:xfrm>
            <a:off x="1535157" y="2428296"/>
            <a:ext cx="4560843" cy="735747"/>
          </a:xfrm>
          <a:prstGeom prst="ellipse">
            <a:avLst/>
          </a:prstGeom>
          <a:solidFill>
            <a:srgbClr val="FFCCCC"/>
          </a:solidFill>
          <a:ln>
            <a:solidFill>
              <a:srgbClr val="00B050"/>
            </a:solidFill>
          </a:ln>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Từ chỉ sự vật</a:t>
            </a:r>
          </a:p>
        </p:txBody>
      </p:sp>
      <p:sp>
        <p:nvSpPr>
          <p:cNvPr id="21" name="TextBox 20">
            <a:extLst>
              <a:ext uri="{FF2B5EF4-FFF2-40B4-BE49-F238E27FC236}">
                <a16:creationId xmlns:a16="http://schemas.microsoft.com/office/drawing/2014/main" id="{13027590-6D67-1069-5F03-5E5E60BEBE7C}"/>
              </a:ext>
            </a:extLst>
          </p:cNvPr>
          <p:cNvSpPr txBox="1"/>
          <p:nvPr/>
        </p:nvSpPr>
        <p:spPr>
          <a:xfrm>
            <a:off x="7095367" y="2505228"/>
            <a:ext cx="4560843" cy="735747"/>
          </a:xfrm>
          <a:prstGeom prst="ellipse">
            <a:avLst/>
          </a:prstGeom>
          <a:solidFill>
            <a:srgbClr val="FFCCCC"/>
          </a:solidFill>
          <a:ln>
            <a:solidFill>
              <a:srgbClr val="00B050"/>
            </a:solidFill>
          </a:ln>
        </p:spPr>
        <p:txBody>
          <a:bodyPr wrap="square" rtlCol="0">
            <a:spAutoFit/>
          </a:bodyPr>
          <a:lstStyle/>
          <a:p>
            <a:pPr algn="ctr"/>
            <a:r>
              <a:rPr lang="en-US" sz="2800" b="1">
                <a:latin typeface="Open Sans" panose="020B0606030504020204" pitchFamily="34" charset="0"/>
                <a:ea typeface="Open Sans" panose="020B0606030504020204" pitchFamily="34" charset="0"/>
                <a:cs typeface="Open Sans" panose="020B0606030504020204" pitchFamily="34" charset="0"/>
              </a:rPr>
              <a:t>Từ chỉ hoạt động</a:t>
            </a:r>
          </a:p>
        </p:txBody>
      </p:sp>
    </p:spTree>
    <p:extLst>
      <p:ext uri="{BB962C8B-B14F-4D97-AF65-F5344CB8AC3E}">
        <p14:creationId xmlns:p14="http://schemas.microsoft.com/office/powerpoint/2010/main" val="89744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29167E-6 4.07407E-6 L 0.00755 0.32662 " pathEditMode="relative" rAng="0" ptsTypes="AA">
                                      <p:cBhvr>
                                        <p:cTn id="16" dur="2000" fill="hold"/>
                                        <p:tgtEl>
                                          <p:spTgt spid="9"/>
                                        </p:tgtEl>
                                        <p:attrNameLst>
                                          <p:attrName>ppt_x</p:attrName>
                                          <p:attrName>ppt_y</p:attrName>
                                        </p:attrNameLst>
                                      </p:cBhvr>
                                      <p:rCtr x="378" y="16319"/>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6953 -0.05046 L -0.35416 0.33333 " pathEditMode="relative" rAng="0" ptsTypes="AA">
                                      <p:cBhvr>
                                        <p:cTn id="20" dur="2000" fill="hold"/>
                                        <p:tgtEl>
                                          <p:spTgt spid="13"/>
                                        </p:tgtEl>
                                        <p:attrNameLst>
                                          <p:attrName>ppt_x</p:attrName>
                                          <p:attrName>ppt_y</p:attrName>
                                        </p:attrNameLst>
                                      </p:cBhvr>
                                      <p:rCtr x="-14232" y="19190"/>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977 -0.03843 L -0.4263 0.3456 " pathEditMode="relative" rAng="0" ptsTypes="AA">
                                      <p:cBhvr>
                                        <p:cTn id="24" dur="2000" fill="hold"/>
                                        <p:tgtEl>
                                          <p:spTgt spid="17"/>
                                        </p:tgtEl>
                                        <p:attrNameLst>
                                          <p:attrName>ppt_x</p:attrName>
                                          <p:attrName>ppt_y</p:attrName>
                                        </p:attrNameLst>
                                      </p:cBhvr>
                                      <p:rCtr x="-21810" y="19190"/>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11797 -0.01273 L -0.39649 0.47107 " pathEditMode="relative" rAng="0" ptsTypes="AA">
                                      <p:cBhvr>
                                        <p:cTn id="28" dur="2000" fill="hold"/>
                                        <p:tgtEl>
                                          <p:spTgt spid="15"/>
                                        </p:tgtEl>
                                        <p:attrNameLst>
                                          <p:attrName>ppt_x</p:attrName>
                                          <p:attrName>ppt_y</p:attrName>
                                        </p:attrNameLst>
                                      </p:cBhvr>
                                      <p:rCtr x="-25729" y="24190"/>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18437 -0.18101 L 0.45573 0.37338 " pathEditMode="relative" rAng="0" ptsTypes="AA">
                                      <p:cBhvr>
                                        <p:cTn id="32" dur="2000" fill="hold"/>
                                        <p:tgtEl>
                                          <p:spTgt spid="7"/>
                                        </p:tgtEl>
                                        <p:attrNameLst>
                                          <p:attrName>ppt_x</p:attrName>
                                          <p:attrName>ppt_y</p:attrName>
                                        </p:attrNameLst>
                                      </p:cBhvr>
                                      <p:rCtr x="13568" y="27708"/>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33867 -0.21875 L 0.55039 0.36273 " pathEditMode="relative" rAng="0" ptsTypes="AA">
                                      <p:cBhvr>
                                        <p:cTn id="36" dur="2000" fill="hold"/>
                                        <p:tgtEl>
                                          <p:spTgt spid="11"/>
                                        </p:tgtEl>
                                        <p:attrNameLst>
                                          <p:attrName>ppt_x</p:attrName>
                                          <p:attrName>ppt_y</p:attrName>
                                        </p:attrNameLst>
                                      </p:cBhvr>
                                      <p:rCtr x="10586" y="29074"/>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0.08151 -0.06157 L 0.3319 0.43033 " pathEditMode="relative" rAng="0" ptsTypes="AA">
                                      <p:cBhvr>
                                        <p:cTn id="40" dur="2000" fill="hold"/>
                                        <p:tgtEl>
                                          <p:spTgt spid="19"/>
                                        </p:tgtEl>
                                        <p:attrNameLst>
                                          <p:attrName>ppt_x</p:attrName>
                                          <p:attrName>ppt_y</p:attrName>
                                        </p:attrNameLst>
                                      </p:cBhvr>
                                      <p:rCtr x="12513" y="24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3864</TotalTime>
  <Words>437</Words>
  <Application>Microsoft Office PowerPoint</Application>
  <PresentationFormat>Widescreen</PresentationFormat>
  <Paragraphs>80</Paragraphs>
  <Slides>11</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11</vt:i4>
      </vt:variant>
    </vt:vector>
  </HeadingPairs>
  <TitlesOfParts>
    <vt:vector size="26" baseType="lpstr">
      <vt:lpstr>Arial</vt:lpstr>
      <vt:lpstr>OpenSans</vt:lpstr>
      <vt:lpstr>Times New Roman</vt:lpstr>
      <vt:lpstr>Nunito Black</vt:lpstr>
      <vt:lpstr>宋体</vt:lpstr>
      <vt:lpstr>KaiTi</vt:lpstr>
      <vt:lpstr>Alibaba PuHuiTi</vt:lpstr>
      <vt:lpstr>Sigmar One</vt:lpstr>
      <vt:lpstr>Open Sans</vt:lpstr>
      <vt:lpstr>微软雅黑</vt:lpstr>
      <vt:lpstr>义启小魏楷</vt:lpstr>
      <vt:lpstr>Calibri</vt:lpstr>
      <vt:lpstr>www.jpppt.com</vt:lpstr>
      <vt:lpstr>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cp:lastModifiedBy>
  <cp:revision>103</cp:revision>
  <dcterms:created xsi:type="dcterms:W3CDTF">2022-01-15T08:39:00Z</dcterms:created>
  <dcterms:modified xsi:type="dcterms:W3CDTF">2024-11-05T09:33:52Z</dcterms:modified>
</cp:coreProperties>
</file>