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45" r:id="rId2"/>
    <p:sldId id="446" r:id="rId3"/>
    <p:sldId id="448" r:id="rId4"/>
    <p:sldId id="451" r:id="rId5"/>
    <p:sldId id="452" r:id="rId6"/>
    <p:sldId id="453" r:id="rId7"/>
    <p:sldId id="454" r:id="rId8"/>
    <p:sldId id="455" r:id="rId9"/>
    <p:sldId id="450" r:id="rId10"/>
    <p:sldId id="456" r:id="rId11"/>
    <p:sldId id="457" r:id="rId12"/>
    <p:sldId id="449" r:id="rId13"/>
    <p:sldId id="431" r:id="rId14"/>
  </p:sldIdLst>
  <p:sldSz cx="16276638" cy="9144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FF0066"/>
    <a:srgbClr val="FFCDCE"/>
    <a:srgbClr val="C5C5FF"/>
    <a:srgbClr val="FFE697"/>
    <a:srgbClr val="0000CC"/>
    <a:srgbClr val="FF7C80"/>
    <a:srgbClr val="FF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64" d="100"/>
          <a:sy n="64" d="100"/>
        </p:scale>
        <p:origin x="72" y="6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giới thiệu bạn Đoremon đến VN để du lịch, và bạn ấy sẽ là người bạn của các em trong tiết học hôm nay.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9C060-03AA-4C03-B1A4-881930BE6E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032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9205915" y="1905000"/>
            <a:ext cx="5194300" cy="2032000"/>
          </a:xfrm>
          <a:prstGeom prst="rect">
            <a:avLst/>
          </a:prstGeom>
        </p:spPr>
        <p:txBody>
          <a:bodyPr wrap="none" lIns="91421" tIns="45711" rIns="91421" bIns="457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TỰ NHIÊN VÀ XÃ HỘI</a:t>
            </a:r>
          </a:p>
          <a:p>
            <a:pPr algn="ctr"/>
            <a:r>
              <a:rPr lang="vi-VN" sz="57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</a:t>
            </a:r>
            <a:r>
              <a:rPr lang="vi-VN" sz="57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3</a:t>
            </a:r>
            <a:endParaRPr lang="vi-VN" sz="57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508593" y="4476753"/>
            <a:ext cx="10390942" cy="2074863"/>
          </a:xfrm>
          <a:prstGeom prst="rect">
            <a:avLst/>
          </a:prstGeom>
        </p:spPr>
        <p:txBody>
          <a:bodyPr wrap="none" lIns="91421" tIns="45711" rIns="91421" bIns="45711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/>
            <a:r>
              <a:rPr lang="en-US" sz="60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Bài</a:t>
            </a:r>
            <a:r>
              <a:rPr lang="en-US" sz="6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12: </a:t>
            </a:r>
            <a:r>
              <a:rPr lang="vi-VN" sz="6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ÔN TẬP CHỦ ĐỀ:</a:t>
            </a:r>
          </a:p>
          <a:p>
            <a:pPr algn="ctr"/>
            <a:r>
              <a:rPr lang="vi-VN" sz="6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CỘNG ĐỒNG ĐỊA PHƯƠNG( TIẾT 2).</a:t>
            </a:r>
            <a:endParaRPr lang="vi-VN" sz="60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289174" y="1524000"/>
            <a:ext cx="4781551" cy="2665413"/>
            <a:chOff x="5225" y="9335"/>
            <a:chExt cx="2520" cy="1750"/>
          </a:xfrm>
        </p:grpSpPr>
        <p:sp>
          <p:nvSpPr>
            <p:cNvPr id="4107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2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 lIns="91435" tIns="45718" rIns="91435" bIns="45718"/>
            <a:lstStyle/>
            <a:p>
              <a:pPr eaLnBrk="1" hangingPunct="1"/>
              <a:endParaRPr lang="vi-VN" altLang="en-US" sz="3200" dirty="0">
                <a:latin typeface="VNI-Times" pitchFamily="2" charset="0"/>
              </a:endParaRPr>
            </a:p>
          </p:txBody>
        </p:sp>
        <p:pic>
          <p:nvPicPr>
            <p:cNvPr id="4108" name="Picture 26" descr="cosmo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9" name="Picture 25" descr="BOOK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0" name="Picture 24" descr="BOOK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1" name="Picture 23" descr="QUILLPEN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2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/>
            <a:lstStyle/>
            <a:p>
              <a:pPr algn="r" eaLnBrk="1" hangingPunct="1"/>
              <a:r>
                <a:rPr lang="en-US" altLang="en-US" sz="1300" b="1" dirty="0">
                  <a:cs typeface="Times New Roman" pitchFamily="18" charset="0"/>
                </a:rPr>
                <a:t> </a:t>
              </a:r>
              <a:endParaRPr lang="en-US" altLang="en-US" sz="7600" dirty="0">
                <a:cs typeface="Times New Roman" pitchFamily="18" charset="0"/>
              </a:endParaRPr>
            </a:p>
          </p:txBody>
        </p:sp>
        <p:sp>
          <p:nvSpPr>
            <p:cNvPr id="4113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/>
            <a:lstStyle/>
            <a:p>
              <a:pPr eaLnBrk="1" hangingPunct="1"/>
              <a:endParaRPr lang="vi-VN" altLang="en-US" sz="7600" dirty="0"/>
            </a:p>
          </p:txBody>
        </p:sp>
        <p:sp>
          <p:nvSpPr>
            <p:cNvPr id="4114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vi-VN" b="1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/>
                  <a:cs typeface="Times New Roman"/>
                </a:rPr>
                <a:t>NĂM </a:t>
              </a:r>
            </a:p>
          </p:txBody>
        </p:sp>
        <p:sp>
          <p:nvSpPr>
            <p:cNvPr id="4115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/>
            <a:lstStyle/>
            <a:p>
              <a:pPr eaLnBrk="1" hangingPunct="1"/>
              <a:endParaRPr lang="vi-VN" altLang="en-US" sz="7600" dirty="0"/>
            </a:p>
          </p:txBody>
        </p:sp>
      </p:grpSp>
      <p:sp>
        <p:nvSpPr>
          <p:cNvPr id="4102" name="WordArt 16"/>
          <p:cNvSpPr>
            <a:spLocks noChangeArrowheads="1" noChangeShapeType="1" noTextEdit="1"/>
          </p:cNvSpPr>
          <p:nvPr/>
        </p:nvSpPr>
        <p:spPr bwMode="auto">
          <a:xfrm>
            <a:off x="3560767" y="203200"/>
            <a:ext cx="9459911" cy="923925"/>
          </a:xfrm>
          <a:prstGeom prst="rect">
            <a:avLst/>
          </a:prstGeom>
        </p:spPr>
        <p:txBody>
          <a:bodyPr wrap="none" lIns="91421" tIns="45711" rIns="91421" bIns="457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vi-VN" sz="57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MỸ ĐỨC II.</a:t>
            </a:r>
            <a:endParaRPr lang="vi-VN" sz="57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03" name="Picture 3" descr="WhitecornerFlow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477000"/>
            <a:ext cx="3343276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4" descr="WhitecornerFlow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868278" y="6286503"/>
            <a:ext cx="3408363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" y="3"/>
            <a:ext cx="1295401" cy="330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2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184316" y="3"/>
            <a:ext cx="1727200" cy="330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1181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hà thờ lớn Hải Phò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335" y="85725"/>
            <a:ext cx="7836024" cy="896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ên trong nhà thờ lớn Hải Phò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39" y="85724"/>
            <a:ext cx="7848872" cy="905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7"/>
          <p:cNvSpPr>
            <a:spLocks noChangeArrowheads="1"/>
          </p:cNvSpPr>
          <p:nvPr/>
        </p:nvSpPr>
        <p:spPr bwMode="auto">
          <a:xfrm>
            <a:off x="7058199" y="8388424"/>
            <a:ext cx="5736236" cy="7555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267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267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4267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lớnHải</a:t>
            </a:r>
            <a:r>
              <a:rPr lang="en-US" sz="4267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endParaRPr lang="en-US" sz="4267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77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hợ Hà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55" y="0"/>
            <a:ext cx="7620000" cy="896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án thú nuôi ở chợ Hà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287" y="212610"/>
            <a:ext cx="7908032" cy="875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666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6" t="28772" r="1226" b="15614"/>
          <a:stretch/>
        </p:blipFill>
        <p:spPr bwMode="auto">
          <a:xfrm>
            <a:off x="0" y="0"/>
            <a:ext cx="16276638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3248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76638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2923345" y="2714612"/>
            <a:ext cx="10501386" cy="25257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CÁC EM!</a:t>
            </a:r>
            <a:endParaRPr lang="en-US" sz="5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7DF5E6-D327-4DD9-B9F2-97A8022018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3" t="27047" r="-24021"/>
          <a:stretch/>
        </p:blipFill>
        <p:spPr>
          <a:xfrm>
            <a:off x="28442" y="45979"/>
            <a:ext cx="15095270" cy="91318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0FD3AB-4E01-4039-8593-44856BF306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1" t="7042" r="15277" b="-6976"/>
          <a:stretch/>
        </p:blipFill>
        <p:spPr>
          <a:xfrm>
            <a:off x="6917571" y="0"/>
            <a:ext cx="9359067" cy="9131888"/>
          </a:xfrm>
          <a:custGeom>
            <a:avLst/>
            <a:gdLst/>
            <a:ahLst/>
            <a:cxnLst/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  <a:solidFill>
            <a:srgbClr val="FFF3DA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F73519-F449-4054-851D-6BBBE61C49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01" b="94613" l="5357" r="95330">
                        <a14:foregroundMark x1="24725" y1="23343" x2="42582" y2="56354"/>
                        <a14:foregroundMark x1="42582" y1="56354" x2="42582" y2="56354"/>
                        <a14:foregroundMark x1="39973" y1="23895" x2="39698" y2="55110"/>
                        <a14:foregroundMark x1="13874" y1="38398" x2="57418" y2="61464"/>
                        <a14:foregroundMark x1="57418" y1="61464" x2="63736" y2="71823"/>
                        <a14:foregroundMark x1="63736" y1="71823" x2="65522" y2="80525"/>
                        <a14:foregroundMark x1="91071" y1="55663" x2="91896" y2="69890"/>
                        <a14:foregroundMark x1="90659" y1="57320" x2="95330" y2="56215"/>
                        <a14:foregroundMark x1="91346" y1="64227" x2="95330" y2="62431"/>
                        <a14:foregroundMark x1="37088" y1="11602" x2="21841" y2="27901"/>
                        <a14:foregroundMark x1="21841" y1="27901" x2="21841" y2="27901"/>
                        <a14:foregroundMark x1="35027" y1="13260" x2="43269" y2="28177"/>
                        <a14:foregroundMark x1="39286" y1="2901" x2="40934" y2="24724"/>
                        <a14:foregroundMark x1="40934" y1="24724" x2="47940" y2="46409"/>
                        <a14:foregroundMark x1="33104" y1="28177" x2="36951" y2="43232"/>
                        <a14:foregroundMark x1="28984" y1="30663" x2="28571" y2="47652"/>
                        <a14:foregroundMark x1="8104" y1="91436" x2="49863" y2="85635"/>
                        <a14:foregroundMark x1="49863" y1="85635" x2="56044" y2="82735"/>
                        <a14:foregroundMark x1="40247" y1="49862" x2="47390" y2="72238"/>
                        <a14:foregroundMark x1="47390" y1="72238" x2="38462" y2="58011"/>
                        <a14:foregroundMark x1="38462" y1="58011" x2="36951" y2="58564"/>
                        <a14:foregroundMark x1="45604" y1="46961" x2="51374" y2="62983"/>
                        <a14:foregroundMark x1="51374" y1="62983" x2="37912" y2="68646"/>
                        <a14:foregroundMark x1="37912" y1="68646" x2="32418" y2="63260"/>
                        <a14:foregroundMark x1="32418" y1="63260" x2="48489" y2="74724"/>
                        <a14:foregroundMark x1="48489" y1="74724" x2="52060" y2="79420"/>
                        <a14:foregroundMark x1="47665" y1="75691" x2="25962" y2="53315"/>
                        <a14:foregroundMark x1="48901" y1="83149" x2="42995" y2="80387"/>
                        <a14:foregroundMark x1="66071" y1="70856" x2="53159" y2="71133"/>
                        <a14:foregroundMark x1="38462" y1="83702" x2="28434" y2="77486"/>
                        <a14:foregroundMark x1="33929" y1="92680" x2="6868" y2="94613"/>
                        <a14:foregroundMark x1="6868" y1="94613" x2="5357" y2="92127"/>
                        <a14:foregroundMark x1="22115" y1="25829" x2="18819" y2="33840"/>
                        <a14:foregroundMark x1="18819" y1="33840" x2="18819" y2="33840"/>
                        <a14:foregroundMark x1="20742" y1="26519" x2="18132" y2="320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9467" y="6453490"/>
            <a:ext cx="3255997" cy="1693333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1"/>
            <a:ext cx="1627663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450688"/>
            <a:r>
              <a:rPr lang="en-US" altLang="en-US" sz="5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5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51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5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5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5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en-US" sz="5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5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altLang="en-US" sz="5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5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666725"/>
            <a:ext cx="1627663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450688" eaLnBrk="1" hangingPunct="1"/>
            <a:r>
              <a:rPr lang="en-US" altLang="en-US" sz="5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5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5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5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5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altLang="en-US" sz="51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426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51577" y="1763688"/>
            <a:ext cx="15925061" cy="607220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74" y="611560"/>
            <a:ext cx="1627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2).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51941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rgb-on-white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19" y="-19988"/>
            <a:ext cx="16256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Top quán bánh đa cua Hải Phòng nổi tiếng khắp đất Cảng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2" y="159894"/>
            <a:ext cx="5499724" cy="650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199" y="159894"/>
            <a:ext cx="4836161" cy="650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599" y="159894"/>
            <a:ext cx="5364480" cy="650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233288" y="7058353"/>
            <a:ext cx="4417103" cy="681916"/>
          </a:xfrm>
          <a:prstGeom prst="rect">
            <a:avLst/>
          </a:prstGeom>
        </p:spPr>
        <p:txBody>
          <a:bodyPr wrap="square" lIns="106424" tIns="53212" rIns="106424" bIns="53212">
            <a:spAutoFit/>
          </a:bodyPr>
          <a:lstStyle/>
          <a:p>
            <a:pPr algn="ctr">
              <a:defRPr/>
            </a:pPr>
            <a:r>
              <a:rPr lang="en-US" sz="37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 chua An Thọ</a:t>
            </a:r>
            <a:endParaRPr lang="en-US" sz="3733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371" y="7098994"/>
            <a:ext cx="4153941" cy="846127"/>
          </a:xfrm>
          <a:prstGeom prst="rect">
            <a:avLst/>
          </a:prstGeom>
        </p:spPr>
        <p:txBody>
          <a:bodyPr wrap="square" lIns="106424" tIns="53212" rIns="106424" bIns="53212">
            <a:spAutoFit/>
          </a:bodyPr>
          <a:lstStyle/>
          <a:p>
            <a:pPr algn="ctr">
              <a:defRPr/>
            </a:pP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 đa cua</a:t>
            </a:r>
          </a:p>
        </p:txBody>
      </p:sp>
      <p:sp>
        <p:nvSpPr>
          <p:cNvPr id="8" name="Rectangle 7"/>
          <p:cNvSpPr/>
          <p:nvPr/>
        </p:nvSpPr>
        <p:spPr>
          <a:xfrm>
            <a:off x="6176273" y="7058750"/>
            <a:ext cx="3924093" cy="764118"/>
          </a:xfrm>
          <a:prstGeom prst="rect">
            <a:avLst/>
          </a:prstGeom>
        </p:spPr>
        <p:txBody>
          <a:bodyPr wrap="square" lIns="106424" tIns="53212" rIns="106424" bIns="53212">
            <a:spAutoFit/>
          </a:bodyPr>
          <a:lstStyle/>
          <a:p>
            <a:pPr algn="ctr">
              <a:defRPr/>
            </a:pPr>
            <a:r>
              <a:rPr lang="en-US" sz="42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 mì cay</a:t>
            </a:r>
            <a:endParaRPr lang="en-US" sz="4267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900252"/>
      </p:ext>
    </p:extLst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" y="1889638"/>
            <a:ext cx="7974767" cy="719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087" y="1889637"/>
            <a:ext cx="8281233" cy="719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6A87CE-23F6-9CD7-34D4-BE2A9E93D08B}"/>
              </a:ext>
            </a:extLst>
          </p:cNvPr>
          <p:cNvSpPr/>
          <p:nvPr/>
        </p:nvSpPr>
        <p:spPr>
          <a:xfrm>
            <a:off x="4067656" y="184444"/>
            <a:ext cx="7834860" cy="1501833"/>
          </a:xfrm>
          <a:prstGeom prst="rect">
            <a:avLst/>
          </a:prstGeom>
          <a:solidFill>
            <a:srgbClr val="FE6A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4267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867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Lễ hội hoa phượng đỏ</a:t>
            </a:r>
          </a:p>
          <a:p>
            <a:pPr algn="ctr"/>
            <a:endParaRPr lang="en-US" sz="4267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349008"/>
      </p:ext>
    </p:extLst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7"/>
          <p:cNvSpPr>
            <a:spLocks noChangeArrowheads="1"/>
          </p:cNvSpPr>
          <p:nvPr/>
        </p:nvSpPr>
        <p:spPr bwMode="auto">
          <a:xfrm>
            <a:off x="150228" y="89942"/>
            <a:ext cx="5736236" cy="118967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267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Lễ hội chọi trâu Đồ Sơn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" y="1489026"/>
            <a:ext cx="6375816" cy="765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004" y="89942"/>
            <a:ext cx="9680315" cy="472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006" y="5086664"/>
            <a:ext cx="7455107" cy="4057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76A87CE-23F6-9CD7-34D4-BE2A9E93D08B}"/>
              </a:ext>
            </a:extLst>
          </p:cNvPr>
          <p:cNvSpPr/>
          <p:nvPr/>
        </p:nvSpPr>
        <p:spPr>
          <a:xfrm>
            <a:off x="14240982" y="5201588"/>
            <a:ext cx="1858779" cy="382748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67" b="1">
                <a:solidFill>
                  <a:prstClr val="white"/>
                </a:solidFill>
                <a:latin typeface="Time nes New Roman"/>
                <a:ea typeface="Cambria" panose="02040503050406030204" pitchFamily="18" charset="0"/>
              </a:rPr>
              <a:t>Lễ </a:t>
            </a: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67" b="1">
                <a:solidFill>
                  <a:prstClr val="white"/>
                </a:solidFill>
                <a:latin typeface="Time nes New Roman"/>
                <a:ea typeface="Cambria" panose="02040503050406030204" pitchFamily="18" charset="0"/>
              </a:rPr>
              <a:t>hội </a:t>
            </a: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67" b="1">
                <a:solidFill>
                  <a:prstClr val="white"/>
                </a:solidFill>
                <a:latin typeface="Time nes New Roman"/>
                <a:ea typeface="Cambria" panose="02040503050406030204" pitchFamily="18" charset="0"/>
              </a:rPr>
              <a:t>Núi </a:t>
            </a: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67" b="1">
                <a:solidFill>
                  <a:prstClr val="white"/>
                </a:solidFill>
                <a:latin typeface="Time nes New Roman"/>
                <a:ea typeface="Cambria" panose="02040503050406030204" pitchFamily="18" charset="0"/>
              </a:rPr>
              <a:t>Voi</a:t>
            </a:r>
            <a:endParaRPr lang="en-US" sz="4267" b="1" dirty="0">
              <a:solidFill>
                <a:prstClr val="white"/>
              </a:solidFill>
              <a:latin typeface="Time nes New Roman"/>
              <a:ea typeface="Cambria" panose="0204050305040603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6A87CE-23F6-9CD7-34D4-BE2A9E93D08B}"/>
              </a:ext>
            </a:extLst>
          </p:cNvPr>
          <p:cNvSpPr/>
          <p:nvPr/>
        </p:nvSpPr>
        <p:spPr>
          <a:xfrm>
            <a:off x="14340915" y="1339123"/>
            <a:ext cx="1858779" cy="3477719"/>
          </a:xfrm>
          <a:prstGeom prst="rect">
            <a:avLst/>
          </a:prstGeom>
          <a:solidFill>
            <a:srgbClr val="FE6A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4267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267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Lễ </a:t>
            </a:r>
          </a:p>
          <a:p>
            <a:pPr algn="ctr"/>
            <a:r>
              <a:rPr lang="en-US" sz="4267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hội </a:t>
            </a:r>
          </a:p>
          <a:p>
            <a:pPr algn="ctr"/>
            <a:r>
              <a:rPr lang="en-US" sz="4267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đua </a:t>
            </a:r>
          </a:p>
          <a:p>
            <a:pPr algn="ctr"/>
            <a:r>
              <a:rPr lang="en-US" sz="4267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</a:p>
          <a:p>
            <a:pPr algn="ctr"/>
            <a:endParaRPr lang="en-US" sz="4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267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378273"/>
      </p:ext>
    </p:extLst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rgb-on-white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19" y="0"/>
            <a:ext cx="16256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27"/>
          <p:cNvSpPr>
            <a:spLocks noChangeArrowheads="1"/>
          </p:cNvSpPr>
          <p:nvPr/>
        </p:nvSpPr>
        <p:spPr bwMode="auto">
          <a:xfrm>
            <a:off x="4983722" y="142241"/>
            <a:ext cx="5736236" cy="118967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chọi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2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4267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12" y="1439056"/>
            <a:ext cx="7515068" cy="589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851839" y="1561724"/>
            <a:ext cx="8272240" cy="4113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sz="3733" b="1">
                <a:solidFill>
                  <a:schemeClr val="accent1"/>
                </a:solidFill>
                <a:latin typeface="+mj-lt"/>
                <a:ea typeface="Cambria" panose="02040503050406030204" pitchFamily="18" charset="0"/>
              </a:rPr>
              <a:t>- </a:t>
            </a:r>
            <a:r>
              <a:rPr lang="en-US" sz="3733" b="1">
                <a:latin typeface="+mj-lt"/>
              </a:rPr>
              <a:t>Là lễ hội truyền thống của người dân vạn chài tại vùng biển Đồ Sơn, Hải Phòng. Diễn ra vào ngày 9 tháng 8 Âm lịch hàng năm, lễ hội chọi trâu Đồ Sơn đã được công nhận là di sản văn hóa phi vật thể quốc gia năm 2013 của Việt Nam.</a:t>
            </a:r>
          </a:p>
        </p:txBody>
      </p:sp>
      <p:sp>
        <p:nvSpPr>
          <p:cNvPr id="9" name="Rectangle 8"/>
          <p:cNvSpPr/>
          <p:nvPr/>
        </p:nvSpPr>
        <p:spPr>
          <a:xfrm>
            <a:off x="8138320" y="6209745"/>
            <a:ext cx="7569535" cy="881945"/>
          </a:xfrm>
          <a:prstGeom prst="rect">
            <a:avLst/>
          </a:prstGeom>
        </p:spPr>
        <p:txBody>
          <a:bodyPr wrap="square" lIns="141895" tIns="70948" rIns="141895" bIns="70948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 ai buôn đâu bán đâu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37359" y="7480414"/>
            <a:ext cx="10728960" cy="881945"/>
          </a:xfrm>
          <a:prstGeom prst="rect">
            <a:avLst/>
          </a:prstGeom>
        </p:spPr>
        <p:txBody>
          <a:bodyPr wrap="square" lIns="141895" tIns="70948" rIns="141895" bIns="70948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Mùng chín tháng tám chọi trâu thì về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086586"/>
      </p:ext>
    </p:extLst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rgb-on-white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19" y="-118685"/>
            <a:ext cx="16256000" cy="928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27"/>
          <p:cNvSpPr>
            <a:spLocks noChangeArrowheads="1"/>
          </p:cNvSpPr>
          <p:nvPr/>
        </p:nvSpPr>
        <p:spPr bwMode="auto">
          <a:xfrm>
            <a:off x="110254" y="6206699"/>
            <a:ext cx="16056131" cy="300802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sz="3733" b="1" dirty="0">
                <a:latin typeface="Time nes New Roman"/>
                <a:cs typeface="Times New Roman" pitchFamily="18" charset="0"/>
              </a:rPr>
              <a:t>    </a:t>
            </a:r>
          </a:p>
          <a:p>
            <a:pPr algn="just"/>
            <a:endParaRPr lang="en-US" sz="3733" b="1" dirty="0">
              <a:latin typeface="Time nes New Roman"/>
              <a:cs typeface="Times New Roman" pitchFamily="18" charset="0"/>
            </a:endParaRPr>
          </a:p>
          <a:p>
            <a:pPr algn="just"/>
            <a:r>
              <a:rPr lang="en-US" sz="3200" dirty="0">
                <a:latin typeface="Time nes New Roman"/>
              </a:rPr>
              <a:t>      </a:t>
            </a:r>
            <a:r>
              <a:rPr lang="en-US" sz="3200" dirty="0" err="1">
                <a:latin typeface="Time nes New Roman"/>
              </a:rPr>
              <a:t>Nguyễn</a:t>
            </a:r>
            <a:r>
              <a:rPr lang="en-US" sz="3200" dirty="0">
                <a:latin typeface="Time nes New Roman"/>
              </a:rPr>
              <a:t> </a:t>
            </a:r>
            <a:r>
              <a:rPr lang="en-US" sz="3200" dirty="0" err="1">
                <a:latin typeface="Time nes New Roman"/>
              </a:rPr>
              <a:t>Bỉnh</a:t>
            </a:r>
            <a:r>
              <a:rPr lang="en-US" sz="3200" dirty="0">
                <a:latin typeface="Time nes New Roman"/>
              </a:rPr>
              <a:t> </a:t>
            </a:r>
            <a:r>
              <a:rPr lang="en-US" sz="3200" dirty="0" err="1">
                <a:latin typeface="Time nes New Roman"/>
              </a:rPr>
              <a:t>Khiêm</a:t>
            </a:r>
            <a:r>
              <a:rPr lang="en-US" sz="3200" dirty="0">
                <a:latin typeface="Time nes New Roman"/>
              </a:rPr>
              <a:t> (1491-1585) </a:t>
            </a:r>
            <a:r>
              <a:rPr lang="en-US" sz="3200" dirty="0" err="1">
                <a:latin typeface="Time nes New Roman"/>
              </a:rPr>
              <a:t>tên</a:t>
            </a:r>
            <a:r>
              <a:rPr lang="en-US" sz="3200" dirty="0">
                <a:latin typeface="Time nes New Roman"/>
              </a:rPr>
              <a:t> </a:t>
            </a:r>
            <a:r>
              <a:rPr lang="en-US" sz="3200" dirty="0" err="1">
                <a:latin typeface="Time nes New Roman"/>
              </a:rPr>
              <a:t>thật</a:t>
            </a:r>
            <a:r>
              <a:rPr lang="en-US" sz="3200" dirty="0">
                <a:latin typeface="Time nes New Roman"/>
              </a:rPr>
              <a:t> </a:t>
            </a:r>
            <a:r>
              <a:rPr lang="en-US" sz="3200" dirty="0" err="1">
                <a:latin typeface="Time nes New Roman"/>
              </a:rPr>
              <a:t>là</a:t>
            </a:r>
            <a:r>
              <a:rPr lang="en-US" sz="3200" dirty="0">
                <a:latin typeface="Time nes New Roman"/>
              </a:rPr>
              <a:t> </a:t>
            </a:r>
            <a:r>
              <a:rPr lang="en-US" sz="3200" dirty="0"/>
              <a:t> </a:t>
            </a:r>
            <a:r>
              <a:rPr lang="en-US" sz="3200" dirty="0" err="1"/>
              <a:t>Nguyễn</a:t>
            </a:r>
            <a:r>
              <a:rPr lang="en-US" sz="3200" dirty="0"/>
              <a:t> </a:t>
            </a:r>
            <a:r>
              <a:rPr lang="en-US" sz="3200" dirty="0" err="1">
                <a:latin typeface="Time nes New Roman"/>
              </a:rPr>
              <a:t>Văn</a:t>
            </a:r>
            <a:r>
              <a:rPr lang="en-US" sz="3200" dirty="0">
                <a:latin typeface="Time nes New Roman"/>
              </a:rPr>
              <a:t> </a:t>
            </a:r>
            <a:r>
              <a:rPr lang="en-US" sz="3200" dirty="0" err="1">
                <a:latin typeface="Time nes New Roman"/>
              </a:rPr>
              <a:t>Đạt</a:t>
            </a:r>
            <a:r>
              <a:rPr lang="en-US" sz="3200" dirty="0">
                <a:latin typeface="Time nes New Roman"/>
              </a:rPr>
              <a:t> </a:t>
            </a:r>
            <a:r>
              <a:rPr lang="en-US" sz="3200" dirty="0" err="1">
                <a:latin typeface="Time nes New Roman"/>
              </a:rPr>
              <a:t>người</a:t>
            </a:r>
            <a:r>
              <a:rPr lang="en-US" sz="3200" dirty="0">
                <a:latin typeface="Time nes New Roman"/>
              </a:rPr>
              <a:t> </a:t>
            </a:r>
            <a:r>
              <a:rPr lang="en-US" sz="3200" dirty="0" err="1">
                <a:latin typeface="Time nes New Roman"/>
              </a:rPr>
              <a:t>làng</a:t>
            </a:r>
            <a:r>
              <a:rPr lang="en-US" sz="3200" dirty="0">
                <a:latin typeface="Time nes New Roman"/>
              </a:rPr>
              <a:t> </a:t>
            </a:r>
            <a:r>
              <a:rPr lang="en-US" sz="3200" dirty="0" err="1">
                <a:latin typeface="Time nes New Roman"/>
              </a:rPr>
              <a:t>Trung</a:t>
            </a:r>
            <a:r>
              <a:rPr lang="en-US" sz="3200" dirty="0">
                <a:latin typeface="Time nes New Roman"/>
              </a:rPr>
              <a:t> Am, </a:t>
            </a:r>
          </a:p>
          <a:p>
            <a:pPr algn="just"/>
            <a:r>
              <a:rPr lang="en-US" sz="3200" dirty="0" err="1">
                <a:latin typeface="Time nes New Roman"/>
              </a:rPr>
              <a:t>huyện</a:t>
            </a:r>
            <a:r>
              <a:rPr lang="en-US" sz="3200" dirty="0">
                <a:latin typeface="Time nes New Roman"/>
              </a:rPr>
              <a:t> </a:t>
            </a:r>
            <a:r>
              <a:rPr lang="en-US" sz="3200" dirty="0" err="1">
                <a:latin typeface="Time nes New Roman"/>
              </a:rPr>
              <a:t>Vĩnh</a:t>
            </a:r>
            <a:r>
              <a:rPr lang="en-US" sz="3200" dirty="0">
                <a:latin typeface="Time nes New Roman"/>
              </a:rPr>
              <a:t> </a:t>
            </a:r>
            <a:r>
              <a:rPr lang="en-US" sz="3200" dirty="0" err="1">
                <a:latin typeface="Time nes New Roman"/>
              </a:rPr>
              <a:t>Lại</a:t>
            </a:r>
            <a:r>
              <a:rPr lang="en-US" sz="3200" dirty="0">
                <a:latin typeface="Time nes New Roman"/>
              </a:rPr>
              <a:t>, </a:t>
            </a:r>
            <a:r>
              <a:rPr lang="en-US" sz="3200" dirty="0" err="1">
                <a:latin typeface="Time nes New Roman"/>
              </a:rPr>
              <a:t>Hải</a:t>
            </a:r>
            <a:r>
              <a:rPr lang="en-US" sz="3200" dirty="0">
                <a:latin typeface="Time nes New Roman"/>
              </a:rPr>
              <a:t> </a:t>
            </a:r>
            <a:r>
              <a:rPr lang="en-US" sz="3200" dirty="0" err="1">
                <a:latin typeface="Time nes New Roman"/>
              </a:rPr>
              <a:t>Dương</a:t>
            </a:r>
            <a:r>
              <a:rPr lang="en-US" sz="3200" dirty="0">
                <a:latin typeface="Time nes New Roman"/>
              </a:rPr>
              <a:t> (nay </a:t>
            </a:r>
            <a:r>
              <a:rPr lang="en-US" sz="3200" dirty="0" err="1">
                <a:latin typeface="Time nes New Roman"/>
              </a:rPr>
              <a:t>thuộc</a:t>
            </a:r>
            <a:r>
              <a:rPr lang="en-US" sz="3200" dirty="0">
                <a:latin typeface="Time nes New Roman"/>
              </a:rPr>
              <a:t> </a:t>
            </a:r>
            <a:r>
              <a:rPr lang="en-US" sz="3200" dirty="0" err="1">
                <a:latin typeface="Time nes New Roman"/>
              </a:rPr>
              <a:t>xã</a:t>
            </a:r>
            <a:r>
              <a:rPr lang="en-US" sz="3200" dirty="0">
                <a:latin typeface="Time nes New Roman"/>
              </a:rPr>
              <a:t> </a:t>
            </a:r>
            <a:r>
              <a:rPr lang="en-US" sz="3200" dirty="0" err="1">
                <a:latin typeface="Time nes New Roman"/>
              </a:rPr>
              <a:t>Lý</a:t>
            </a:r>
            <a:r>
              <a:rPr lang="en-US" sz="3200" dirty="0">
                <a:latin typeface="Time nes New Roman"/>
              </a:rPr>
              <a:t> </a:t>
            </a:r>
            <a:r>
              <a:rPr lang="en-US" sz="3200" dirty="0" err="1">
                <a:latin typeface="Time nes New Roman"/>
              </a:rPr>
              <a:t>Học</a:t>
            </a:r>
            <a:r>
              <a:rPr lang="en-US" sz="3200" dirty="0">
                <a:latin typeface="Time nes New Roman"/>
              </a:rPr>
              <a:t>, </a:t>
            </a:r>
            <a:r>
              <a:rPr lang="en-US" sz="3200" dirty="0" err="1">
                <a:latin typeface="Time nes New Roman"/>
              </a:rPr>
              <a:t>huyện</a:t>
            </a:r>
            <a:r>
              <a:rPr lang="en-US" sz="3200" dirty="0">
                <a:latin typeface="Time nes New Roman"/>
              </a:rPr>
              <a:t> </a:t>
            </a:r>
            <a:r>
              <a:rPr lang="en-US" sz="3200" dirty="0" err="1">
                <a:latin typeface="Time nes New Roman"/>
              </a:rPr>
              <a:t>Vĩnh</a:t>
            </a:r>
            <a:r>
              <a:rPr lang="en-US" sz="3200" dirty="0">
                <a:latin typeface="Time nes New Roman"/>
              </a:rPr>
              <a:t> </a:t>
            </a:r>
            <a:r>
              <a:rPr lang="en-US" sz="3200" dirty="0" err="1">
                <a:latin typeface="Time nes New Roman"/>
              </a:rPr>
              <a:t>Bảo</a:t>
            </a:r>
            <a:r>
              <a:rPr lang="en-US" sz="3200" dirty="0">
                <a:latin typeface="Time nes New Roman"/>
              </a:rPr>
              <a:t>, </a:t>
            </a:r>
            <a:r>
              <a:rPr lang="en-US" sz="3200" dirty="0" err="1">
                <a:latin typeface="Time nes New Roman"/>
              </a:rPr>
              <a:t>Hải</a:t>
            </a:r>
            <a:r>
              <a:rPr lang="en-US" sz="3200" dirty="0">
                <a:latin typeface="Time nes New Roman"/>
              </a:rPr>
              <a:t> </a:t>
            </a:r>
            <a:r>
              <a:rPr lang="en-US" sz="3200" dirty="0" err="1">
                <a:latin typeface="Time nes New Roman"/>
              </a:rPr>
              <a:t>Phòng</a:t>
            </a:r>
            <a:r>
              <a:rPr lang="en-US" sz="3200" dirty="0">
                <a:latin typeface="Time nes New Roman"/>
              </a:rPr>
              <a:t>). </a:t>
            </a:r>
            <a:r>
              <a:rPr lang="en-US" sz="3200" dirty="0" err="1">
                <a:latin typeface="Time nes New Roman"/>
              </a:rPr>
              <a:t>Xuất</a:t>
            </a:r>
            <a:endParaRPr lang="en-US" sz="3200" dirty="0">
              <a:latin typeface="Time nes New Roman"/>
            </a:endParaRPr>
          </a:p>
          <a:p>
            <a:pPr algn="just"/>
            <a:r>
              <a:rPr lang="en-US" sz="3200" dirty="0">
                <a:latin typeface="Time nes New Roman"/>
              </a:rPr>
              <a:t> </a:t>
            </a:r>
            <a:r>
              <a:rPr lang="en-US" sz="3200" dirty="0" err="1">
                <a:latin typeface="Time nes New Roman"/>
              </a:rPr>
              <a:t>thân</a:t>
            </a:r>
            <a:r>
              <a:rPr lang="en-US" sz="3200" dirty="0">
                <a:latin typeface="Time nes New Roman"/>
              </a:rPr>
              <a:t> </a:t>
            </a:r>
            <a:r>
              <a:rPr lang="en-US" sz="3200" dirty="0" err="1">
                <a:latin typeface="Time nes New Roman"/>
              </a:rPr>
              <a:t>từ</a:t>
            </a:r>
            <a:r>
              <a:rPr lang="en-US" sz="3200" dirty="0">
                <a:latin typeface="Time nes New Roman"/>
              </a:rPr>
              <a:t> </a:t>
            </a:r>
            <a:r>
              <a:rPr lang="en-US" sz="3200" dirty="0" err="1">
                <a:latin typeface="Time nes New Roman"/>
              </a:rPr>
              <a:t>Một</a:t>
            </a:r>
            <a:r>
              <a:rPr lang="en-US" sz="3200" dirty="0">
                <a:latin typeface="Time nes New Roman"/>
              </a:rPr>
              <a:t> </a:t>
            </a:r>
            <a:r>
              <a:rPr lang="en-US" sz="3200" dirty="0" err="1">
                <a:latin typeface="Time nes New Roman"/>
              </a:rPr>
              <a:t>gia</a:t>
            </a:r>
            <a:r>
              <a:rPr lang="en-US" sz="3200" dirty="0">
                <a:latin typeface="Time nes New Roman"/>
              </a:rPr>
              <a:t> </a:t>
            </a:r>
            <a:r>
              <a:rPr lang="en-US" sz="3200" dirty="0" err="1">
                <a:latin typeface="Time nes New Roman"/>
              </a:rPr>
              <a:t>đình</a:t>
            </a:r>
            <a:r>
              <a:rPr lang="en-US" sz="3200" dirty="0">
                <a:latin typeface="Time nes New Roman"/>
              </a:rPr>
              <a:t> </a:t>
            </a:r>
            <a:r>
              <a:rPr lang="en-US" sz="3200" dirty="0" err="1">
                <a:latin typeface="Time nes New Roman"/>
              </a:rPr>
              <a:t>trí</a:t>
            </a:r>
            <a:r>
              <a:rPr lang="en-US" sz="3200" dirty="0">
                <a:latin typeface="Time nes New Roman"/>
              </a:rPr>
              <a:t> </a:t>
            </a:r>
            <a:r>
              <a:rPr lang="en-US" sz="3200" dirty="0" err="1">
                <a:latin typeface="Time nes New Roman"/>
              </a:rPr>
              <a:t>thức</a:t>
            </a:r>
            <a:r>
              <a:rPr lang="en-US" sz="3200" dirty="0">
                <a:latin typeface="Time nes New Roman"/>
              </a:rPr>
              <a:t> </a:t>
            </a:r>
            <a:r>
              <a:rPr lang="en-US" sz="3200" dirty="0" err="1">
                <a:latin typeface="Time nes New Roman"/>
              </a:rPr>
              <a:t>Nho</a:t>
            </a:r>
            <a:r>
              <a:rPr lang="en-US" sz="3200" dirty="0">
                <a:latin typeface="Time nes New Roman"/>
              </a:rPr>
              <a:t> </a:t>
            </a:r>
            <a:r>
              <a:rPr lang="en-US" sz="3200" dirty="0" err="1">
                <a:latin typeface="Time nes New Roman"/>
              </a:rPr>
              <a:t>học</a:t>
            </a:r>
            <a:r>
              <a:rPr lang="en-US" sz="3200" dirty="0">
                <a:latin typeface="Time nes New Roman"/>
              </a:rPr>
              <a:t>.  </a:t>
            </a:r>
            <a:r>
              <a:rPr lang="en-US" sz="3200" dirty="0" err="1">
                <a:latin typeface="Time nes New Roman"/>
              </a:rPr>
              <a:t>Nguyễn</a:t>
            </a:r>
            <a:r>
              <a:rPr lang="en-US" sz="3200" dirty="0">
                <a:latin typeface="Time nes New Roman"/>
              </a:rPr>
              <a:t> </a:t>
            </a:r>
            <a:r>
              <a:rPr lang="en-US" sz="3200" dirty="0" err="1">
                <a:latin typeface="Time nes New Roman"/>
              </a:rPr>
              <a:t>Bỉnh</a:t>
            </a:r>
            <a:r>
              <a:rPr lang="en-US" sz="3200" dirty="0">
                <a:latin typeface="Time nes New Roman"/>
              </a:rPr>
              <a:t> </a:t>
            </a:r>
            <a:r>
              <a:rPr lang="en-US" sz="3200" dirty="0" err="1">
                <a:latin typeface="Time nes New Roman"/>
              </a:rPr>
              <a:t>Khiêm</a:t>
            </a:r>
            <a:r>
              <a:rPr lang="en-US" sz="3200" dirty="0">
                <a:latin typeface="Time nes New Roman"/>
              </a:rPr>
              <a:t> </a:t>
            </a:r>
            <a:r>
              <a:rPr lang="en-US" sz="3200" dirty="0" err="1">
                <a:latin typeface="Time nes New Roman"/>
              </a:rPr>
              <a:t>thông</a:t>
            </a:r>
            <a:r>
              <a:rPr lang="en-US" sz="3200" dirty="0">
                <a:latin typeface="Time nes New Roman"/>
              </a:rPr>
              <a:t> minh, </a:t>
            </a:r>
            <a:r>
              <a:rPr lang="en-US" sz="3200" dirty="0" err="1">
                <a:latin typeface="Time nes New Roman"/>
              </a:rPr>
              <a:t>hiếu</a:t>
            </a:r>
            <a:r>
              <a:rPr lang="en-US" sz="3200" dirty="0">
                <a:latin typeface="Time nes New Roman"/>
              </a:rPr>
              <a:t> </a:t>
            </a:r>
            <a:r>
              <a:rPr lang="en-US" sz="3200" dirty="0" err="1">
                <a:latin typeface="Time nes New Roman"/>
              </a:rPr>
              <a:t>học</a:t>
            </a:r>
            <a:r>
              <a:rPr lang="en-US" sz="3200" dirty="0">
                <a:latin typeface="Time nes New Roman"/>
              </a:rPr>
              <a:t> </a:t>
            </a:r>
            <a:r>
              <a:rPr lang="en-US" sz="3200" dirty="0" err="1">
                <a:latin typeface="Time nes New Roman"/>
              </a:rPr>
              <a:t>ngay</a:t>
            </a:r>
            <a:endParaRPr lang="en-US" sz="3200" dirty="0">
              <a:latin typeface="Time nes New Roman"/>
            </a:endParaRPr>
          </a:p>
          <a:p>
            <a:pPr algn="just"/>
            <a:r>
              <a:rPr lang="en-US" sz="3200" dirty="0">
                <a:latin typeface="Time nes New Roman"/>
              </a:rPr>
              <a:t> </a:t>
            </a:r>
            <a:r>
              <a:rPr lang="en-US" sz="3200" dirty="0" err="1">
                <a:latin typeface="Time nes New Roman"/>
              </a:rPr>
              <a:t>từ</a:t>
            </a:r>
            <a:r>
              <a:rPr lang="en-US" sz="3200" dirty="0">
                <a:latin typeface="Time nes New Roman"/>
              </a:rPr>
              <a:t> </a:t>
            </a:r>
            <a:r>
              <a:rPr lang="en-US" sz="3200" dirty="0" err="1">
                <a:latin typeface="Time nes New Roman"/>
              </a:rPr>
              <a:t>nhỏ.Ông</a:t>
            </a:r>
            <a:r>
              <a:rPr lang="en-US" sz="3200" dirty="0">
                <a:latin typeface="Time nes New Roman"/>
              </a:rPr>
              <a:t> </a:t>
            </a:r>
            <a:r>
              <a:rPr lang="en-US" sz="3200" dirty="0" err="1">
                <a:latin typeface="Time nes New Roman"/>
              </a:rPr>
              <a:t>đỗ</a:t>
            </a:r>
            <a:r>
              <a:rPr lang="en-US" sz="3200" dirty="0">
                <a:latin typeface="Time nes New Roman"/>
              </a:rPr>
              <a:t> </a:t>
            </a:r>
            <a:r>
              <a:rPr lang="en-US" sz="3200" dirty="0" err="1">
                <a:latin typeface="Time nes New Roman"/>
              </a:rPr>
              <a:t>trạng</a:t>
            </a:r>
            <a:r>
              <a:rPr lang="en-US" sz="3200" dirty="0">
                <a:latin typeface="Time nes New Roman"/>
              </a:rPr>
              <a:t> </a:t>
            </a:r>
            <a:r>
              <a:rPr lang="en-US" sz="3200" dirty="0" err="1">
                <a:latin typeface="Time nes New Roman"/>
              </a:rPr>
              <a:t>nguyên</a:t>
            </a:r>
            <a:r>
              <a:rPr lang="en-US" sz="3200" dirty="0">
                <a:latin typeface="Time nes New Roman"/>
              </a:rPr>
              <a:t> (1535) </a:t>
            </a:r>
            <a:r>
              <a:rPr lang="en-US" sz="3200" dirty="0" err="1">
                <a:latin typeface="Time nes New Roman"/>
              </a:rPr>
              <a:t>và</a:t>
            </a:r>
            <a:r>
              <a:rPr lang="en-US" sz="3200" dirty="0">
                <a:latin typeface="Time nes New Roman"/>
              </a:rPr>
              <a:t> </a:t>
            </a:r>
            <a:r>
              <a:rPr lang="en-US" sz="3200" dirty="0" err="1">
                <a:latin typeface="Time nes New Roman"/>
              </a:rPr>
              <a:t>làm</a:t>
            </a:r>
            <a:r>
              <a:rPr lang="en-US" sz="3200" dirty="0">
                <a:latin typeface="Time nes New Roman"/>
              </a:rPr>
              <a:t> </a:t>
            </a:r>
            <a:r>
              <a:rPr lang="en-US" sz="3200" dirty="0" err="1">
                <a:latin typeface="Time nes New Roman"/>
              </a:rPr>
              <a:t>quan</a:t>
            </a:r>
            <a:r>
              <a:rPr lang="en-US" sz="3200" dirty="0">
                <a:latin typeface="Time nes New Roman"/>
              </a:rPr>
              <a:t> </a:t>
            </a:r>
            <a:r>
              <a:rPr lang="en-US" sz="3200" dirty="0" err="1">
                <a:latin typeface="Time nes New Roman"/>
              </a:rPr>
              <a:t>dưới</a:t>
            </a:r>
            <a:r>
              <a:rPr lang="en-US" sz="3200" dirty="0">
                <a:latin typeface="Time nes New Roman"/>
              </a:rPr>
              <a:t> </a:t>
            </a:r>
            <a:r>
              <a:rPr lang="en-US" sz="3200" dirty="0" err="1">
                <a:latin typeface="Time nes New Roman"/>
              </a:rPr>
              <a:t>triều</a:t>
            </a:r>
            <a:r>
              <a:rPr lang="en-US" sz="3200" dirty="0">
                <a:latin typeface="Time nes New Roman"/>
              </a:rPr>
              <a:t> </a:t>
            </a:r>
            <a:r>
              <a:rPr lang="en-US" sz="3200" dirty="0" err="1">
                <a:latin typeface="Time nes New Roman"/>
              </a:rPr>
              <a:t>Mạc</a:t>
            </a:r>
            <a:r>
              <a:rPr lang="en-US" sz="3200" dirty="0">
                <a:latin typeface="Time nes New Roman"/>
              </a:rPr>
              <a:t>. </a:t>
            </a:r>
            <a:r>
              <a:rPr lang="en-US" sz="3200" dirty="0" err="1">
                <a:latin typeface="Time nes New Roman"/>
              </a:rPr>
              <a:t>Ông</a:t>
            </a:r>
            <a:r>
              <a:rPr lang="en-US" sz="3200" dirty="0">
                <a:latin typeface="Time nes New Roman"/>
              </a:rPr>
              <a:t> </a:t>
            </a:r>
            <a:r>
              <a:rPr lang="en-US" sz="3200" dirty="0" err="1">
                <a:latin typeface="Time nes New Roman"/>
              </a:rPr>
              <a:t>được</a:t>
            </a:r>
            <a:r>
              <a:rPr lang="en-US" sz="3200" dirty="0">
                <a:latin typeface="Time nes New Roman"/>
              </a:rPr>
              <a:t> </a:t>
            </a:r>
            <a:r>
              <a:rPr lang="en-US" sz="3200" dirty="0" err="1">
                <a:latin typeface="Time nes New Roman"/>
              </a:rPr>
              <a:t>phong</a:t>
            </a:r>
            <a:endParaRPr lang="en-US" sz="3200" dirty="0">
              <a:latin typeface="Time nes New Roman"/>
            </a:endParaRPr>
          </a:p>
          <a:p>
            <a:pPr algn="just"/>
            <a:r>
              <a:rPr lang="en-US" sz="3200" dirty="0">
                <a:latin typeface="Time nes New Roman"/>
              </a:rPr>
              <a:t> </a:t>
            </a:r>
            <a:r>
              <a:rPr lang="en-US" sz="3200" dirty="0" err="1">
                <a:latin typeface="Time nes New Roman"/>
              </a:rPr>
              <a:t>tước</a:t>
            </a:r>
            <a:r>
              <a:rPr lang="en-US" sz="3200" dirty="0">
                <a:latin typeface="Time nes New Roman"/>
              </a:rPr>
              <a:t>  “</a:t>
            </a:r>
            <a:r>
              <a:rPr lang="en-US" sz="3200" dirty="0" err="1">
                <a:latin typeface="Time nes New Roman"/>
              </a:rPr>
              <a:t>Trình</a:t>
            </a:r>
            <a:r>
              <a:rPr lang="en-US" sz="3200" dirty="0">
                <a:latin typeface="Time nes New Roman"/>
              </a:rPr>
              <a:t> </a:t>
            </a:r>
            <a:r>
              <a:rPr lang="en-US" sz="3200" dirty="0" err="1">
                <a:latin typeface="Time nes New Roman"/>
              </a:rPr>
              <a:t>Quốc</a:t>
            </a:r>
            <a:r>
              <a:rPr lang="en-US" sz="3200" dirty="0">
                <a:latin typeface="Time nes New Roman"/>
              </a:rPr>
              <a:t> </a:t>
            </a:r>
            <a:r>
              <a:rPr lang="en-US" sz="3200" dirty="0" err="1">
                <a:latin typeface="Time nes New Roman"/>
              </a:rPr>
              <a:t>công</a:t>
            </a:r>
            <a:r>
              <a:rPr lang="en-US" sz="3200" dirty="0">
                <a:latin typeface="Time nes New Roman"/>
              </a:rPr>
              <a:t>” </a:t>
            </a:r>
            <a:r>
              <a:rPr lang="en-US" sz="3200" dirty="0" err="1">
                <a:latin typeface="Time nes New Roman"/>
              </a:rPr>
              <a:t>mà</a:t>
            </a:r>
            <a:r>
              <a:rPr lang="en-US" sz="3200" dirty="0">
                <a:latin typeface="Time nes New Roman"/>
              </a:rPr>
              <a:t> </a:t>
            </a:r>
            <a:r>
              <a:rPr lang="en-US" sz="3200" dirty="0" err="1">
                <a:latin typeface="Time nes New Roman"/>
              </a:rPr>
              <a:t>dân</a:t>
            </a:r>
            <a:r>
              <a:rPr lang="en-US" sz="3200" dirty="0">
                <a:latin typeface="Time nes New Roman"/>
              </a:rPr>
              <a:t> </a:t>
            </a:r>
            <a:r>
              <a:rPr lang="en-US" sz="3200" dirty="0" err="1">
                <a:latin typeface="Time nes New Roman"/>
              </a:rPr>
              <a:t>gian</a:t>
            </a:r>
            <a:r>
              <a:rPr lang="en-US" sz="3200" dirty="0">
                <a:latin typeface="Time nes New Roman"/>
              </a:rPr>
              <a:t> </a:t>
            </a:r>
            <a:r>
              <a:rPr lang="en-US" sz="3200" dirty="0" err="1">
                <a:latin typeface="Time nes New Roman"/>
              </a:rPr>
              <a:t>quen</a:t>
            </a:r>
            <a:r>
              <a:rPr lang="en-US" sz="3200" dirty="0">
                <a:latin typeface="Time nes New Roman"/>
              </a:rPr>
              <a:t> </a:t>
            </a:r>
            <a:r>
              <a:rPr lang="en-US" sz="3200" dirty="0" err="1">
                <a:latin typeface="Time nes New Roman"/>
              </a:rPr>
              <a:t>gọi</a:t>
            </a:r>
            <a:r>
              <a:rPr lang="en-US" sz="3200" dirty="0">
                <a:latin typeface="Time nes New Roman"/>
              </a:rPr>
              <a:t> </a:t>
            </a:r>
            <a:r>
              <a:rPr lang="en-US" sz="3200" dirty="0" err="1">
                <a:latin typeface="Time nes New Roman"/>
              </a:rPr>
              <a:t>ông</a:t>
            </a:r>
            <a:r>
              <a:rPr lang="en-US" sz="3200" dirty="0">
                <a:latin typeface="Time nes New Roman"/>
              </a:rPr>
              <a:t> </a:t>
            </a:r>
            <a:r>
              <a:rPr lang="en-US" sz="3200" dirty="0" err="1">
                <a:latin typeface="Time nes New Roman"/>
              </a:rPr>
              <a:t>là</a:t>
            </a:r>
            <a:r>
              <a:rPr lang="en-US" sz="3200" dirty="0">
                <a:latin typeface="Time nes New Roman"/>
              </a:rPr>
              <a:t> </a:t>
            </a:r>
            <a:r>
              <a:rPr lang="en-US" sz="3200" dirty="0" err="1">
                <a:latin typeface="Time nes New Roman"/>
              </a:rPr>
              <a:t>Trạng</a:t>
            </a:r>
            <a:r>
              <a:rPr lang="en-US" sz="3200" dirty="0">
                <a:latin typeface="Time nes New Roman"/>
              </a:rPr>
              <a:t> </a:t>
            </a:r>
            <a:r>
              <a:rPr lang="en-US" sz="3200" dirty="0" err="1">
                <a:latin typeface="Time nes New Roman"/>
              </a:rPr>
              <a:t>Trình</a:t>
            </a:r>
            <a:r>
              <a:rPr lang="en-US" sz="3200" dirty="0">
                <a:latin typeface="Time nes New Roman"/>
              </a:rPr>
              <a:t>.</a:t>
            </a:r>
          </a:p>
          <a:p>
            <a:pPr algn="just"/>
            <a:endParaRPr lang="en-US" sz="3733" dirty="0"/>
          </a:p>
          <a:p>
            <a:pPr algn="just"/>
            <a:endParaRPr lang="en-US" sz="3733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Ảnh đính kè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9" y="-145381"/>
            <a:ext cx="4653280" cy="622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ập quy hoạch di tích quốc gia đặc biệt Đền thờ Nguyễn Bỉnh Khiê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759" y="-59343"/>
            <a:ext cx="5273040" cy="616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thanhdoanhaiphong.gov.vn/data/media/1012/images/Picture3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799" y="1"/>
            <a:ext cx="6319520" cy="610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454739"/>
      </p:ext>
    </p:extLst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ên trong nhà hát 120 năm tuổ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303" y="19768"/>
            <a:ext cx="8136904" cy="912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hà hát lớn Hải Phò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39" y="19768"/>
            <a:ext cx="7620000" cy="923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7"/>
          <p:cNvSpPr>
            <a:spLocks noChangeArrowheads="1"/>
          </p:cNvSpPr>
          <p:nvPr/>
        </p:nvSpPr>
        <p:spPr bwMode="auto">
          <a:xfrm>
            <a:off x="1729607" y="38813"/>
            <a:ext cx="5736236" cy="7167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267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267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267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lớnHải</a:t>
            </a:r>
            <a:r>
              <a:rPr lang="en-US" sz="4267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endParaRPr lang="en-US" sz="4267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579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9896</TotalTime>
  <Words>246</Words>
  <Application>Microsoft Office PowerPoint</Application>
  <PresentationFormat>Custom</PresentationFormat>
  <Paragraphs>48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</vt:lpstr>
      <vt:lpstr>Time nes New Roman</vt:lpstr>
      <vt:lpstr>Times New Roman</vt:lpstr>
      <vt:lpstr>VNI-Times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1180</cp:revision>
  <dcterms:created xsi:type="dcterms:W3CDTF">2008-09-09T22:52:10Z</dcterms:created>
  <dcterms:modified xsi:type="dcterms:W3CDTF">2024-12-14T15:03:44Z</dcterms:modified>
</cp:coreProperties>
</file>