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
  </p:notesMasterIdLst>
  <p:sldIdLst>
    <p:sldId id="290" r:id="rId2"/>
    <p:sldId id="291" r:id="rId3"/>
    <p:sldId id="283" r:id="rId4"/>
    <p:sldId id="284" r:id="rId5"/>
    <p:sldId id="285" r:id="rId6"/>
    <p:sldId id="286" r:id="rId7"/>
    <p:sldId id="287" r:id="rId8"/>
    <p:sldId id="288" r:id="rId9"/>
    <p:sldId id="289" r:id="rId10"/>
    <p:sldId id="296" r:id="rId11"/>
    <p:sldId id="298" r:id="rId12"/>
    <p:sldId id="271" r:id="rId13"/>
    <p:sldId id="299" r:id="rId14"/>
    <p:sldId id="264" r:id="rId15"/>
    <p:sldId id="266" r:id="rId16"/>
    <p:sldId id="292" r:id="rId17"/>
    <p:sldId id="276" r:id="rId18"/>
    <p:sldId id="277" r:id="rId19"/>
    <p:sldId id="293" r:id="rId20"/>
    <p:sldId id="294" r:id="rId21"/>
    <p:sldId id="295" r:id="rId22"/>
    <p:sldId id="274" r:id="rId23"/>
    <p:sldId id="269" r:id="rId24"/>
    <p:sldId id="280" r:id="rId2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A0"/>
    <a:srgbClr val="D45944"/>
    <a:srgbClr val="333300"/>
    <a:srgbClr val="FF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64" y="4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BC2C0F-76BA-49B2-8564-D7FC2EA553DD}" type="datetimeFigureOut">
              <a:rPr lang="en-US" smtClean="0"/>
              <a:t>12/10/2024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0D521F-4065-42D9-BED2-BD41A855A5E4}" type="slidenum">
              <a:rPr lang="en-US" smtClean="0"/>
              <a:t>‹#›</a:t>
            </a:fld>
            <a:endParaRPr lang="en-US"/>
          </a:p>
        </p:txBody>
      </p:sp>
    </p:spTree>
    <p:extLst>
      <p:ext uri="{BB962C8B-B14F-4D97-AF65-F5344CB8AC3E}">
        <p14:creationId xmlns:p14="http://schemas.microsoft.com/office/powerpoint/2010/main" val="3546248129"/>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smtClean="0">
              <a:latin typeface="Calibri" panose="020F050202020403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B0143DC2-40D3-44D7-9BBE-A7BAB0D86830}" type="slidenum">
              <a:rPr altLang="vi-VN" sz="1200" smtClean="0">
                <a:solidFill>
                  <a:srgbClr val="000000"/>
                </a:solidFill>
                <a:latin typeface="Calibri" panose="020F0502020204030204" pitchFamily="34" charset="0"/>
              </a:rPr>
              <a:pPr/>
              <a:t>2</a:t>
            </a:fld>
            <a:endParaRPr lang="vi-VN" altLang="vi-VN"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4911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56EE8-EFA4-4B13-9986-9F9C08AEC9D6}" type="slidenum">
              <a:rPr lang="en-US" smtClean="0"/>
              <a:t>3</a:t>
            </a:fld>
            <a:endParaRPr lang="en-US"/>
          </a:p>
        </p:txBody>
      </p:sp>
    </p:spTree>
    <p:extLst>
      <p:ext uri="{BB962C8B-B14F-4D97-AF65-F5344CB8AC3E}">
        <p14:creationId xmlns:p14="http://schemas.microsoft.com/office/powerpoint/2010/main" val="299079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D521F-4065-42D9-BED2-BD41A855A5E4}" type="slidenum">
              <a:rPr lang="en-US" smtClean="0"/>
              <a:t>12</a:t>
            </a:fld>
            <a:endParaRPr lang="en-US"/>
          </a:p>
        </p:txBody>
      </p:sp>
    </p:spTree>
    <p:extLst>
      <p:ext uri="{BB962C8B-B14F-4D97-AF65-F5344CB8AC3E}">
        <p14:creationId xmlns:p14="http://schemas.microsoft.com/office/powerpoint/2010/main" val="142543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23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D521F-4065-42D9-BED2-BD41A855A5E4}" type="slidenum">
              <a:rPr lang="en-US" smtClean="0"/>
              <a:t>18</a:t>
            </a:fld>
            <a:endParaRPr lang="en-US"/>
          </a:p>
        </p:txBody>
      </p:sp>
    </p:spTree>
    <p:extLst>
      <p:ext uri="{BB962C8B-B14F-4D97-AF65-F5344CB8AC3E}">
        <p14:creationId xmlns:p14="http://schemas.microsoft.com/office/powerpoint/2010/main" val="101161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58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D2BA52B-1588-41E7-9BF7-52A0B05BB5A3}" type="datetimeFigureOut">
              <a:rPr lang="en-US" smtClean="0"/>
              <a:t>12/10/2024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32636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44986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9000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6199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22933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2BA52B-1588-41E7-9BF7-52A0B05BB5A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69774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2BA52B-1588-41E7-9BF7-52A0B05BB5A3}"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02520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2BA52B-1588-41E7-9BF7-52A0B05BB5A3}"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73099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2BA52B-1588-41E7-9BF7-52A0B05BB5A3}"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85004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BA52B-1588-41E7-9BF7-52A0B05BB5A3}"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403335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8D2BA52B-1588-41E7-9BF7-52A0B05BB5A3}"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167444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D2BA52B-1588-41E7-9BF7-52A0B05BB5A3}" type="datetimeFigureOut">
              <a:rPr lang="en-US" smtClean="0"/>
              <a:t>12/10/2024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18407748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8D2BA52B-1588-41E7-9BF7-52A0B05BB5A3}" type="datetimeFigureOut">
              <a:rPr lang="en-US" smtClean="0"/>
              <a:t>12/10/2024</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32296704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7.xml"/><Relationship Id="rId3" Type="http://schemas.openxmlformats.org/officeDocument/2006/relationships/audio" Target="../media/media1.wav"/><Relationship Id="rId7" Type="http://schemas.openxmlformats.org/officeDocument/2006/relationships/image" Target="../media/image13.gif"/><Relationship Id="rId12" Type="http://schemas.openxmlformats.org/officeDocument/2006/relationships/slide" Target="slide6.xml"/><Relationship Id="rId2" Type="http://schemas.microsoft.com/office/2007/relationships/media" Target="../media/media1.wav"/><Relationship Id="rId16" Type="http://schemas.openxmlformats.org/officeDocument/2006/relationships/slide" Target="slide10.xml"/><Relationship Id="rId1" Type="http://schemas.openxmlformats.org/officeDocument/2006/relationships/tags" Target="../tags/tag1.xml"/><Relationship Id="rId6" Type="http://schemas.openxmlformats.org/officeDocument/2006/relationships/image" Target="../media/image12.gif"/><Relationship Id="rId11" Type="http://schemas.openxmlformats.org/officeDocument/2006/relationships/slide" Target="slide5.xml"/><Relationship Id="rId5" Type="http://schemas.openxmlformats.org/officeDocument/2006/relationships/notesSlide" Target="../notesSlides/notesSlide2.xml"/><Relationship Id="rId15" Type="http://schemas.openxmlformats.org/officeDocument/2006/relationships/slide" Target="slide9.xml"/><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330200"/>
            <a:ext cx="14144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3513138"/>
            <a:ext cx="162877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63" y="3770313"/>
            <a:ext cx="1714500" cy="1133475"/>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UBB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788" y="149225"/>
            <a:ext cx="11953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WordArt 6"/>
          <p:cNvSpPr>
            <a:spLocks noChangeArrowheads="1" noChangeShapeType="1" noTextEdit="1"/>
          </p:cNvSpPr>
          <p:nvPr/>
        </p:nvSpPr>
        <p:spPr bwMode="auto">
          <a:xfrm>
            <a:off x="1773238" y="433388"/>
            <a:ext cx="5924550" cy="685800"/>
          </a:xfrm>
          <a:prstGeom prst="rect">
            <a:avLst/>
          </a:prstGeom>
        </p:spPr>
        <p:txBody>
          <a:bodyPr wrap="none" fromWordArt="1">
            <a:prstTxWarp prst="textPlain">
              <a:avLst>
                <a:gd name="adj" fmla="val 50000"/>
              </a:avLst>
            </a:prstTxWarp>
          </a:bodyPr>
          <a:lstStyle/>
          <a:p>
            <a:pPr algn="ctr"/>
            <a:r>
              <a:rPr lang="vi-VN" sz="2025" kern="1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Nhiệt liệt chào mừng các thầy cô giáo về dự giờ lớp 4C</a:t>
            </a:r>
          </a:p>
        </p:txBody>
      </p:sp>
      <p:sp>
        <p:nvSpPr>
          <p:cNvPr id="17415" name="WordArt 7"/>
          <p:cNvSpPr>
            <a:spLocks noChangeArrowheads="1" noChangeShapeType="1" noTextEdit="1"/>
          </p:cNvSpPr>
          <p:nvPr/>
        </p:nvSpPr>
        <p:spPr bwMode="auto">
          <a:xfrm>
            <a:off x="2146300" y="1776413"/>
            <a:ext cx="5162550" cy="985837"/>
          </a:xfrm>
          <a:prstGeom prst="rect">
            <a:avLst/>
          </a:prstGeom>
        </p:spPr>
        <p:txBody>
          <a:bodyPr wrap="none" fromWordArt="1">
            <a:prstTxWarp prst="textPlain">
              <a:avLst>
                <a:gd name="adj" fmla="val 50000"/>
              </a:avLst>
            </a:prstTxWarp>
          </a:bodyPr>
          <a:lstStyle/>
          <a:p>
            <a:pPr algn="ctr"/>
            <a:r>
              <a:rPr lang="vi-VN" sz="2025"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Môn: LịCH SỬ VÀ ĐỊA LÝ</a:t>
            </a:r>
            <a:endParaRPr lang="vi-VN" sz="2025"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17416" name="WordArt 8"/>
          <p:cNvSpPr>
            <a:spLocks noChangeArrowheads="1" noChangeShapeType="1" noTextEdit="1"/>
          </p:cNvSpPr>
          <p:nvPr/>
        </p:nvSpPr>
        <p:spPr bwMode="auto">
          <a:xfrm>
            <a:off x="3217863" y="3765550"/>
            <a:ext cx="3128962" cy="517525"/>
          </a:xfrm>
          <a:prstGeom prst="rect">
            <a:avLst/>
          </a:prstGeom>
        </p:spPr>
        <p:txBody>
          <a:bodyPr wrap="none" fromWordArt="1">
            <a:prstTxWarp prst="textPlain">
              <a:avLst>
                <a:gd name="adj" fmla="val 49199"/>
              </a:avLst>
            </a:prstTxWarp>
          </a:bodyPr>
          <a:lstStyle/>
          <a:p>
            <a:pPr algn="ctr"/>
            <a:r>
              <a:rPr lang="vi-VN" sz="1575" kern="1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GV thực hiện : </a:t>
            </a:r>
            <a:r>
              <a:rPr lang="vi-VN" sz="1575" kern="1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Đỗ Thị Tâm</a:t>
            </a:r>
            <a:endParaRPr lang="vi-VN" sz="1575" kern="1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a:p>
            <a:pPr algn="ctr"/>
            <a:r>
              <a:rPr lang="vi-VN" sz="1575" kern="1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Sinh năm:  </a:t>
            </a:r>
            <a:r>
              <a:rPr lang="vi-VN" sz="1575" kern="1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1984</a:t>
            </a:r>
            <a:endParaRPr lang="vi-VN" sz="1575" kern="10">
              <a:ln w="9525">
                <a:solidFill>
                  <a:srgbClr val="FF0000"/>
                </a:solidFill>
                <a:round/>
                <a:headEnd/>
                <a:tailEnd/>
              </a:ln>
              <a:solidFill>
                <a:srgbClr val="336699"/>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724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339502"/>
            <a:ext cx="4608512" cy="369332"/>
          </a:xfrm>
          <a:prstGeom prst="rect">
            <a:avLst/>
          </a:prstGeom>
          <a:noFill/>
        </p:spPr>
        <p:txBody>
          <a:bodyPr wrap="square" rtlCol="0">
            <a:spAutoFit/>
          </a:bodyPr>
          <a:lstStyle/>
          <a:p>
            <a:r>
              <a:rPr lang="vi-VN" b="1" smtClean="0">
                <a:solidFill>
                  <a:srgbClr val="2920A0"/>
                </a:solidFill>
              </a:rPr>
              <a:t>3. Gìn giữ và phát huy giá trị của sông Hồng</a:t>
            </a:r>
            <a:endParaRPr lang="en-US" b="1">
              <a:solidFill>
                <a:srgbClr val="2920A0"/>
              </a:solidFill>
            </a:endParaRPr>
          </a:p>
        </p:txBody>
      </p:sp>
      <p:sp>
        <p:nvSpPr>
          <p:cNvPr id="8" name="TextBox 7"/>
          <p:cNvSpPr txBox="1"/>
          <p:nvPr/>
        </p:nvSpPr>
        <p:spPr>
          <a:xfrm>
            <a:off x="611560" y="843558"/>
            <a:ext cx="7848872" cy="646331"/>
          </a:xfrm>
          <a:prstGeom prst="rect">
            <a:avLst/>
          </a:prstGeom>
          <a:noFill/>
        </p:spPr>
        <p:txBody>
          <a:bodyPr wrap="square" rtlCol="0">
            <a:spAutoFit/>
          </a:bodyPr>
          <a:lstStyle/>
          <a:p>
            <a:r>
              <a:rPr lang="vi-VN" b="1" smtClean="0">
                <a:solidFill>
                  <a:srgbClr val="FF0000"/>
                </a:solidFill>
              </a:rPr>
              <a:t>- Đọc thông tin và quan sát hình 5, 6 em hãy đề xuất một số biện pháp để góp phần gìn giữ và phát huy giá trị của sông Hồng?</a:t>
            </a:r>
            <a:endParaRPr lang="en-US" b="1">
              <a:solidFill>
                <a:srgbClr val="FF0000"/>
              </a:solidFill>
            </a:endParaRPr>
          </a:p>
        </p:txBody>
      </p:sp>
    </p:spTree>
    <p:extLst>
      <p:ext uri="{BB962C8B-B14F-4D97-AF65-F5344CB8AC3E}">
        <p14:creationId xmlns:p14="http://schemas.microsoft.com/office/powerpoint/2010/main" val="29956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 trị sông h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02"/>
            <a:ext cx="9108504" cy="5119534"/>
          </a:xfrm>
          <a:prstGeom prst="rect">
            <a:avLst/>
          </a:prstGeom>
        </p:spPr>
      </p:pic>
    </p:spTree>
    <p:extLst>
      <p:ext uri="{BB962C8B-B14F-4D97-AF65-F5344CB8AC3E}">
        <p14:creationId xmlns:p14="http://schemas.microsoft.com/office/powerpoint/2010/main" val="712519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3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322" y="1044486"/>
            <a:ext cx="2924521" cy="19593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754" y="1075240"/>
            <a:ext cx="2900734" cy="185654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1" y="1055914"/>
            <a:ext cx="2857500" cy="194788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19" y="3139937"/>
            <a:ext cx="2916692" cy="20162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2644" y="3175316"/>
            <a:ext cx="2830070" cy="191671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3947" y="3139938"/>
            <a:ext cx="2828925" cy="1880084"/>
          </a:xfrm>
          <a:prstGeom prst="rect">
            <a:avLst/>
          </a:prstGeom>
        </p:spPr>
      </p:pic>
    </p:spTree>
    <p:extLst>
      <p:ext uri="{BB962C8B-B14F-4D97-AF65-F5344CB8AC3E}">
        <p14:creationId xmlns:p14="http://schemas.microsoft.com/office/powerpoint/2010/main" val="847847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339502"/>
            <a:ext cx="4608512" cy="369332"/>
          </a:xfrm>
          <a:prstGeom prst="rect">
            <a:avLst/>
          </a:prstGeom>
          <a:noFill/>
        </p:spPr>
        <p:txBody>
          <a:bodyPr wrap="square" rtlCol="0">
            <a:spAutoFit/>
          </a:bodyPr>
          <a:lstStyle/>
          <a:p>
            <a:r>
              <a:rPr lang="vi-VN" b="1" smtClean="0">
                <a:solidFill>
                  <a:srgbClr val="2920A0"/>
                </a:solidFill>
              </a:rPr>
              <a:t>3. Gìn giữ và phát huy giá trị của sông Hồng</a:t>
            </a:r>
            <a:endParaRPr lang="en-US" b="1">
              <a:solidFill>
                <a:srgbClr val="2920A0"/>
              </a:solidFill>
            </a:endParaRPr>
          </a:p>
        </p:txBody>
      </p:sp>
      <p:sp>
        <p:nvSpPr>
          <p:cNvPr id="7" name="TextBox 6"/>
          <p:cNvSpPr txBox="1"/>
          <p:nvPr/>
        </p:nvSpPr>
        <p:spPr>
          <a:xfrm>
            <a:off x="627416" y="1635785"/>
            <a:ext cx="7848872" cy="646331"/>
          </a:xfrm>
          <a:prstGeom prst="rect">
            <a:avLst/>
          </a:prstGeom>
          <a:noFill/>
        </p:spPr>
        <p:txBody>
          <a:bodyPr wrap="square" rtlCol="0">
            <a:spAutoFit/>
          </a:bodyPr>
          <a:lstStyle/>
          <a:p>
            <a:r>
              <a:rPr lang="vi-VN" b="1" smtClean="0">
                <a:solidFill>
                  <a:srgbClr val="FF0000"/>
                </a:solidFill>
              </a:rPr>
              <a:t>- </a:t>
            </a:r>
            <a:r>
              <a:rPr lang="vi-VN" b="1">
                <a:solidFill>
                  <a:srgbClr val="FF0000"/>
                </a:solidFill>
              </a:rPr>
              <a:t>Sông Hồng đang phải chịu những tác động nào của thiên nhiên và con người</a:t>
            </a:r>
            <a:r>
              <a:rPr lang="vi-VN" b="1" smtClean="0">
                <a:solidFill>
                  <a:srgbClr val="FF0000"/>
                </a:solidFill>
              </a:rPr>
              <a:t>?</a:t>
            </a:r>
            <a:endParaRPr lang="en-US" b="1">
              <a:solidFill>
                <a:srgbClr val="FF0000"/>
              </a:solidFill>
            </a:endParaRPr>
          </a:p>
        </p:txBody>
      </p:sp>
      <p:sp>
        <p:nvSpPr>
          <p:cNvPr id="8" name="TextBox 7"/>
          <p:cNvSpPr txBox="1"/>
          <p:nvPr/>
        </p:nvSpPr>
        <p:spPr>
          <a:xfrm>
            <a:off x="627416" y="2461623"/>
            <a:ext cx="7848872" cy="646331"/>
          </a:xfrm>
          <a:prstGeom prst="rect">
            <a:avLst/>
          </a:prstGeom>
          <a:noFill/>
        </p:spPr>
        <p:txBody>
          <a:bodyPr wrap="square" rtlCol="0">
            <a:spAutoFit/>
          </a:bodyPr>
          <a:lstStyle/>
          <a:p>
            <a:r>
              <a:rPr lang="vi-VN" b="1" smtClean="0">
                <a:solidFill>
                  <a:srgbClr val="FF0000"/>
                </a:solidFill>
              </a:rPr>
              <a:t>- Em </a:t>
            </a:r>
            <a:r>
              <a:rPr lang="vi-VN" b="1">
                <a:solidFill>
                  <a:srgbClr val="FF0000"/>
                </a:solidFill>
              </a:rPr>
              <a:t>đưa ra biện pháp gì để góp phần gìn giữ, phát huy vai trò của </a:t>
            </a:r>
            <a:r>
              <a:rPr lang="vi-VN" b="1">
                <a:solidFill>
                  <a:srgbClr val="FF0000"/>
                </a:solidFill>
              </a:rPr>
              <a:t>sông </a:t>
            </a:r>
            <a:r>
              <a:rPr lang="vi-VN" b="1" smtClean="0">
                <a:solidFill>
                  <a:srgbClr val="FF0000"/>
                </a:solidFill>
              </a:rPr>
              <a:t>Hồng ?</a:t>
            </a:r>
            <a:endParaRPr lang="en-US" b="1">
              <a:solidFill>
                <a:srgbClr val="FF0000"/>
              </a:solidFill>
            </a:endParaRPr>
          </a:p>
        </p:txBody>
      </p:sp>
      <p:sp>
        <p:nvSpPr>
          <p:cNvPr id="9" name="TextBox 8"/>
          <p:cNvSpPr txBox="1"/>
          <p:nvPr/>
        </p:nvSpPr>
        <p:spPr>
          <a:xfrm>
            <a:off x="633923" y="861171"/>
            <a:ext cx="7848872" cy="369332"/>
          </a:xfrm>
          <a:prstGeom prst="rect">
            <a:avLst/>
          </a:prstGeom>
          <a:noFill/>
        </p:spPr>
        <p:txBody>
          <a:bodyPr wrap="square" rtlCol="0">
            <a:spAutoFit/>
          </a:bodyPr>
          <a:lstStyle/>
          <a:p>
            <a:r>
              <a:rPr lang="vi-VN" b="1" smtClean="0">
                <a:solidFill>
                  <a:srgbClr val="FF0000"/>
                </a:solidFill>
              </a:rPr>
              <a:t>-  Nêu lợi </a:t>
            </a:r>
            <a:r>
              <a:rPr lang="en-US" b="1" smtClean="0">
                <a:solidFill>
                  <a:srgbClr val="FF0000"/>
                </a:solidFill>
                <a:latin typeface="Times New Roman" panose="02020603050405020304" pitchFamily="18" charset="0"/>
                <a:cs typeface="Times New Roman" panose="02020603050405020304" pitchFamily="18" charset="0"/>
              </a:rPr>
              <a:t>ích </a:t>
            </a:r>
            <a:r>
              <a:rPr lang="en-US" b="1">
                <a:solidFill>
                  <a:srgbClr val="FF0000"/>
                </a:solidFill>
                <a:latin typeface="Times New Roman" panose="02020603050405020304" pitchFamily="18" charset="0"/>
                <a:cs typeface="Times New Roman" panose="02020603050405020304" pitchFamily="18" charset="0"/>
              </a:rPr>
              <a:t>của sông Hồng ( về sản xuất, du </a:t>
            </a:r>
            <a:r>
              <a:rPr lang="en-US" b="1">
                <a:solidFill>
                  <a:srgbClr val="FF0000"/>
                </a:solidFill>
                <a:latin typeface="Times New Roman" panose="02020603050405020304" pitchFamily="18" charset="0"/>
                <a:cs typeface="Times New Roman" panose="02020603050405020304" pitchFamily="18" charset="0"/>
              </a:rPr>
              <a:t>lịch</a:t>
            </a:r>
            <a:r>
              <a:rPr lang="en-US" b="1" smtClean="0">
                <a:solidFill>
                  <a:srgbClr val="FF0000"/>
                </a:solidFill>
                <a:latin typeface="Times New Roman" panose="02020603050405020304" pitchFamily="18" charset="0"/>
                <a:cs typeface="Times New Roman" panose="02020603050405020304" pitchFamily="18" charset="0"/>
              </a:rPr>
              <a:t>)</a:t>
            </a:r>
            <a:r>
              <a:rPr lang="vi-VN" b="1" smtClean="0">
                <a:solidFill>
                  <a:srgbClr val="FF0000"/>
                </a:solidFill>
                <a:latin typeface="Times New Roman" panose="02020603050405020304" pitchFamily="18" charset="0"/>
                <a:cs typeface="Times New Roman" panose="02020603050405020304" pitchFamily="18" charset="0"/>
              </a:rPr>
              <a:t> ?</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10" name="9convert.com - ĐÊM NGƯƠC 3 PHUT  BONG SÔ_360P (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52143" y="3291830"/>
            <a:ext cx="3291857" cy="1851670"/>
          </a:xfrm>
        </p:spPr>
      </p:pic>
    </p:spTree>
    <p:extLst>
      <p:ext uri="{BB962C8B-B14F-4D97-AF65-F5344CB8AC3E}">
        <p14:creationId xmlns:p14="http://schemas.microsoft.com/office/powerpoint/2010/main" val="209262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0"/>
                </p:tgtEl>
              </p:cMediaNode>
            </p:video>
          </p:childTnLst>
        </p:cTn>
      </p:par>
    </p:tnLst>
    <p:bldLst>
      <p:bldP spid="4"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0"/>
            <a:ext cx="9176270" cy="508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35695" y="113199"/>
            <a:ext cx="6029215" cy="523220"/>
          </a:xfrm>
          <a:prstGeom prst="rect">
            <a:avLst/>
          </a:prstGeom>
        </p:spPr>
        <p:txBody>
          <a:bodyPr wrap="none">
            <a:spAutoFit/>
          </a:bodyPr>
          <a:lstStyle/>
          <a:p>
            <a:r>
              <a:rPr lang="en-US" sz="2400" b="1" dirty="0" smtClean="0">
                <a:solidFill>
                  <a:srgbClr val="FF0000"/>
                </a:solidFill>
                <a:latin typeface="Times New Roman" pitchFamily="18" charset="0"/>
                <a:cs typeface="Times New Roman" pitchFamily="18" charset="0"/>
              </a:rPr>
              <a:t>3. </a:t>
            </a:r>
            <a:r>
              <a:rPr lang="en-US" sz="2400" b="1" dirty="0" err="1" smtClean="0">
                <a:solidFill>
                  <a:srgbClr val="FF0000"/>
                </a:solidFill>
                <a:latin typeface="Times New Roman" pitchFamily="18" charset="0"/>
                <a:cs typeface="Times New Roman" pitchFamily="18" charset="0"/>
              </a:rPr>
              <a:t>Giữ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gìn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huy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Hồn</a:t>
            </a:r>
            <a:r>
              <a:rPr lang="en-US" sz="2800" b="1" dirty="0" err="1" smtClean="0">
                <a:solidFill>
                  <a:srgbClr val="FF0000"/>
                </a:solidFill>
                <a:latin typeface="Times New Roman" pitchFamily="18" charset="0"/>
                <a:cs typeface="Times New Roman" pitchFamily="18" charset="0"/>
              </a:rPr>
              <a:t>g</a:t>
            </a:r>
            <a:endParaRPr lang="en-US" sz="2800" b="1" dirty="0">
              <a:solidFill>
                <a:srgbClr val="FF0000"/>
              </a:solidFill>
              <a:latin typeface="Times New Roman" pitchFamily="18" charset="0"/>
              <a:cs typeface="Times New Roman" pitchFamily="18" charset="0"/>
            </a:endParaRPr>
          </a:p>
        </p:txBody>
      </p:sp>
      <p:sp>
        <p:nvSpPr>
          <p:cNvPr id="9" name="Rectangle 8"/>
          <p:cNvSpPr/>
          <p:nvPr/>
        </p:nvSpPr>
        <p:spPr>
          <a:xfrm>
            <a:off x="341415" y="2313742"/>
            <a:ext cx="2744662" cy="523220"/>
          </a:xfrm>
          <a:prstGeom prst="rect">
            <a:avLst/>
          </a:prstGeom>
          <a:noFill/>
        </p:spPr>
        <p:txBody>
          <a:bodyPr wrap="none" lIns="91440" tIns="45720" rIns="91440" bIns="45720">
            <a:spAutoFit/>
          </a:bodyPr>
          <a:lstStyle/>
          <a:p>
            <a:pPr algn="ctr"/>
            <a:r>
              <a:rPr lang="en-US" sz="2800" b="1" dirty="0" smtClean="0">
                <a:ln w="0"/>
                <a:solidFill>
                  <a:srgbClr val="FF0000"/>
                </a:solidFill>
                <a:effectLst>
                  <a:outerShdw blurRad="38100" dist="25400" dir="5400000" algn="ctr" rotWithShape="0">
                    <a:srgbClr val="6E747A">
                      <a:alpha val="43000"/>
                    </a:srgbClr>
                  </a:outerShdw>
                </a:effectLst>
              </a:rPr>
              <a:t>Thảo luận </a:t>
            </a:r>
            <a:r>
              <a:rPr lang="en-US" sz="2800" b="1" smtClean="0">
                <a:ln w="0"/>
                <a:solidFill>
                  <a:srgbClr val="FF0000"/>
                </a:solidFill>
                <a:effectLst>
                  <a:outerShdw blurRad="38100" dist="25400" dir="5400000" algn="ctr" rotWithShape="0">
                    <a:srgbClr val="6E747A">
                      <a:alpha val="43000"/>
                    </a:srgbClr>
                  </a:outerShdw>
                </a:effectLst>
              </a:rPr>
              <a:t>nhóm </a:t>
            </a:r>
            <a:r>
              <a:rPr lang="vi-VN" sz="2800" b="1" smtClean="0">
                <a:ln w="0"/>
                <a:solidFill>
                  <a:srgbClr val="FF0000"/>
                </a:solidFill>
                <a:effectLst>
                  <a:outerShdw blurRad="38100" dist="25400" dir="5400000" algn="ctr" rotWithShape="0">
                    <a:srgbClr val="6E747A">
                      <a:alpha val="43000"/>
                    </a:srgbClr>
                  </a:outerShdw>
                </a:effectLst>
              </a:rPr>
              <a:t>4</a:t>
            </a:r>
            <a:endParaRPr lang="en-US" sz="2800" b="1" dirty="0">
              <a:ln w="0"/>
              <a:solidFill>
                <a:srgbClr val="FF0000"/>
              </a:solidFill>
              <a:effectLst>
                <a:outerShdw blurRad="38100" dist="25400" dir="5400000" algn="ctr" rotWithShape="0">
                  <a:srgbClr val="6E747A">
                    <a:alpha val="43000"/>
                  </a:srgbClr>
                </a:outerShdw>
              </a:effectLst>
            </a:endParaRPr>
          </a:p>
        </p:txBody>
      </p:sp>
      <p:sp>
        <p:nvSpPr>
          <p:cNvPr id="11" name="Flowchart: Alternate Process 10"/>
          <p:cNvSpPr/>
          <p:nvPr/>
        </p:nvSpPr>
        <p:spPr>
          <a:xfrm>
            <a:off x="3195812" y="1100441"/>
            <a:ext cx="5511274" cy="2858088"/>
          </a:xfrm>
          <a:prstGeom prst="flowChartAlternateProcess">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err="1" smtClean="0">
                <a:solidFill>
                  <a:schemeClr val="accent2">
                    <a:lumMod val="50000"/>
                  </a:schemeClr>
                </a:solidFill>
              </a:rPr>
              <a:t>Phiếu</a:t>
            </a:r>
            <a:r>
              <a:rPr lang="en-US" b="1" dirty="0" smtClean="0">
                <a:solidFill>
                  <a:schemeClr val="accent2">
                    <a:lumMod val="50000"/>
                  </a:schemeClr>
                </a:solidFill>
              </a:rPr>
              <a:t> </a:t>
            </a:r>
            <a:r>
              <a:rPr lang="en-US" b="1" dirty="0" err="1" smtClean="0">
                <a:solidFill>
                  <a:schemeClr val="accent2">
                    <a:lumMod val="50000"/>
                  </a:schemeClr>
                </a:solidFill>
              </a:rPr>
              <a:t>hướng</a:t>
            </a:r>
            <a:r>
              <a:rPr lang="en-US" b="1" dirty="0" smtClean="0">
                <a:solidFill>
                  <a:schemeClr val="accent2">
                    <a:lumMod val="50000"/>
                  </a:schemeClr>
                </a:solidFill>
              </a:rPr>
              <a:t> </a:t>
            </a:r>
            <a:r>
              <a:rPr lang="en-US" b="1" dirty="0" err="1" smtClean="0">
                <a:solidFill>
                  <a:schemeClr val="accent2">
                    <a:lumMod val="50000"/>
                  </a:schemeClr>
                </a:solidFill>
              </a:rPr>
              <a:t>dẫn</a:t>
            </a:r>
            <a:r>
              <a:rPr lang="en-US" b="1" dirty="0" smtClean="0">
                <a:solidFill>
                  <a:schemeClr val="accent2">
                    <a:lumMod val="50000"/>
                  </a:schemeClr>
                </a:solidFill>
              </a:rPr>
              <a:t> </a:t>
            </a:r>
            <a:r>
              <a:rPr lang="en-US" b="1" dirty="0" err="1" smtClean="0">
                <a:solidFill>
                  <a:schemeClr val="accent2">
                    <a:lumMod val="50000"/>
                  </a:schemeClr>
                </a:solidFill>
              </a:rPr>
              <a:t>thảo</a:t>
            </a:r>
            <a:r>
              <a:rPr lang="en-US" b="1" dirty="0" smtClean="0">
                <a:solidFill>
                  <a:schemeClr val="accent2">
                    <a:lumMod val="50000"/>
                  </a:schemeClr>
                </a:solidFill>
              </a:rPr>
              <a:t> </a:t>
            </a:r>
            <a:r>
              <a:rPr lang="en-US" b="1" dirty="0" err="1" smtClean="0">
                <a:solidFill>
                  <a:schemeClr val="accent2">
                    <a:lumMod val="50000"/>
                  </a:schemeClr>
                </a:solidFill>
              </a:rPr>
              <a:t>luận</a:t>
            </a:r>
            <a:r>
              <a:rPr lang="en-US" b="1" dirty="0" smtClean="0">
                <a:solidFill>
                  <a:schemeClr val="accent2">
                    <a:lumMod val="50000"/>
                  </a:schemeClr>
                </a:solidFill>
              </a:rPr>
              <a:t> </a:t>
            </a:r>
            <a:r>
              <a:rPr lang="en-US" b="1" dirty="0" err="1" smtClean="0">
                <a:solidFill>
                  <a:schemeClr val="accent2">
                    <a:lumMod val="50000"/>
                  </a:schemeClr>
                </a:solidFill>
              </a:rPr>
              <a:t>nhóm</a:t>
            </a:r>
            <a:endParaRPr lang="en-US" b="1" dirty="0" smtClean="0">
              <a:solidFill>
                <a:schemeClr val="accent2">
                  <a:lumMod val="50000"/>
                </a:schemeClr>
              </a:solidFill>
            </a:endParaRPr>
          </a:p>
          <a:p>
            <a:r>
              <a:rPr lang="vi-VN" b="1">
                <a:solidFill>
                  <a:srgbClr val="FF0000"/>
                </a:solidFill>
              </a:rPr>
              <a:t>-  Nêu lợi </a:t>
            </a:r>
            <a:r>
              <a:rPr lang="en-US" b="1">
                <a:solidFill>
                  <a:srgbClr val="FF0000"/>
                </a:solidFill>
                <a:latin typeface="Times New Roman" panose="02020603050405020304" pitchFamily="18" charset="0"/>
                <a:cs typeface="Times New Roman" panose="02020603050405020304" pitchFamily="18" charset="0"/>
              </a:rPr>
              <a:t>ích của sông Hồng ( về sản xuất, du lịch)</a:t>
            </a:r>
            <a:r>
              <a:rPr lang="vi-VN" b="1">
                <a:solidFill>
                  <a:srgbClr val="FF0000"/>
                </a:solidFill>
                <a:cs typeface="Times New Roman" panose="02020603050405020304" pitchFamily="18" charset="0"/>
              </a:rPr>
              <a:t> ?</a:t>
            </a:r>
            <a:endParaRPr lang="en-US" b="1">
              <a:solidFill>
                <a:srgbClr val="FF0000"/>
              </a:solidFill>
              <a:latin typeface="Times New Roman" panose="02020603050405020304" pitchFamily="18" charset="0"/>
              <a:cs typeface="Times New Roman" panose="02020603050405020304" pitchFamily="18" charset="0"/>
            </a:endParaRPr>
          </a:p>
          <a:p>
            <a:r>
              <a:rPr lang="nl-NL" b="1" smtClean="0">
                <a:solidFill>
                  <a:srgbClr val="333300"/>
                </a:solidFill>
                <a:latin typeface="Times New Roman" pitchFamily="18" charset="0"/>
                <a:cs typeface="Times New Roman" pitchFamily="18" charset="0"/>
              </a:rPr>
              <a:t>------------------------------------------------------------------------------------------------------------------------------------</a:t>
            </a:r>
            <a:endParaRPr lang="vi-VN" b="1" smtClean="0">
              <a:solidFill>
                <a:srgbClr val="333300"/>
              </a:solidFill>
              <a:latin typeface="Times New Roman" pitchFamily="18" charset="0"/>
              <a:cs typeface="Times New Roman" pitchFamily="18" charset="0"/>
            </a:endParaRPr>
          </a:p>
          <a:p>
            <a:r>
              <a:rPr lang="vi-VN" b="1">
                <a:solidFill>
                  <a:srgbClr val="FF0000"/>
                </a:solidFill>
              </a:rPr>
              <a:t>- Sông Hồng đang phải chịu những tác động nào của thiên nhiên và con </a:t>
            </a:r>
            <a:r>
              <a:rPr lang="vi-VN" b="1">
                <a:solidFill>
                  <a:srgbClr val="FF0000"/>
                </a:solidFill>
              </a:rPr>
              <a:t>người</a:t>
            </a:r>
            <a:r>
              <a:rPr lang="vi-VN" b="1" smtClean="0">
                <a:solidFill>
                  <a:srgbClr val="FF0000"/>
                </a:solidFill>
              </a:rPr>
              <a:t>?</a:t>
            </a:r>
            <a:endParaRPr lang="vi-VN" b="1">
              <a:solidFill>
                <a:srgbClr val="333300"/>
              </a:solidFill>
              <a:latin typeface="Times New Roman" pitchFamily="18" charset="0"/>
              <a:cs typeface="Times New Roman" pitchFamily="18" charset="0"/>
            </a:endParaRPr>
          </a:p>
          <a:p>
            <a:r>
              <a:rPr lang="nl-NL" b="1" smtClean="0">
                <a:solidFill>
                  <a:srgbClr val="333300"/>
                </a:solidFill>
                <a:latin typeface="Times New Roman" pitchFamily="18" charset="0"/>
                <a:cs typeface="Times New Roman" pitchFamily="18" charset="0"/>
              </a:rPr>
              <a:t>------------------------------------------------------------------</a:t>
            </a:r>
            <a:endParaRPr lang="vi-VN" b="1" smtClean="0">
              <a:solidFill>
                <a:srgbClr val="333300"/>
              </a:solidFill>
              <a:latin typeface="Times New Roman" pitchFamily="18" charset="0"/>
              <a:cs typeface="Times New Roman" pitchFamily="18" charset="0"/>
            </a:endParaRPr>
          </a:p>
          <a:p>
            <a:r>
              <a:rPr lang="vi-VN" b="1">
                <a:solidFill>
                  <a:srgbClr val="FF0000"/>
                </a:solidFill>
              </a:rPr>
              <a:t>- Em đưa ra biện pháp gì để góp phần gìn giữ, phát huy vai trò của sông </a:t>
            </a:r>
            <a:r>
              <a:rPr lang="vi-VN" b="1">
                <a:solidFill>
                  <a:srgbClr val="FF0000"/>
                </a:solidFill>
              </a:rPr>
              <a:t>Hồng </a:t>
            </a:r>
            <a:r>
              <a:rPr lang="vi-VN" b="1" smtClean="0">
                <a:solidFill>
                  <a:srgbClr val="FF0000"/>
                </a:solidFill>
              </a:rPr>
              <a:t>?</a:t>
            </a:r>
            <a:endParaRPr lang="vi-VN" b="1" smtClean="0">
              <a:solidFill>
                <a:srgbClr val="333300"/>
              </a:solidFill>
              <a:latin typeface="Times New Roman" pitchFamily="18" charset="0"/>
              <a:cs typeface="Times New Roman" pitchFamily="18" charset="0"/>
            </a:endParaRPr>
          </a:p>
          <a:p>
            <a:r>
              <a:rPr lang="nl-NL" b="1" smtClean="0">
                <a:solidFill>
                  <a:srgbClr val="333300"/>
                </a:solidFill>
                <a:latin typeface="Times New Roman" pitchFamily="18" charset="0"/>
                <a:cs typeface="Times New Roman" pitchFamily="18" charset="0"/>
              </a:rPr>
              <a:t>------------------------------------------------------------------</a:t>
            </a:r>
            <a:endParaRPr lang="en-US" b="1" dirty="0">
              <a:solidFill>
                <a:srgbClr val="333300"/>
              </a:solidFill>
            </a:endParaRPr>
          </a:p>
        </p:txBody>
      </p:sp>
      <p:pic>
        <p:nvPicPr>
          <p:cNvPr id="12" name="9convert.com - ĐÊM NGƯƠC 3 PHUT  BONG SÔ_360P (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291830"/>
            <a:ext cx="3291857" cy="1851670"/>
          </a:xfrm>
        </p:spPr>
      </p:pic>
    </p:spTree>
    <p:extLst>
      <p:ext uri="{BB962C8B-B14F-4D97-AF65-F5344CB8AC3E}">
        <p14:creationId xmlns:p14="http://schemas.microsoft.com/office/powerpoint/2010/main" val="343197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childTnLst>
        </p:cTn>
      </p:par>
    </p:tnLst>
    <p:bldLst>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a:extLst>
              <a:ext uri="{FF2B5EF4-FFF2-40B4-BE49-F238E27FC236}">
                <a16:creationId xmlns:a16="http://schemas.microsoft.com/office/drawing/2014/main" id="{04E8F3D6-907C-E339-617B-695E473C3D48}"/>
              </a:ext>
            </a:extLst>
          </p:cNvPr>
          <p:cNvCxnSpPr>
            <a:cxnSpLocks/>
            <a:endCxn id="50" idx="0"/>
          </p:cNvCxnSpPr>
          <p:nvPr/>
        </p:nvCxnSpPr>
        <p:spPr>
          <a:xfrm>
            <a:off x="4139952" y="987574"/>
            <a:ext cx="2801758" cy="1132251"/>
          </a:xfrm>
          <a:prstGeom prst="straightConnector1">
            <a:avLst/>
          </a:prstGeom>
          <a:noFill/>
          <a:ln w="57150" cap="flat" cmpd="sng" algn="ctr">
            <a:solidFill>
              <a:srgbClr val="00B0F0"/>
            </a:solidFill>
            <a:prstDash val="solid"/>
            <a:miter lim="800000"/>
            <a:tailEnd type="triangle"/>
          </a:ln>
          <a:effectLst/>
        </p:spPr>
      </p:cxnSp>
      <p:cxnSp>
        <p:nvCxnSpPr>
          <p:cNvPr id="34" name="Straight Arrow Connector 33">
            <a:extLst>
              <a:ext uri="{FF2B5EF4-FFF2-40B4-BE49-F238E27FC236}">
                <a16:creationId xmlns:a16="http://schemas.microsoft.com/office/drawing/2014/main" id="{04E8F3D6-907C-E339-617B-695E473C3D48}"/>
              </a:ext>
            </a:extLst>
          </p:cNvPr>
          <p:cNvCxnSpPr>
            <a:cxnSpLocks/>
          </p:cNvCxnSpPr>
          <p:nvPr/>
        </p:nvCxnSpPr>
        <p:spPr>
          <a:xfrm flipH="1">
            <a:off x="4092839" y="1087359"/>
            <a:ext cx="263137" cy="993784"/>
          </a:xfrm>
          <a:prstGeom prst="straightConnector1">
            <a:avLst/>
          </a:prstGeom>
          <a:noFill/>
          <a:ln w="57150" cap="flat" cmpd="sng" algn="ctr">
            <a:solidFill>
              <a:srgbClr val="00B0F0"/>
            </a:solidFill>
            <a:prstDash val="solid"/>
            <a:miter lim="800000"/>
            <a:tailEnd type="triangle"/>
          </a:ln>
          <a:effectLst/>
        </p:spPr>
      </p:cxnSp>
      <p:cxnSp>
        <p:nvCxnSpPr>
          <p:cNvPr id="16" name="Straight Arrow Connector 15">
            <a:extLst>
              <a:ext uri="{FF2B5EF4-FFF2-40B4-BE49-F238E27FC236}">
                <a16:creationId xmlns:a16="http://schemas.microsoft.com/office/drawing/2014/main" id="{04E8F3D6-907C-E339-617B-695E473C3D48}"/>
              </a:ext>
            </a:extLst>
          </p:cNvPr>
          <p:cNvCxnSpPr>
            <a:cxnSpLocks/>
            <a:endCxn id="17" idx="0"/>
          </p:cNvCxnSpPr>
          <p:nvPr/>
        </p:nvCxnSpPr>
        <p:spPr>
          <a:xfrm flipH="1">
            <a:off x="2488134" y="1057898"/>
            <a:ext cx="1982158" cy="1080120"/>
          </a:xfrm>
          <a:prstGeom prst="straightConnector1">
            <a:avLst/>
          </a:prstGeom>
          <a:noFill/>
          <a:ln w="57150" cap="flat" cmpd="sng" algn="ctr">
            <a:solidFill>
              <a:srgbClr val="00B0F0"/>
            </a:solidFill>
            <a:prstDash val="solid"/>
            <a:miter lim="800000"/>
            <a:tailEnd type="triangle"/>
          </a:ln>
          <a:effectLst/>
        </p:spPr>
      </p:cxnSp>
      <p:cxnSp>
        <p:nvCxnSpPr>
          <p:cNvPr id="12" name="Straight Arrow Connector 11">
            <a:extLst>
              <a:ext uri="{FF2B5EF4-FFF2-40B4-BE49-F238E27FC236}">
                <a16:creationId xmlns:a16="http://schemas.microsoft.com/office/drawing/2014/main" id="{04E8F3D6-907C-E339-617B-695E473C3D48}"/>
              </a:ext>
            </a:extLst>
          </p:cNvPr>
          <p:cNvCxnSpPr>
            <a:cxnSpLocks/>
          </p:cNvCxnSpPr>
          <p:nvPr/>
        </p:nvCxnSpPr>
        <p:spPr>
          <a:xfrm flipH="1">
            <a:off x="906118" y="1131590"/>
            <a:ext cx="3533678" cy="970045"/>
          </a:xfrm>
          <a:prstGeom prst="straightConnector1">
            <a:avLst/>
          </a:prstGeom>
          <a:noFill/>
          <a:ln w="57150" cap="flat" cmpd="sng" algn="ctr">
            <a:solidFill>
              <a:srgbClr val="00B0F0"/>
            </a:solidFill>
            <a:prstDash val="solid"/>
            <a:miter lim="800000"/>
            <a:tailEnd type="triangle"/>
          </a:ln>
          <a:effectLst/>
        </p:spPr>
      </p:cxnSp>
      <p:sp>
        <p:nvSpPr>
          <p:cNvPr id="14" name="Rectangle: Rounded Corners 19">
            <a:extLst>
              <a:ext uri="{FF2B5EF4-FFF2-40B4-BE49-F238E27FC236}">
                <a16:creationId xmlns:a16="http://schemas.microsoft.com/office/drawing/2014/main" id="{D70EB554-07FC-9E45-8B34-2A13F7819105}"/>
              </a:ext>
            </a:extLst>
          </p:cNvPr>
          <p:cNvSpPr/>
          <p:nvPr/>
        </p:nvSpPr>
        <p:spPr>
          <a:xfrm>
            <a:off x="42093" y="2101634"/>
            <a:ext cx="1721595" cy="2880983"/>
          </a:xfrm>
          <a:prstGeom prst="roundRect">
            <a:avLst/>
          </a:prstGeom>
          <a:ln w="28575"/>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9" tIns="34289" rIns="68579" bIns="34289" rtlCol="0" anchor="ctr"/>
          <a:lstStyle/>
          <a:p>
            <a:r>
              <a:rPr lang="vi-VN" sz="2200" dirty="0" smtClean="0">
                <a:latin typeface="Times New Roman" pitchFamily="18" charset="0"/>
                <a:cs typeface="Times New Roman" pitchFamily="18" charset="0"/>
              </a:rPr>
              <a:t>Không </a:t>
            </a:r>
            <a:r>
              <a:rPr lang="vi-VN" sz="2200" dirty="0">
                <a:latin typeface="Times New Roman" pitchFamily="18" charset="0"/>
                <a:cs typeface="Times New Roman" pitchFamily="18" charset="0"/>
              </a:rPr>
              <a:t>xả rác và vận động mọi người </a:t>
            </a:r>
            <a:endParaRPr lang="en-US" sz="2200" dirty="0" smtClean="0">
              <a:latin typeface="Times New Roman" pitchFamily="18" charset="0"/>
              <a:cs typeface="Times New Roman" pitchFamily="18" charset="0"/>
            </a:endParaRPr>
          </a:p>
          <a:p>
            <a:r>
              <a:rPr lang="vi-VN" sz="2200" dirty="0" smtClean="0">
                <a:latin typeface="Times New Roman" pitchFamily="18" charset="0"/>
                <a:cs typeface="Times New Roman" pitchFamily="18" charset="0"/>
              </a:rPr>
              <a:t>không </a:t>
            </a:r>
            <a:r>
              <a:rPr lang="vi-VN" sz="2200" dirty="0">
                <a:latin typeface="Times New Roman" pitchFamily="18" charset="0"/>
                <a:cs typeface="Times New Roman" pitchFamily="18" charset="0"/>
              </a:rPr>
              <a:t>xả rác xuống sông</a:t>
            </a:r>
          </a:p>
        </p:txBody>
      </p:sp>
      <p:sp>
        <p:nvSpPr>
          <p:cNvPr id="17" name="Rectangle: Rounded Corners 19">
            <a:extLst>
              <a:ext uri="{FF2B5EF4-FFF2-40B4-BE49-F238E27FC236}">
                <a16:creationId xmlns:a16="http://schemas.microsoft.com/office/drawing/2014/main" id="{D70EB554-07FC-9E45-8B34-2A13F7819105}"/>
              </a:ext>
            </a:extLst>
          </p:cNvPr>
          <p:cNvSpPr/>
          <p:nvPr/>
        </p:nvSpPr>
        <p:spPr>
          <a:xfrm>
            <a:off x="2022020" y="2138018"/>
            <a:ext cx="932227" cy="2844600"/>
          </a:xfrm>
          <a:prstGeom prst="roundRect">
            <a:avLst/>
          </a:prstGeom>
          <a:ln w="28575"/>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endParaRPr lang="en-US" sz="2400" dirty="0"/>
          </a:p>
          <a:p>
            <a:r>
              <a:rPr lang="en-US" sz="2200" dirty="0" err="1">
                <a:latin typeface="Times New Roman" pitchFamily="18" charset="0"/>
                <a:cs typeface="Times New Roman" pitchFamily="18" charset="0"/>
              </a:rPr>
              <a:t>Trồng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ven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a:t>
            </a:r>
          </a:p>
        </p:txBody>
      </p:sp>
      <p:sp>
        <p:nvSpPr>
          <p:cNvPr id="35" name="Rectangle: Rounded Corners 19">
            <a:extLst>
              <a:ext uri="{FF2B5EF4-FFF2-40B4-BE49-F238E27FC236}">
                <a16:creationId xmlns:a16="http://schemas.microsoft.com/office/drawing/2014/main" id="{D70EB554-07FC-9E45-8B34-2A13F7819105}"/>
              </a:ext>
            </a:extLst>
          </p:cNvPr>
          <p:cNvSpPr/>
          <p:nvPr/>
        </p:nvSpPr>
        <p:spPr>
          <a:xfrm>
            <a:off x="3103416" y="2045144"/>
            <a:ext cx="1468583" cy="2937474"/>
          </a:xfrm>
          <a:prstGeom prst="roundRect">
            <a:avLst/>
          </a:prstGeom>
          <a:ln w="28575">
            <a:solidFill>
              <a:srgbClr val="00B050"/>
            </a:solidFill>
          </a:ln>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lvl="0" defTabSz="685783"/>
            <a:r>
              <a:rPr lang="en-US" sz="2200" dirty="0" smtClean="0">
                <a:latin typeface="Times New Roman" pitchFamily="18" charset="0"/>
                <a:ea typeface="Times New Roman" panose="02020603050405020304" pitchFamily="18" charset="0"/>
                <a:cs typeface="Times New Roman" pitchFamily="18" charset="0"/>
              </a:rPr>
              <a:t>T</a:t>
            </a:r>
            <a:r>
              <a:rPr lang="vi-VN" sz="2200" dirty="0" smtClean="0">
                <a:latin typeface="Times New Roman" pitchFamily="18" charset="0"/>
                <a:ea typeface="Times New Roman" panose="02020603050405020304" pitchFamily="18" charset="0"/>
                <a:cs typeface="Times New Roman" pitchFamily="18" charset="0"/>
              </a:rPr>
              <a:t>uyên truyền mọi người bảo vệ nguồn nước sông Hồng</a:t>
            </a:r>
            <a:endParaRPr kumimoji="0" lang="en-US" sz="220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43" name="Straight Arrow Connector 42">
            <a:extLst>
              <a:ext uri="{FF2B5EF4-FFF2-40B4-BE49-F238E27FC236}">
                <a16:creationId xmlns:a16="http://schemas.microsoft.com/office/drawing/2014/main" id="{04E8F3D6-907C-E339-617B-695E473C3D48}"/>
              </a:ext>
            </a:extLst>
          </p:cNvPr>
          <p:cNvCxnSpPr>
            <a:cxnSpLocks/>
          </p:cNvCxnSpPr>
          <p:nvPr/>
        </p:nvCxnSpPr>
        <p:spPr>
          <a:xfrm>
            <a:off x="4233315" y="1033633"/>
            <a:ext cx="1448688" cy="1023173"/>
          </a:xfrm>
          <a:prstGeom prst="straightConnector1">
            <a:avLst/>
          </a:prstGeom>
          <a:noFill/>
          <a:ln w="57150" cap="flat" cmpd="sng" algn="ctr">
            <a:solidFill>
              <a:srgbClr val="00B0F0"/>
            </a:solidFill>
            <a:prstDash val="solid"/>
            <a:miter lim="800000"/>
            <a:tailEnd type="triangle"/>
          </a:ln>
          <a:effectLst/>
        </p:spPr>
      </p:cxnSp>
      <p:sp>
        <p:nvSpPr>
          <p:cNvPr id="44" name="Rectangle: Rounded Corners 19">
            <a:extLst>
              <a:ext uri="{FF2B5EF4-FFF2-40B4-BE49-F238E27FC236}">
                <a16:creationId xmlns:a16="http://schemas.microsoft.com/office/drawing/2014/main" id="{D70EB554-07FC-9E45-8B34-2A13F7819105}"/>
              </a:ext>
            </a:extLst>
          </p:cNvPr>
          <p:cNvSpPr/>
          <p:nvPr/>
        </p:nvSpPr>
        <p:spPr>
          <a:xfrm>
            <a:off x="4735719" y="2068470"/>
            <a:ext cx="1382306" cy="2914147"/>
          </a:xfrm>
          <a:prstGeom prst="roundRect">
            <a:avLst/>
          </a:prstGeom>
          <a:ln w="28575">
            <a:solidFill>
              <a:srgbClr val="0070C0"/>
            </a:solidFill>
          </a:ln>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en-US" sz="2200" dirty="0" err="1" smtClean="0">
                <a:latin typeface="Times New Roman" pitchFamily="18" charset="0"/>
                <a:cs typeface="Times New Roman" pitchFamily="18" charset="0"/>
              </a:rPr>
              <a:t>Tuyên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truyền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quảng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văn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hóa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lịch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Hồng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cxnSp>
        <p:nvCxnSpPr>
          <p:cNvPr id="46" name="Straight Arrow Connector 45">
            <a:extLst>
              <a:ext uri="{FF2B5EF4-FFF2-40B4-BE49-F238E27FC236}">
                <a16:creationId xmlns:a16="http://schemas.microsoft.com/office/drawing/2014/main" id="{04E8F3D6-907C-E339-617B-695E473C3D48}"/>
              </a:ext>
            </a:extLst>
          </p:cNvPr>
          <p:cNvCxnSpPr>
            <a:cxnSpLocks/>
          </p:cNvCxnSpPr>
          <p:nvPr/>
        </p:nvCxnSpPr>
        <p:spPr>
          <a:xfrm>
            <a:off x="4228697" y="1087359"/>
            <a:ext cx="4201890" cy="915721"/>
          </a:xfrm>
          <a:prstGeom prst="straightConnector1">
            <a:avLst/>
          </a:prstGeom>
          <a:noFill/>
          <a:ln w="57150" cap="flat" cmpd="sng" algn="ctr">
            <a:solidFill>
              <a:srgbClr val="00B0F0"/>
            </a:solidFill>
            <a:prstDash val="solid"/>
            <a:miter lim="800000"/>
            <a:tailEnd type="triangle"/>
          </a:ln>
          <a:effectLst/>
        </p:spPr>
      </p:cxnSp>
      <p:sp>
        <p:nvSpPr>
          <p:cNvPr id="47" name="Rectangle: Rounded Corners 19">
            <a:extLst>
              <a:ext uri="{FF2B5EF4-FFF2-40B4-BE49-F238E27FC236}">
                <a16:creationId xmlns:a16="http://schemas.microsoft.com/office/drawing/2014/main" id="{D70EB554-07FC-9E45-8B34-2A13F7819105}"/>
              </a:ext>
            </a:extLst>
          </p:cNvPr>
          <p:cNvSpPr/>
          <p:nvPr/>
        </p:nvSpPr>
        <p:spPr>
          <a:xfrm>
            <a:off x="7740352" y="2068470"/>
            <a:ext cx="1202980" cy="2914148"/>
          </a:xfrm>
          <a:prstGeom prst="roundRect">
            <a:avLst/>
          </a:prstGeom>
          <a:ln w="28575">
            <a:solidFill>
              <a:srgbClr val="FFCC00"/>
            </a:solidFill>
          </a:ln>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en-US" sz="2400" dirty="0" smtClean="0">
                <a:latin typeface="Times New Roman" pitchFamily="18" charset="0"/>
                <a:ea typeface="Times New Roman" panose="02020603050405020304" pitchFamily="18" charset="0"/>
                <a:cs typeface="Times New Roman" pitchFamily="18" charset="0"/>
              </a:rPr>
              <a:t>X</a:t>
            </a:r>
            <a:r>
              <a:rPr lang="vi-VN" sz="2400" dirty="0" smtClean="0">
                <a:latin typeface="Times New Roman" pitchFamily="18" charset="0"/>
                <a:ea typeface="Times New Roman" panose="02020603050405020304" pitchFamily="18" charset="0"/>
                <a:cs typeface="Times New Roman" pitchFamily="18" charset="0"/>
              </a:rPr>
              <a:t>ử lí nghiêm</a:t>
            </a:r>
            <a:endParaRPr lang="en-US" sz="2400" dirty="0" smtClean="0">
              <a:latin typeface="Times New Roman" pitchFamily="18" charset="0"/>
              <a:ea typeface="Times New Roman" panose="02020603050405020304" pitchFamily="18" charset="0"/>
              <a:cs typeface="Times New Roman" pitchFamily="18" charset="0"/>
            </a:endParaRPr>
          </a:p>
          <a:p>
            <a:r>
              <a:rPr lang="en-US" sz="2400" dirty="0" err="1">
                <a:latin typeface="Times New Roman" pitchFamily="18" charset="0"/>
                <a:cs typeface="Times New Roman" pitchFamily="18" charset="0"/>
              </a:rPr>
              <a:t>c</a:t>
            </a:r>
            <a:r>
              <a:rPr lang="en-US" sz="2400" dirty="0" err="1" smtClean="0">
                <a:latin typeface="Times New Roman" pitchFamily="18" charset="0"/>
                <a:cs typeface="Times New Roman" pitchFamily="18" charset="0"/>
              </a:rPr>
              <a: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vi </a:t>
            </a:r>
            <a:r>
              <a:rPr lang="en-US" sz="2400" dirty="0" err="1" smtClean="0">
                <a:latin typeface="Times New Roman" pitchFamily="18" charset="0"/>
                <a:cs typeface="Times New Roman" pitchFamily="18" charset="0"/>
              </a:rPr>
              <a:t>phạm</a:t>
            </a:r>
            <a:endParaRPr lang="en-US" sz="2400" dirty="0">
              <a:latin typeface="Times New Roman" pitchFamily="18" charset="0"/>
              <a:cs typeface="Times New Roman" pitchFamily="18" charset="0"/>
            </a:endParaRPr>
          </a:p>
        </p:txBody>
      </p:sp>
      <p:sp>
        <p:nvSpPr>
          <p:cNvPr id="50" name="Rectangle: Rounded Corners 19">
            <a:extLst>
              <a:ext uri="{FF2B5EF4-FFF2-40B4-BE49-F238E27FC236}">
                <a16:creationId xmlns:a16="http://schemas.microsoft.com/office/drawing/2014/main" id="{D70EB554-07FC-9E45-8B34-2A13F7819105}"/>
              </a:ext>
            </a:extLst>
          </p:cNvPr>
          <p:cNvSpPr/>
          <p:nvPr/>
        </p:nvSpPr>
        <p:spPr>
          <a:xfrm>
            <a:off x="6329642" y="2119825"/>
            <a:ext cx="1224136" cy="2844600"/>
          </a:xfrm>
          <a:prstGeom prst="roundRect">
            <a:avLst/>
          </a:prstGeom>
          <a:ln w="28575">
            <a:solidFill>
              <a:srgbClr val="333300"/>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nl-NL" sz="2400" dirty="0" smtClean="0">
                <a:effectLst/>
                <a:latin typeface="Times New Roman" pitchFamily="18" charset="0"/>
                <a:ea typeface="Times New Roman" panose="02020603050405020304" pitchFamily="18" charset="0"/>
                <a:cs typeface="Times New Roman" pitchFamily="18" charset="0"/>
              </a:rPr>
              <a:t>Khai thác tài nguyên hợp lý, bảo vệ môi trường</a:t>
            </a:r>
            <a:endParaRPr lang="en-US" sz="2400" dirty="0">
              <a:latin typeface="Times New Roman" pitchFamily="18" charset="0"/>
              <a:cs typeface="Times New Roman" pitchFamily="18" charset="0"/>
            </a:endParaRPr>
          </a:p>
        </p:txBody>
      </p:sp>
      <p:sp>
        <p:nvSpPr>
          <p:cNvPr id="11" name="Rectangle: Rounded Corners 3">
            <a:extLst>
              <a:ext uri="{FF2B5EF4-FFF2-40B4-BE49-F238E27FC236}">
                <a16:creationId xmlns:a16="http://schemas.microsoft.com/office/drawing/2014/main" id="{801D2203-FFCA-3571-C7E5-6E2FE10AB705}"/>
              </a:ext>
            </a:extLst>
          </p:cNvPr>
          <p:cNvSpPr/>
          <p:nvPr/>
        </p:nvSpPr>
        <p:spPr>
          <a:xfrm>
            <a:off x="287524" y="523220"/>
            <a:ext cx="8568952" cy="60837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Các</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biện</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pháp</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lang="nl-NL" sz="2400" dirty="0">
                <a:solidFill>
                  <a:srgbClr val="C00000"/>
                </a:solidFill>
                <a:effectLst/>
                <a:latin typeface="Times New Roman" pitchFamily="18" charset="0"/>
                <a:ea typeface="Times New Roman" panose="02020603050405020304" pitchFamily="18" charset="0"/>
                <a:cs typeface="Times New Roman" pitchFamily="18" charset="0"/>
              </a:rPr>
              <a:t>góp phần giữ gìn và phát </a:t>
            </a:r>
            <a:r>
              <a:rPr lang="nl-NL" sz="2400" dirty="0" smtClean="0">
                <a:solidFill>
                  <a:srgbClr val="C00000"/>
                </a:solidFill>
                <a:effectLst/>
                <a:latin typeface="Times New Roman" pitchFamily="18" charset="0"/>
                <a:ea typeface="Times New Roman" panose="02020603050405020304" pitchFamily="18" charset="0"/>
                <a:cs typeface="Times New Roman" pitchFamily="18" charset="0"/>
              </a:rPr>
              <a:t>huy </a:t>
            </a:r>
            <a:r>
              <a:rPr lang="nl-NL" sz="2400" dirty="0">
                <a:solidFill>
                  <a:srgbClr val="C00000"/>
                </a:solidFill>
                <a:effectLst/>
                <a:latin typeface="Times New Roman" pitchFamily="18" charset="0"/>
                <a:ea typeface="Times New Roman" panose="02020603050405020304" pitchFamily="18" charset="0"/>
                <a:cs typeface="Times New Roman" pitchFamily="18" charset="0"/>
              </a:rPr>
              <a:t>giá trị của sông Hồng</a:t>
            </a:r>
            <a:r>
              <a:rPr lang="nl-NL" sz="2400" dirty="0">
                <a:solidFill>
                  <a:srgbClr val="002060"/>
                </a:solidFill>
                <a:effectLst/>
                <a:latin typeface="Times New Roman" pitchFamily="18" charset="0"/>
                <a:ea typeface="Times New Roman" panose="02020603050405020304" pitchFamily="18" charset="0"/>
                <a:cs typeface="Times New Roman" pitchFamily="18" charset="0"/>
              </a:rPr>
              <a:t>.</a:t>
            </a:r>
            <a:endParaRPr kumimoji="0" lang="en-US" sz="240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695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down)">
                                      <p:cBhvr>
                                        <p:cTn id="53" dur="500"/>
                                        <p:tgtEl>
                                          <p:spTgt spid="4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down)">
                                      <p:cBhvr>
                                        <p:cTn id="5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5" grpId="0" animBg="1"/>
      <p:bldP spid="44" grpId="0" animBg="1"/>
      <p:bldP spid="47" grpId="0" animBg="1"/>
      <p:bldP spid="5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a:off x="4574458" y="2170522"/>
            <a:ext cx="4569543" cy="2972978"/>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194" t="12827" r="50000" b="69958"/>
          <a:stretch/>
        </p:blipFill>
        <p:spPr>
          <a:xfrm>
            <a:off x="6705462" y="183237"/>
            <a:ext cx="1959565" cy="164281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450" t="71730" b="7848"/>
          <a:stretch/>
        </p:blipFill>
        <p:spPr>
          <a:xfrm>
            <a:off x="6194456" y="3268402"/>
            <a:ext cx="2470571" cy="1250066"/>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925163" y="1443414"/>
            <a:ext cx="5293151" cy="174354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1966875" y="1524971"/>
            <a:ext cx="5267401" cy="1764945"/>
          </a:xfrm>
          <a:prstGeom prst="rect">
            <a:avLst/>
          </a:prstGeom>
        </p:spPr>
      </p:pic>
    </p:spTree>
    <p:extLst>
      <p:ext uri="{BB962C8B-B14F-4D97-AF65-F5344CB8AC3E}">
        <p14:creationId xmlns:p14="http://schemas.microsoft.com/office/powerpoint/2010/main" val="35333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555526"/>
            <a:ext cx="4649974" cy="384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95536" y="1131590"/>
            <a:ext cx="2289102" cy="310854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dirty="0" err="1" smtClean="0">
                <a:solidFill>
                  <a:prstClr val="black"/>
                </a:solidFill>
                <a:latin typeface="Times New Roman" pitchFamily="18" charset="0"/>
                <a:cs typeface="Times New Roman" pitchFamily="18" charset="0"/>
              </a:rPr>
              <a:t>Hoàn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thành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đồ</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tư</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duy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mô</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tả</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một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số</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nét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bản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về</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sống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vật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tinh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thần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người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Việt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cổ</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
        <p:nvSpPr>
          <p:cNvPr id="12" name="Oval 11"/>
          <p:cNvSpPr/>
          <p:nvPr/>
        </p:nvSpPr>
        <p:spPr>
          <a:xfrm>
            <a:off x="2771800" y="2355726"/>
            <a:ext cx="2808312" cy="977820"/>
          </a:xfrm>
          <a:prstGeom prst="ellipse">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lIns="91438" tIns="45719" rIns="91438" bIns="45719" spcCol="0" rtlCol="0" anchor="ctr"/>
          <a:lstStyle/>
          <a:p>
            <a:pPr algn="ctr"/>
            <a:r>
              <a:rPr lang="en-US" sz="2400" dirty="0" err="1" smtClean="0"/>
              <a:t>Đời</a:t>
            </a:r>
            <a:r>
              <a:rPr lang="en-US" sz="2400" dirty="0" smtClean="0"/>
              <a:t> </a:t>
            </a:r>
            <a:r>
              <a:rPr lang="en-US" sz="2400" dirty="0" err="1" smtClean="0"/>
              <a:t>sống</a:t>
            </a:r>
            <a:r>
              <a:rPr lang="en-US" sz="2400" dirty="0" smtClean="0"/>
              <a:t> </a:t>
            </a:r>
            <a:r>
              <a:rPr lang="en-US" sz="2400" dirty="0" err="1" smtClean="0"/>
              <a:t>của</a:t>
            </a:r>
            <a:r>
              <a:rPr lang="en-US" sz="2400" dirty="0" smtClean="0"/>
              <a:t> </a:t>
            </a:r>
            <a:r>
              <a:rPr lang="en-US" sz="2400" dirty="0" err="1"/>
              <a:t>người</a:t>
            </a:r>
            <a:r>
              <a:rPr lang="en-US" sz="2400" dirty="0"/>
              <a:t> </a:t>
            </a:r>
            <a:r>
              <a:rPr lang="en-US" sz="2400" dirty="0" err="1"/>
              <a:t>Việt</a:t>
            </a:r>
            <a:r>
              <a:rPr lang="en-US" sz="2400" dirty="0"/>
              <a:t> </a:t>
            </a:r>
            <a:r>
              <a:rPr lang="en-US" sz="2400" dirty="0" err="1"/>
              <a:t>cổ</a:t>
            </a:r>
            <a:r>
              <a:rPr lang="en-US" sz="2400" dirty="0"/>
              <a:t> </a:t>
            </a:r>
          </a:p>
        </p:txBody>
      </p:sp>
      <p:pic>
        <p:nvPicPr>
          <p:cNvPr id="2" name="Color wheel &amp; 3 Minute Countdown With Music _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1840" y="195528"/>
            <a:ext cx="1844114" cy="1095181"/>
          </a:xfrm>
          <a:prstGeom prst="rect">
            <a:avLst/>
          </a:prstGeom>
        </p:spPr>
      </p:pic>
    </p:spTree>
    <p:extLst>
      <p:ext uri="{BB962C8B-B14F-4D97-AF65-F5344CB8AC3E}">
        <p14:creationId xmlns:p14="http://schemas.microsoft.com/office/powerpoint/2010/main" val="410099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fade">
                                      <p:cBhvr>
                                        <p:cTn id="16" dur="500"/>
                                        <p:tgtEl>
                                          <p:spTgt spid="10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0"/>
            <a:ext cx="6624736" cy="462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899592" y="2211710"/>
            <a:ext cx="2448272" cy="1409868"/>
          </a:xfrm>
          <a:prstGeom prst="ellipse">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lIns="91438" tIns="45719" rIns="91438" bIns="45719" spcCol="0" rtlCol="0" anchor="ctr"/>
          <a:lstStyle/>
          <a:p>
            <a:pPr algn="ctr"/>
            <a:r>
              <a:rPr lang="en-US" sz="2400" dirty="0" err="1" smtClean="0">
                <a:solidFill>
                  <a:srgbClr val="FF0000"/>
                </a:solidFill>
              </a:rPr>
              <a:t>Đời</a:t>
            </a:r>
            <a:r>
              <a:rPr lang="en-US" sz="2400" dirty="0" smtClean="0">
                <a:solidFill>
                  <a:srgbClr val="FF0000"/>
                </a:solidFill>
              </a:rPr>
              <a:t> </a:t>
            </a:r>
            <a:r>
              <a:rPr lang="en-US" sz="2400" dirty="0" err="1" smtClean="0">
                <a:solidFill>
                  <a:srgbClr val="FF0000"/>
                </a:solidFill>
              </a:rPr>
              <a:t>sống</a:t>
            </a:r>
            <a:r>
              <a:rPr lang="en-US" sz="2400" dirty="0" smtClean="0">
                <a:solidFill>
                  <a:srgbClr val="FF0000"/>
                </a:solidFill>
              </a:rPr>
              <a:t> </a:t>
            </a:r>
            <a:r>
              <a:rPr lang="en-US" sz="2400" dirty="0" err="1" smtClean="0">
                <a:solidFill>
                  <a:srgbClr val="FF0000"/>
                </a:solidFill>
              </a:rPr>
              <a:t>của</a:t>
            </a:r>
            <a:r>
              <a:rPr lang="en-US" sz="2400" dirty="0" smtClean="0">
                <a:solidFill>
                  <a:srgbClr val="FF0000"/>
                </a:solidFill>
              </a:rPr>
              <a:t> </a:t>
            </a:r>
            <a:r>
              <a:rPr lang="en-US" sz="2400" dirty="0" err="1">
                <a:solidFill>
                  <a:srgbClr val="FF0000"/>
                </a:solidFill>
              </a:rPr>
              <a:t>người</a:t>
            </a:r>
            <a:r>
              <a:rPr lang="en-US" sz="2400" dirty="0">
                <a:solidFill>
                  <a:srgbClr val="FF0000"/>
                </a:solidFill>
              </a:rPr>
              <a:t> </a:t>
            </a:r>
            <a:r>
              <a:rPr lang="en-US" sz="2400" dirty="0" err="1">
                <a:solidFill>
                  <a:srgbClr val="FF0000"/>
                </a:solidFill>
              </a:rPr>
              <a:t>Việt</a:t>
            </a:r>
            <a:r>
              <a:rPr lang="en-US" sz="2400" dirty="0">
                <a:solidFill>
                  <a:srgbClr val="FF0000"/>
                </a:solidFill>
              </a:rPr>
              <a:t> </a:t>
            </a:r>
            <a:r>
              <a:rPr lang="en-US" sz="2400" dirty="0" err="1">
                <a:solidFill>
                  <a:srgbClr val="FF0000"/>
                </a:solidFill>
              </a:rPr>
              <a:t>cổ</a:t>
            </a:r>
            <a:r>
              <a:rPr lang="en-US" sz="2400" dirty="0">
                <a:solidFill>
                  <a:srgbClr val="FF0000"/>
                </a:solidFill>
              </a:rPr>
              <a:t> </a:t>
            </a:r>
          </a:p>
        </p:txBody>
      </p:sp>
      <p:sp>
        <p:nvSpPr>
          <p:cNvPr id="3" name="Rectangle 2"/>
          <p:cNvSpPr/>
          <p:nvPr/>
        </p:nvSpPr>
        <p:spPr>
          <a:xfrm>
            <a:off x="251520" y="4774168"/>
            <a:ext cx="9252520" cy="369332"/>
          </a:xfrm>
          <a:prstGeom prst="rect">
            <a:avLst/>
          </a:prstGeom>
        </p:spPr>
        <p:txBody>
          <a:bodyPr wrap="square">
            <a:spAutoFit/>
          </a:bodyPr>
          <a:lstStyle/>
          <a:p>
            <a:r>
              <a:rPr lang="vi-VN" b="1" i="1" dirty="0">
                <a:solidFill>
                  <a:srgbClr val="FF0000"/>
                </a:solidFill>
              </a:rPr>
              <a:t>Sơ  đồ tư duy mô tả một số nét cơ bản về đời sống vật chất, tinh thần của người Việt cổ</a:t>
            </a:r>
            <a:r>
              <a:rPr lang="vi-VN" dirty="0"/>
              <a:t>.</a:t>
            </a:r>
          </a:p>
        </p:txBody>
      </p:sp>
    </p:spTree>
    <p:extLst>
      <p:ext uri="{BB962C8B-B14F-4D97-AF65-F5344CB8AC3E}">
        <p14:creationId xmlns:p14="http://schemas.microsoft.com/office/powerpoint/2010/main" val="2112629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a:off x="4574458" y="2170522"/>
            <a:ext cx="4569543" cy="2972978"/>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450" t="71730" b="7848"/>
          <a:stretch/>
        </p:blipFill>
        <p:spPr>
          <a:xfrm>
            <a:off x="868602" y="3268402"/>
            <a:ext cx="2470571" cy="1250066"/>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178595" y="292894"/>
            <a:ext cx="8743950" cy="4564856"/>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10600030101010101" pitchFamily="2" charset="-122"/>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378619" y="385763"/>
            <a:ext cx="8293894" cy="738664"/>
          </a:xfrm>
          <a:prstGeom prst="rect">
            <a:avLst/>
          </a:prstGeom>
          <a:noFill/>
        </p:spPr>
        <p:txBody>
          <a:bodyPr wrap="square" rtlCol="0">
            <a:spAutoFit/>
          </a:bodyPr>
          <a:lstStyle/>
          <a:p>
            <a:pPr lvl="0" algn="just"/>
            <a:r>
              <a:rPr lang="en-US" sz="2100" b="1" dirty="0">
                <a:solidFill>
                  <a:srgbClr val="002060"/>
                </a:solidFill>
                <a:latin typeface="Calibri" panose="020F0502020204030204" pitchFamily="34" charset="0"/>
                <a:cs typeface="Calibri" panose="020F0502020204030204" pitchFamily="34" charset="0"/>
              </a:rPr>
              <a:t>2. </a:t>
            </a:r>
            <a:r>
              <a:rPr lang="vi-VN" sz="21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lang="en-US" sz="2100" b="1" dirty="0">
              <a:solidFill>
                <a:srgbClr val="002060"/>
              </a:solidFill>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19" y="1635024"/>
            <a:ext cx="4329113" cy="2329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3444" y="1628775"/>
            <a:ext cx="4014788"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3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descr="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4" descr="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35225"/>
            <a:ext cx="91376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a:off x="1852613" y="879475"/>
            <a:ext cx="2038350"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13300" y="879475"/>
            <a:ext cx="2038350"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3838575" y="153988"/>
            <a:ext cx="1028700" cy="1028700"/>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eaLnBrk="1" fontAlgn="auto" hangingPunct="1">
              <a:spcBef>
                <a:spcPts val="0"/>
              </a:spcBef>
              <a:spcAft>
                <a:spcPts val="0"/>
              </a:spcAft>
              <a:defRPr/>
            </a:pPr>
            <a:endParaRPr lang="zh-CN" altLang="en-US" sz="1350" dirty="0">
              <a:solidFill>
                <a:srgbClr val="000000"/>
              </a:solidFill>
              <a:latin typeface="字魂105号-简雅黑" panose="00000500000000000000" charset="-122"/>
              <a:ea typeface="字魂105号-简雅黑" panose="00000500000000000000" charset="-122"/>
            </a:endParaRPr>
          </a:p>
        </p:txBody>
      </p:sp>
      <p:grpSp>
        <p:nvGrpSpPr>
          <p:cNvPr id="18439" name="Group 12"/>
          <p:cNvGrpSpPr>
            <a:grpSpLocks/>
          </p:cNvGrpSpPr>
          <p:nvPr/>
        </p:nvGrpSpPr>
        <p:grpSpPr bwMode="auto">
          <a:xfrm>
            <a:off x="366713" y="2767013"/>
            <a:ext cx="2555875" cy="2482850"/>
            <a:chOff x="488751" y="3690298"/>
            <a:chExt cx="3408091" cy="3310254"/>
          </a:xfrm>
        </p:grpSpPr>
        <p:pic>
          <p:nvPicPr>
            <p:cNvPr id="18446" name="Picture 14"/>
            <p:cNvPicPr>
              <a:picLocks noChangeAspect="1"/>
            </p:cNvPicPr>
            <p:nvPr/>
          </p:nvPicPr>
          <p:blipFill>
            <a:blip r:embed="rId5" cstate="print">
              <a:extLst>
                <a:ext uri="{28A0092B-C50C-407E-A947-70E740481C1C}">
                  <a14:useLocalDpi xmlns:a14="http://schemas.microsoft.com/office/drawing/2010/main" val="0"/>
                </a:ext>
              </a:extLst>
            </a:blip>
            <a:srcRect l="49548" t="32224" r="34274" b="-2328"/>
            <a:stretch>
              <a:fillRect/>
            </a:stretch>
          </p:blipFill>
          <p:spPr bwMode="auto">
            <a:xfrm>
              <a:off x="1368287" y="3700528"/>
              <a:ext cx="2528555" cy="33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p:cNvPicPr>
              <a:picLocks noChangeAspect="1"/>
            </p:cNvPicPr>
            <p:nvPr/>
          </p:nvPicPr>
          <p:blipFill>
            <a:blip r:embed="rId5" cstate="print">
              <a:extLst>
                <a:ext uri="{28A0092B-C50C-407E-A947-70E740481C1C}">
                  <a14:useLocalDpi xmlns:a14="http://schemas.microsoft.com/office/drawing/2010/main" val="0"/>
                </a:ext>
              </a:extLst>
            </a:blip>
            <a:srcRect l="65862" t="30772" r="17960" b="-877"/>
            <a:stretch>
              <a:fillRect/>
            </a:stretch>
          </p:blipFill>
          <p:spPr bwMode="auto">
            <a:xfrm flipH="1">
              <a:off x="488751" y="3690298"/>
              <a:ext cx="2481781" cy="32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图片 5" descr="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3125" y="2584450"/>
            <a:ext cx="31416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p:cNvPicPr>
            <a:picLocks noChangeAspect="1"/>
          </p:cNvPicPr>
          <p:nvPr/>
        </p:nvPicPr>
        <p:blipFill>
          <a:blip r:embed="rId5" cstate="print">
            <a:extLst>
              <a:ext uri="{28A0092B-C50C-407E-A947-70E740481C1C}">
                <a14:useLocalDpi xmlns:a14="http://schemas.microsoft.com/office/drawing/2010/main" val="0"/>
              </a:ext>
            </a:extLst>
          </a:blip>
          <a:srcRect l="87093" t="27821"/>
          <a:stretch>
            <a:fillRect/>
          </a:stretch>
        </p:blipFill>
        <p:spPr bwMode="auto">
          <a:xfrm>
            <a:off x="7458075" y="2697163"/>
            <a:ext cx="15128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6"/>
          <p:cNvPicPr>
            <a:picLocks noChangeAspect="1"/>
          </p:cNvPicPr>
          <p:nvPr/>
        </p:nvPicPr>
        <p:blipFill>
          <a:blip r:embed="rId7" cstate="print">
            <a:extLst>
              <a:ext uri="{28A0092B-C50C-407E-A947-70E740481C1C}">
                <a14:useLocalDpi xmlns:a14="http://schemas.microsoft.com/office/drawing/2010/main" val="0"/>
              </a:ext>
            </a:extLst>
          </a:blip>
          <a:srcRect l="70261" t="37212" r="16589" b="836"/>
          <a:stretch>
            <a:fillRect/>
          </a:stretch>
        </p:blipFill>
        <p:spPr bwMode="auto">
          <a:xfrm>
            <a:off x="5778500" y="3086100"/>
            <a:ext cx="15128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46063"/>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8"/>
          <p:cNvPicPr>
            <a:picLocks noChangeAspect="1"/>
          </p:cNvPicPr>
          <p:nvPr/>
        </p:nvPicPr>
        <p:blipFill>
          <a:blip r:embed="rId9">
            <a:extLst>
              <a:ext uri="{28A0092B-C50C-407E-A947-70E740481C1C}">
                <a14:useLocalDpi xmlns:a14="http://schemas.microsoft.com/office/drawing/2010/main" val="0"/>
              </a:ext>
            </a:extLst>
          </a:blip>
          <a:srcRect l="8432" r="7434" b="24976"/>
          <a:stretch>
            <a:fillRect/>
          </a:stretch>
        </p:blipFill>
        <p:spPr bwMode="auto">
          <a:xfrm>
            <a:off x="1316038" y="795338"/>
            <a:ext cx="6581775"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09351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326" y="0"/>
            <a:ext cx="9144000" cy="5143500"/>
          </a:xfrm>
          <a:prstGeom prst="rect">
            <a:avLst/>
          </a:prstGeom>
        </p:spPr>
      </p:pic>
      <p:pic>
        <p:nvPicPr>
          <p:cNvPr id="5" name="bánh chưng bánh giầy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849" r="13126"/>
          <a:stretch/>
        </p:blipFill>
        <p:spPr>
          <a:xfrm>
            <a:off x="1187624" y="0"/>
            <a:ext cx="6768752" cy="5143500"/>
          </a:xfrm>
          <a:prstGeom prst="rect">
            <a:avLst/>
          </a:prstGeom>
        </p:spPr>
      </p:pic>
    </p:spTree>
    <p:extLst>
      <p:ext uri="{BB962C8B-B14F-4D97-AF65-F5344CB8AC3E}">
        <p14:creationId xmlns:p14="http://schemas.microsoft.com/office/powerpoint/2010/main" val="1405635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178595" y="292894"/>
            <a:ext cx="8743950" cy="4564856"/>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10600030101010101" pitchFamily="2" charset="-122"/>
            </a:endParaRPr>
          </a:p>
        </p:txBody>
      </p:sp>
      <p:pic>
        <p:nvPicPr>
          <p:cNvPr id="4" name="Picture 3">
            <a:extLst>
              <a:ext uri="{FF2B5EF4-FFF2-40B4-BE49-F238E27FC236}">
                <a16:creationId xmlns:a16="http://schemas.microsoft.com/office/drawing/2014/main" id="{C824499E-0973-6890-EB26-60C4B08554DE}"/>
              </a:ext>
            </a:extLst>
          </p:cNvPr>
          <p:cNvPicPr>
            <a:picLocks noChangeAspect="1"/>
          </p:cNvPicPr>
          <p:nvPr/>
        </p:nvPicPr>
        <p:blipFill>
          <a:blip r:embed="rId6"/>
          <a:stretch>
            <a:fillRect/>
          </a:stretch>
        </p:blipFill>
        <p:spPr>
          <a:xfrm>
            <a:off x="4429598" y="2461036"/>
            <a:ext cx="2051600" cy="2682464"/>
          </a:xfrm>
          <a:prstGeom prst="rect">
            <a:avLst/>
          </a:prstGeom>
        </p:spPr>
      </p:pic>
      <p:pic>
        <p:nvPicPr>
          <p:cNvPr id="5" name="Graphic 11">
            <a:extLst>
              <a:ext uri="{FF2B5EF4-FFF2-40B4-BE49-F238E27FC236}">
                <a16:creationId xmlns:a16="http://schemas.microsoft.com/office/drawing/2014/main" id="{5C6808C5-1B7F-780C-6C92-32620ABD915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752189" y="2466964"/>
            <a:ext cx="1853480" cy="2670608"/>
          </a:xfrm>
          <a:prstGeom prst="rect">
            <a:avLst/>
          </a:prstGeom>
        </p:spPr>
      </p:pic>
      <p:grpSp>
        <p:nvGrpSpPr>
          <p:cNvPr id="13" name="Group 12">
            <a:extLst>
              <a:ext uri="{FF2B5EF4-FFF2-40B4-BE49-F238E27FC236}">
                <a16:creationId xmlns:a16="http://schemas.microsoft.com/office/drawing/2014/main" id="{5F90B8D6-DC6F-1CF4-9E3A-6A812FF37334}"/>
              </a:ext>
            </a:extLst>
          </p:cNvPr>
          <p:cNvGrpSpPr/>
          <p:nvPr/>
        </p:nvGrpSpPr>
        <p:grpSpPr>
          <a:xfrm>
            <a:off x="878681" y="792957"/>
            <a:ext cx="7336631" cy="1421606"/>
            <a:chOff x="2507810" y="1321258"/>
            <a:chExt cx="7170344" cy="1960124"/>
          </a:xfrm>
        </p:grpSpPr>
        <p:sp>
          <p:nvSpPr>
            <p:cNvPr id="15" name="Rounded Rectangle 3">
              <a:extLst>
                <a:ext uri="{FF2B5EF4-FFF2-40B4-BE49-F238E27FC236}">
                  <a16:creationId xmlns:a16="http://schemas.microsoft.com/office/drawing/2014/main" id="{35645FB9-119F-9C2D-0A4D-257FAA93FB17}"/>
                </a:ext>
              </a:extLst>
            </p:cNvPr>
            <p:cNvSpPr/>
            <p:nvPr/>
          </p:nvSpPr>
          <p:spPr>
            <a:xfrm>
              <a:off x="2507810" y="1321258"/>
              <a:ext cx="7170344" cy="1960124"/>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6" name="TextBox 15">
              <a:extLst>
                <a:ext uri="{FF2B5EF4-FFF2-40B4-BE49-F238E27FC236}">
                  <a16:creationId xmlns:a16="http://schemas.microsoft.com/office/drawing/2014/main" id="{A961E43B-4B17-61EC-5C65-CD29E289B9D1}"/>
                </a:ext>
              </a:extLst>
            </p:cNvPr>
            <p:cNvSpPr txBox="1"/>
            <p:nvPr/>
          </p:nvSpPr>
          <p:spPr>
            <a:xfrm>
              <a:off x="2731229" y="1615701"/>
              <a:ext cx="6849180" cy="1400406"/>
            </a:xfrm>
            <a:prstGeom prst="rect">
              <a:avLst/>
            </a:prstGeom>
            <a:noFill/>
          </p:spPr>
          <p:txBody>
            <a:bodyPr wrap="square" rtlCol="0">
              <a:spAutoFit/>
            </a:bodyPr>
            <a:lstStyle/>
            <a:p>
              <a:pPr algn="ctr" defTabSz="685800">
                <a:defRPr/>
              </a:pPr>
              <a:r>
                <a:rPr lang="vi-VN" sz="3000" b="1" dirty="0">
                  <a:solidFill>
                    <a:prstClr val="black"/>
                  </a:solidFill>
                  <a:latin typeface="Calibri" panose="020F0502020204030204" pitchFamily="34" charset="0"/>
                  <a:cs typeface="Calibri" panose="020F0502020204030204" pitchFamily="34" charset="0"/>
                </a:rPr>
                <a:t>Qua những câu chuyện đó, em biết điều gì về đời sống của người Việt cổ?</a:t>
              </a:r>
            </a:p>
          </p:txBody>
        </p:sp>
      </p:grpSp>
    </p:spTree>
    <p:extLst>
      <p:ext uri="{BB962C8B-B14F-4D97-AF65-F5344CB8AC3E}">
        <p14:creationId xmlns:p14="http://schemas.microsoft.com/office/powerpoint/2010/main" val="162794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59832" y="267494"/>
            <a:ext cx="2444901" cy="707886"/>
          </a:xfrm>
          <a:prstGeom prst="rect">
            <a:avLst/>
          </a:prstGeom>
          <a:noFill/>
        </p:spPr>
        <p:txBody>
          <a:bodyPr wrap="none" lIns="91440" tIns="45720" rIns="91440" bIns="45720">
            <a:spAutoFit/>
          </a:bodyPr>
          <a:lstStyle/>
          <a:p>
            <a:pPr algn="ctr"/>
            <a:r>
              <a:rPr lang="en-US" sz="4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VẬN DỤNG</a:t>
            </a:r>
            <a:endPar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6" name="Rectangle 5"/>
          <p:cNvSpPr/>
          <p:nvPr/>
        </p:nvSpPr>
        <p:spPr>
          <a:xfrm>
            <a:off x="395536" y="1131590"/>
            <a:ext cx="8562012" cy="3416320"/>
          </a:xfrm>
          <a:prstGeom prst="rect">
            <a:avLst/>
          </a:prstGeom>
        </p:spPr>
        <p:txBody>
          <a:bodyPr wrap="square">
            <a:spAutoFit/>
          </a:bodyPr>
          <a:lstStyle/>
          <a:p>
            <a:r>
              <a:rPr lang="vi-VN" sz="2400" b="1" dirty="0">
                <a:latin typeface="Times New Roman" pitchFamily="18" charset="0"/>
                <a:cs typeface="Times New Roman" pitchFamily="18" charset="0"/>
              </a:rPr>
              <a:t>Một số phong tục, tập quán của người Việt cổ còn được lưu giữ đến ngày nay:</a:t>
            </a: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Ăn trầu cau và sử dụng trầu cau trong các ngày lễ, tết hay các dịp trọng đại (cưới hỏi, tang ma</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Thờ </a:t>
            </a:r>
            <a:r>
              <a:rPr lang="vi-VN" sz="2400" dirty="0">
                <a:latin typeface="Times New Roman" pitchFamily="18" charset="0"/>
                <a:cs typeface="Times New Roman" pitchFamily="18" charset="0"/>
              </a:rPr>
              <a:t>cúng tổ tiên, anh hùng dân tộc và những người có công với cộng đồng</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Thờ các vị thần tự nhiên, như: thần Núi, thần Sông</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Làm bánh chưng, bánh giầy vào các dịp lễ, tết</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Tổ chức nhiều lễ hội.</a:t>
            </a:r>
          </a:p>
        </p:txBody>
      </p:sp>
    </p:spTree>
    <p:extLst>
      <p:ext uri="{BB962C8B-B14F-4D97-AF65-F5344CB8AC3E}">
        <p14:creationId xmlns:p14="http://schemas.microsoft.com/office/powerpoint/2010/main" val="25725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hinh-nen-lam-slide-chuyen-nghi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3" y="1099"/>
            <a:ext cx="9167030" cy="51771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411510"/>
            <a:ext cx="8136904" cy="3194721"/>
          </a:xfrm>
          <a:prstGeom prst="rect">
            <a:avLst/>
          </a:prstGeom>
        </p:spPr>
        <p:txBody>
          <a:bodyPr wrap="square">
            <a:spAutoFit/>
          </a:bodyPr>
          <a:lstStyle/>
          <a:p>
            <a:pPr algn="just" fontAlgn="t">
              <a:lnSpc>
                <a:spcPct val="120000"/>
              </a:lnSpc>
            </a:pPr>
            <a:r>
              <a:rPr lang="en-US" sz="2800" dirty="0" smtClean="0">
                <a:latin typeface="+mj-lt"/>
              </a:rPr>
              <a:t>	</a:t>
            </a:r>
            <a:r>
              <a:rPr lang="vi-VN" sz="2800" b="1" dirty="0" smtClean="0">
                <a:latin typeface="+mj-lt"/>
              </a:rPr>
              <a:t>Sông </a:t>
            </a:r>
            <a:r>
              <a:rPr lang="vi-VN" sz="2800" b="1" dirty="0">
                <a:latin typeface="+mj-lt"/>
              </a:rPr>
              <a:t>Hồng – dòng sông Mẹ chở nặng phù sa qua triệu năm đã bồi đắp nên vùng châu thổ sông Hồng trù phú </a:t>
            </a:r>
            <a:r>
              <a:rPr lang="en-US" sz="2800" b="1" dirty="0" smtClean="0">
                <a:latin typeface="+mj-lt"/>
              </a:rPr>
              <a:t>.</a:t>
            </a:r>
            <a:r>
              <a:rPr lang="vi-VN" sz="2800" b="1" dirty="0" smtClean="0">
                <a:latin typeface="+mj-lt"/>
                <a:cs typeface="Times New Roman" pitchFamily="18" charset="0"/>
              </a:rPr>
              <a:t>Văn </a:t>
            </a:r>
            <a:r>
              <a:rPr lang="vi-VN" sz="2800" b="1" dirty="0">
                <a:latin typeface="+mj-lt"/>
                <a:cs typeface="Times New Roman" pitchFamily="18" charset="0"/>
              </a:rPr>
              <a:t>minh Sông Hồng </a:t>
            </a:r>
            <a:r>
              <a:rPr lang="vi-VN" sz="2800" b="1" dirty="0" smtClean="0">
                <a:latin typeface="+mj-lt"/>
                <a:cs typeface="Times New Roman" pitchFamily="18" charset="0"/>
              </a:rPr>
              <a:t>có </a:t>
            </a:r>
            <a:r>
              <a:rPr lang="vi-VN" sz="2800" b="1" dirty="0">
                <a:latin typeface="+mj-lt"/>
                <a:cs typeface="Times New Roman" pitchFamily="18" charset="0"/>
              </a:rPr>
              <a:t>một sức sống mạnh </a:t>
            </a:r>
            <a:r>
              <a:rPr lang="vi-VN" sz="2800" b="1" dirty="0" smtClean="0">
                <a:latin typeface="+mj-lt"/>
                <a:cs typeface="Times New Roman" pitchFamily="18" charset="0"/>
              </a:rPr>
              <a:t>mẽ,</a:t>
            </a:r>
            <a:r>
              <a:rPr lang="en-US" sz="2800" b="1" dirty="0" smtClean="0">
                <a:latin typeface="+mj-lt"/>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thừa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vi-VN" sz="2800" b="1" dirty="0" smtClean="0">
                <a:latin typeface="+mj-lt"/>
                <a:cs typeface="Times New Roman" pitchFamily="18" charset="0"/>
              </a:rPr>
              <a:t>đổi </a:t>
            </a:r>
            <a:r>
              <a:rPr lang="vi-VN" sz="2800" b="1" dirty="0">
                <a:latin typeface="+mj-lt"/>
                <a:cs typeface="Times New Roman" pitchFamily="18" charset="0"/>
              </a:rPr>
              <a:t>mới, </a:t>
            </a:r>
            <a:r>
              <a:rPr lang="vi-VN" sz="2800" b="1" dirty="0" smtClean="0">
                <a:latin typeface="+mj-lt"/>
                <a:cs typeface="Times New Roman" pitchFamily="18" charset="0"/>
              </a:rPr>
              <a:t>tạo </a:t>
            </a:r>
            <a:r>
              <a:rPr lang="vi-VN" sz="2800" b="1" dirty="0">
                <a:latin typeface="+mj-lt"/>
                <a:cs typeface="Times New Roman" pitchFamily="18" charset="0"/>
              </a:rPr>
              <a:t>thành bản sắc văn hóa </a:t>
            </a:r>
            <a:r>
              <a:rPr lang="en-US" sz="2800" b="1" dirty="0" err="1" smtClean="0">
                <a:latin typeface="Times New Roman" pitchFamily="18" charset="0"/>
                <a:cs typeface="Times New Roman" pitchFamily="18" charset="0"/>
              </a:rPr>
              <a:t>dân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tộc</a:t>
            </a:r>
            <a:r>
              <a:rPr lang="en-US" sz="2800" b="1" dirty="0" smtClean="0">
                <a:latin typeface="Times New Roman" pitchFamily="18" charset="0"/>
                <a:cs typeface="Times New Roman" pitchFamily="18" charset="0"/>
              </a:rPr>
              <a:t> </a:t>
            </a:r>
            <a:r>
              <a:rPr lang="vi-VN" sz="2800" b="1" dirty="0" smtClean="0">
                <a:latin typeface="+mj-lt"/>
                <a:cs typeface="Times New Roman" pitchFamily="18" charset="0"/>
              </a:rPr>
              <a:t>Việt Nam, </a:t>
            </a:r>
            <a:r>
              <a:rPr lang="vi-VN" sz="2800" b="1" dirty="0">
                <a:latin typeface="+mj-lt"/>
                <a:cs typeface="Times New Roman" pitchFamily="18" charset="0"/>
              </a:rPr>
              <a:t>khẳng định vị </a:t>
            </a:r>
            <a:r>
              <a:rPr lang="vi-VN" sz="2800" b="1" dirty="0" smtClean="0">
                <a:latin typeface="+mj-lt"/>
                <a:cs typeface="Times New Roman" pitchFamily="18" charset="0"/>
              </a:rPr>
              <a:t>thế</a:t>
            </a:r>
            <a:r>
              <a:rPr lang="en-US" sz="2800" b="1" dirty="0" smtClean="0">
                <a:latin typeface="+mj-lt"/>
                <a:cs typeface="Times New Roman" pitchFamily="18" charset="0"/>
              </a:rPr>
              <a:t> </a:t>
            </a:r>
            <a:r>
              <a:rPr lang="en-US" sz="2800" b="1" dirty="0" err="1" smtClean="0">
                <a:latin typeface="Times New Roman" pitchFamily="18" charset="0"/>
                <a:cs typeface="Times New Roman" pitchFamily="18" charset="0"/>
              </a:rPr>
              <a:t>đất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vi-VN" sz="2800" b="1" dirty="0" smtClean="0">
                <a:latin typeface="+mj-lt"/>
                <a:cs typeface="Times New Roman" pitchFamily="18" charset="0"/>
              </a:rPr>
              <a:t>Việt </a:t>
            </a:r>
            <a:r>
              <a:rPr lang="vi-VN" sz="2800" b="1" dirty="0">
                <a:latin typeface="+mj-lt"/>
                <a:cs typeface="Times New Roman" pitchFamily="18" charset="0"/>
              </a:rPr>
              <a:t>Nam trên trường quốc tế</a:t>
            </a:r>
            <a:r>
              <a:rPr lang="vi-VN" sz="2800" b="1" dirty="0" smtClean="0">
                <a:latin typeface="+mj-lt"/>
                <a:cs typeface="Times New Roman" pitchFamily="18" charset="0"/>
              </a:rPr>
              <a:t>.</a:t>
            </a:r>
            <a:endParaRPr lang="en-US" sz="2800" b="1" dirty="0" smtClean="0">
              <a:latin typeface="+mj-lt"/>
              <a:cs typeface="Times New Roman" pitchFamily="18" charset="0"/>
            </a:endParaRPr>
          </a:p>
        </p:txBody>
      </p:sp>
    </p:spTree>
    <p:extLst>
      <p:ext uri="{BB962C8B-B14F-4D97-AF65-F5344CB8AC3E}">
        <p14:creationId xmlns:p14="http://schemas.microsoft.com/office/powerpoint/2010/main" val="373351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90"/>
            <a:ext cx="9144000" cy="52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35696" y="1995686"/>
            <a:ext cx="6192688" cy="861774"/>
          </a:xfrm>
          <a:prstGeom prst="rect">
            <a:avLst/>
          </a:prstGeom>
        </p:spPr>
        <p:txBody>
          <a:bodyPr wrap="square">
            <a:spAutoFit/>
          </a:bodyPr>
          <a:lstStyle/>
          <a:p>
            <a:pPr algn="ctr"/>
            <a:r>
              <a:rPr lang="en-US" sz="3200" b="1" dirty="0">
                <a:solidFill>
                  <a:srgbClr val="00B050"/>
                </a:solidFill>
              </a:rPr>
              <a:t>TẠM BIỆT </a:t>
            </a:r>
            <a:r>
              <a:rPr lang="en-US" sz="3200" b="1" dirty="0" smtClean="0">
                <a:solidFill>
                  <a:srgbClr val="00B050"/>
                </a:solidFill>
              </a:rPr>
              <a:t>CÁC EM</a:t>
            </a:r>
            <a:endParaRPr lang="en-US" sz="3200" b="1" dirty="0">
              <a:solidFill>
                <a:srgbClr val="00B050"/>
              </a:solidFill>
            </a:endParaRPr>
          </a:p>
          <a:p>
            <a:endParaRPr lang="vi-VN" dirty="0">
              <a:solidFill>
                <a:prstClr val="black"/>
              </a:solidFill>
            </a:endParaRPr>
          </a:p>
        </p:txBody>
      </p:sp>
    </p:spTree>
    <p:extLst>
      <p:ext uri="{BB962C8B-B14F-4D97-AF65-F5344CB8AC3E}">
        <p14:creationId xmlns:p14="http://schemas.microsoft.com/office/powerpoint/2010/main" val="334417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5">
                                            <p:txEl>
                                              <p:pRg st="0" end="0"/>
                                            </p:txEl>
                                          </p:spTgt>
                                        </p:tgtEl>
                                        <p:attrNameLst>
                                          <p:attrName>style.color</p:attrName>
                                        </p:attrNameLst>
                                      </p:cBhvr>
                                      <p:to>
                                        <a:schemeClr val="accent2"/>
                                      </p:to>
                                    </p:animClr>
                                    <p:animClr clrSpc="rgb" dir="cw">
                                      <p:cBhvr>
                                        <p:cTn id="7" dur="500" fill="hold"/>
                                        <p:tgtEl>
                                          <p:spTgt spid="5">
                                            <p:txEl>
                                              <p:pRg st="0" end="0"/>
                                            </p:txEl>
                                          </p:spTgt>
                                        </p:tgtEl>
                                        <p:attrNameLst>
                                          <p:attrName>fillcolor</p:attrName>
                                        </p:attrNameLst>
                                      </p:cBhvr>
                                      <p:to>
                                        <a:schemeClr val="accent2"/>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3" name="Group 482"/>
          <p:cNvGrpSpPr/>
          <p:nvPr/>
        </p:nvGrpSpPr>
        <p:grpSpPr>
          <a:xfrm>
            <a:off x="3337244" y="156083"/>
            <a:ext cx="4663507" cy="4744684"/>
            <a:chOff x="3775076" y="233265"/>
            <a:chExt cx="6218010" cy="6326245"/>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19"/>
              <p:cNvSpPr>
                <a:spLocks/>
              </p:cNvSpPr>
              <p:nvPr/>
            </p:nvSpPr>
            <p:spPr bwMode="auto">
              <a:xfrm>
                <a:off x="6568327" y="2593286"/>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7" name="Freeform 27"/>
              <p:cNvSpPr>
                <a:spLocks/>
              </p:cNvSpPr>
              <p:nvPr/>
            </p:nvSpPr>
            <p:spPr bwMode="auto">
              <a:xfrm>
                <a:off x="6565902"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2" name="TextBox 81"/>
            <p:cNvSpPr txBox="1"/>
            <p:nvPr/>
          </p:nvSpPr>
          <p:spPr>
            <a:xfrm rot="2743025">
              <a:off x="4569293" y="1440136"/>
              <a:ext cx="1557129" cy="492443"/>
            </a:xfrm>
            <a:prstGeom prst="rect">
              <a:avLst/>
            </a:prstGeom>
            <a:noFill/>
          </p:spPr>
          <p:txBody>
            <a:bodyPr wrap="square" rtlCol="0">
              <a:spAutoFit/>
            </a:bodyPr>
            <a:lstStyle/>
            <a:p>
              <a:r>
                <a:rPr lang="en-US"/>
                <a:t>Cẩm Uyên</a:t>
              </a:r>
              <a:endParaRPr lang="en-US" sz="1350" dirty="0"/>
            </a:p>
          </p:txBody>
        </p:sp>
        <p:sp>
          <p:nvSpPr>
            <p:cNvPr id="83" name="TextBox 82"/>
            <p:cNvSpPr txBox="1"/>
            <p:nvPr/>
          </p:nvSpPr>
          <p:spPr>
            <a:xfrm rot="2315560">
              <a:off x="4245047" y="1769430"/>
              <a:ext cx="1861087" cy="492443"/>
            </a:xfrm>
            <a:prstGeom prst="rect">
              <a:avLst/>
            </a:prstGeom>
            <a:noFill/>
          </p:spPr>
          <p:txBody>
            <a:bodyPr wrap="square" rtlCol="0">
              <a:spAutoFit/>
            </a:bodyPr>
            <a:lstStyle/>
            <a:p>
              <a:r>
                <a:rPr lang="en-US">
                  <a:solidFill>
                    <a:schemeClr val="bg1"/>
                  </a:solidFill>
                </a:rPr>
                <a:t>Quỳnh Trang</a:t>
              </a:r>
              <a:endParaRPr lang="en-US" sz="1350" dirty="0">
                <a:solidFill>
                  <a:schemeClr val="bg1"/>
                </a:solidFill>
              </a:endParaRPr>
            </a:p>
          </p:txBody>
        </p:sp>
        <p:sp>
          <p:nvSpPr>
            <p:cNvPr id="84" name="Rectangle 83"/>
            <p:cNvSpPr/>
            <p:nvPr/>
          </p:nvSpPr>
          <p:spPr>
            <a:xfrm rot="2000338">
              <a:off x="4119589" y="1980102"/>
              <a:ext cx="1421675" cy="492443"/>
            </a:xfrm>
            <a:prstGeom prst="rect">
              <a:avLst/>
            </a:prstGeom>
          </p:spPr>
          <p:txBody>
            <a:bodyPr wrap="square">
              <a:spAutoFit/>
            </a:bodyPr>
            <a:lstStyle/>
            <a:p>
              <a:r>
                <a:rPr lang="en-US" smtClean="0">
                  <a:solidFill>
                    <a:schemeClr val="bg1"/>
                  </a:solidFill>
                </a:rPr>
                <a:t>Bùi Thảo</a:t>
              </a:r>
              <a:endParaRPr lang="en-US" sz="1400" dirty="0">
                <a:solidFill>
                  <a:schemeClr val="bg1"/>
                </a:solidFill>
              </a:endParaRPr>
            </a:p>
          </p:txBody>
        </p:sp>
        <p:sp>
          <p:nvSpPr>
            <p:cNvPr id="85" name="Rectangle 84"/>
            <p:cNvSpPr/>
            <p:nvPr/>
          </p:nvSpPr>
          <p:spPr>
            <a:xfrm rot="1169718">
              <a:off x="3957627" y="2443800"/>
              <a:ext cx="1895280" cy="492443"/>
            </a:xfrm>
            <a:prstGeom prst="rect">
              <a:avLst/>
            </a:prstGeom>
          </p:spPr>
          <p:txBody>
            <a:bodyPr wrap="square">
              <a:spAutoFit/>
            </a:bodyPr>
            <a:lstStyle/>
            <a:p>
              <a:r>
                <a:rPr lang="en-US" smtClean="0"/>
                <a:t>Ngô </a:t>
              </a:r>
              <a:r>
                <a:rPr lang="en-US"/>
                <a:t>Thảo</a:t>
              </a:r>
              <a:endParaRPr lang="en-US" sz="1350" dirty="0">
                <a:solidFill>
                  <a:schemeClr val="bg1"/>
                </a:solidFill>
              </a:endParaRPr>
            </a:p>
          </p:txBody>
        </p:sp>
        <p:sp>
          <p:nvSpPr>
            <p:cNvPr id="86" name="Rectangle 85"/>
            <p:cNvSpPr/>
            <p:nvPr/>
          </p:nvSpPr>
          <p:spPr>
            <a:xfrm rot="442195">
              <a:off x="3854982" y="2749201"/>
              <a:ext cx="2058023" cy="492443"/>
            </a:xfrm>
            <a:prstGeom prst="rect">
              <a:avLst/>
            </a:prstGeom>
          </p:spPr>
          <p:txBody>
            <a:bodyPr wrap="square">
              <a:spAutoFit/>
            </a:bodyPr>
            <a:lstStyle/>
            <a:p>
              <a:r>
                <a:rPr lang="en-US"/>
                <a:t>Hồng Quyên</a:t>
              </a:r>
              <a:endParaRPr lang="en-US" sz="1350" dirty="0"/>
            </a:p>
          </p:txBody>
        </p:sp>
        <p:sp>
          <p:nvSpPr>
            <p:cNvPr id="87" name="Rectangle 86"/>
            <p:cNvSpPr/>
            <p:nvPr/>
          </p:nvSpPr>
          <p:spPr>
            <a:xfrm>
              <a:off x="3779785" y="3163333"/>
              <a:ext cx="1477328" cy="492443"/>
            </a:xfrm>
            <a:prstGeom prst="rect">
              <a:avLst/>
            </a:prstGeom>
          </p:spPr>
          <p:txBody>
            <a:bodyPr wrap="none">
              <a:spAutoFit/>
            </a:bodyPr>
            <a:lstStyle/>
            <a:p>
              <a:r>
                <a:rPr lang="en-US"/>
                <a:t>Thanh Phi</a:t>
              </a:r>
              <a:endParaRPr lang="en-US" sz="1350" dirty="0"/>
            </a:p>
          </p:txBody>
        </p:sp>
        <p:sp>
          <p:nvSpPr>
            <p:cNvPr id="88" name="Rectangle 87"/>
            <p:cNvSpPr/>
            <p:nvPr/>
          </p:nvSpPr>
          <p:spPr>
            <a:xfrm rot="21074214">
              <a:off x="3822445" y="3497761"/>
              <a:ext cx="1796137" cy="492443"/>
            </a:xfrm>
            <a:prstGeom prst="rect">
              <a:avLst/>
            </a:prstGeom>
          </p:spPr>
          <p:txBody>
            <a:bodyPr wrap="square">
              <a:spAutoFit/>
            </a:bodyPr>
            <a:lstStyle/>
            <a:p>
              <a:r>
                <a:rPr lang="en-US"/>
                <a:t>Thanh Nhàn</a:t>
              </a:r>
              <a:endParaRPr lang="en-US" sz="1350" dirty="0"/>
            </a:p>
          </p:txBody>
        </p:sp>
        <p:sp>
          <p:nvSpPr>
            <p:cNvPr id="89" name="Rectangle 88"/>
            <p:cNvSpPr/>
            <p:nvPr/>
          </p:nvSpPr>
          <p:spPr>
            <a:xfrm rot="20371367">
              <a:off x="3956116" y="3858314"/>
              <a:ext cx="1633368" cy="492443"/>
            </a:xfrm>
            <a:prstGeom prst="rect">
              <a:avLst/>
            </a:prstGeom>
          </p:spPr>
          <p:txBody>
            <a:bodyPr wrap="square">
              <a:spAutoFit/>
            </a:bodyPr>
            <a:lstStyle/>
            <a:p>
              <a:r>
                <a:rPr lang="en-US">
                  <a:solidFill>
                    <a:schemeClr val="bg1"/>
                  </a:solidFill>
                </a:rPr>
                <a:t>Như Ngọc</a:t>
              </a:r>
              <a:endParaRPr lang="en-US" sz="1350" dirty="0">
                <a:solidFill>
                  <a:schemeClr val="bg1"/>
                </a:solidFill>
              </a:endParaRPr>
            </a:p>
          </p:txBody>
        </p:sp>
        <p:sp>
          <p:nvSpPr>
            <p:cNvPr id="90" name="Rectangle 89"/>
            <p:cNvSpPr/>
            <p:nvPr/>
          </p:nvSpPr>
          <p:spPr>
            <a:xfrm rot="19810765">
              <a:off x="4033352" y="4157621"/>
              <a:ext cx="1801929" cy="492443"/>
            </a:xfrm>
            <a:prstGeom prst="rect">
              <a:avLst/>
            </a:prstGeom>
          </p:spPr>
          <p:txBody>
            <a:bodyPr wrap="square">
              <a:spAutoFit/>
            </a:bodyPr>
            <a:lstStyle/>
            <a:p>
              <a:r>
                <a:rPr lang="en-US"/>
                <a:t>Khánh Ngọc</a:t>
              </a:r>
              <a:endParaRPr lang="en-US" sz="1350" dirty="0"/>
            </a:p>
          </p:txBody>
        </p:sp>
        <p:sp>
          <p:nvSpPr>
            <p:cNvPr id="171" name="Rectangle 170"/>
            <p:cNvSpPr/>
            <p:nvPr/>
          </p:nvSpPr>
          <p:spPr>
            <a:xfrm rot="19335717">
              <a:off x="4245250" y="4505589"/>
              <a:ext cx="1569666" cy="492443"/>
            </a:xfrm>
            <a:prstGeom prst="rect">
              <a:avLst/>
            </a:prstGeom>
          </p:spPr>
          <p:txBody>
            <a:bodyPr wrap="square">
              <a:spAutoFit/>
            </a:bodyPr>
            <a:lstStyle/>
            <a:p>
              <a:r>
                <a:rPr lang="en-US"/>
                <a:t>Bảo Ngọc</a:t>
              </a:r>
              <a:endParaRPr lang="en-US" sz="1350" dirty="0"/>
            </a:p>
          </p:txBody>
        </p:sp>
        <p:sp>
          <p:nvSpPr>
            <p:cNvPr id="212" name="Rectangle 211"/>
            <p:cNvSpPr/>
            <p:nvPr/>
          </p:nvSpPr>
          <p:spPr>
            <a:xfrm rot="18715702">
              <a:off x="4546760" y="4878942"/>
              <a:ext cx="1504559" cy="492443"/>
            </a:xfrm>
            <a:prstGeom prst="rect">
              <a:avLst/>
            </a:prstGeom>
          </p:spPr>
          <p:txBody>
            <a:bodyPr wrap="square">
              <a:spAutoFit/>
            </a:bodyPr>
            <a:lstStyle/>
            <a:p>
              <a:r>
                <a:rPr lang="en-US">
                  <a:solidFill>
                    <a:schemeClr val="bg1"/>
                  </a:solidFill>
                </a:rPr>
                <a:t>Bảo Nam</a:t>
              </a:r>
              <a:endParaRPr lang="en-US" sz="1350">
                <a:solidFill>
                  <a:schemeClr val="bg1"/>
                </a:solidFill>
              </a:endParaRPr>
            </a:p>
          </p:txBody>
        </p:sp>
        <p:sp>
          <p:nvSpPr>
            <p:cNvPr id="213" name="Rectangle 212"/>
            <p:cNvSpPr/>
            <p:nvPr/>
          </p:nvSpPr>
          <p:spPr>
            <a:xfrm rot="18240879">
              <a:off x="4778082" y="4937281"/>
              <a:ext cx="1801031" cy="492443"/>
            </a:xfrm>
            <a:prstGeom prst="rect">
              <a:avLst/>
            </a:prstGeom>
          </p:spPr>
          <p:txBody>
            <a:bodyPr wrap="square">
              <a:spAutoFit/>
            </a:bodyPr>
            <a:lstStyle/>
            <a:p>
              <a:r>
                <a:rPr lang="en-US">
                  <a:solidFill>
                    <a:schemeClr val="bg1"/>
                  </a:solidFill>
                </a:rPr>
                <a:t>Thành Long</a:t>
              </a:r>
              <a:endParaRPr lang="en-US" sz="1350">
                <a:solidFill>
                  <a:schemeClr val="bg1"/>
                </a:solidFill>
              </a:endParaRPr>
            </a:p>
          </p:txBody>
        </p:sp>
        <p:sp>
          <p:nvSpPr>
            <p:cNvPr id="254" name="Rectangle 253"/>
            <p:cNvSpPr/>
            <p:nvPr/>
          </p:nvSpPr>
          <p:spPr>
            <a:xfrm rot="17635105">
              <a:off x="5042758" y="5149045"/>
              <a:ext cx="1786220" cy="492443"/>
            </a:xfrm>
            <a:prstGeom prst="rect">
              <a:avLst/>
            </a:prstGeom>
          </p:spPr>
          <p:txBody>
            <a:bodyPr wrap="square">
              <a:spAutoFit/>
            </a:bodyPr>
            <a:lstStyle/>
            <a:p>
              <a:r>
                <a:rPr lang="en-US">
                  <a:solidFill>
                    <a:schemeClr val="bg1"/>
                  </a:solidFill>
                </a:rPr>
                <a:t>Ngọc Long</a:t>
              </a:r>
              <a:endParaRPr lang="en-US" sz="1350" dirty="0">
                <a:solidFill>
                  <a:schemeClr val="bg1"/>
                </a:solidFill>
              </a:endParaRPr>
            </a:p>
          </p:txBody>
        </p:sp>
        <p:sp>
          <p:nvSpPr>
            <p:cNvPr id="296" name="Rectangle 295"/>
            <p:cNvSpPr/>
            <p:nvPr/>
          </p:nvSpPr>
          <p:spPr>
            <a:xfrm rot="17081983">
              <a:off x="5585577" y="5484293"/>
              <a:ext cx="1436715" cy="492443"/>
            </a:xfrm>
            <a:prstGeom prst="rect">
              <a:avLst/>
            </a:prstGeom>
          </p:spPr>
          <p:txBody>
            <a:bodyPr wrap="square">
              <a:spAutoFit/>
            </a:bodyPr>
            <a:lstStyle/>
            <a:p>
              <a:r>
                <a:rPr lang="en-US">
                  <a:solidFill>
                    <a:schemeClr val="bg1"/>
                  </a:solidFill>
                </a:rPr>
                <a:t>Diệu Linh</a:t>
              </a:r>
              <a:endParaRPr lang="en-US" sz="1350" dirty="0">
                <a:solidFill>
                  <a:schemeClr val="bg1"/>
                </a:solidFill>
              </a:endParaRPr>
            </a:p>
          </p:txBody>
        </p:sp>
        <p:sp>
          <p:nvSpPr>
            <p:cNvPr id="297" name="Rectangle 296"/>
            <p:cNvSpPr/>
            <p:nvPr/>
          </p:nvSpPr>
          <p:spPr>
            <a:xfrm rot="16674872">
              <a:off x="6006266" y="5431969"/>
              <a:ext cx="1388539" cy="492443"/>
            </a:xfrm>
            <a:prstGeom prst="rect">
              <a:avLst/>
            </a:prstGeom>
          </p:spPr>
          <p:txBody>
            <a:bodyPr wrap="square">
              <a:spAutoFit/>
            </a:bodyPr>
            <a:lstStyle/>
            <a:p>
              <a:r>
                <a:rPr lang="en-US">
                  <a:solidFill>
                    <a:schemeClr val="bg1"/>
                  </a:solidFill>
                </a:rPr>
                <a:t>Mai Linh</a:t>
              </a:r>
              <a:endParaRPr lang="en-US" sz="1350" dirty="0">
                <a:solidFill>
                  <a:schemeClr val="bg1"/>
                </a:solidFill>
              </a:endParaRPr>
            </a:p>
          </p:txBody>
        </p:sp>
        <p:sp>
          <p:nvSpPr>
            <p:cNvPr id="298" name="Rectangle 297"/>
            <p:cNvSpPr/>
            <p:nvPr/>
          </p:nvSpPr>
          <p:spPr>
            <a:xfrm rot="15672824">
              <a:off x="6371155" y="5588936"/>
              <a:ext cx="1448704" cy="492443"/>
            </a:xfrm>
            <a:prstGeom prst="rect">
              <a:avLst/>
            </a:prstGeom>
          </p:spPr>
          <p:txBody>
            <a:bodyPr wrap="square">
              <a:spAutoFit/>
            </a:bodyPr>
            <a:lstStyle/>
            <a:p>
              <a:r>
                <a:rPr lang="en-US">
                  <a:solidFill>
                    <a:schemeClr val="bg1"/>
                  </a:solidFill>
                </a:rPr>
                <a:t>Tú Linh</a:t>
              </a:r>
              <a:endParaRPr lang="en-US" sz="1350" dirty="0">
                <a:solidFill>
                  <a:schemeClr val="bg1"/>
                </a:solidFill>
              </a:endParaRPr>
            </a:p>
          </p:txBody>
        </p:sp>
        <p:sp>
          <p:nvSpPr>
            <p:cNvPr id="299" name="Rectangle 298"/>
            <p:cNvSpPr/>
            <p:nvPr/>
          </p:nvSpPr>
          <p:spPr>
            <a:xfrm rot="15388490">
              <a:off x="6629749" y="5354143"/>
              <a:ext cx="1553678" cy="492443"/>
            </a:xfrm>
            <a:prstGeom prst="rect">
              <a:avLst/>
            </a:prstGeom>
          </p:spPr>
          <p:txBody>
            <a:bodyPr wrap="square">
              <a:spAutoFit/>
            </a:bodyPr>
            <a:lstStyle/>
            <a:p>
              <a:r>
                <a:rPr lang="en-US"/>
                <a:t>Phúc Lâm</a:t>
              </a:r>
              <a:endParaRPr lang="en-US" sz="1350"/>
            </a:p>
          </p:txBody>
        </p:sp>
        <p:sp>
          <p:nvSpPr>
            <p:cNvPr id="339" name="Rectangle 338"/>
            <p:cNvSpPr/>
            <p:nvPr/>
          </p:nvSpPr>
          <p:spPr>
            <a:xfrm rot="14952899">
              <a:off x="6942198" y="5188110"/>
              <a:ext cx="1706403" cy="492443"/>
            </a:xfrm>
            <a:prstGeom prst="rect">
              <a:avLst/>
            </a:prstGeom>
          </p:spPr>
          <p:txBody>
            <a:bodyPr wrap="square">
              <a:spAutoFit/>
            </a:bodyPr>
            <a:lstStyle/>
            <a:p>
              <a:r>
                <a:rPr lang="en-US">
                  <a:solidFill>
                    <a:schemeClr val="bg1"/>
                  </a:solidFill>
                </a:rPr>
                <a:t>Trung Kiên</a:t>
              </a:r>
              <a:endParaRPr lang="en-US" sz="1350">
                <a:solidFill>
                  <a:schemeClr val="bg1"/>
                </a:solidFill>
              </a:endParaRPr>
            </a:p>
          </p:txBody>
        </p:sp>
        <p:sp>
          <p:nvSpPr>
            <p:cNvPr id="461" name="Rectangle 460"/>
            <p:cNvSpPr/>
            <p:nvPr/>
          </p:nvSpPr>
          <p:spPr>
            <a:xfrm rot="14378777">
              <a:off x="7198794" y="4970719"/>
              <a:ext cx="1664148" cy="492443"/>
            </a:xfrm>
            <a:prstGeom prst="rect">
              <a:avLst/>
            </a:prstGeom>
          </p:spPr>
          <p:txBody>
            <a:bodyPr wrap="square">
              <a:spAutoFit/>
            </a:bodyPr>
            <a:lstStyle/>
            <a:p>
              <a:r>
                <a:rPr lang="en-US"/>
                <a:t>Duy Khánh</a:t>
              </a:r>
              <a:endParaRPr lang="en-US" sz="1350" dirty="0"/>
            </a:p>
          </p:txBody>
        </p:sp>
        <p:sp>
          <p:nvSpPr>
            <p:cNvPr id="462" name="Rectangle 461"/>
            <p:cNvSpPr/>
            <p:nvPr/>
          </p:nvSpPr>
          <p:spPr>
            <a:xfrm rot="14034535">
              <a:off x="7301631" y="4727947"/>
              <a:ext cx="2016287" cy="492443"/>
            </a:xfrm>
            <a:prstGeom prst="rect">
              <a:avLst/>
            </a:prstGeom>
          </p:spPr>
          <p:txBody>
            <a:bodyPr wrap="square">
              <a:spAutoFit/>
            </a:bodyPr>
            <a:lstStyle/>
            <a:p>
              <a:r>
                <a:rPr lang="en-US"/>
                <a:t>Nhật Khang</a:t>
              </a:r>
              <a:endParaRPr lang="en-US" sz="1350" dirty="0"/>
            </a:p>
          </p:txBody>
        </p:sp>
        <p:sp>
          <p:nvSpPr>
            <p:cNvPr id="465" name="Rectangle 464"/>
            <p:cNvSpPr/>
            <p:nvPr/>
          </p:nvSpPr>
          <p:spPr>
            <a:xfrm rot="13411150">
              <a:off x="7494166" y="4479469"/>
              <a:ext cx="2059105" cy="492443"/>
            </a:xfrm>
            <a:prstGeom prst="rect">
              <a:avLst/>
            </a:prstGeom>
          </p:spPr>
          <p:txBody>
            <a:bodyPr wrap="square">
              <a:spAutoFit/>
            </a:bodyPr>
            <a:lstStyle/>
            <a:p>
              <a:r>
                <a:rPr lang="en-US"/>
                <a:t>Quỳnh Hương</a:t>
              </a:r>
              <a:endParaRPr lang="en-US" sz="1350" dirty="0"/>
            </a:p>
          </p:txBody>
        </p:sp>
        <p:sp>
          <p:nvSpPr>
            <p:cNvPr id="466" name="Rectangle 465"/>
            <p:cNvSpPr/>
            <p:nvPr/>
          </p:nvSpPr>
          <p:spPr>
            <a:xfrm rot="12531984">
              <a:off x="7646117" y="4179094"/>
              <a:ext cx="2061645" cy="492443"/>
            </a:xfrm>
            <a:prstGeom prst="rect">
              <a:avLst/>
            </a:prstGeom>
          </p:spPr>
          <p:txBody>
            <a:bodyPr wrap="square">
              <a:spAutoFit/>
            </a:bodyPr>
            <a:lstStyle/>
            <a:p>
              <a:r>
                <a:rPr lang="en-US">
                  <a:solidFill>
                    <a:schemeClr val="bg1"/>
                  </a:solidFill>
                </a:rPr>
                <a:t>Khánh Huyền</a:t>
              </a:r>
              <a:endParaRPr lang="en-US" sz="1350" dirty="0">
                <a:solidFill>
                  <a:schemeClr val="bg1"/>
                </a:solidFill>
              </a:endParaRPr>
            </a:p>
          </p:txBody>
        </p:sp>
        <p:sp>
          <p:nvSpPr>
            <p:cNvPr id="467" name="Rectangle 466"/>
            <p:cNvSpPr/>
            <p:nvPr/>
          </p:nvSpPr>
          <p:spPr>
            <a:xfrm rot="12177149">
              <a:off x="8458819" y="3910475"/>
              <a:ext cx="1422569" cy="492443"/>
            </a:xfrm>
            <a:prstGeom prst="rect">
              <a:avLst/>
            </a:prstGeom>
          </p:spPr>
          <p:txBody>
            <a:bodyPr wrap="square">
              <a:spAutoFit/>
            </a:bodyPr>
            <a:lstStyle/>
            <a:p>
              <a:r>
                <a:rPr lang="en-US">
                  <a:solidFill>
                    <a:schemeClr val="bg1"/>
                  </a:solidFill>
                </a:rPr>
                <a:t>Thu Hoài</a:t>
              </a:r>
              <a:endParaRPr lang="en-US" sz="1350">
                <a:solidFill>
                  <a:schemeClr val="bg1"/>
                </a:solidFill>
              </a:endParaRPr>
            </a:p>
          </p:txBody>
        </p:sp>
        <p:sp>
          <p:nvSpPr>
            <p:cNvPr id="468" name="Rectangle 467"/>
            <p:cNvSpPr/>
            <p:nvPr/>
          </p:nvSpPr>
          <p:spPr>
            <a:xfrm rot="11582443">
              <a:off x="8535767" y="3535826"/>
              <a:ext cx="1422569" cy="492443"/>
            </a:xfrm>
            <a:prstGeom prst="rect">
              <a:avLst/>
            </a:prstGeom>
          </p:spPr>
          <p:txBody>
            <a:bodyPr wrap="square">
              <a:spAutoFit/>
            </a:bodyPr>
            <a:lstStyle/>
            <a:p>
              <a:r>
                <a:rPr lang="en-US">
                  <a:solidFill>
                    <a:schemeClr val="bg1"/>
                  </a:solidFill>
                </a:rPr>
                <a:t>Văn Hiếu</a:t>
              </a:r>
              <a:endParaRPr lang="en-US" sz="1350" dirty="0">
                <a:solidFill>
                  <a:schemeClr val="bg1"/>
                </a:solidFill>
              </a:endParaRPr>
            </a:p>
          </p:txBody>
        </p:sp>
        <p:sp>
          <p:nvSpPr>
            <p:cNvPr id="469" name="Rectangle 468"/>
            <p:cNvSpPr/>
            <p:nvPr/>
          </p:nvSpPr>
          <p:spPr>
            <a:xfrm rot="11041461">
              <a:off x="8565599" y="3154756"/>
              <a:ext cx="1422569" cy="492443"/>
            </a:xfrm>
            <a:prstGeom prst="rect">
              <a:avLst/>
            </a:prstGeom>
          </p:spPr>
          <p:txBody>
            <a:bodyPr wrap="square">
              <a:spAutoFit/>
            </a:bodyPr>
            <a:lstStyle/>
            <a:p>
              <a:r>
                <a:rPr lang="en-US"/>
                <a:t>Đức Hiệp</a:t>
              </a:r>
              <a:endParaRPr lang="en-US" sz="1350"/>
            </a:p>
          </p:txBody>
        </p:sp>
        <p:sp>
          <p:nvSpPr>
            <p:cNvPr id="470" name="Rectangle 469"/>
            <p:cNvSpPr/>
            <p:nvPr/>
          </p:nvSpPr>
          <p:spPr>
            <a:xfrm rot="10308523">
              <a:off x="7649995" y="2843300"/>
              <a:ext cx="2262752" cy="492443"/>
            </a:xfrm>
            <a:prstGeom prst="rect">
              <a:avLst/>
            </a:prstGeom>
          </p:spPr>
          <p:txBody>
            <a:bodyPr wrap="square">
              <a:spAutoFit/>
            </a:bodyPr>
            <a:lstStyle/>
            <a:p>
              <a:r>
                <a:rPr lang="en-US" smtClean="0">
                  <a:solidFill>
                    <a:schemeClr val="bg1"/>
                  </a:solidFill>
                </a:rPr>
                <a:t>Nguyễn </a:t>
              </a:r>
              <a:r>
                <a:rPr lang="en-US">
                  <a:solidFill>
                    <a:schemeClr val="bg1"/>
                  </a:solidFill>
                </a:rPr>
                <a:t>Hân</a:t>
              </a:r>
              <a:endParaRPr lang="en-US" sz="1350">
                <a:solidFill>
                  <a:schemeClr val="bg1"/>
                </a:solidFill>
              </a:endParaRPr>
            </a:p>
          </p:txBody>
        </p:sp>
        <p:sp>
          <p:nvSpPr>
            <p:cNvPr id="471" name="Rectangle 470"/>
            <p:cNvSpPr/>
            <p:nvPr/>
          </p:nvSpPr>
          <p:spPr>
            <a:xfrm rot="9635059">
              <a:off x="8170461" y="2358597"/>
              <a:ext cx="1677703" cy="492443"/>
            </a:xfrm>
            <a:prstGeom prst="rect">
              <a:avLst/>
            </a:prstGeom>
          </p:spPr>
          <p:txBody>
            <a:bodyPr wrap="square">
              <a:spAutoFit/>
            </a:bodyPr>
            <a:lstStyle/>
            <a:p>
              <a:r>
                <a:rPr lang="en-US" smtClean="0">
                  <a:solidFill>
                    <a:schemeClr val="bg1"/>
                  </a:solidFill>
                </a:rPr>
                <a:t>Đặng </a:t>
              </a:r>
              <a:r>
                <a:rPr lang="en-US">
                  <a:solidFill>
                    <a:schemeClr val="bg1"/>
                  </a:solidFill>
                </a:rPr>
                <a:t>Hân</a:t>
              </a:r>
              <a:endParaRPr lang="en-US" sz="1350" dirty="0">
                <a:solidFill>
                  <a:schemeClr val="bg1"/>
                </a:solidFill>
              </a:endParaRPr>
            </a:p>
          </p:txBody>
        </p:sp>
        <p:sp>
          <p:nvSpPr>
            <p:cNvPr id="472" name="Rectangle 471"/>
            <p:cNvSpPr/>
            <p:nvPr/>
          </p:nvSpPr>
          <p:spPr>
            <a:xfrm rot="9635059">
              <a:off x="8221838" y="2000197"/>
              <a:ext cx="1422569" cy="492443"/>
            </a:xfrm>
            <a:prstGeom prst="rect">
              <a:avLst/>
            </a:prstGeom>
          </p:spPr>
          <p:txBody>
            <a:bodyPr wrap="square">
              <a:spAutoFit/>
            </a:bodyPr>
            <a:lstStyle/>
            <a:p>
              <a:r>
                <a:rPr lang="en-US">
                  <a:solidFill>
                    <a:schemeClr val="bg1"/>
                  </a:solidFill>
                </a:rPr>
                <a:t>Thu Hảo</a:t>
              </a:r>
              <a:endParaRPr lang="en-US" sz="1350" dirty="0">
                <a:solidFill>
                  <a:schemeClr val="bg1"/>
                </a:solidFill>
              </a:endParaRPr>
            </a:p>
          </p:txBody>
        </p:sp>
        <p:sp>
          <p:nvSpPr>
            <p:cNvPr id="473" name="Rectangle 472"/>
            <p:cNvSpPr/>
            <p:nvPr/>
          </p:nvSpPr>
          <p:spPr>
            <a:xfrm rot="8338032">
              <a:off x="7992463" y="1637506"/>
              <a:ext cx="1508236" cy="492443"/>
            </a:xfrm>
            <a:prstGeom prst="rect">
              <a:avLst/>
            </a:prstGeom>
          </p:spPr>
          <p:txBody>
            <a:bodyPr wrap="square">
              <a:spAutoFit/>
            </a:bodyPr>
            <a:lstStyle/>
            <a:p>
              <a:r>
                <a:rPr lang="en-US">
                  <a:solidFill>
                    <a:schemeClr val="bg1"/>
                  </a:solidFill>
                </a:rPr>
                <a:t>Trung Đức</a:t>
              </a:r>
              <a:endParaRPr lang="en-US" sz="1350" dirty="0">
                <a:solidFill>
                  <a:schemeClr val="bg1"/>
                </a:solidFill>
              </a:endParaRPr>
            </a:p>
          </p:txBody>
        </p:sp>
        <p:sp>
          <p:nvSpPr>
            <p:cNvPr id="474" name="Rectangle 473"/>
            <p:cNvSpPr/>
            <p:nvPr/>
          </p:nvSpPr>
          <p:spPr>
            <a:xfrm rot="8338032">
              <a:off x="7812331" y="1338724"/>
              <a:ext cx="1422569" cy="492443"/>
            </a:xfrm>
            <a:prstGeom prst="rect">
              <a:avLst/>
            </a:prstGeom>
          </p:spPr>
          <p:txBody>
            <a:bodyPr wrap="square">
              <a:spAutoFit/>
            </a:bodyPr>
            <a:lstStyle/>
            <a:p>
              <a:r>
                <a:rPr lang="en-US">
                  <a:solidFill>
                    <a:schemeClr val="bg1"/>
                  </a:solidFill>
                </a:rPr>
                <a:t>Văn Đại</a:t>
              </a:r>
              <a:endParaRPr lang="en-US" sz="1350" dirty="0">
                <a:solidFill>
                  <a:schemeClr val="bg1"/>
                </a:solidFill>
              </a:endParaRPr>
            </a:p>
          </p:txBody>
        </p:sp>
        <p:sp>
          <p:nvSpPr>
            <p:cNvPr id="475" name="Rectangle 474"/>
            <p:cNvSpPr/>
            <p:nvPr/>
          </p:nvSpPr>
          <p:spPr>
            <a:xfrm rot="7204373">
              <a:off x="7230769" y="1315249"/>
              <a:ext cx="1760347" cy="492443"/>
            </a:xfrm>
            <a:prstGeom prst="rect">
              <a:avLst/>
            </a:prstGeom>
          </p:spPr>
          <p:txBody>
            <a:bodyPr wrap="square">
              <a:spAutoFit/>
            </a:bodyPr>
            <a:lstStyle/>
            <a:p>
              <a:r>
                <a:rPr lang="en-US"/>
                <a:t>Hải Dương</a:t>
              </a:r>
              <a:endParaRPr lang="en-US" sz="1350" dirty="0"/>
            </a:p>
          </p:txBody>
        </p:sp>
        <p:sp>
          <p:nvSpPr>
            <p:cNvPr id="476" name="Rectangle 475"/>
            <p:cNvSpPr/>
            <p:nvPr/>
          </p:nvSpPr>
          <p:spPr>
            <a:xfrm rot="6839477">
              <a:off x="6952406" y="1093549"/>
              <a:ext cx="1706491" cy="492443"/>
            </a:xfrm>
            <a:prstGeom prst="rect">
              <a:avLst/>
            </a:prstGeom>
          </p:spPr>
          <p:txBody>
            <a:bodyPr wrap="square">
              <a:spAutoFit/>
            </a:bodyPr>
            <a:lstStyle/>
            <a:p>
              <a:r>
                <a:rPr lang="en-US" smtClean="0">
                  <a:solidFill>
                    <a:schemeClr val="bg1"/>
                  </a:solidFill>
                </a:rPr>
                <a:t>Bùi </a:t>
              </a:r>
              <a:r>
                <a:rPr lang="en-US">
                  <a:solidFill>
                    <a:schemeClr val="bg1"/>
                  </a:solidFill>
                </a:rPr>
                <a:t>Duyên</a:t>
              </a:r>
              <a:endParaRPr lang="en-US" sz="1350" dirty="0">
                <a:solidFill>
                  <a:schemeClr val="bg1"/>
                </a:solidFill>
              </a:endParaRPr>
            </a:p>
          </p:txBody>
        </p:sp>
        <p:sp>
          <p:nvSpPr>
            <p:cNvPr id="477" name="Rectangle 476"/>
            <p:cNvSpPr/>
            <p:nvPr/>
          </p:nvSpPr>
          <p:spPr>
            <a:xfrm rot="6142633">
              <a:off x="6491853" y="1012646"/>
              <a:ext cx="1903259" cy="492443"/>
            </a:xfrm>
            <a:prstGeom prst="rect">
              <a:avLst/>
            </a:prstGeom>
          </p:spPr>
          <p:txBody>
            <a:bodyPr wrap="square">
              <a:spAutoFit/>
            </a:bodyPr>
            <a:lstStyle/>
            <a:p>
              <a:r>
                <a:rPr lang="en-US">
                  <a:solidFill>
                    <a:schemeClr val="bg1"/>
                  </a:solidFill>
                </a:rPr>
                <a:t>Quang Dũng</a:t>
              </a:r>
              <a:endParaRPr lang="en-US" sz="1350" dirty="0">
                <a:solidFill>
                  <a:schemeClr val="bg1"/>
                </a:solidFill>
              </a:endParaRPr>
            </a:p>
          </p:txBody>
        </p:sp>
        <p:sp>
          <p:nvSpPr>
            <p:cNvPr id="478" name="Rectangle 477"/>
            <p:cNvSpPr/>
            <p:nvPr/>
          </p:nvSpPr>
          <p:spPr>
            <a:xfrm rot="5744907">
              <a:off x="6408008" y="721934"/>
              <a:ext cx="1422569" cy="492443"/>
            </a:xfrm>
            <a:prstGeom prst="rect">
              <a:avLst/>
            </a:prstGeom>
          </p:spPr>
          <p:txBody>
            <a:bodyPr wrap="square">
              <a:spAutoFit/>
            </a:bodyPr>
            <a:lstStyle/>
            <a:p>
              <a:r>
                <a:rPr lang="en-US">
                  <a:solidFill>
                    <a:schemeClr val="bg1"/>
                  </a:solidFill>
                </a:rPr>
                <a:t>Bảo Châu</a:t>
              </a:r>
              <a:endParaRPr lang="en-US" sz="1350" dirty="0">
                <a:solidFill>
                  <a:schemeClr val="bg1"/>
                </a:solidFill>
              </a:endParaRPr>
            </a:p>
          </p:txBody>
        </p:sp>
        <p:sp>
          <p:nvSpPr>
            <p:cNvPr id="479" name="Rectangle 478"/>
            <p:cNvSpPr/>
            <p:nvPr/>
          </p:nvSpPr>
          <p:spPr>
            <a:xfrm rot="5400000">
              <a:off x="6008193" y="749149"/>
              <a:ext cx="1422569" cy="492443"/>
            </a:xfrm>
            <a:prstGeom prst="rect">
              <a:avLst/>
            </a:prstGeom>
          </p:spPr>
          <p:txBody>
            <a:bodyPr wrap="square">
              <a:spAutoFit/>
            </a:bodyPr>
            <a:lstStyle/>
            <a:p>
              <a:r>
                <a:rPr lang="en-US"/>
                <a:t>Gia Bảo</a:t>
              </a:r>
              <a:endParaRPr lang="en-US" sz="1350" dirty="0"/>
            </a:p>
          </p:txBody>
        </p:sp>
        <p:sp>
          <p:nvSpPr>
            <p:cNvPr id="480" name="Rectangle 479"/>
            <p:cNvSpPr/>
            <p:nvPr/>
          </p:nvSpPr>
          <p:spPr>
            <a:xfrm rot="4466550">
              <a:off x="5480798" y="964214"/>
              <a:ext cx="1716084" cy="492443"/>
            </a:xfrm>
            <a:prstGeom prst="rect">
              <a:avLst/>
            </a:prstGeom>
          </p:spPr>
          <p:txBody>
            <a:bodyPr wrap="square">
              <a:spAutoFit/>
            </a:bodyPr>
            <a:lstStyle/>
            <a:p>
              <a:r>
                <a:rPr lang="en-US">
                  <a:solidFill>
                    <a:schemeClr val="bg1"/>
                  </a:solidFill>
                </a:rPr>
                <a:t>Tuấn Anh</a:t>
              </a:r>
              <a:endParaRPr lang="en-US" sz="1350" dirty="0">
                <a:solidFill>
                  <a:schemeClr val="bg1"/>
                </a:solidFill>
              </a:endParaRPr>
            </a:p>
          </p:txBody>
        </p:sp>
        <p:sp>
          <p:nvSpPr>
            <p:cNvPr id="481" name="Rectangle 480"/>
            <p:cNvSpPr/>
            <p:nvPr/>
          </p:nvSpPr>
          <p:spPr>
            <a:xfrm rot="4054158">
              <a:off x="5242821" y="943922"/>
              <a:ext cx="1422569" cy="492443"/>
            </a:xfrm>
            <a:prstGeom prst="rect">
              <a:avLst/>
            </a:prstGeom>
          </p:spPr>
          <p:txBody>
            <a:bodyPr wrap="square">
              <a:spAutoFit/>
            </a:bodyPr>
            <a:lstStyle/>
            <a:p>
              <a:r>
                <a:rPr lang="en-US">
                  <a:solidFill>
                    <a:schemeClr val="bg1"/>
                  </a:solidFill>
                </a:rPr>
                <a:t>Diệu Anh</a:t>
              </a:r>
              <a:endParaRPr lang="en-US" sz="1350" dirty="0">
                <a:solidFill>
                  <a:schemeClr val="bg1"/>
                </a:solidFill>
              </a:endParaRPr>
            </a:p>
          </p:txBody>
        </p:sp>
        <p:sp>
          <p:nvSpPr>
            <p:cNvPr id="482" name="Rectangle 481"/>
            <p:cNvSpPr/>
            <p:nvPr/>
          </p:nvSpPr>
          <p:spPr>
            <a:xfrm rot="3420947">
              <a:off x="4818472" y="1250821"/>
              <a:ext cx="1775232" cy="492443"/>
            </a:xfrm>
            <a:prstGeom prst="rect">
              <a:avLst/>
            </a:prstGeom>
          </p:spPr>
          <p:txBody>
            <a:bodyPr wrap="square">
              <a:spAutoFit/>
            </a:bodyPr>
            <a:lstStyle/>
            <a:p>
              <a:r>
                <a:rPr lang="en-US">
                  <a:solidFill>
                    <a:schemeClr val="bg1"/>
                  </a:solidFill>
                </a:rPr>
                <a:t>Minh Hiếu</a:t>
              </a:r>
              <a:endParaRPr lang="en-US" sz="1350">
                <a:solidFill>
                  <a:schemeClr val="bg1"/>
                </a:solidFill>
              </a:endParaRPr>
            </a:p>
          </p:txBody>
        </p:sp>
      </p:grpSp>
      <p:sp>
        <p:nvSpPr>
          <p:cNvPr id="2" name="Oval 1"/>
          <p:cNvSpPr/>
          <p:nvPr/>
        </p:nvSpPr>
        <p:spPr>
          <a:xfrm>
            <a:off x="5234338" y="2093007"/>
            <a:ext cx="869318" cy="869318"/>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Rectangle 90"/>
          <p:cNvSpPr/>
          <p:nvPr/>
        </p:nvSpPr>
        <p:spPr>
          <a:xfrm>
            <a:off x="1171881" y="31398"/>
            <a:ext cx="2344232" cy="992579"/>
          </a:xfrm>
          <a:prstGeom prst="rect">
            <a:avLst/>
          </a:prstGeom>
          <a:noFill/>
        </p:spPr>
        <p:txBody>
          <a:bodyPr wrap="none" lIns="68580" tIns="34290" rIns="68580" bIns="34290">
            <a:spAutoFit/>
          </a:bodyPr>
          <a:lstStyle/>
          <a:p>
            <a:pPr algn="ctr"/>
            <a:r>
              <a:rPr lang="en-US" sz="3000" b="1" dirty="0" smtClean="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3000" b="1" dirty="0" smtClean="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endParaRPr lang="en-US" sz="3000" b="1" dirty="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7329334" y="4435638"/>
            <a:ext cx="1678863" cy="52717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Tahoma" panose="020B0604030504040204" pitchFamily="34" charset="0"/>
                <a:ea typeface="Tahoma" panose="020B0604030504040204" pitchFamily="34" charset="0"/>
                <a:cs typeface="Tahoma" panose="020B0604030504040204" pitchFamily="34" charset="0"/>
              </a:rPr>
              <a:t>QUAY</a:t>
            </a:r>
            <a:endParaRPr lang="vi-VN" b="1" dirty="0">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35" y="861823"/>
            <a:ext cx="371475" cy="328613"/>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0334" y="1133278"/>
            <a:ext cx="371475" cy="328613"/>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9720" y="218627"/>
            <a:ext cx="619934" cy="1033224"/>
          </a:xfrm>
          <a:prstGeom prst="rect">
            <a:avLst/>
          </a:prstGeom>
        </p:spPr>
      </p:pic>
      <p:pic>
        <p:nvPicPr>
          <p:cNvPr id="96" name="Picture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1165" y="2094516"/>
            <a:ext cx="1015661" cy="866298"/>
          </a:xfrm>
          <a:prstGeom prst="rect">
            <a:avLst/>
          </a:prstGeom>
        </p:spPr>
      </p:pic>
      <p:sp>
        <p:nvSpPr>
          <p:cNvPr id="100" name="Isosceles Triangle 9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pic>
        <p:nvPicPr>
          <p:cNvPr id="101"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285614" y="-520300"/>
            <a:ext cx="457200" cy="457200"/>
          </a:xfrm>
          <a:prstGeom prst="rect">
            <a:avLst/>
          </a:prstGeom>
        </p:spPr>
      </p:pic>
      <p:sp>
        <p:nvSpPr>
          <p:cNvPr id="102" name="Isosceles Triangle 10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3" name="Isosceles Triangle 10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4" name="Isosceles Triangle 10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5" name="Isosceles Triangle 10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6" name="Isosceles Triangle 10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7" name="Isosceles Triangle 10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8" name="Isosceles Triangle 10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9" name="Isosceles Triangle 10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0" name="Isosceles Triangle 10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1" name="Isosceles Triangle 11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2" name="Isosceles Triangle 11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3" name="Isosceles Triangle 11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4" name="Isosceles Triangle 11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5" name="Isosceles Triangle 11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6" name="Isosceles Triangle 11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7" name="Isosceles Triangle 11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8" name="Isosceles Triangle 1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9" name="Isosceles Triangle 11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0" name="Isosceles Triangle 11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1" name="Isosceles Triangle 12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2" name="Heart 121">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4" name="Rounded Rectangle 123">
            <a:hlinkClick r:id="rId10" action="ppaction://hlinksldjump"/>
          </p:cNvPr>
          <p:cNvSpPr/>
          <p:nvPr/>
        </p:nvSpPr>
        <p:spPr>
          <a:xfrm>
            <a:off x="238149" y="1349792"/>
            <a:ext cx="1022487" cy="103992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ounded Rectangle 124">
            <a:hlinkClick r:id="rId11" action="ppaction://hlinksldjump"/>
          </p:cNvPr>
          <p:cNvSpPr/>
          <p:nvPr/>
        </p:nvSpPr>
        <p:spPr>
          <a:xfrm>
            <a:off x="1512418" y="1304833"/>
            <a:ext cx="1018136" cy="103992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ounded Rectangle 125">
            <a:hlinkClick r:id="rId12" action="ppaction://hlinksldjump"/>
          </p:cNvPr>
          <p:cNvSpPr/>
          <p:nvPr/>
        </p:nvSpPr>
        <p:spPr>
          <a:xfrm>
            <a:off x="282950" y="2557307"/>
            <a:ext cx="977686" cy="105381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ounded Rectangle 126">
            <a:hlinkClick r:id="rId13" action="ppaction://hlinksldjump"/>
          </p:cNvPr>
          <p:cNvSpPr/>
          <p:nvPr/>
        </p:nvSpPr>
        <p:spPr>
          <a:xfrm>
            <a:off x="1589263" y="2551737"/>
            <a:ext cx="952948" cy="98459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hlinkClick r:id="rId14" action="ppaction://hlinksldjump"/>
          </p:cNvPr>
          <p:cNvSpPr/>
          <p:nvPr/>
        </p:nvSpPr>
        <p:spPr>
          <a:xfrm>
            <a:off x="251575" y="3719812"/>
            <a:ext cx="1009061" cy="114094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hlinkClick r:id="rId15" action="ppaction://hlinksldjump"/>
          </p:cNvPr>
          <p:cNvSpPr/>
          <p:nvPr/>
        </p:nvSpPr>
        <p:spPr>
          <a:xfrm>
            <a:off x="1558537" y="3657434"/>
            <a:ext cx="1073351" cy="109533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ight Arrow 3">
            <a:hlinkClick r:id="rId16" action="ppaction://hlinksldjump"/>
          </p:cNvPr>
          <p:cNvSpPr/>
          <p:nvPr/>
        </p:nvSpPr>
        <p:spPr>
          <a:xfrm>
            <a:off x="2829775" y="4752764"/>
            <a:ext cx="562161" cy="267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70950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seq concurrent="1" nextAc="seek">
              <p:cTn id="151" restart="whenNotActive" fill="hold" evtFilter="cancelBubble" nodeType="interactiveSeq">
                <p:stCondLst>
                  <p:cond evt="onClick" delay="0">
                    <p:tgtEl>
                      <p:spTgt spid="12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124"/>
                                        </p:tgtEl>
                                        <p:attrNameLst>
                                          <p:attrName>fillcolor</p:attrName>
                                        </p:attrNameLst>
                                      </p:cBhvr>
                                      <p:to>
                                        <a:srgbClr val="000000"/>
                                      </p:to>
                                    </p:animClr>
                                    <p:set>
                                      <p:cBhvr>
                                        <p:cTn id="156" dur="500" fill="hold"/>
                                        <p:tgtEl>
                                          <p:spTgt spid="124"/>
                                        </p:tgtEl>
                                        <p:attrNameLst>
                                          <p:attrName>fill.type</p:attrName>
                                        </p:attrNameLst>
                                      </p:cBhvr>
                                      <p:to>
                                        <p:strVal val="solid"/>
                                      </p:to>
                                    </p:set>
                                    <p:set>
                                      <p:cBhvr>
                                        <p:cTn id="157" dur="500" fill="hold"/>
                                        <p:tgtEl>
                                          <p:spTgt spid="124"/>
                                        </p:tgtEl>
                                        <p:attrNameLst>
                                          <p:attrName>fill.on</p:attrName>
                                        </p:attrNameLst>
                                      </p:cBhvr>
                                      <p:to>
                                        <p:strVal val="true"/>
                                      </p:to>
                                    </p:set>
                                  </p:childTnLst>
                                </p:cTn>
                              </p:par>
                            </p:childTnLst>
                          </p:cTn>
                        </p:par>
                      </p:childTnLst>
                    </p:cTn>
                  </p:par>
                </p:childTnLst>
              </p:cTn>
              <p:nextCondLst>
                <p:cond evt="onClick" delay="0">
                  <p:tgtEl>
                    <p:spTgt spid="124"/>
                  </p:tgtEl>
                </p:cond>
              </p:nextCondLst>
            </p:seq>
            <p:seq concurrent="1" nextAc="seek">
              <p:cTn id="158" restart="whenNotActive" fill="hold" evtFilter="cancelBubble" nodeType="interactiveSeq">
                <p:stCondLst>
                  <p:cond evt="onClick" delay="0">
                    <p:tgtEl>
                      <p:spTgt spid="12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125"/>
                                        </p:tgtEl>
                                        <p:attrNameLst>
                                          <p:attrName>fillcolor</p:attrName>
                                        </p:attrNameLst>
                                      </p:cBhvr>
                                      <p:to>
                                        <a:srgbClr val="000000"/>
                                      </p:to>
                                    </p:animClr>
                                    <p:set>
                                      <p:cBhvr>
                                        <p:cTn id="163" dur="500" fill="hold"/>
                                        <p:tgtEl>
                                          <p:spTgt spid="125"/>
                                        </p:tgtEl>
                                        <p:attrNameLst>
                                          <p:attrName>fill.type</p:attrName>
                                        </p:attrNameLst>
                                      </p:cBhvr>
                                      <p:to>
                                        <p:strVal val="solid"/>
                                      </p:to>
                                    </p:set>
                                    <p:set>
                                      <p:cBhvr>
                                        <p:cTn id="164" dur="500" fill="hold"/>
                                        <p:tgtEl>
                                          <p:spTgt spid="125"/>
                                        </p:tgtEl>
                                        <p:attrNameLst>
                                          <p:attrName>fill.on</p:attrName>
                                        </p:attrNameLst>
                                      </p:cBhvr>
                                      <p:to>
                                        <p:strVal val="true"/>
                                      </p:to>
                                    </p:set>
                                  </p:childTnLst>
                                </p:cTn>
                              </p:par>
                            </p:childTnLst>
                          </p:cTn>
                        </p:par>
                      </p:childTnLst>
                    </p:cTn>
                  </p:par>
                </p:childTnLst>
              </p:cTn>
              <p:nextCondLst>
                <p:cond evt="onClick" delay="0">
                  <p:tgtEl>
                    <p:spTgt spid="125"/>
                  </p:tgtEl>
                </p:cond>
              </p:nextCondLst>
            </p:seq>
            <p:seq concurrent="1" nextAc="seek">
              <p:cTn id="165" restart="whenNotActive" fill="hold" evtFilter="cancelBubble" nodeType="interactiveSeq">
                <p:stCondLst>
                  <p:cond evt="onClick" delay="0">
                    <p:tgtEl>
                      <p:spTgt spid="12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126"/>
                                        </p:tgtEl>
                                        <p:attrNameLst>
                                          <p:attrName>fillcolor</p:attrName>
                                        </p:attrNameLst>
                                      </p:cBhvr>
                                      <p:to>
                                        <a:srgbClr val="000000"/>
                                      </p:to>
                                    </p:animClr>
                                    <p:set>
                                      <p:cBhvr>
                                        <p:cTn id="170" dur="500" fill="hold"/>
                                        <p:tgtEl>
                                          <p:spTgt spid="126"/>
                                        </p:tgtEl>
                                        <p:attrNameLst>
                                          <p:attrName>fill.type</p:attrName>
                                        </p:attrNameLst>
                                      </p:cBhvr>
                                      <p:to>
                                        <p:strVal val="solid"/>
                                      </p:to>
                                    </p:set>
                                    <p:set>
                                      <p:cBhvr>
                                        <p:cTn id="171" dur="500" fill="hold"/>
                                        <p:tgtEl>
                                          <p:spTgt spid="126"/>
                                        </p:tgtEl>
                                        <p:attrNameLst>
                                          <p:attrName>fill.on</p:attrName>
                                        </p:attrNameLst>
                                      </p:cBhvr>
                                      <p:to>
                                        <p:strVal val="true"/>
                                      </p:to>
                                    </p:set>
                                  </p:childTnLst>
                                </p:cTn>
                              </p:par>
                            </p:childTnLst>
                          </p:cTn>
                        </p:par>
                      </p:childTnLst>
                    </p:cTn>
                  </p:par>
                </p:childTnLst>
              </p:cTn>
              <p:nextCondLst>
                <p:cond evt="onClick" delay="0">
                  <p:tgtEl>
                    <p:spTgt spid="126"/>
                  </p:tgtEl>
                </p:cond>
              </p:nextCondLst>
            </p:seq>
            <p:seq concurrent="1" nextAc="seek">
              <p:cTn id="172" restart="whenNotActive" fill="hold" evtFilter="cancelBubble" nodeType="interactiveSeq">
                <p:stCondLst>
                  <p:cond evt="onClick" delay="0">
                    <p:tgtEl>
                      <p:spTgt spid="12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127"/>
                                        </p:tgtEl>
                                        <p:attrNameLst>
                                          <p:attrName>fillcolor</p:attrName>
                                        </p:attrNameLst>
                                      </p:cBhvr>
                                      <p:to>
                                        <a:srgbClr val="000000"/>
                                      </p:to>
                                    </p:animClr>
                                    <p:set>
                                      <p:cBhvr>
                                        <p:cTn id="177" dur="500" fill="hold"/>
                                        <p:tgtEl>
                                          <p:spTgt spid="127"/>
                                        </p:tgtEl>
                                        <p:attrNameLst>
                                          <p:attrName>fill.type</p:attrName>
                                        </p:attrNameLst>
                                      </p:cBhvr>
                                      <p:to>
                                        <p:strVal val="solid"/>
                                      </p:to>
                                    </p:set>
                                    <p:set>
                                      <p:cBhvr>
                                        <p:cTn id="178" dur="500" fill="hold"/>
                                        <p:tgtEl>
                                          <p:spTgt spid="127"/>
                                        </p:tgtEl>
                                        <p:attrNameLst>
                                          <p:attrName>fill.on</p:attrName>
                                        </p:attrNameLst>
                                      </p:cBhvr>
                                      <p:to>
                                        <p:strVal val="true"/>
                                      </p:to>
                                    </p:set>
                                  </p:childTnLst>
                                </p:cTn>
                              </p:par>
                            </p:childTnLst>
                          </p:cTn>
                        </p:par>
                      </p:childTnLst>
                    </p:cTn>
                  </p:par>
                </p:childTnLst>
              </p:cTn>
              <p:nextCondLst>
                <p:cond evt="onClick" delay="0">
                  <p:tgtEl>
                    <p:spTgt spid="127"/>
                  </p:tgtEl>
                </p:cond>
              </p:nextCondLst>
            </p:seq>
            <p:seq concurrent="1" nextAc="seek">
              <p:cTn id="179" restart="whenNotActive" fill="hold" evtFilter="cancelBubble" nodeType="interactiveSeq">
                <p:stCondLst>
                  <p:cond evt="onClick" delay="0">
                    <p:tgtEl>
                      <p:spTgt spid="12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128"/>
                                        </p:tgtEl>
                                        <p:attrNameLst>
                                          <p:attrName>fillcolor</p:attrName>
                                        </p:attrNameLst>
                                      </p:cBhvr>
                                      <p:to>
                                        <a:srgbClr val="000000"/>
                                      </p:to>
                                    </p:animClr>
                                    <p:set>
                                      <p:cBhvr>
                                        <p:cTn id="184" dur="500" fill="hold"/>
                                        <p:tgtEl>
                                          <p:spTgt spid="128"/>
                                        </p:tgtEl>
                                        <p:attrNameLst>
                                          <p:attrName>fill.type</p:attrName>
                                        </p:attrNameLst>
                                      </p:cBhvr>
                                      <p:to>
                                        <p:strVal val="solid"/>
                                      </p:to>
                                    </p:set>
                                    <p:set>
                                      <p:cBhvr>
                                        <p:cTn id="185" dur="500" fill="hold"/>
                                        <p:tgtEl>
                                          <p:spTgt spid="128"/>
                                        </p:tgtEl>
                                        <p:attrNameLst>
                                          <p:attrName>fill.on</p:attrName>
                                        </p:attrNameLst>
                                      </p:cBhvr>
                                      <p:to>
                                        <p:strVal val="true"/>
                                      </p:to>
                                    </p:set>
                                  </p:childTnLst>
                                </p:cTn>
                              </p:par>
                            </p:childTnLst>
                          </p:cTn>
                        </p:par>
                      </p:childTnLst>
                    </p:cTn>
                  </p:par>
                </p:childTnLst>
              </p:cTn>
              <p:nextCondLst>
                <p:cond evt="onClick" delay="0">
                  <p:tgtEl>
                    <p:spTgt spid="128"/>
                  </p:tgtEl>
                </p:cond>
              </p:nextCondLst>
            </p:seq>
            <p:seq concurrent="1" nextAc="seek">
              <p:cTn id="186" restart="whenNotActive" fill="hold" evtFilter="cancelBubble" nodeType="interactiveSeq">
                <p:stCondLst>
                  <p:cond evt="onClick" delay="0">
                    <p:tgtEl>
                      <p:spTgt spid="129"/>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129"/>
                                        </p:tgtEl>
                                        <p:attrNameLst>
                                          <p:attrName>fillcolor</p:attrName>
                                        </p:attrNameLst>
                                      </p:cBhvr>
                                      <p:to>
                                        <a:srgbClr val="000000"/>
                                      </p:to>
                                    </p:animClr>
                                    <p:set>
                                      <p:cBhvr>
                                        <p:cTn id="191" dur="500" fill="hold"/>
                                        <p:tgtEl>
                                          <p:spTgt spid="129"/>
                                        </p:tgtEl>
                                        <p:attrNameLst>
                                          <p:attrName>fill.type</p:attrName>
                                        </p:attrNameLst>
                                      </p:cBhvr>
                                      <p:to>
                                        <p:strVal val="solid"/>
                                      </p:to>
                                    </p:set>
                                    <p:set>
                                      <p:cBhvr>
                                        <p:cTn id="192" dur="500" fill="hold"/>
                                        <p:tgtEl>
                                          <p:spTgt spid="129"/>
                                        </p:tgtEl>
                                        <p:attrNameLst>
                                          <p:attrName>fill.on</p:attrName>
                                        </p:attrNameLst>
                                      </p:cBhvr>
                                      <p:to>
                                        <p:strVal val="true"/>
                                      </p:to>
                                    </p:set>
                                  </p:childTnLst>
                                </p:cTn>
                              </p:par>
                            </p:childTnLst>
                          </p:cTn>
                        </p:par>
                      </p:childTnLst>
                    </p:cTn>
                  </p:par>
                </p:childTnLst>
              </p:cTn>
              <p:nextCondLst>
                <p:cond evt="onClick" delay="0">
                  <p:tgtEl>
                    <p:spTgt spid="129"/>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565241" y="2335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smtClean="0">
                <a:solidFill>
                  <a:srgbClr val="FF0000"/>
                </a:solidFill>
                <a:latin typeface="Arial" panose="020B0604020202020204" pitchFamily="34" charset="0"/>
              </a:rPr>
              <a:t>Câu hỏi 1: </a:t>
            </a:r>
            <a:r>
              <a:rPr lang="vi-VN" sz="2400" b="1" dirty="0" smtClean="0">
                <a:solidFill>
                  <a:srgbClr val="FF0000"/>
                </a:solidFill>
                <a:latin typeface="Arial" panose="020B0604020202020204" pitchFamily="34" charset="0"/>
              </a:rPr>
              <a:t>Sông Hồng bắt nguồn từ đâu?</a:t>
            </a:r>
            <a:r>
              <a:rPr lang="vi-VN" b="1" dirty="0" smtClean="0">
                <a:solidFill>
                  <a:srgbClr val="FF0000"/>
                </a:solidFill>
              </a:rPr>
              <a:t>từ</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alpha val="9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Trung Quốc</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35879" y="144279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Việt Nam</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Lào</a:t>
            </a:r>
            <a:endParaRPr lang="vi-VN" sz="2400" dirty="0">
              <a:solidFill>
                <a:srgbClr val="FF0000"/>
              </a:solidFill>
              <a:latin typeface="Arial" panose="020B0604020202020204" pitchFamily="34" charset="0"/>
            </a:endParaRPr>
          </a:p>
        </p:txBody>
      </p:sp>
      <p:sp>
        <p:nvSpPr>
          <p:cNvPr id="44" name="Rectangle 43"/>
          <p:cNvSpPr/>
          <p:nvPr/>
        </p:nvSpPr>
        <p:spPr>
          <a:xfrm>
            <a:off x="4529996" y="205412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Campuchia</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a:solidFill>
            <a:schemeClr val="accent1"/>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236297" y="4797575"/>
            <a:ext cx="1907704" cy="34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p:cNvCxnSpPr/>
          <p:nvPr/>
        </p:nvCxnSpPr>
        <p:spPr>
          <a:xfrm>
            <a:off x="8278059" y="3386891"/>
            <a:ext cx="0" cy="1410684"/>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37536" y="3627333"/>
            <a:ext cx="0" cy="1410684"/>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52051" y="4050665"/>
            <a:ext cx="48459" cy="1074062"/>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2: Sông Hồng còn được gọi là:</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Sông Trường Giang</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Sông Cái</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a:t>
            </a:r>
            <a:r>
              <a:rPr lang="vi-VN" sz="2400" dirty="0" smtClean="0">
                <a:solidFill>
                  <a:srgbClr val="FF0000"/>
                </a:solidFill>
                <a:latin typeface="Arial" panose="020B0604020202020204" pitchFamily="34" charset="0"/>
              </a:rPr>
              <a:t>. Sông Ranh </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Sông Cả</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635896" y="4338592"/>
            <a:ext cx="1550002" cy="67890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6658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3: Sông Hồng chạy trên lãnh thổ Việt Nam dài khoảng bao nhiêu?</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556 km</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665 km</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1129 km</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1192 km</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2" name="Rectangle 1"/>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45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149902"/>
            <a:ext cx="812398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4: Hai nhà nước ra đời đầu tiên ở nước ta là:</a:t>
            </a:r>
            <a:endParaRPr lang="vi-VN" sz="2400" b="1" dirty="0">
              <a:solidFill>
                <a:srgbClr val="FF0000"/>
              </a:solidFill>
              <a:latin typeface="Arial" panose="020B0604020202020204" pitchFamily="34" charset="0"/>
            </a:endParaRPr>
          </a:p>
        </p:txBody>
      </p:sp>
      <p:sp>
        <p:nvSpPr>
          <p:cNvPr id="26" name="Rectangle 25"/>
          <p:cNvSpPr/>
          <p:nvPr/>
        </p:nvSpPr>
        <p:spPr>
          <a:xfrm>
            <a:off x="832665" y="14837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Âu Lạc và Đại Việt</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Văn Lang và Âu Cơ</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a:t>
            </a:r>
            <a:r>
              <a:rPr lang="en-US" sz="2400" dirty="0">
                <a:solidFill>
                  <a:srgbClr val="FF0000"/>
                </a:solidFill>
                <a:latin typeface="Arial" panose="020B0604020202020204" pitchFamily="34" charset="0"/>
              </a:rPr>
              <a:t> </a:t>
            </a:r>
            <a:r>
              <a:rPr lang="en-US" sz="2400" dirty="0" smtClean="0">
                <a:solidFill>
                  <a:srgbClr val="FF0000"/>
                </a:solidFill>
                <a:latin typeface="Arial" panose="020B0604020202020204" pitchFamily="34" charset="0"/>
              </a:rPr>
              <a:t>Văn Lang và Âu Lạc</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Âu Lạc và Âu Cơ</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3624" y="2198751"/>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722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17582" y="-7285"/>
            <a:ext cx="1993083" cy="487012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5: </a:t>
            </a:r>
            <a:r>
              <a:rPr lang="en-US" sz="2400" dirty="0" smtClean="0">
                <a:solidFill>
                  <a:srgbClr val="FF0000"/>
                </a:solidFill>
                <a:latin typeface="Arial" panose="020B0604020202020204" pitchFamily="34" charset="0"/>
              </a:rPr>
              <a:t>Hãy chỉ Sông Hồng trên lược đồ và cho biết sông Hồng chảy qua những tỉnh nào?   </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8" name="Cloud 17">
            <a:hlinkClick r:id="rId8" action="ppaction://hlinksldjump"/>
          </p:cNvPr>
          <p:cNvSpPr/>
          <p:nvPr/>
        </p:nvSpPr>
        <p:spPr>
          <a:xfrm>
            <a:off x="-17582" y="4515966"/>
            <a:ext cx="1277214" cy="58543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smtClean="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66F4D2C6-09A4-7D45-C085-06A45E4A31BA}"/>
              </a:ext>
            </a:extLst>
          </p:cNvPr>
          <p:cNvPicPr>
            <a:picLocks noChangeAspect="1"/>
          </p:cNvPicPr>
          <p:nvPr/>
        </p:nvPicPr>
        <p:blipFill>
          <a:blip r:embed="rId9"/>
          <a:stretch>
            <a:fillRect/>
          </a:stretch>
        </p:blipFill>
        <p:spPr>
          <a:xfrm>
            <a:off x="1849695" y="-15382"/>
            <a:ext cx="7233716" cy="5273176"/>
          </a:xfrm>
          <a:prstGeom prst="rect">
            <a:avLst/>
          </a:prstGeom>
        </p:spPr>
      </p:pic>
      <p:sp>
        <p:nvSpPr>
          <p:cNvPr id="25" name="Freeform: Shape 6">
            <a:extLst>
              <a:ext uri="{FF2B5EF4-FFF2-40B4-BE49-F238E27FC236}">
                <a16:creationId xmlns:a16="http://schemas.microsoft.com/office/drawing/2014/main" id="{F2C36C83-E79E-DC05-7E11-844E11FDD428}"/>
              </a:ext>
            </a:extLst>
          </p:cNvPr>
          <p:cNvSpPr/>
          <p:nvPr/>
        </p:nvSpPr>
        <p:spPr>
          <a:xfrm>
            <a:off x="4063570" y="915566"/>
            <a:ext cx="2971800" cy="1981200"/>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381547" y="351285"/>
            <a:ext cx="2701864" cy="449987"/>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0106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458199" y="35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6: Những thành tựu tiêu biểu của nền văn minh sông Hồng là: </a:t>
            </a:r>
            <a:endParaRPr lang="vi-VN" sz="2400" b="1" dirty="0">
              <a:solidFill>
                <a:srgbClr val="FF0000"/>
              </a:solidFill>
              <a:latin typeface="Arial" panose="020B0604020202020204" pitchFamily="34" charset="0"/>
            </a:endParaRPr>
          </a:p>
        </p:txBody>
      </p:sp>
      <p:sp>
        <p:nvSpPr>
          <p:cNvPr id="26" name="Rectangle 25"/>
          <p:cNvSpPr/>
          <p:nvPr/>
        </p:nvSpPr>
        <p:spPr>
          <a:xfrm>
            <a:off x="456642" y="2058514"/>
            <a:ext cx="387832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Trống đồng Đông Sơn</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665190" y="1493538"/>
            <a:ext cx="3690087" cy="15831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Sự ra đời của nhà nước Văn Lang, Âu Lạc, trống đồng Đông Sơn, Thành Cổ Loa. </a:t>
            </a:r>
            <a:endParaRPr lang="vi-VN" sz="2400" dirty="0">
              <a:solidFill>
                <a:srgbClr val="FF0000"/>
              </a:solidFill>
              <a:latin typeface="Arial" panose="020B0604020202020204" pitchFamily="34" charset="0"/>
            </a:endParaRPr>
          </a:p>
        </p:txBody>
      </p:sp>
      <p:sp>
        <p:nvSpPr>
          <p:cNvPr id="43" name="Rectangle 42"/>
          <p:cNvSpPr/>
          <p:nvPr/>
        </p:nvSpPr>
        <p:spPr>
          <a:xfrm>
            <a:off x="636835" y="3649499"/>
            <a:ext cx="307107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Thành Cổ Loa</a:t>
            </a:r>
            <a:endParaRPr lang="vi-VN" sz="2400" dirty="0">
              <a:solidFill>
                <a:srgbClr val="FF0000"/>
              </a:solidFill>
              <a:latin typeface="Arial" panose="020B0604020202020204" pitchFamily="34" charset="0"/>
            </a:endParaRPr>
          </a:p>
        </p:txBody>
      </p:sp>
      <p:sp>
        <p:nvSpPr>
          <p:cNvPr id="44" name="Rectangle 43"/>
          <p:cNvSpPr/>
          <p:nvPr/>
        </p:nvSpPr>
        <p:spPr>
          <a:xfrm>
            <a:off x="4665190" y="3411223"/>
            <a:ext cx="3738777" cy="10101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Thành Thăng Long</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2824" y="212181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05612" y="369747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188" y="372266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03966" y="2058514"/>
            <a:ext cx="603557" cy="482845"/>
          </a:xfrm>
          <a:prstGeom prst="rect">
            <a:avLst/>
          </a:prstGeom>
        </p:spPr>
      </p:pic>
      <p:sp>
        <p:nvSpPr>
          <p:cNvPr id="18" name="Cloud 17">
            <a:hlinkClick r:id="rId14" action="ppaction://hlinksldjump"/>
          </p:cNvPr>
          <p:cNvSpPr/>
          <p:nvPr/>
        </p:nvSpPr>
        <p:spPr>
          <a:xfrm>
            <a:off x="-62021" y="4515966"/>
            <a:ext cx="1465669" cy="58543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smtClean="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16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D39185B8-C9D1-417B-B745-DF03C3EEF90E}"/>
  <p:tag name="GENSWF_ADVANCE_TIME" val="10.001"/>
  <p:tag name="TIMING" val="|0.001|0.5|0.5|0.5|0.5|0.5|0.5|0.5|0.5|0.5|0.5|0.5|0.5|0.5|0.5|0.5|0.5|0.5|0.5|0.5"/>
  <p:tag name="ISPRING_CUSTOM_TIMING_USED" val="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1193</TotalTime>
  <Words>837</Words>
  <Application>Microsoft Office PowerPoint</Application>
  <PresentationFormat>On-screen Show (16:9)</PresentationFormat>
  <Paragraphs>131</Paragraphs>
  <Slides>24</Slides>
  <Notes>7</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宋体</vt:lpstr>
      <vt:lpstr>Arial</vt:lpstr>
      <vt:lpstr>Calibri</vt:lpstr>
      <vt:lpstr>Calibri Light</vt:lpstr>
      <vt:lpstr>Cambria</vt:lpstr>
      <vt:lpstr>等线</vt:lpstr>
      <vt:lpstr>Tahoma</vt:lpstr>
      <vt:lpstr>Times New Roman</vt:lpstr>
      <vt:lpstr>Wingdings</vt:lpstr>
      <vt:lpstr>字魂105号-简雅黑</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103</cp:revision>
  <dcterms:created xsi:type="dcterms:W3CDTF">2023-11-29T12:34:24Z</dcterms:created>
  <dcterms:modified xsi:type="dcterms:W3CDTF">2024-12-10T15:16:05Z</dcterms:modified>
</cp:coreProperties>
</file>