
<file path=[Content_Types].xml><?xml version="1.0" encoding="utf-8"?>
<Types xmlns="http://schemas.openxmlformats.org/package/2006/content-types">
  <Default Extension="png" ContentType="image/png"/>
  <Default Extension="mp3" ContentType="audio/mpe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0" r:id="rId1"/>
  </p:sldMasterIdLst>
  <p:notesMasterIdLst>
    <p:notesMasterId r:id="rId22"/>
  </p:notesMasterIdLst>
  <p:sldIdLst>
    <p:sldId id="257" r:id="rId2"/>
    <p:sldId id="264" r:id="rId3"/>
    <p:sldId id="294" r:id="rId4"/>
    <p:sldId id="258" r:id="rId5"/>
    <p:sldId id="295" r:id="rId6"/>
    <p:sldId id="260" r:id="rId7"/>
    <p:sldId id="261" r:id="rId8"/>
    <p:sldId id="262" r:id="rId9"/>
    <p:sldId id="265" r:id="rId10"/>
    <p:sldId id="272" r:id="rId11"/>
    <p:sldId id="273" r:id="rId12"/>
    <p:sldId id="274" r:id="rId13"/>
    <p:sldId id="296" r:id="rId14"/>
    <p:sldId id="297" r:id="rId15"/>
    <p:sldId id="298" r:id="rId16"/>
    <p:sldId id="299" r:id="rId17"/>
    <p:sldId id="300" r:id="rId18"/>
    <p:sldId id="284" r:id="rId19"/>
    <p:sldId id="301" r:id="rId20"/>
    <p:sldId id="293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D4E9"/>
    <a:srgbClr val="1092B0"/>
    <a:srgbClr val="BB0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3522" autoAdjust="0"/>
  </p:normalViewPr>
  <p:slideViewPr>
    <p:cSldViewPr snapToGrid="0">
      <p:cViewPr varScale="1">
        <p:scale>
          <a:sx n="70" d="100"/>
          <a:sy n="70" d="100"/>
        </p:scale>
        <p:origin x="536" y="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84AD8BF-15A3-4738-B381-986415766839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4C1B2F-C750-4E55-8A15-5823F62FA58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524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466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5047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F4C1B2F-C750-4E55-8A15-5823F62FA58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4940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5EA15-E7AD-6A60-8C5D-BC7EA59179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48B99AB-08DD-9F6D-0619-A19A0BCEBB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47DE7D7-3E4E-DBF1-A234-77AADF502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5A30D31-8FD6-641F-520F-A7A09DB33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9B6061D5-59B8-EF0B-C231-CD26F0F1D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808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75E5DD-CBDB-2FBD-E8E3-4CD3A38860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F00966F-165D-E3FD-7FD9-15A2185FFA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86E96E2-6975-B030-1B88-175124F1F0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8B6AD79-E3D6-6A3B-2F44-1A251B8B0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52C84567-A3FC-456C-0A87-56E785B60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24332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38E20552-7D86-57C4-FBAA-3F68A33CB17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37CD4C3E-792B-2FE8-B73C-CCCAE584D34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3192DE5-8F7A-7C22-1C36-A1DAF104CA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E509A86-B15D-1941-EE88-2CC69EB784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63088D1-5985-FAA0-3944-C5D389B238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8258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ver slide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482345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Break Slide layout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86302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Agenda slide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591928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xmlns="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943533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02B4CD6-73EB-2C87-8807-7F3DBFBC6C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AAE4B52-9E2F-A8F0-3D5A-04376580DE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C8E9C8E-BCAF-DC6A-D892-79030E188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8B4386-9B21-1372-6D86-598F5A3BB7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3CE3B2-1E62-3293-D2E8-771CCB87E7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8463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FA1AF5A-1003-8A7D-2C2F-DF459FEA92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DD17411-36AD-81C7-382D-175313262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1DFE555-8951-9AC4-AA85-A00E0CE24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0013029-5A2C-2FEF-FA85-0D57F4F6C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EC4444-3BDB-2EB5-8C18-7470C1740A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296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2C641D0-AB75-B340-119B-EF03F6C359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FBA8461-0AD0-C473-69EA-A46EAE0CD2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80A8FC7-02AE-0869-6310-26471371B7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34AFA266-5724-20F2-774C-6669BE4EF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0F3EB2C-9B32-A04E-DAC6-9CCDC70B6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3030410-C3F4-6761-E5ED-BE336DBD58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982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C4E58FB-39FC-CED8-27F8-F8EF1482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769393-0911-96D0-5865-10CACFE118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71689A1C-7148-21C2-CEE2-8F3E1A5E9F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FBF6AA-7B4B-6A78-1F27-535A6023C4C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5985808B-C316-2F21-0B01-28CE4171759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C65F928A-BE1B-C31D-5B61-8A29FEBEF4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E125D112-F774-3FAC-1B49-97054D2CA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66BEC84-86E8-42FA-FEF9-C14E51427F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3255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B52FE8-B7B5-AC5A-B369-F31F52CD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FEC3F0A7-C6E9-ABA1-A2E8-3B685D7E60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604B7AD5-A8F8-DA1E-9DED-1C1298999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1E157757-5C5B-4385-2203-5EB7FC51A5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463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C284A617-4B24-B16A-B14D-ECB6A1637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7DC444E-9C43-BA10-8C4C-90DA34CA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872DB73-5B6A-71F5-3C41-F7CC00DB99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383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F9729E1-C302-3D77-0C68-32069B81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96F8C86E-DCB4-2516-97F7-3A6B219A6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29178AB-A666-C125-B52C-61B53C3CE4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F9596898-0B18-7D4B-7D12-DE2E807AC6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090CF12-3F79-9E87-57F6-C7B84A6F6C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98B40B53-B92E-4CBE-E390-E809B9328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3557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4178C9B-5F05-C924-B0E2-81CBEEE1A0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1802DD9D-25E1-3C31-404B-771B510A8E1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91B1B98A-48BE-74FF-8D40-153302C5819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06A08C-6A68-4419-3719-008E5E65B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D098BFA-2AFF-627A-FE61-925510A5D3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18E843BB-B91B-1512-747E-1CC1A35ED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17897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xmlns="" id="{97669FEA-9F4F-93E6-E38B-8001EF2C6E14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649B5461-1523-4EC6-DF96-07F4B9972C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CBFBDBE-07F4-8620-4D9D-6FAAE306D4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9EB5AB1-9AB5-6FB7-7493-FB3F5854AE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FAA6EB-E558-4E5F-9A89-C49C39559406}" type="datetimeFigureOut">
              <a:rPr lang="en-US" smtClean="0"/>
              <a:t>12/22/2024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95D8CE5-EC6A-A313-5E3F-82916263BD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6FF7DE-1060-5631-3995-3551CE9A51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3EAF94-70FC-424E-9661-0F2E64C1E3B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9732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696" r:id="rId12"/>
    <p:sldLayoutId id="2147483697" r:id="rId13"/>
    <p:sldLayoutId id="2147483698" r:id="rId14"/>
    <p:sldLayoutId id="2147483699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jpg"/><Relationship Id="rId7" Type="http://schemas.microsoft.com/office/2007/relationships/hdphoto" Target="../media/hdphoto2.wdp"/><Relationship Id="rId12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6.png"/><Relationship Id="rId5" Type="http://schemas.microsoft.com/office/2007/relationships/hdphoto" Target="../media/hdphoto1.wdp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microsoft.com/office/2007/relationships/hdphoto" Target="../media/hdphoto3.wdp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audio" Target="../media/audio4.wav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1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0.png"/><Relationship Id="rId5" Type="http://schemas.openxmlformats.org/officeDocument/2006/relationships/image" Target="../media/image39.jpg"/><Relationship Id="rId4" Type="http://schemas.openxmlformats.org/officeDocument/2006/relationships/audio" Target="../media/audio5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8.png"/><Relationship Id="rId18" Type="http://schemas.openxmlformats.org/officeDocument/2006/relationships/image" Target="../media/image21.png"/><Relationship Id="rId3" Type="http://schemas.openxmlformats.org/officeDocument/2006/relationships/audio" Target="../media/audio1.wav"/><Relationship Id="rId21" Type="http://schemas.openxmlformats.org/officeDocument/2006/relationships/image" Target="../media/image24.png"/><Relationship Id="rId7" Type="http://schemas.openxmlformats.org/officeDocument/2006/relationships/image" Target="../media/image14.png"/><Relationship Id="rId12" Type="http://schemas.openxmlformats.org/officeDocument/2006/relationships/slide" Target="slide8.xml"/><Relationship Id="rId17" Type="http://schemas.openxmlformats.org/officeDocument/2006/relationships/image" Target="../media/image20.png"/><Relationship Id="rId2" Type="http://schemas.openxmlformats.org/officeDocument/2006/relationships/notesSlide" Target="../notesSlides/notesSlide2.xml"/><Relationship Id="rId16" Type="http://schemas.openxmlformats.org/officeDocument/2006/relationships/slide" Target="slide9.xml"/><Relationship Id="rId20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image" Target="../media/image17.png"/><Relationship Id="rId24" Type="http://schemas.openxmlformats.org/officeDocument/2006/relationships/image" Target="../media/image27.gif"/><Relationship Id="rId5" Type="http://schemas.openxmlformats.org/officeDocument/2006/relationships/image" Target="../media/image13.jpeg"/><Relationship Id="rId15" Type="http://schemas.openxmlformats.org/officeDocument/2006/relationships/image" Target="../media/image19.png"/><Relationship Id="rId23" Type="http://schemas.openxmlformats.org/officeDocument/2006/relationships/image" Target="../media/image26.png"/><Relationship Id="rId10" Type="http://schemas.openxmlformats.org/officeDocument/2006/relationships/slide" Target="slide6.xml"/><Relationship Id="rId19" Type="http://schemas.openxmlformats.org/officeDocument/2006/relationships/image" Target="../media/image22.png"/><Relationship Id="rId4" Type="http://schemas.openxmlformats.org/officeDocument/2006/relationships/audio" Target="../media/audio2.wav"/><Relationship Id="rId9" Type="http://schemas.openxmlformats.org/officeDocument/2006/relationships/image" Target="../media/image16.png"/><Relationship Id="rId14" Type="http://schemas.openxmlformats.org/officeDocument/2006/relationships/slide" Target="slide5.xml"/><Relationship Id="rId22" Type="http://schemas.openxmlformats.org/officeDocument/2006/relationships/image" Target="../media/image2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8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1.png"/><Relationship Id="rId4" Type="http://schemas.openxmlformats.org/officeDocument/2006/relationships/slide" Target="slid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5.sv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5.sv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8.png"/><Relationship Id="rId7" Type="http://schemas.openxmlformats.org/officeDocument/2006/relationships/image" Target="../media/image21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6" Type="http://schemas.openxmlformats.org/officeDocument/2006/relationships/slide" Target="slide4.xml"/><Relationship Id="rId5" Type="http://schemas.openxmlformats.org/officeDocument/2006/relationships/image" Target="../media/image35.svg"/><Relationship Id="rId10" Type="http://schemas.openxmlformats.org/officeDocument/2006/relationships/image" Target="../media/image31.png"/><Relationship Id="rId4" Type="http://schemas.openxmlformats.org/officeDocument/2006/relationships/image" Target="../media/image32.png"/><Relationship Id="rId9" Type="http://schemas.openxmlformats.org/officeDocument/2006/relationships/image" Target="../media/image3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grpSp>
        <p:nvGrpSpPr>
          <p:cNvPr id="15" name="Nhóm 14">
            <a:extLst>
              <a:ext uri="{FF2B5EF4-FFF2-40B4-BE49-F238E27FC236}">
                <a16:creationId xmlns:a16="http://schemas.microsoft.com/office/drawing/2014/main" xmlns="" id="{259E698C-28BA-D4D9-11C6-B7CA5857A676}"/>
              </a:ext>
            </a:extLst>
          </p:cNvPr>
          <p:cNvGrpSpPr/>
          <p:nvPr/>
        </p:nvGrpSpPr>
        <p:grpSpPr>
          <a:xfrm>
            <a:off x="1329365" y="401236"/>
            <a:ext cx="10498404" cy="5134860"/>
            <a:chOff x="1627755" y="-265672"/>
            <a:chExt cx="10498404" cy="4412555"/>
          </a:xfrm>
        </p:grpSpPr>
        <p:grpSp>
          <p:nvGrpSpPr>
            <p:cNvPr id="11" name="Nhóm 10">
              <a:extLst>
                <a:ext uri="{FF2B5EF4-FFF2-40B4-BE49-F238E27FC236}">
                  <a16:creationId xmlns:a16="http://schemas.microsoft.com/office/drawing/2014/main" xmlns="" id="{12983C8A-8A7A-4AC5-4B09-E1FF776A13BD}"/>
                </a:ext>
              </a:extLst>
            </p:cNvPr>
            <p:cNvGrpSpPr/>
            <p:nvPr/>
          </p:nvGrpSpPr>
          <p:grpSpPr>
            <a:xfrm>
              <a:off x="2636779" y="-265672"/>
              <a:ext cx="9489380" cy="4412555"/>
              <a:chOff x="1655117" y="310918"/>
              <a:chExt cx="9489380" cy="4412555"/>
            </a:xfrm>
          </p:grpSpPr>
          <p:sp>
            <p:nvSpPr>
              <p:cNvPr id="18" name="Hình chữ nhật: Góc Tròn 17">
                <a:extLst>
                  <a:ext uri="{FF2B5EF4-FFF2-40B4-BE49-F238E27FC236}">
                    <a16:creationId xmlns:a16="http://schemas.microsoft.com/office/drawing/2014/main" xmlns="" id="{0A711A67-09A8-6E55-3552-02AD22382CCB}"/>
                  </a:ext>
                </a:extLst>
              </p:cNvPr>
              <p:cNvSpPr/>
              <p:nvPr/>
            </p:nvSpPr>
            <p:spPr>
              <a:xfrm>
                <a:off x="1655117" y="2104643"/>
                <a:ext cx="9043025" cy="2618830"/>
              </a:xfrm>
              <a:custGeom>
                <a:avLst/>
                <a:gdLst>
                  <a:gd name="connsiteX0" fmla="*/ 0 w 9043025"/>
                  <a:gd name="connsiteY0" fmla="*/ 436480 h 2618830"/>
                  <a:gd name="connsiteX1" fmla="*/ 436480 w 9043025"/>
                  <a:gd name="connsiteY1" fmla="*/ 0 h 2618830"/>
                  <a:gd name="connsiteX2" fmla="*/ 8606545 w 9043025"/>
                  <a:gd name="connsiteY2" fmla="*/ 0 h 2618830"/>
                  <a:gd name="connsiteX3" fmla="*/ 9043025 w 9043025"/>
                  <a:gd name="connsiteY3" fmla="*/ 436480 h 2618830"/>
                  <a:gd name="connsiteX4" fmla="*/ 9043025 w 9043025"/>
                  <a:gd name="connsiteY4" fmla="*/ 2182350 h 2618830"/>
                  <a:gd name="connsiteX5" fmla="*/ 8606545 w 9043025"/>
                  <a:gd name="connsiteY5" fmla="*/ 2618830 h 2618830"/>
                  <a:gd name="connsiteX6" fmla="*/ 436480 w 9043025"/>
                  <a:gd name="connsiteY6" fmla="*/ 2618830 h 2618830"/>
                  <a:gd name="connsiteX7" fmla="*/ 0 w 9043025"/>
                  <a:gd name="connsiteY7" fmla="*/ 2182350 h 2618830"/>
                  <a:gd name="connsiteX8" fmla="*/ 0 w 9043025"/>
                  <a:gd name="connsiteY8" fmla="*/ 436480 h 26188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43025" h="2618830" fill="none" extrusionOk="0">
                    <a:moveTo>
                      <a:pt x="0" y="436480"/>
                    </a:moveTo>
                    <a:cubicBezTo>
                      <a:pt x="-26995" y="197098"/>
                      <a:pt x="194717" y="3989"/>
                      <a:pt x="436480" y="0"/>
                    </a:cubicBezTo>
                    <a:cubicBezTo>
                      <a:pt x="4332859" y="77600"/>
                      <a:pt x="6063025" y="-27269"/>
                      <a:pt x="8606545" y="0"/>
                    </a:cubicBezTo>
                    <a:cubicBezTo>
                      <a:pt x="8864123" y="-21789"/>
                      <a:pt x="9079659" y="206203"/>
                      <a:pt x="9043025" y="436480"/>
                    </a:cubicBezTo>
                    <a:cubicBezTo>
                      <a:pt x="9094158" y="812980"/>
                      <a:pt x="9191969" y="1562800"/>
                      <a:pt x="9043025" y="2182350"/>
                    </a:cubicBezTo>
                    <a:cubicBezTo>
                      <a:pt x="9016304" y="2412958"/>
                      <a:pt x="8813637" y="2633811"/>
                      <a:pt x="8606545" y="2618830"/>
                    </a:cubicBezTo>
                    <a:cubicBezTo>
                      <a:pt x="4791017" y="2668007"/>
                      <a:pt x="1300155" y="2496128"/>
                      <a:pt x="436480" y="2618830"/>
                    </a:cubicBezTo>
                    <a:cubicBezTo>
                      <a:pt x="190256" y="2658480"/>
                      <a:pt x="-6512" y="2429018"/>
                      <a:pt x="0" y="2182350"/>
                    </a:cubicBezTo>
                    <a:cubicBezTo>
                      <a:pt x="129084" y="1631851"/>
                      <a:pt x="120436" y="907849"/>
                      <a:pt x="0" y="436480"/>
                    </a:cubicBezTo>
                    <a:close/>
                  </a:path>
                  <a:path w="9043025" h="2618830" stroke="0" extrusionOk="0">
                    <a:moveTo>
                      <a:pt x="0" y="436480"/>
                    </a:moveTo>
                    <a:cubicBezTo>
                      <a:pt x="45824" y="190181"/>
                      <a:pt x="233280" y="-2526"/>
                      <a:pt x="436480" y="0"/>
                    </a:cubicBezTo>
                    <a:cubicBezTo>
                      <a:pt x="2850469" y="-129276"/>
                      <a:pt x="7442882" y="-77778"/>
                      <a:pt x="8606545" y="0"/>
                    </a:cubicBezTo>
                    <a:cubicBezTo>
                      <a:pt x="8842139" y="-17428"/>
                      <a:pt x="9042344" y="199344"/>
                      <a:pt x="9043025" y="436480"/>
                    </a:cubicBezTo>
                    <a:cubicBezTo>
                      <a:pt x="8938653" y="675007"/>
                      <a:pt x="8899143" y="1330891"/>
                      <a:pt x="9043025" y="2182350"/>
                    </a:cubicBezTo>
                    <a:cubicBezTo>
                      <a:pt x="9055806" y="2450366"/>
                      <a:pt x="8828996" y="2625155"/>
                      <a:pt x="8606545" y="2618830"/>
                    </a:cubicBezTo>
                    <a:cubicBezTo>
                      <a:pt x="6496889" y="2663050"/>
                      <a:pt x="2138786" y="2589448"/>
                      <a:pt x="436480" y="2618830"/>
                    </a:cubicBezTo>
                    <a:cubicBezTo>
                      <a:pt x="190571" y="2600201"/>
                      <a:pt x="-21916" y="2418346"/>
                      <a:pt x="0" y="2182350"/>
                    </a:cubicBezTo>
                    <a:cubicBezTo>
                      <a:pt x="147613" y="2002193"/>
                      <a:pt x="-121642" y="1003066"/>
                      <a:pt x="0" y="436480"/>
                    </a:cubicBezTo>
                    <a:close/>
                  </a:path>
                </a:pathLst>
              </a:custGeom>
              <a:ln w="76200">
                <a:prstDash val="dash"/>
                <a:extLst>
                  <a:ext uri="{C807C97D-BFC1-408E-A445-0C87EB9F89A2}">
                    <ask:lineSketchStyleProps xmlns:ask="http://schemas.microsoft.com/office/drawing/2018/sketchyshapes" xmlns="" sd="2925326911">
                      <a:prstGeom prst="roundRect">
                        <a:avLst/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pic>
            <p:nvPicPr>
              <p:cNvPr id="9" name="Hình ảnh 8">
                <a:extLst>
                  <a:ext uri="{FF2B5EF4-FFF2-40B4-BE49-F238E27FC236}">
                    <a16:creationId xmlns:a16="http://schemas.microsoft.com/office/drawing/2014/main" xmlns="" id="{51FDF700-E786-255F-C5A8-29C59EA4BF2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backgroundRemoval t="35918" b="66429" l="70829" r="98278">
                            <a14:foregroundMark x1="97094" y1="39796" x2="97094" y2="38367"/>
                            <a14:foregroundMark x1="86760" y1="65102" x2="84715" y2="64490"/>
                            <a14:foregroundMark x1="86545" y1="65714" x2="85791" y2="66429"/>
                            <a14:foregroundMark x1="76103" y1="39184" x2="79010" y2="42755"/>
                            <a14:foregroundMark x1="95048" y1="40204" x2="93111" y2="41939"/>
                            <a14:foregroundMark x1="89774" y1="36020" x2="89774" y2="36020"/>
                            <a14:foregroundMark x1="89774" y1="36020" x2="89774" y2="36020"/>
                            <a14:foregroundMark x1="97094" y1="37143" x2="98278" y2="3928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67798" t="33568" b="31447"/>
              <a:stretch/>
            </p:blipFill>
            <p:spPr>
              <a:xfrm>
                <a:off x="9254008" y="310918"/>
                <a:ext cx="1890489" cy="2166660"/>
              </a:xfrm>
              <a:prstGeom prst="rect">
                <a:avLst/>
              </a:prstGeom>
            </p:spPr>
          </p:pic>
        </p:grpSp>
        <p:pic>
          <p:nvPicPr>
            <p:cNvPr id="44" name="Hình ảnh 43">
              <a:extLst>
                <a:ext uri="{FF2B5EF4-FFF2-40B4-BE49-F238E27FC236}">
                  <a16:creationId xmlns:a16="http://schemas.microsoft.com/office/drawing/2014/main" xmlns="" id="{5F348160-C588-5849-6B27-08550C5113C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3548" b="31927" l="53058" r="88533">
                          <a14:foregroundMark x1="62143" y1="14082" x2="60857" y2="14490"/>
                          <a14:foregroundMark x1="62857" y1="10612" x2="63143" y2="18980"/>
                          <a14:foregroundMark x1="60571" y1="13265" x2="66429" y2="18163"/>
                          <a14:foregroundMark x1="61429" y1="17143" x2="66000" y2="21224"/>
                          <a14:foregroundMark x1="66000" y1="21224" x2="70000" y2="22857"/>
                          <a14:foregroundMark x1="65714" y1="10204" x2="76429" y2="21020"/>
                          <a14:foregroundMark x1="69857" y1="12857" x2="76714" y2="19388"/>
                          <a14:foregroundMark x1="72000" y1="10612" x2="78857" y2="18776"/>
                          <a14:foregroundMark x1="69429" y1="14082" x2="73857" y2="21837"/>
                          <a14:foregroundMark x1="80286" y1="8980" x2="81714" y2="22245"/>
                          <a14:foregroundMark x1="60429" y1="11837" x2="66714" y2="22245"/>
                          <a14:foregroundMark x1="61429" y1="11633" x2="59571" y2="15510"/>
                          <a14:foregroundMark x1="63286" y1="12449" x2="60286" y2="16327"/>
                          <a14:foregroundMark x1="63571" y1="13469" x2="59286" y2="17347"/>
                          <a14:foregroundMark x1="60429" y1="12653" x2="60429" y2="22041"/>
                          <a14:foregroundMark x1="60429" y1="22041" x2="60857" y2="22245"/>
                          <a14:foregroundMark x1="61429" y1="18367" x2="61714" y2="22245"/>
                          <a14:foregroundMark x1="60286" y1="20816" x2="67571" y2="23469"/>
                          <a14:foregroundMark x1="67571" y1="23469" x2="67714" y2="23265"/>
                          <a14:foregroundMark x1="61143" y1="23878" x2="66571" y2="24490"/>
                          <a14:foregroundMark x1="72429" y1="25102" x2="77571" y2="19184"/>
                          <a14:foregroundMark x1="82286" y1="21020" x2="78286" y2="21020"/>
                          <a14:foregroundMark x1="79429" y1="26122" x2="76000" y2="23469"/>
                          <a14:foregroundMark x1="82143" y1="23469" x2="78286" y2="22245"/>
                          <a14:foregroundMark x1="79571" y1="17143" x2="80286" y2="9388"/>
                          <a14:foregroundMark x1="81714" y1="10000" x2="78286" y2="11224"/>
                          <a14:foregroundMark x1="60000" y1="8367" x2="64429" y2="10204"/>
                          <a14:foregroundMark x1="65429" y1="5918" x2="66714" y2="8980"/>
                          <a14:foregroundMark x1="71286" y1="6327" x2="74857" y2="8776"/>
                          <a14:foregroundMark x1="62286" y1="8163" x2="63714" y2="7347"/>
                          <a14:foregroundMark x1="61286" y1="8980" x2="66000" y2="5714"/>
                          <a14:foregroundMark x1="71571" y1="6735" x2="83153" y2="5974"/>
                          <a14:backgroundMark x1="84571" y1="7347" x2="83429" y2="6735"/>
                          <a14:backgroundMark x1="84143" y1="6531" x2="83000" y2="5918"/>
                          <a14:backgroundMark x1="83571" y1="6531" x2="83714" y2="6735"/>
                          <a14:backgroundMark x1="83000" y1="5714" x2="83000" y2="5714"/>
                          <a14:backgroundMark x1="82857" y1="6531" x2="82857" y2="6531"/>
                          <a14:backgroundMark x1="83000" y1="6122" x2="83000" y2="6122"/>
                          <a14:backgroundMark x1="82714" y1="5918" x2="82714" y2="591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624" r="7033" b="64526"/>
            <a:stretch/>
          </p:blipFill>
          <p:spPr>
            <a:xfrm rot="20040125">
              <a:off x="1627755" y="912321"/>
              <a:ext cx="2564015" cy="1435838"/>
            </a:xfrm>
            <a:prstGeom prst="rect">
              <a:avLst/>
            </a:prstGeom>
          </p:spPr>
        </p:pic>
      </p:grpSp>
      <p:pic>
        <p:nvPicPr>
          <p:cNvPr id="19" name="Hình ảnh 18">
            <a:extLst>
              <a:ext uri="{FF2B5EF4-FFF2-40B4-BE49-F238E27FC236}">
                <a16:creationId xmlns:a16="http://schemas.microsoft.com/office/drawing/2014/main" xmlns="" id="{453593F6-FFE0-328D-A68C-13782725C4E6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8061" b="77245" l="20408" r="73163">
                        <a14:foregroundMark x1="36939" y1="74592" x2="35510" y2="73980"/>
                        <a14:foregroundMark x1="52143" y1="76020" x2="52143" y2="7724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028" r="20135" b="17917"/>
          <a:stretch/>
        </p:blipFill>
        <p:spPr>
          <a:xfrm flipH="1">
            <a:off x="-1186247" y="1466801"/>
            <a:ext cx="4515145" cy="562927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B2779E20-34F5-C412-6F2B-55625DCC367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66160" y="1496906"/>
            <a:ext cx="3950550" cy="13595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C5E1B316-CD48-C77F-4463-F87DD6CA8B2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338482" y="2509994"/>
            <a:ext cx="2962913" cy="233497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BB420AC3-770E-DEE1-9AA9-93C41C48CB62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355252" y="2991708"/>
            <a:ext cx="7608467" cy="2365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84563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511209"/>
          </a:xfrm>
          <a:custGeom>
            <a:avLst/>
            <a:gdLst>
              <a:gd name="connsiteX0" fmla="*/ 0 w 11688947"/>
              <a:gd name="connsiteY0" fmla="*/ 1085223 h 6511209"/>
              <a:gd name="connsiteX1" fmla="*/ 1085223 w 11688947"/>
              <a:gd name="connsiteY1" fmla="*/ 0 h 6511209"/>
              <a:gd name="connsiteX2" fmla="*/ 10603724 w 11688947"/>
              <a:gd name="connsiteY2" fmla="*/ 0 h 6511209"/>
              <a:gd name="connsiteX3" fmla="*/ 11688947 w 11688947"/>
              <a:gd name="connsiteY3" fmla="*/ 1085223 h 6511209"/>
              <a:gd name="connsiteX4" fmla="*/ 11688947 w 11688947"/>
              <a:gd name="connsiteY4" fmla="*/ 5425986 h 6511209"/>
              <a:gd name="connsiteX5" fmla="*/ 10603724 w 11688947"/>
              <a:gd name="connsiteY5" fmla="*/ 6511209 h 6511209"/>
              <a:gd name="connsiteX6" fmla="*/ 1085223 w 11688947"/>
              <a:gd name="connsiteY6" fmla="*/ 6511209 h 6511209"/>
              <a:gd name="connsiteX7" fmla="*/ 0 w 11688947"/>
              <a:gd name="connsiteY7" fmla="*/ 5425986 h 6511209"/>
              <a:gd name="connsiteX8" fmla="*/ 0 w 11688947"/>
              <a:gd name="connsiteY8" fmla="*/ 1085223 h 65112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511209" fill="none" extrusionOk="0">
                <a:moveTo>
                  <a:pt x="0" y="1085223"/>
                </a:moveTo>
                <a:cubicBezTo>
                  <a:pt x="-34169" y="487996"/>
                  <a:pt x="476167" y="55104"/>
                  <a:pt x="1085223" y="0"/>
                </a:cubicBezTo>
                <a:cubicBezTo>
                  <a:pt x="4137517" y="77600"/>
                  <a:pt x="7482223" y="-27269"/>
                  <a:pt x="10603724" y="0"/>
                </a:cubicBezTo>
                <a:cubicBezTo>
                  <a:pt x="11212130" y="-11944"/>
                  <a:pt x="11780350" y="512779"/>
                  <a:pt x="11688947" y="1085223"/>
                </a:cubicBezTo>
                <a:cubicBezTo>
                  <a:pt x="11797947" y="1807282"/>
                  <a:pt x="11610738" y="3905886"/>
                  <a:pt x="11688947" y="5425986"/>
                </a:cubicBezTo>
                <a:cubicBezTo>
                  <a:pt x="11622885" y="5999495"/>
                  <a:pt x="11144495" y="6537045"/>
                  <a:pt x="10603724" y="6511209"/>
                </a:cubicBezTo>
                <a:cubicBezTo>
                  <a:pt x="9218622" y="6560386"/>
                  <a:pt x="2367079" y="6388507"/>
                  <a:pt x="1085223" y="6511209"/>
                </a:cubicBezTo>
                <a:cubicBezTo>
                  <a:pt x="479309" y="6561602"/>
                  <a:pt x="-12579" y="6036168"/>
                  <a:pt x="0" y="5425986"/>
                </a:cubicBezTo>
                <a:cubicBezTo>
                  <a:pt x="47022" y="3353483"/>
                  <a:pt x="104569" y="2404632"/>
                  <a:pt x="0" y="1085223"/>
                </a:cubicBezTo>
                <a:close/>
              </a:path>
              <a:path w="11688947" h="6511209" stroke="0" extrusionOk="0">
                <a:moveTo>
                  <a:pt x="0" y="1085223"/>
                </a:moveTo>
                <a:cubicBezTo>
                  <a:pt x="105112" y="473856"/>
                  <a:pt x="554635" y="-4588"/>
                  <a:pt x="1085223" y="0"/>
                </a:cubicBezTo>
                <a:cubicBezTo>
                  <a:pt x="2691387" y="-129276"/>
                  <a:pt x="8070253" y="-77778"/>
                  <a:pt x="10603724" y="0"/>
                </a:cubicBezTo>
                <a:cubicBezTo>
                  <a:pt x="11167436" y="-113621"/>
                  <a:pt x="11672557" y="580382"/>
                  <a:pt x="11688947" y="1085223"/>
                </a:cubicBezTo>
                <a:cubicBezTo>
                  <a:pt x="11770546" y="2190504"/>
                  <a:pt x="11843247" y="4525296"/>
                  <a:pt x="11688947" y="5425986"/>
                </a:cubicBezTo>
                <a:cubicBezTo>
                  <a:pt x="11711276" y="6072427"/>
                  <a:pt x="11109147" y="6543132"/>
                  <a:pt x="10603724" y="6511209"/>
                </a:cubicBezTo>
                <a:cubicBezTo>
                  <a:pt x="7844464" y="6555429"/>
                  <a:pt x="4376217" y="6481827"/>
                  <a:pt x="1085223" y="6511209"/>
                </a:cubicBezTo>
                <a:cubicBezTo>
                  <a:pt x="483595" y="6502463"/>
                  <a:pt x="-10872" y="6022825"/>
                  <a:pt x="0" y="5425986"/>
                </a:cubicBezTo>
                <a:cubicBezTo>
                  <a:pt x="-159954" y="4546363"/>
                  <a:pt x="22140" y="1815690"/>
                  <a:pt x="0" y="1085223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004000" cy="1639400"/>
            <a:chOff x="714129" y="484910"/>
            <a:chExt cx="11004000" cy="163940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26806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vi-VN" sz="3200" b="0" i="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Cambria" panose="02040503050406030204" pitchFamily="18" charset="0"/>
                  <a:cs typeface="Calibri" panose="020F0502020204030204" pitchFamily="34" charset="0"/>
                </a:rPr>
                <a:t>Trong hình dưới đây có ghi số dân của một tỉnh, thành phố năm 2019 (theo Tổng cục Thống kê). Đọc số dân các tỉnh, thành phố đó.</a:t>
              </a:r>
              <a:endPara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mbria" panose="02040503050406030204" pitchFamily="18" charset="0"/>
                <a:cs typeface="Calibri" panose="020F0502020204030204" pitchFamily="34" charset="0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1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3F7BADD8-D9FF-2838-B86E-36AC6D9922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74406" y="1438382"/>
            <a:ext cx="4358628" cy="5225539"/>
          </a:xfrm>
          <a:prstGeom prst="rect">
            <a:avLst/>
          </a:prstGeom>
        </p:spPr>
      </p:pic>
      <p:sp>
        <p:nvSpPr>
          <p:cNvPr id="5" name="Google Shape;8497;p43">
            <a:extLst>
              <a:ext uri="{FF2B5EF4-FFF2-40B4-BE49-F238E27FC236}">
                <a16:creationId xmlns:a16="http://schemas.microsoft.com/office/drawing/2014/main" xmlns="" id="{30317AB9-9923-820C-23B9-C0F7784B1177}"/>
              </a:ext>
            </a:extLst>
          </p:cNvPr>
          <p:cNvSpPr/>
          <p:nvPr/>
        </p:nvSpPr>
        <p:spPr>
          <a:xfrm>
            <a:off x="731484" y="2250040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Giang: Tám trăm năm mươi bốn nghìn sáu trăm bảy mươi chín.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6" name="Google Shape;8497;p43">
            <a:extLst>
              <a:ext uri="{FF2B5EF4-FFF2-40B4-BE49-F238E27FC236}">
                <a16:creationId xmlns:a16="http://schemas.microsoft.com/office/drawing/2014/main" xmlns="" id="{B404DEA2-48B9-27AE-B3B1-E30CA960C20A}"/>
              </a:ext>
            </a:extLst>
          </p:cNvPr>
          <p:cNvSpPr/>
          <p:nvPr/>
        </p:nvSpPr>
        <p:spPr>
          <a:xfrm>
            <a:off x="731484" y="3575406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Hà Nội: Tám triệu không trăm năm mươi ba nghìn sáu trăm sáu mươi ba.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8" name="Google Shape;8497;p43">
            <a:extLst>
              <a:ext uri="{FF2B5EF4-FFF2-40B4-BE49-F238E27FC236}">
                <a16:creationId xmlns:a16="http://schemas.microsoft.com/office/drawing/2014/main" xmlns="" id="{9D4D2DF5-437A-9128-85D4-C89A0C4BAF08}"/>
              </a:ext>
            </a:extLst>
          </p:cNvPr>
          <p:cNvSpPr/>
          <p:nvPr/>
        </p:nvSpPr>
        <p:spPr>
          <a:xfrm>
            <a:off x="710935" y="490077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Quảng Trị: Sáu trăm ba mươi hai nghìn ba trăm bảy mươi lăm.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xmlns="" id="{540B1285-880B-09EF-0491-E80B8E2D279B}"/>
              </a:ext>
            </a:extLst>
          </p:cNvPr>
          <p:cNvSpPr/>
          <p:nvPr/>
        </p:nvSpPr>
        <p:spPr>
          <a:xfrm>
            <a:off x="8156275" y="2815119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Lâm Đồng: Một triệu hai trăm chín mươi sáu nghìn chín trăm linh sáu.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xmlns="" id="{7A3C2CFF-4D0C-4571-4ECC-9CCEC0438FEF}"/>
              </a:ext>
            </a:extLst>
          </p:cNvPr>
          <p:cNvSpPr/>
          <p:nvPr/>
        </p:nvSpPr>
        <p:spPr>
          <a:xfrm>
            <a:off x="8289839" y="4130211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Hồ Chí Minh: Tám triệu chín trăm chín mươi ba nghìn không trăm tám mươi hai.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5" name="Google Shape;8497;p43">
            <a:extLst>
              <a:ext uri="{FF2B5EF4-FFF2-40B4-BE49-F238E27FC236}">
                <a16:creationId xmlns:a16="http://schemas.microsoft.com/office/drawing/2014/main" xmlns="" id="{2FEB3563-707A-FFA8-B249-1B584DECC883}"/>
              </a:ext>
            </a:extLst>
          </p:cNvPr>
          <p:cNvSpPr/>
          <p:nvPr/>
        </p:nvSpPr>
        <p:spPr>
          <a:xfrm>
            <a:off x="8074082" y="5445302"/>
            <a:ext cx="4035725" cy="1069915"/>
          </a:xfrm>
          <a:prstGeom prst="roundRect">
            <a:avLst>
              <a:gd name="adj" fmla="val 5000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Cà Mau: Một triệu một trăm chín mươi tư nghìn bốn trăm bảy mươi sáu</a:t>
            </a:r>
            <a:r>
              <a:rPr lang="en-US" sz="20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.</a:t>
            </a:r>
            <a:endParaRPr sz="20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3357192831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8" grpId="0" animBg="1"/>
      <p:bldP spid="9" grpId="0" animBg="1"/>
      <p:bldP spid="10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971422" cy="757670"/>
            <a:chOff x="714129" y="484910"/>
            <a:chExt cx="11971422" cy="757670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8" y="554650"/>
              <a:ext cx="11235483" cy="630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Cho </a:t>
              </a:r>
              <a:r>
                <a:rPr kumimoji="0" lang="es-E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s-E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517 906 384.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US" sz="3200" dirty="0">
                    <a:solidFill>
                      <a:prstClr val="white"/>
                    </a:solidFill>
                    <a:latin typeface="UTM Cookies" panose="02040603050506020204" pitchFamily="18" charset="0"/>
                  </a:rPr>
                  <a:t>2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20" name="Hộp Văn bản 25">
            <a:extLst>
              <a:ext uri="{FF2B5EF4-FFF2-40B4-BE49-F238E27FC236}">
                <a16:creationId xmlns:a16="http://schemas.microsoft.com/office/drawing/2014/main" xmlns="" id="{0ADF44AD-C3AA-915D-6251-5DA41C4D3A2D}"/>
              </a:ext>
            </a:extLst>
          </p:cNvPr>
          <p:cNvSpPr txBox="1"/>
          <p:nvPr/>
        </p:nvSpPr>
        <p:spPr>
          <a:xfrm>
            <a:off x="737724" y="1163598"/>
            <a:ext cx="10789880" cy="4678728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lvl="0" algn="just"/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Nêu các chữ số thuộc lớp triệu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Nêu các chữ số thuộc lớp nghìn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c) Nêu các chữ số thuộc lớp đơn vị của số đó.</a:t>
            </a:r>
          </a:p>
          <a:p>
            <a:pPr lvl="0" algn="just">
              <a:lnSpc>
                <a:spcPct val="200000"/>
              </a:lnSpc>
            </a:pPr>
            <a:r>
              <a:rPr lang="vi-VN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d) Đọc số đó.</a:t>
            </a:r>
            <a:endParaRPr kumimoji="0" lang="en-US" sz="40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F21E12A8-C9FC-3E81-D636-E16C2E5ACBE5}"/>
              </a:ext>
            </a:extLst>
          </p:cNvPr>
          <p:cNvSpPr txBox="1"/>
          <p:nvPr/>
        </p:nvSpPr>
        <p:spPr>
          <a:xfrm>
            <a:off x="2342508" y="1982912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chữ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thuộc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lớp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triệu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5; 1; 7.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38A4E17-D8CC-74D9-130D-F0809D544276}"/>
              </a:ext>
            </a:extLst>
          </p:cNvPr>
          <p:cNvSpPr txBox="1"/>
          <p:nvPr/>
        </p:nvSpPr>
        <p:spPr>
          <a:xfrm>
            <a:off x="2311686" y="309252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nghìn là 9; 0; 6.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48A6739F-77EA-5A5F-5F9B-B2C259532904}"/>
              </a:ext>
            </a:extLst>
          </p:cNvPr>
          <p:cNvSpPr txBox="1"/>
          <p:nvPr/>
        </p:nvSpPr>
        <p:spPr>
          <a:xfrm>
            <a:off x="2260315" y="4253501"/>
            <a:ext cx="858919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Các chữ số thuộc lớp đơn vị là 3; 8;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5537ECE-490A-0274-2D84-F42D43F11F5E}"/>
              </a:ext>
            </a:extLst>
          </p:cNvPr>
          <p:cNvSpPr txBox="1"/>
          <p:nvPr/>
        </p:nvSpPr>
        <p:spPr>
          <a:xfrm>
            <a:off x="2250041" y="5517223"/>
            <a:ext cx="858919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Năm trăm mười bảy triệu, ch</a:t>
            </a:r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í</a:t>
            </a:r>
            <a:r>
              <a:rPr lang="vi-VN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 trăm linh sáu nghìn, ba trăm tám mươi tư.</a:t>
            </a:r>
            <a:endParaRPr lang="en-US" sz="3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72615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4" grpId="0"/>
      <p:bldP spid="5" grpId="0"/>
      <p:bldP spid="6" grpId="0"/>
      <p:bldP spid="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1239291"/>
            <a:chOff x="714129" y="484910"/>
            <a:chExt cx="11230032" cy="123929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a)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Viết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mỗi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45 703, 608 292, 815 036, 5 240 601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thành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tổng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(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theo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35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mẫu</a:t>
              </a:r>
              <a:r>
                <a:rPr kumimoji="0" lang="en-US" sz="35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).</a:t>
              </a:r>
              <a:endParaRPr kumimoji="0" lang="vi-VN" sz="3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92B51FE-CD81-D1ED-EADD-462E46133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6449" y="1603625"/>
            <a:ext cx="6473653" cy="954640"/>
          </a:xfrm>
          <a:prstGeom prst="rect">
            <a:avLst/>
          </a:prstGeom>
        </p:spPr>
      </p:pic>
      <p:sp>
        <p:nvSpPr>
          <p:cNvPr id="8" name="Google Shape;8497;p43">
            <a:extLst>
              <a:ext uri="{FF2B5EF4-FFF2-40B4-BE49-F238E27FC236}">
                <a16:creationId xmlns:a16="http://schemas.microsoft.com/office/drawing/2014/main" xmlns="" id="{DC4E61A9-9F3E-0C9D-F0FF-2E4E77CDF847}"/>
              </a:ext>
            </a:extLst>
          </p:cNvPr>
          <p:cNvSpPr/>
          <p:nvPr/>
        </p:nvSpPr>
        <p:spPr>
          <a:xfrm>
            <a:off x="1553417" y="2691830"/>
            <a:ext cx="9162529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608 292 = 600 000 + 8 000 + 200 + 90 + 2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9" name="Google Shape;8497;p43">
            <a:extLst>
              <a:ext uri="{FF2B5EF4-FFF2-40B4-BE49-F238E27FC236}">
                <a16:creationId xmlns:a16="http://schemas.microsoft.com/office/drawing/2014/main" xmlns="" id="{2B0FBE33-8CAC-6DD1-615C-B1FB17CDC4D1}"/>
              </a:ext>
            </a:extLst>
          </p:cNvPr>
          <p:cNvSpPr/>
          <p:nvPr/>
        </p:nvSpPr>
        <p:spPr>
          <a:xfrm>
            <a:off x="1232900" y="3729520"/>
            <a:ext cx="10048126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 defTabSz="1219170">
              <a:buClr>
                <a:srgbClr val="000000"/>
              </a:buClr>
            </a:pPr>
            <a:r>
              <a:rPr lang="vi-VN" sz="36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815 036 = 800 000 + 10 000 + 5 000 + 30 + 6</a:t>
            </a:r>
            <a:endParaRPr sz="36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  <p:sp>
        <p:nvSpPr>
          <p:cNvPr id="10" name="Google Shape;8497;p43">
            <a:extLst>
              <a:ext uri="{FF2B5EF4-FFF2-40B4-BE49-F238E27FC236}">
                <a16:creationId xmlns:a16="http://schemas.microsoft.com/office/drawing/2014/main" xmlns="" id="{9E52E6E7-B02B-23CD-9E92-3B9C5C0633AB}"/>
              </a:ext>
            </a:extLst>
          </p:cNvPr>
          <p:cNvSpPr/>
          <p:nvPr/>
        </p:nvSpPr>
        <p:spPr>
          <a:xfrm>
            <a:off x="708917" y="4839130"/>
            <a:ext cx="11054993" cy="801384"/>
          </a:xfrm>
          <a:prstGeom prst="roundRect">
            <a:avLst>
              <a:gd name="adj" fmla="val 24073"/>
            </a:avLst>
          </a:prstGeom>
          <a:solidFill>
            <a:srgbClr val="F8D4E9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5 240 601 = 5 000 000 + 200 000 + 40 000 + 600 +</a:t>
            </a:r>
            <a:r>
              <a:rPr lang="en-US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 </a:t>
            </a:r>
            <a:r>
              <a:rPr lang="vi-VN" sz="3200" b="1" ker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ahoma" panose="020B0604030504040204" pitchFamily="34" charset="0"/>
                <a:sym typeface="Kavoon"/>
              </a:rPr>
              <a:t>1</a:t>
            </a:r>
            <a:endParaRPr sz="3200" b="1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ahoma" panose="020B0604030504040204" pitchFamily="34" charset="0"/>
              <a:sym typeface="Kavoon"/>
            </a:endParaRPr>
          </a:p>
        </p:txBody>
      </p:sp>
    </p:spTree>
    <p:extLst>
      <p:ext uri="{BB962C8B-B14F-4D97-AF65-F5344CB8AC3E}">
        <p14:creationId xmlns:p14="http://schemas.microsoft.com/office/powerpoint/2010/main" val="298865728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30032" cy="777626"/>
            <a:chOff x="714129" y="484910"/>
            <a:chExt cx="11230032" cy="777626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50069" y="554650"/>
              <a:ext cx="1049409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b)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3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00538A7-3011-711A-BEEE-341FF0946CC1}"/>
              </a:ext>
            </a:extLst>
          </p:cNvPr>
          <p:cNvGrpSpPr/>
          <p:nvPr/>
        </p:nvGrpSpPr>
        <p:grpSpPr>
          <a:xfrm>
            <a:off x="1006868" y="1530849"/>
            <a:ext cx="10294706" cy="1938993"/>
            <a:chOff x="1006868" y="1530849"/>
            <a:chExt cx="10294706" cy="1938993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xmlns="" id="{23AE0FBA-DD21-AA79-D14F-8DADB35121A5}"/>
                </a:ext>
              </a:extLst>
            </p:cNvPr>
            <p:cNvSpPr txBox="1"/>
            <p:nvPr/>
          </p:nvSpPr>
          <p:spPr>
            <a:xfrm>
              <a:off x="1006868" y="1530850"/>
              <a:ext cx="10294706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50 000 + 6 000 + 300 + 20 +       = 56 327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800 000 + 2 000 +         + 40 + 5 = 802 145</a:t>
              </a:r>
            </a:p>
            <a:p>
              <a:pPr algn="just"/>
              <a:r>
                <a:rPr lang="en-US" sz="4000" b="0" i="0" dirty="0">
                  <a:solidFill>
                    <a:srgbClr val="000000"/>
                  </a:solidFill>
                  <a:effectLst/>
                  <a:ea typeface="Open Sans" panose="020B0606030504020204" pitchFamily="34" charset="0"/>
                  <a:cs typeface="Open Sans" panose="020B0606030504020204" pitchFamily="34" charset="0"/>
                </a:rPr>
                <a:t>3 000 000 + 700 000 + 5 000 +       = 3 705 090</a:t>
              </a:r>
            </a:p>
          </p:txBody>
        </p:sp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xmlns="" id="{D38C6A4F-4471-70DD-3B7E-E0245982841B}"/>
                </a:ext>
              </a:extLst>
            </p:cNvPr>
            <p:cNvSpPr/>
            <p:nvPr/>
          </p:nvSpPr>
          <p:spPr>
            <a:xfrm>
              <a:off x="6770670" y="153084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xmlns="" id="{39C9836C-9E26-3D37-3680-F42376FDC638}"/>
                </a:ext>
              </a:extLst>
            </p:cNvPr>
            <p:cNvSpPr/>
            <p:nvPr/>
          </p:nvSpPr>
          <p:spPr>
            <a:xfrm>
              <a:off x="4798031" y="2229491"/>
              <a:ext cx="873304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xmlns="" id="{B99DBCCB-A67E-8ED0-0869-A2500D7E6FC6}"/>
                </a:ext>
              </a:extLst>
            </p:cNvPr>
            <p:cNvSpPr/>
            <p:nvPr/>
          </p:nvSpPr>
          <p:spPr>
            <a:xfrm>
              <a:off x="7335748" y="2815119"/>
              <a:ext cx="698642" cy="595902"/>
            </a:xfrm>
            <a:prstGeom prst="roundRect">
              <a:avLst/>
            </a:prstGeom>
            <a:ln w="57150">
              <a:solidFill>
                <a:srgbClr val="FFC000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600" dirty="0"/>
                <a:t>?</a:t>
              </a:r>
            </a:p>
          </p:txBody>
        </p:sp>
      </p:grp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xmlns="" id="{F45BF789-F7F3-03A3-D7B9-0D93C65889F1}"/>
              </a:ext>
            </a:extLst>
          </p:cNvPr>
          <p:cNvSpPr/>
          <p:nvPr/>
        </p:nvSpPr>
        <p:spPr>
          <a:xfrm>
            <a:off x="6758684" y="1529136"/>
            <a:ext cx="698642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xmlns="" id="{3A296CED-3FEE-50B8-751D-911118AE3BDB}"/>
              </a:ext>
            </a:extLst>
          </p:cNvPr>
          <p:cNvSpPr/>
          <p:nvPr/>
        </p:nvSpPr>
        <p:spPr>
          <a:xfrm>
            <a:off x="4775771" y="2227780"/>
            <a:ext cx="905837" cy="595902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100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xmlns="" id="{0D11A5D6-2755-142F-0F99-5FD32A792AB1}"/>
              </a:ext>
            </a:extLst>
          </p:cNvPr>
          <p:cNvSpPr/>
          <p:nvPr/>
        </p:nvSpPr>
        <p:spPr>
          <a:xfrm>
            <a:off x="7323762" y="2792859"/>
            <a:ext cx="710629" cy="628435"/>
          </a:xfrm>
          <a:prstGeom prst="roundRect">
            <a:avLst/>
          </a:prstGeom>
          <a:ln w="57150">
            <a:solidFill>
              <a:srgbClr val="FFC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90</a:t>
            </a:r>
          </a:p>
        </p:txBody>
      </p:sp>
    </p:spTree>
    <p:extLst>
      <p:ext uri="{BB962C8B-B14F-4D97-AF65-F5344CB8AC3E}">
        <p14:creationId xmlns:p14="http://schemas.microsoft.com/office/powerpoint/2010/main" val="421757571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18814" y="333716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Số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?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4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FD4C5644-3DAB-8F08-ED31-D6FF5EA601F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657755"/>
              </p:ext>
            </p:extLst>
          </p:nvPr>
        </p:nvGraphicFramePr>
        <p:xfrm>
          <a:off x="965772" y="1500027"/>
          <a:ext cx="10212512" cy="3645898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3090786">
                  <a:extLst>
                    <a:ext uri="{9D8B030D-6E8A-4147-A177-3AD203B41FA5}">
                      <a16:colId xmlns:a16="http://schemas.microsoft.com/office/drawing/2014/main" xmlns="" val="1534934000"/>
                    </a:ext>
                  </a:extLst>
                </a:gridCol>
                <a:gridCol w="1407250">
                  <a:extLst>
                    <a:ext uri="{9D8B030D-6E8A-4147-A177-3AD203B41FA5}">
                      <a16:colId xmlns:a16="http://schemas.microsoft.com/office/drawing/2014/main" xmlns="" val="2900008277"/>
                    </a:ext>
                  </a:extLst>
                </a:gridCol>
                <a:gridCol w="1691483">
                  <a:extLst>
                    <a:ext uri="{9D8B030D-6E8A-4147-A177-3AD203B41FA5}">
                      <a16:colId xmlns:a16="http://schemas.microsoft.com/office/drawing/2014/main" xmlns="" val="790258561"/>
                    </a:ext>
                  </a:extLst>
                </a:gridCol>
                <a:gridCol w="1971745">
                  <a:extLst>
                    <a:ext uri="{9D8B030D-6E8A-4147-A177-3AD203B41FA5}">
                      <a16:colId xmlns:a16="http://schemas.microsoft.com/office/drawing/2014/main" xmlns="" val="323928161"/>
                    </a:ext>
                  </a:extLst>
                </a:gridCol>
                <a:gridCol w="2051248">
                  <a:extLst>
                    <a:ext uri="{9D8B030D-6E8A-4147-A177-3AD203B41FA5}">
                      <a16:colId xmlns:a16="http://schemas.microsoft.com/office/drawing/2014/main" xmlns="" val="3290297078"/>
                    </a:ext>
                  </a:extLst>
                </a:gridCol>
              </a:tblGrid>
              <a:tr h="719190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44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9 724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46 875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703 410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4 297 603</a:t>
                      </a:r>
                      <a:endParaRPr lang="en-US" sz="48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407512314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trị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của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chữ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US" sz="3600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số</a:t>
                      </a: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4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1044733830"/>
                  </a:ext>
                </a:extLst>
              </a:tr>
              <a:tr h="1454141"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Giá trị của chữ số 7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700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just">
                        <a:lnSpc>
                          <a:spcPct val="11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3600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 </a:t>
                      </a:r>
                      <a:endParaRPr lang="en-US" sz="4000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xmlns="" val="340991100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85CD9B9-5C1D-9D7A-53A8-2E178CA93BD6}"/>
              </a:ext>
            </a:extLst>
          </p:cNvPr>
          <p:cNvSpPr txBox="1"/>
          <p:nvPr/>
        </p:nvSpPr>
        <p:spPr>
          <a:xfrm>
            <a:off x="5558319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40 000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1029F2AD-8D3C-0245-F4C7-BD2EB536CF92}"/>
              </a:ext>
            </a:extLst>
          </p:cNvPr>
          <p:cNvSpPr txBox="1"/>
          <p:nvPr/>
        </p:nvSpPr>
        <p:spPr>
          <a:xfrm>
            <a:off x="5527497" y="3739793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2551071E-E870-DCE2-98A4-E6E07B2227FE}"/>
              </a:ext>
            </a:extLst>
          </p:cNvPr>
          <p:cNvSpPr txBox="1"/>
          <p:nvPr/>
        </p:nvSpPr>
        <p:spPr>
          <a:xfrm>
            <a:off x="7202185" y="2208944"/>
            <a:ext cx="16438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3ED244B-7DE9-A0BC-2DA0-697B383B146E}"/>
              </a:ext>
            </a:extLst>
          </p:cNvPr>
          <p:cNvSpPr txBox="1"/>
          <p:nvPr/>
        </p:nvSpPr>
        <p:spPr>
          <a:xfrm>
            <a:off x="7212459" y="3719245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700 000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4008C430-9981-9248-3584-EB99A88A1E57}"/>
              </a:ext>
            </a:extLst>
          </p:cNvPr>
          <p:cNvSpPr txBox="1"/>
          <p:nvPr/>
        </p:nvSpPr>
        <p:spPr>
          <a:xfrm>
            <a:off x="9277565" y="2250041"/>
            <a:ext cx="16438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4 000 000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xmlns="" id="{1D32FF86-047A-8DC7-61D5-C6AA4E0320C2}"/>
              </a:ext>
            </a:extLst>
          </p:cNvPr>
          <p:cNvSpPr txBox="1"/>
          <p:nvPr/>
        </p:nvSpPr>
        <p:spPr>
          <a:xfrm>
            <a:off x="9257016" y="3708971"/>
            <a:ext cx="1828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7 000</a:t>
            </a:r>
          </a:p>
        </p:txBody>
      </p:sp>
    </p:spTree>
    <p:extLst>
      <p:ext uri="{BB962C8B-B14F-4D97-AF65-F5344CB8AC3E}">
        <p14:creationId xmlns:p14="http://schemas.microsoft.com/office/powerpoint/2010/main" val="398243315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5" grpId="0"/>
      <p:bldP spid="18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49636" y="600844"/>
            <a:ext cx="11271129" cy="787811"/>
            <a:chOff x="714129" y="484910"/>
            <a:chExt cx="11271129" cy="787811"/>
          </a:xfrm>
        </p:grpSpPr>
        <p:sp>
          <p:nvSpPr>
            <p:cNvPr id="12" name="TextBox 9">
              <a:extLst>
                <a:ext uri="{FF2B5EF4-FFF2-40B4-BE49-F238E27FC236}">
                  <a16:creationId xmlns:a16="http://schemas.microsoft.com/office/drawing/2014/main" xmlns="" id="{05D34CA2-2112-1C09-1D68-6F5821B06B5B}"/>
                </a:ext>
              </a:extLst>
            </p:cNvPr>
            <p:cNvSpPr txBox="1"/>
            <p:nvPr/>
          </p:nvSpPr>
          <p:spPr>
            <a:xfrm>
              <a:off x="1491166" y="503280"/>
              <a:ext cx="10494092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Đố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em</a:t>
              </a:r>
              <a:endParaRPr kumimoji="0" lang="vi-VN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13" name="Group 16">
              <a:extLst>
                <a:ext uri="{FF2B5EF4-FFF2-40B4-BE49-F238E27FC236}">
                  <a16:creationId xmlns:a16="http://schemas.microsoft.com/office/drawing/2014/main" xmlns="" id="{C56449C4-9B55-2E5C-A35C-36D328BE3801}"/>
                </a:ext>
              </a:extLst>
            </p:cNvPr>
            <p:cNvGrpSpPr/>
            <p:nvPr/>
          </p:nvGrpSpPr>
          <p:grpSpPr>
            <a:xfrm>
              <a:off x="714129" y="484910"/>
              <a:ext cx="772160" cy="757670"/>
              <a:chOff x="667518" y="406400"/>
              <a:chExt cx="772160" cy="757670"/>
            </a:xfrm>
            <a:solidFill>
              <a:srgbClr val="00B0F0"/>
            </a:solidFill>
          </p:grpSpPr>
          <p:sp>
            <p:nvSpPr>
              <p:cNvPr id="14" name="Isosceles Triangle 8">
                <a:extLst>
                  <a:ext uri="{FF2B5EF4-FFF2-40B4-BE49-F238E27FC236}">
                    <a16:creationId xmlns:a16="http://schemas.microsoft.com/office/drawing/2014/main" xmlns="" id="{DBD5C094-E002-9059-F458-25F8F6050FE9}"/>
                  </a:ext>
                </a:extLst>
              </p:cNvPr>
              <p:cNvSpPr/>
              <p:nvPr/>
            </p:nvSpPr>
            <p:spPr>
              <a:xfrm>
                <a:off x="667518" y="406400"/>
                <a:ext cx="772160" cy="701040"/>
              </a:xfrm>
              <a:prstGeom prst="triangle">
                <a:avLst>
                  <a:gd name="adj" fmla="val 50000"/>
                </a:avLst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xmlns="" id="{A244621D-4212-F64C-0706-3A12F8B2D3A5}"/>
                  </a:ext>
                </a:extLst>
              </p:cNvPr>
              <p:cNvSpPr txBox="1"/>
              <p:nvPr/>
            </p:nvSpPr>
            <p:spPr>
              <a:xfrm>
                <a:off x="830078" y="579295"/>
                <a:ext cx="60960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UTM Cookies" panose="02040603050506020204" pitchFamily="18" charset="0"/>
                    <a:ea typeface="+mn-ea"/>
                    <a:cs typeface="+mn-cs"/>
                  </a:rPr>
                  <a:t>5</a:t>
                </a:r>
                <a:endParaRPr kumimoji="0" lang="vi-VN" sz="32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59B53530-3CA0-7317-D512-62B6FF396691}"/>
              </a:ext>
            </a:extLst>
          </p:cNvPr>
          <p:cNvSpPr txBox="1"/>
          <p:nvPr/>
        </p:nvSpPr>
        <p:spPr>
          <a:xfrm>
            <a:off x="811657" y="1787703"/>
            <a:ext cx="1068512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40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Cho một số có ba chữ số. Khi viết thêm chữ số 2 vào trước số đó thì được số mới có bốn chữ số lớn hơn số đã cho bao nhiêu đơn vị?</a:t>
            </a:r>
          </a:p>
        </p:txBody>
      </p:sp>
    </p:spTree>
    <p:extLst>
      <p:ext uri="{BB962C8B-B14F-4D97-AF65-F5344CB8AC3E}">
        <p14:creationId xmlns:p14="http://schemas.microsoft.com/office/powerpoint/2010/main" val="423497279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3263BC0-CC45-8E89-F5F0-12CFB76F1650}"/>
              </a:ext>
            </a:extLst>
          </p:cNvPr>
          <p:cNvSpPr/>
          <p:nvPr/>
        </p:nvSpPr>
        <p:spPr>
          <a:xfrm>
            <a:off x="236306" y="102742"/>
            <a:ext cx="5959011" cy="3254161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nào? Khi đó chữ số 2 có giá trị là bao nhiêu?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5095981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Sau khi viết chữ số 2 vào trước số có ba chữ số đã cho thì chữ số 2 nằm ở hàng nghìn, khi đó chữ số 2 có giá trị là 2 000.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890534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:a16="http://schemas.microsoft.com/office/drawing/2014/main" xmlns="" id="{A30020FE-C1E6-479C-7077-9B20BCE9A53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114" b="94118" l="9947" r="89876">
                        <a14:foregroundMark x1="26821" y1="8722" x2="26821" y2="8722"/>
                        <a14:foregroundMark x1="27176" y1="10548" x2="30728" y2="33671"/>
                        <a14:foregroundMark x1="22558" y1="28600" x2="38188" y2="25558"/>
                        <a14:foregroundMark x1="24689" y1="69574" x2="24689" y2="69574"/>
                        <a14:foregroundMark x1="36945" y1="69574" x2="36945" y2="69574"/>
                        <a14:foregroundMark x1="27531" y1="94320" x2="38366" y2="92901"/>
                        <a14:foregroundMark x1="64654" y1="18458" x2="64831" y2="69980"/>
                        <a14:foregroundMark x1="64831" y1="69980" x2="65719" y2="71805"/>
                        <a14:foregroundMark x1="59858" y1="54158" x2="75318" y2="69963"/>
                        <a14:foregroundMark x1="68206" y1="27181" x2="68206" y2="27181"/>
                        <a14:foregroundMark x1="66075" y1="30020" x2="70870" y2="25152"/>
                        <a14:foregroundMark x1="58615" y1="26775" x2="58615" y2="26775"/>
                        <a14:foregroundMark x1="58615" y1="26775" x2="58970" y2="29817"/>
                        <a14:foregroundMark x1="26643" y1="41785" x2="30018" y2="65517"/>
                        <a14:foregroundMark x1="27531" y1="75862" x2="27531" y2="75862"/>
                        <a14:foregroundMark x1="27531" y1="75862" x2="31972" y2="62069"/>
                        <a14:foregroundMark x1="62345" y1="93915" x2="62345" y2="93915"/>
                        <a14:foregroundMark x1="78508" y1="93712" x2="78508" y2="93712"/>
                        <a14:foregroundMark x1="64298" y1="8722" x2="64298" y2="8722"/>
                        <a14:foregroundMark x1="31616" y1="8114" x2="31616" y2="8114"/>
                        <a14:foregroundMark x1="66785" y1="14199" x2="66785" y2="14199"/>
                        <a14:foregroundMark x1="66785" y1="14199" x2="75666" y2="19675"/>
                        <a14:foregroundMark x1="76909" y1="33469" x2="76909" y2="33469"/>
                        <a14:foregroundMark x1="75311" y1="34280" x2="54529" y2="37728"/>
                        <a14:foregroundMark x1="61279" y1="44016" x2="60924" y2="57404"/>
                        <a14:backgroundMark x1="77975" y1="73225" x2="77975" y2="73225"/>
                        <a14:backgroundMark x1="77975" y1="73225" x2="77620" y2="70385"/>
                        <a14:backgroundMark x1="75844" y1="70994" x2="79218" y2="73225"/>
                        <a14:backgroundMark x1="76199" y1="70791" x2="76199" y2="70791"/>
                        <a14:backgroundMark x1="76199" y1="70588" x2="76199" y2="70588"/>
                        <a14:backgroundMark x1="76199" y1="70588" x2="75666" y2="705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03011" y="3400728"/>
            <a:ext cx="3767556" cy="3299121"/>
          </a:xfrm>
          <a:prstGeom prst="rect">
            <a:avLst/>
          </a:prstGeom>
        </p:spPr>
      </p:pic>
      <p:sp>
        <p:nvSpPr>
          <p:cNvPr id="4" name="Thought Bubble: Cloud 3">
            <a:extLst>
              <a:ext uri="{FF2B5EF4-FFF2-40B4-BE49-F238E27FC236}">
                <a16:creationId xmlns:a16="http://schemas.microsoft.com/office/drawing/2014/main" xmlns="" id="{43263BC0-CC45-8E89-F5F0-12CFB76F1650}"/>
              </a:ext>
            </a:extLst>
          </p:cNvPr>
          <p:cNvSpPr/>
          <p:nvPr/>
        </p:nvSpPr>
        <p:spPr>
          <a:xfrm>
            <a:off x="236306" y="606175"/>
            <a:ext cx="5959011" cy="2750728"/>
          </a:xfrm>
          <a:prstGeom prst="cloudCallout">
            <a:avLst>
              <a:gd name="adj1" fmla="val 26092"/>
              <a:gd name="adj2" fmla="val 62933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2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bao nhiêu đơn vị?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hought Bubble: Cloud 4">
            <a:extLst>
              <a:ext uri="{FF2B5EF4-FFF2-40B4-BE49-F238E27FC236}">
                <a16:creationId xmlns:a16="http://schemas.microsoft.com/office/drawing/2014/main" xmlns="" id="{BEA4B56A-BC7F-8713-BB97-EC7D5286647E}"/>
              </a:ext>
            </a:extLst>
          </p:cNvPr>
          <p:cNvSpPr/>
          <p:nvPr/>
        </p:nvSpPr>
        <p:spPr>
          <a:xfrm>
            <a:off x="7006975" y="349321"/>
            <a:ext cx="4602823" cy="3376074"/>
          </a:xfrm>
          <a:prstGeom prst="cloudCallout">
            <a:avLst>
              <a:gd name="adj1" fmla="val -45192"/>
              <a:gd name="adj2" fmla="val 51937"/>
            </a:avLst>
          </a:prstGeom>
          <a:solidFill>
            <a:schemeClr val="bg1"/>
          </a:solidFill>
          <a:ln w="19050">
            <a:solidFill>
              <a:schemeClr val="accent4"/>
            </a:solidFill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vi-VN" sz="36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Vậy số có bốn chữ số lớn hơn số đã cho 2 000 đơn vị.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566535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EACD2301-C9CC-62B9-D0CF-F651BCDA34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849" y="-967897"/>
            <a:ext cx="10924979" cy="5608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9256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Hình ảnh 16">
            <a:extLst>
              <a:ext uri="{FF2B5EF4-FFF2-40B4-BE49-F238E27FC236}">
                <a16:creationId xmlns:a16="http://schemas.microsoft.com/office/drawing/2014/main" xmlns="" id="{CD5675A4-B434-2F0A-DBEF-96CDD97E46D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69"/>
          <a:stretch/>
        </p:blipFill>
        <p:spPr>
          <a:xfrm>
            <a:off x="-38843" y="0"/>
            <a:ext cx="12230843" cy="6858000"/>
          </a:xfrm>
          <a:prstGeom prst="rect">
            <a:avLst/>
          </a:prstGeom>
        </p:spPr>
      </p:pic>
      <p:sp>
        <p:nvSpPr>
          <p:cNvPr id="7" name="Hình chữ nhật: Góc Tròn 6">
            <a:extLst>
              <a:ext uri="{FF2B5EF4-FFF2-40B4-BE49-F238E27FC236}">
                <a16:creationId xmlns:a16="http://schemas.microsoft.com/office/drawing/2014/main" xmlns="" id="{FA734A78-9E2C-C643-55D5-6BC03F6C9C58}"/>
              </a:ext>
            </a:extLst>
          </p:cNvPr>
          <p:cNvSpPr/>
          <p:nvPr/>
        </p:nvSpPr>
        <p:spPr>
          <a:xfrm>
            <a:off x="274320" y="218364"/>
            <a:ext cx="11688947" cy="6378379"/>
          </a:xfrm>
          <a:custGeom>
            <a:avLst/>
            <a:gdLst>
              <a:gd name="connsiteX0" fmla="*/ 0 w 11688947"/>
              <a:gd name="connsiteY0" fmla="*/ 1063084 h 6378379"/>
              <a:gd name="connsiteX1" fmla="*/ 1063084 w 11688947"/>
              <a:gd name="connsiteY1" fmla="*/ 0 h 6378379"/>
              <a:gd name="connsiteX2" fmla="*/ 10625863 w 11688947"/>
              <a:gd name="connsiteY2" fmla="*/ 0 h 6378379"/>
              <a:gd name="connsiteX3" fmla="*/ 11688947 w 11688947"/>
              <a:gd name="connsiteY3" fmla="*/ 1063084 h 6378379"/>
              <a:gd name="connsiteX4" fmla="*/ 11688947 w 11688947"/>
              <a:gd name="connsiteY4" fmla="*/ 5315295 h 6378379"/>
              <a:gd name="connsiteX5" fmla="*/ 10625863 w 11688947"/>
              <a:gd name="connsiteY5" fmla="*/ 6378379 h 6378379"/>
              <a:gd name="connsiteX6" fmla="*/ 1063084 w 11688947"/>
              <a:gd name="connsiteY6" fmla="*/ 6378379 h 6378379"/>
              <a:gd name="connsiteX7" fmla="*/ 0 w 11688947"/>
              <a:gd name="connsiteY7" fmla="*/ 5315295 h 6378379"/>
              <a:gd name="connsiteX8" fmla="*/ 0 w 11688947"/>
              <a:gd name="connsiteY8" fmla="*/ 1063084 h 6378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688947" h="6378379" fill="none" extrusionOk="0">
                <a:moveTo>
                  <a:pt x="0" y="1063084"/>
                </a:moveTo>
                <a:cubicBezTo>
                  <a:pt x="-56000" y="479441"/>
                  <a:pt x="461336" y="83035"/>
                  <a:pt x="1063084" y="0"/>
                </a:cubicBezTo>
                <a:cubicBezTo>
                  <a:pt x="2294539" y="77600"/>
                  <a:pt x="9164280" y="-27269"/>
                  <a:pt x="10625863" y="0"/>
                </a:cubicBezTo>
                <a:cubicBezTo>
                  <a:pt x="11250577" y="-49586"/>
                  <a:pt x="11793304" y="506681"/>
                  <a:pt x="11688947" y="1063084"/>
                </a:cubicBezTo>
                <a:cubicBezTo>
                  <a:pt x="11797947" y="3048688"/>
                  <a:pt x="11610738" y="4429259"/>
                  <a:pt x="11688947" y="5315295"/>
                </a:cubicBezTo>
                <a:cubicBezTo>
                  <a:pt x="11625857" y="5877740"/>
                  <a:pt x="11162813" y="6400507"/>
                  <a:pt x="10625863" y="6378379"/>
                </a:cubicBezTo>
                <a:cubicBezTo>
                  <a:pt x="7395889" y="6427556"/>
                  <a:pt x="3040611" y="6255677"/>
                  <a:pt x="1063084" y="6378379"/>
                </a:cubicBezTo>
                <a:cubicBezTo>
                  <a:pt x="474216" y="6391764"/>
                  <a:pt x="-22678" y="5921946"/>
                  <a:pt x="0" y="5315295"/>
                </a:cubicBezTo>
                <a:cubicBezTo>
                  <a:pt x="47022" y="4485495"/>
                  <a:pt x="104569" y="2433790"/>
                  <a:pt x="0" y="1063084"/>
                </a:cubicBezTo>
                <a:close/>
              </a:path>
              <a:path w="11688947" h="6378379" stroke="0" extrusionOk="0">
                <a:moveTo>
                  <a:pt x="0" y="1063084"/>
                </a:moveTo>
                <a:cubicBezTo>
                  <a:pt x="42758" y="471072"/>
                  <a:pt x="510206" y="-2285"/>
                  <a:pt x="1063084" y="0"/>
                </a:cubicBezTo>
                <a:cubicBezTo>
                  <a:pt x="3096211" y="-129276"/>
                  <a:pt x="6936229" y="-77778"/>
                  <a:pt x="10625863" y="0"/>
                </a:cubicBezTo>
                <a:cubicBezTo>
                  <a:pt x="11184624" y="-90425"/>
                  <a:pt x="11681236" y="520423"/>
                  <a:pt x="11688947" y="1063084"/>
                </a:cubicBezTo>
                <a:cubicBezTo>
                  <a:pt x="11770546" y="2171572"/>
                  <a:pt x="11843247" y="4258419"/>
                  <a:pt x="11688947" y="5315295"/>
                </a:cubicBezTo>
                <a:cubicBezTo>
                  <a:pt x="11694550" y="5914237"/>
                  <a:pt x="11109138" y="6413674"/>
                  <a:pt x="10625863" y="6378379"/>
                </a:cubicBezTo>
                <a:cubicBezTo>
                  <a:pt x="7031775" y="6422599"/>
                  <a:pt x="4413160" y="6348997"/>
                  <a:pt x="1063084" y="6378379"/>
                </a:cubicBezTo>
                <a:cubicBezTo>
                  <a:pt x="448743" y="6273809"/>
                  <a:pt x="-100368" y="5879223"/>
                  <a:pt x="0" y="5315295"/>
                </a:cubicBezTo>
                <a:cubicBezTo>
                  <a:pt x="-159954" y="4240933"/>
                  <a:pt x="22140" y="2925031"/>
                  <a:pt x="0" y="1063084"/>
                </a:cubicBezTo>
                <a:close/>
              </a:path>
            </a:pathLst>
          </a:custGeom>
          <a:ln w="76200">
            <a:prstDash val="dash"/>
            <a:extLst>
              <a:ext uri="{C807C97D-BFC1-408E-A445-0C87EB9F89A2}">
                <ask:lineSketchStyleProps xmlns:ask="http://schemas.microsoft.com/office/drawing/2018/sketchyshapes" xmlns="" sd="2925326911">
                  <a:prstGeom prst="round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Hộp Văn bản 25">
            <a:extLst>
              <a:ext uri="{FF2B5EF4-FFF2-40B4-BE49-F238E27FC236}">
                <a16:creationId xmlns:a16="http://schemas.microsoft.com/office/drawing/2014/main" xmlns="" id="{137394D6-A193-F705-CE48-D011EB14321C}"/>
              </a:ext>
            </a:extLst>
          </p:cNvPr>
          <p:cNvSpPr txBox="1"/>
          <p:nvPr/>
        </p:nvSpPr>
        <p:spPr>
          <a:xfrm>
            <a:off x="3889779" y="312639"/>
            <a:ext cx="5243947" cy="953453"/>
          </a:xfrm>
          <a:prstGeom prst="roundRect">
            <a:avLst/>
          </a:prstGeom>
          <a:solidFill>
            <a:srgbClr val="A4FFA7"/>
          </a:solidFill>
          <a:ln w="38100">
            <a:solidFill>
              <a:srgbClr val="00558D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đọc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viết</a:t>
            </a:r>
            <a:r>
              <a:rPr lang="en-US" sz="5000" b="1" dirty="0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5000" b="1" dirty="0" err="1">
                <a:solidFill>
                  <a:srgbClr val="00558D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5000" b="1" dirty="0">
              <a:solidFill>
                <a:srgbClr val="00558D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31">
            <a:extLst>
              <a:ext uri="{FF2B5EF4-FFF2-40B4-BE49-F238E27FC236}">
                <a16:creationId xmlns:a16="http://schemas.microsoft.com/office/drawing/2014/main" xmlns="" id="{58417D82-F1BD-7005-1B3D-16716A0D7AEA}"/>
              </a:ext>
            </a:extLst>
          </p:cNvPr>
          <p:cNvSpPr/>
          <p:nvPr/>
        </p:nvSpPr>
        <p:spPr>
          <a:xfrm>
            <a:off x="585591" y="3121021"/>
            <a:ext cx="3697941" cy="375172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Hộp Văn bản 25">
            <a:extLst>
              <a:ext uri="{FF2B5EF4-FFF2-40B4-BE49-F238E27FC236}">
                <a16:creationId xmlns:a16="http://schemas.microsoft.com/office/drawing/2014/main" xmlns="" id="{CE18C38A-8269-DAF7-22C3-02B0E9DF921D}"/>
              </a:ext>
            </a:extLst>
          </p:cNvPr>
          <p:cNvSpPr txBox="1"/>
          <p:nvPr/>
        </p:nvSpPr>
        <p:spPr>
          <a:xfrm>
            <a:off x="4706079" y="2015936"/>
            <a:ext cx="6996185" cy="4188381"/>
          </a:xfrm>
          <a:prstGeom prst="roundRect">
            <a:avLst/>
          </a:prstGeom>
          <a:solidFill>
            <a:srgbClr val="FCE9F1"/>
          </a:solidFill>
        </p:spPr>
        <p:txBody>
          <a:bodyPr wrap="square">
            <a:spAutoFit/>
          </a:bodyPr>
          <a:lstStyle/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GV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chuẩn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bị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các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latin typeface="Calibri" panose="020F0502020204030204" pitchFamily="34" charset="0"/>
                <a:cs typeface="Calibri" panose="020F0502020204030204" pitchFamily="34" charset="0"/>
              </a:rPr>
              <a:t>số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571500" indent="-571500" algn="just">
              <a:buFont typeface="Arial" panose="020B0604020202020204" pitchFamily="34" charset="0"/>
              <a:buChar char="•"/>
            </a:pPr>
            <a:r>
              <a:rPr lang="vi-VN" sz="4000" b="1" dirty="0">
                <a:latin typeface="Calibri" panose="020F0502020204030204" pitchFamily="34" charset="0"/>
                <a:cs typeface="Calibri" panose="020F0502020204030204" pitchFamily="34" charset="0"/>
              </a:rPr>
              <a:t>Mỗi HS tham gia chơi sẽ bốc thăm chọn số, sau đó sẽ đọc số mình bốc được, nêu giá trị của chữ số 8 trong mỗi số đó.</a:t>
            </a:r>
            <a:endParaRPr lang="en-US" sz="40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93372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9DBC4A9D-F718-6EFA-01BA-E9AB5029D7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15" y="-914400"/>
            <a:ext cx="1086187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5108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 descr="Ảnh có chứa văn bản&#10;&#10;Mô tả được tạo tự động">
            <a:extLst>
              <a:ext uri="{FF2B5EF4-FFF2-40B4-BE49-F238E27FC236}">
                <a16:creationId xmlns:a16="http://schemas.microsoft.com/office/drawing/2014/main" xmlns="" id="{6FE6396F-7C5A-96C0-BD40-3371FCE199D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48" b="-1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  <p:pic>
        <p:nvPicPr>
          <p:cNvPr id="8" name="Tieng-yeah-tre-con-www_nhacchuongvui_com">
            <a:hlinkClick r:id="" action="ppaction://media"/>
            <a:extLst>
              <a:ext uri="{FF2B5EF4-FFF2-40B4-BE49-F238E27FC236}">
                <a16:creationId xmlns:a16="http://schemas.microsoft.com/office/drawing/2014/main" xmlns="" id="{A8E31A89-6ABC-9308-570C-1CB50A15400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5919788" y="-651433"/>
            <a:ext cx="609600" cy="6096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77025">
            <a:off x="9737306" y="-9446"/>
            <a:ext cx="2278967" cy="265510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22975" flipH="1">
            <a:off x="195783" y="-108499"/>
            <a:ext cx="2449008" cy="2853213"/>
          </a:xfrm>
          <a:prstGeom prst="rect">
            <a:avLst/>
          </a:prstGeom>
        </p:spPr>
      </p:pic>
      <p:grpSp>
        <p:nvGrpSpPr>
          <p:cNvPr id="12" name="Group 13">
            <a:extLst>
              <a:ext uri="{FF2B5EF4-FFF2-40B4-BE49-F238E27FC236}">
                <a16:creationId xmlns:a16="http://schemas.microsoft.com/office/drawing/2014/main" xmlns="" id="{301656F5-16F9-DB65-E562-7F765D6CBCE9}"/>
              </a:ext>
            </a:extLst>
          </p:cNvPr>
          <p:cNvGrpSpPr/>
          <p:nvPr/>
        </p:nvGrpSpPr>
        <p:grpSpPr>
          <a:xfrm>
            <a:off x="1097834" y="439078"/>
            <a:ext cx="10253507" cy="2749517"/>
            <a:chOff x="4133327" y="8204395"/>
            <a:chExt cx="7210038" cy="274951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B55AA3F5-C4FB-70ED-8C94-C8E64BCDAE25}"/>
                </a:ext>
              </a:extLst>
            </p:cNvPr>
            <p:cNvSpPr txBox="1"/>
            <p:nvPr/>
          </p:nvSpPr>
          <p:spPr>
            <a:xfrm>
              <a:off x="4149463" y="8204395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330200">
                    <a:solidFill>
                      <a:prstClr val="white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TẠM BIỆT VÀ HẸN GẶP LẠI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xmlns="" id="{9B1286A7-6E0B-B245-E4B8-3BB61263C926}"/>
                </a:ext>
              </a:extLst>
            </p:cNvPr>
            <p:cNvSpPr txBox="1"/>
            <p:nvPr/>
          </p:nvSpPr>
          <p:spPr>
            <a:xfrm>
              <a:off x="4133327" y="8216752"/>
              <a:ext cx="7193902" cy="27371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M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B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Ệ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T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V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À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H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Ẹ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N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99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G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FF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Ặ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9999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P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4472C4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 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CC99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L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66FFFF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Ạ</a:t>
              </a:r>
              <a:r>
                <a:rPr kumimoji="0" lang="en-US" sz="7000" b="1" i="0" u="none" strike="noStrike" kern="1200" cap="none" spc="0" normalizeH="0" baseline="0" noProof="0" dirty="0">
                  <a:ln w="28575">
                    <a:solidFill>
                      <a:srgbClr val="002060"/>
                    </a:solidFill>
                    <a:prstDash val="solid"/>
                  </a:ln>
                  <a:solidFill>
                    <a:srgbClr val="FFCC66"/>
                  </a:solidFill>
                  <a:effectLst>
                    <a:outerShdw blurRad="12700" dist="38100" dir="2700000" algn="tl" rotWithShape="0">
                      <a:srgbClr val="4472C4">
                        <a:lumMod val="60000"/>
                        <a:lumOff val="40000"/>
                      </a:srgbClr>
                    </a:outerShdw>
                  </a:effectLst>
                  <a:uLnTx/>
                  <a:uFillTx/>
                  <a:latin typeface="SVN-Poky's" panose="020B0606040200020203" pitchFamily="34" charset="0"/>
                  <a:ea typeface="+mn-ea"/>
                  <a:cs typeface="+mn-cs"/>
                </a:rPr>
                <a:t>I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38868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14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2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E1E523F-AD8F-4B7F-BD33-345313AC69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5553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8EA96296-8303-4C3B-8528-3346967156B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47422" y="-1210693"/>
            <a:ext cx="8121934" cy="5414623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1D1B3A30-0E1B-F912-E012-24D96717AB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84974" y="1032049"/>
            <a:ext cx="3773751" cy="184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83893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BDC7F0F-2B30-4959-8079-02406AB5873C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" r="616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1" name="Picture 10">
            <a:hlinkClick r:id="rId6" action="ppaction://hlinksldjump"/>
            <a:extLst>
              <a:ext uri="{FF2B5EF4-FFF2-40B4-BE49-F238E27FC236}">
                <a16:creationId xmlns:a16="http://schemas.microsoft.com/office/drawing/2014/main" xmlns="" id="{3C11F021-8DD9-4CE8-9B3F-CD12F7DE7C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944" t="27778" r="38195" b="27499"/>
          <a:stretch/>
        </p:blipFill>
        <p:spPr>
          <a:xfrm rot="6370876">
            <a:off x="3248193" y="2782855"/>
            <a:ext cx="734298" cy="1320916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8C7581B7-8A59-4200-8E84-6D641C103E2E}"/>
              </a:ext>
            </a:extLst>
          </p:cNvPr>
          <p:cNvGrpSpPr/>
          <p:nvPr/>
        </p:nvGrpSpPr>
        <p:grpSpPr>
          <a:xfrm>
            <a:off x="6660356" y="2009775"/>
            <a:ext cx="4312444" cy="2471738"/>
            <a:chOff x="4202906" y="2080725"/>
            <a:chExt cx="4217195" cy="2248388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xmlns="" id="{121200E2-3E97-44A9-8264-3B22DDBCB47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6565" t="5775" r="5346" b="7611"/>
            <a:stretch/>
          </p:blipFill>
          <p:spPr>
            <a:xfrm>
              <a:off x="4838700" y="2080725"/>
              <a:ext cx="3581401" cy="2248388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xmlns="" id="{04845FAF-6941-48B8-B913-F1E786CE0F8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389" t="27500" r="29306" b="27777"/>
            <a:stretch/>
          </p:blipFill>
          <p:spPr>
            <a:xfrm rot="16200000">
              <a:off x="4208829" y="2234774"/>
              <a:ext cx="1259741" cy="1271588"/>
            </a:xfrm>
            <a:prstGeom prst="rect">
              <a:avLst/>
            </a:prstGeom>
          </p:spPr>
        </p:pic>
      </p:grpSp>
      <p:pic>
        <p:nvPicPr>
          <p:cNvPr id="8" name="Picture 7">
            <a:hlinkClick r:id="rId10" action="ppaction://hlinksldjump"/>
            <a:extLst>
              <a:ext uri="{FF2B5EF4-FFF2-40B4-BE49-F238E27FC236}">
                <a16:creationId xmlns:a16="http://schemas.microsoft.com/office/drawing/2014/main" xmlns="" id="{A4C4B256-8946-4401-9EBB-DFF3BD9F25D0}"/>
              </a:ext>
            </a:extLst>
          </p:cNvPr>
          <p:cNvPicPr>
            <a:picLocks noChangeAspect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750" t="38750" r="27639" b="38611"/>
          <a:stretch/>
        </p:blipFill>
        <p:spPr>
          <a:xfrm rot="21046719">
            <a:off x="4167239" y="3855011"/>
            <a:ext cx="1876425" cy="974068"/>
          </a:xfrm>
          <a:prstGeom prst="rect">
            <a:avLst/>
          </a:prstGeom>
        </p:spPr>
      </p:pic>
      <p:pic>
        <p:nvPicPr>
          <p:cNvPr id="9" name="Picture 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22985396-48B6-4CB1-BD86-1AD7F0345F18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5" t="33333" r="26667" b="33403"/>
          <a:stretch/>
        </p:blipFill>
        <p:spPr>
          <a:xfrm>
            <a:off x="2094349" y="3970068"/>
            <a:ext cx="1040604" cy="743954"/>
          </a:xfrm>
          <a:prstGeom prst="rect">
            <a:avLst/>
          </a:prstGeom>
        </p:spPr>
      </p:pic>
      <p:pic>
        <p:nvPicPr>
          <p:cNvPr id="10" name="Picture 9">
            <a:hlinkClick r:id="rId14" action="ppaction://hlinksldjump"/>
            <a:extLst>
              <a:ext uri="{FF2B5EF4-FFF2-40B4-BE49-F238E27FC236}">
                <a16:creationId xmlns:a16="http://schemas.microsoft.com/office/drawing/2014/main" xmlns="" id="{DCC1527D-C302-4798-9469-609D63CD1E7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06" t="27222" r="32222" b="26667"/>
          <a:stretch/>
        </p:blipFill>
        <p:spPr>
          <a:xfrm rot="19135445">
            <a:off x="6202246" y="3210167"/>
            <a:ext cx="916219" cy="1262177"/>
          </a:xfrm>
          <a:prstGeom prst="rect">
            <a:avLst/>
          </a:prstGeom>
        </p:spPr>
      </p:pic>
      <p:pic>
        <p:nvPicPr>
          <p:cNvPr id="13" name="Picture 12">
            <a:hlinkClick r:id="rId16" action="ppaction://hlinksldjump"/>
            <a:extLst>
              <a:ext uri="{FF2B5EF4-FFF2-40B4-BE49-F238E27FC236}">
                <a16:creationId xmlns:a16="http://schemas.microsoft.com/office/drawing/2014/main" xmlns="" id="{8D2D18D6-8481-4BC7-9CCB-B0F2110C91B1}"/>
              </a:ext>
            </a:extLst>
          </p:cNvPr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50" t="29444" r="36523" b="27992"/>
          <a:stretch/>
        </p:blipFill>
        <p:spPr>
          <a:xfrm>
            <a:off x="-88837" y="0"/>
            <a:ext cx="1932729" cy="161646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A2057C50-D2DE-41DE-88C7-608496EB1A09}"/>
              </a:ext>
            </a:extLst>
          </p:cNvPr>
          <p:cNvPicPr>
            <a:picLocks noChangeAspect="1"/>
          </p:cNvPicPr>
          <p:nvPr/>
        </p:nvPicPr>
        <p:blipFill rotWithShape="1">
          <a:blip r:embed="rId1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2168588" y="5453557"/>
            <a:ext cx="2224270" cy="150468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5A88BA21-CEBF-4F92-B7D9-B453924C7920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29306" r="28333" b="28750"/>
          <a:stretch/>
        </p:blipFill>
        <p:spPr>
          <a:xfrm>
            <a:off x="6403497" y="4754487"/>
            <a:ext cx="1079164" cy="1001671"/>
          </a:xfrm>
          <a:prstGeom prst="rect">
            <a:avLst/>
          </a:prstGeom>
        </p:spPr>
      </p:pic>
      <p:pic>
        <p:nvPicPr>
          <p:cNvPr id="14" name="Picture 13">
            <a:hlinkClick r:id="rId14" action="ppaction://hlinksldjump"/>
            <a:extLst>
              <a:ext uri="{FF2B5EF4-FFF2-40B4-BE49-F238E27FC236}">
                <a16:creationId xmlns:a16="http://schemas.microsoft.com/office/drawing/2014/main" xmlns="" id="{93F2A607-8104-463B-871E-B41BDB5D33CA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001" y="150841"/>
            <a:ext cx="1040227" cy="1023910"/>
          </a:xfrm>
          <a:prstGeom prst="rect">
            <a:avLst/>
          </a:prstGeom>
        </p:spPr>
      </p:pic>
      <p:pic>
        <p:nvPicPr>
          <p:cNvPr id="16" name="GAME ĐƯỢC CHIA SẺ MIỄN PHÍ BỚI NK POWERSKILLS">
            <a:hlinkClick r:id="rId10" action="ppaction://hlinksldjump"/>
            <a:extLst>
              <a:ext uri="{FF2B5EF4-FFF2-40B4-BE49-F238E27FC236}">
                <a16:creationId xmlns:a16="http://schemas.microsoft.com/office/drawing/2014/main" xmlns="" id="{B6E893B3-FEE9-423E-A0CA-D1A6B95C4C2D}"/>
              </a:ext>
            </a:extLst>
          </p:cNvPr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1715" y="129422"/>
            <a:ext cx="1065114" cy="1052583"/>
          </a:xfrm>
          <a:prstGeom prst="rect">
            <a:avLst/>
          </a:prstGeom>
        </p:spPr>
      </p:pic>
      <p:pic>
        <p:nvPicPr>
          <p:cNvPr id="18" name="Picture 17">
            <a:hlinkClick r:id="rId6" action="ppaction://hlinksldjump"/>
            <a:extLst>
              <a:ext uri="{FF2B5EF4-FFF2-40B4-BE49-F238E27FC236}">
                <a16:creationId xmlns:a16="http://schemas.microsoft.com/office/drawing/2014/main" xmlns="" id="{52DD8C6F-537D-4E70-B5E0-F76017BAF954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6316" y="138528"/>
            <a:ext cx="1048650" cy="1040393"/>
          </a:xfrm>
          <a:prstGeom prst="rect">
            <a:avLst/>
          </a:prstGeom>
        </p:spPr>
      </p:pic>
      <p:pic>
        <p:nvPicPr>
          <p:cNvPr id="19" name="Picture 18">
            <a:hlinkClick r:id="rId12" action="ppaction://hlinksldjump"/>
            <a:extLst>
              <a:ext uri="{FF2B5EF4-FFF2-40B4-BE49-F238E27FC236}">
                <a16:creationId xmlns:a16="http://schemas.microsoft.com/office/drawing/2014/main" xmlns="" id="{9AD91DFC-4C72-46C5-8F1D-78D0F38101D8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453" y="160074"/>
            <a:ext cx="1027669" cy="1011549"/>
          </a:xfrm>
          <a:prstGeom prst="rect">
            <a:avLst/>
          </a:prstGeom>
        </p:spPr>
      </p:pic>
      <p:pic>
        <p:nvPicPr>
          <p:cNvPr id="20" name="CẤM BUÔN BÁN, CẤM REUP" descr="Káº¿t quáº£ hÃ¬nh áº£nh cho win text gif">
            <a:extLst>
              <a:ext uri="{FF2B5EF4-FFF2-40B4-BE49-F238E27FC236}">
                <a16:creationId xmlns:a16="http://schemas.microsoft.com/office/drawing/2014/main" xmlns="" id="{1D035292-AC6B-4513-BEB7-38F77DEB4E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9475" y="655713"/>
            <a:ext cx="5392566" cy="53925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9997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04167E-6 -4.44444E-6 L 1.04167E-6 -0.00046 C -0.03099 -0.01319 0.00143 -0.00046 -0.01875 -0.00648 C -0.02083 -0.00694 -0.02266 -0.00879 -0.02448 -0.00925 C -0.02656 -0.00925 -0.05521 -0.01157 -0.05599 -0.0118 C -0.06537 -0.01111 -0.075 -0.01064 -0.08425 -0.00925 C -0.08529 -0.00879 -0.08607 -0.0074 -0.08711 -0.00648 C -0.08841 -0.00555 -0.08971 -0.00463 -0.09102 -0.00416 C -0.09388 -0.00231 -0.09675 -0.00138 -0.09987 -4.44444E-6 C -0.10846 0.00417 -0.10117 0.00139 -0.10872 0.00371 C -0.12122 0.01621 -0.11576 0.01343 -0.12331 0.01644 C -0.12435 0.01783 -0.12539 0.01922 -0.12617 0.02061 C -0.12695 0.022 -0.12643 0.02338 -0.12721 0.02431 C -0.13034 0.02894 -0.13945 0.02801 -0.1418 0.02848 C -0.1431 0.02894 -0.1444 0.0294 -0.1457 0.02987 C -0.14675 0.03033 -0.14805 0.02987 -0.14883 0.03079 C -0.14935 0.03172 -0.15208 0.04237 -0.15169 0.04422 C -0.15117 0.04537 -0.15039 0.04144 -0.14961 0.04005 " pathEditMode="relative" rAng="0" ptsTypes="AAAAAAAAAAAAAAAAAA">
                                      <p:cBhvr>
                                        <p:cTn id="3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61 0.04004 L -0.14961 0.03958 L -0.18008 0.0331 C -0.18282 0.03264 -0.18581 0.03264 -0.18854 0.03148 C -0.2168 0.02245 -0.16641 0.03148 -0.21732 0.02407 C -0.23256 0.02546 -0.24831 0.02407 -0.26315 0.02754 C -0.26836 0.02847 -0.27136 0.03403 -0.27565 0.03773 C -0.27722 0.03866 -0.2793 0.03912 -0.28086 0.04004 C -0.28203 0.04166 -0.28269 0.04421 -0.28451 0.04467 C -0.2905 0.04722 -0.29688 0.04768 -0.303 0.0493 C -0.3069 0.04977 -0.31055 0.05069 -0.3142 0.05185 C -0.31602 0.05278 -0.31758 0.05393 -0.31901 0.05532 C -0.32448 0.05741 -0.32696 0.05833 -0.33151 0.05949 C -0.33269 0.06041 -0.33425 0.06134 -0.33542 0.0625 C -0.34519 0.06805 -0.34089 0.0625 -0.35404 0.07245 C -0.35547 0.07315 -0.35677 0.07453 -0.35769 0.07569 C -0.35912 0.07662 -0.36003 0.0787 -0.36159 0.07963 C -0.36315 0.08055 -0.36498 0.08055 -0.36641 0.08125 C -0.36797 0.08171 -0.36888 0.08264 -0.37006 0.08264 C -0.37188 0.0831 -0.37487 0.08379 -0.37487 0.0831 " pathEditMode="relative" rAng="0" ptsTypes="AAAAAAAAAAAAAAAAAAAA"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263" y="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7487 0.0831 L -0.37487 0.08102 C -0.36927 0.08102 -0.36159 0.07916 -0.35586 0.07708 C -0.35391 0.07708 -0.35209 0.07338 -0.35104 0.07129 C -0.35013 0.06944 -0.34922 0.06944 -0.34818 0.06759 C -0.34727 0.06551 -0.34636 0.06366 -0.34636 0.0618 C -0.34532 0.05787 -0.34245 0.05208 -0.34245 0.05393 C -0.34245 0.05023 -0.34245 0.05046 -0.34245 0.04815 C -0.34063 0.03866 -0.34063 0.04236 -0.34063 0.03495 C -0.33959 0.01759 -0.34063 0.0331 -0.33867 0.00995 C -0.33867 0.0081 -0.33867 0.00416 -0.33776 0.00231 C -0.33685 0.00231 -0.33685 0.00023 -0.33581 -0.00162 C -0.3349 -0.00347 -0.3349 -0.00324 -0.3349 -0.00347 C -0.33203 -0.00741 -0.33112 -0.00926 -0.32917 -0.01088 C -0.32722 -0.01088 -0.32631 -0.01088 -0.32435 -0.01088 C -0.32058 -0.01088 -0.31576 -0.01088 -0.31198 -0.01088 C -0.31003 -0.00926 -0.30821 -0.00926 -0.30625 -0.00741 C -0.30248 -0.00556 -0.30625 -0.00556 -0.3043 -0.00556 " pathEditMode="relative" rAng="0" ptsTypes="AAAAAAAAAAAAAAAA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29" y="-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m-thanh-phep-thuat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77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8" fill="hold">
                      <p:stCondLst>
                        <p:cond delay="0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8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4" fill="hold">
                      <p:stCondLst>
                        <p:cond delay="0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pic>
        <p:nvPicPr>
          <p:cNvPr id="22" name="Picture 21">
            <a:hlinkClick r:id="rId4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190625" y="1107170"/>
            <a:ext cx="84201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1: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4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44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123 576; 312 348; 98 715; 1 257 386.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665434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230F5-61D2-44D0-81A6-66F369163C85}"/>
              </a:ext>
            </a:extLst>
          </p:cNvPr>
          <p:cNvSpPr txBox="1"/>
          <p:nvPr/>
        </p:nvSpPr>
        <p:spPr>
          <a:xfrm>
            <a:off x="2889535" y="4451076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100 000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886632" y="1105350"/>
            <a:ext cx="749802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2: 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Nêu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giá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trị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của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chữ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123 576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08791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230F5-61D2-44D0-81A6-66F369163C85}"/>
              </a:ext>
            </a:extLst>
          </p:cNvPr>
          <p:cNvSpPr txBox="1"/>
          <p:nvPr/>
        </p:nvSpPr>
        <p:spPr>
          <a:xfrm>
            <a:off x="2807342" y="4338060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1 257 386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libri" panose="020F0502020204030204"/>
                      <a:ea typeface="+mn-ea"/>
                      <a:cs typeface="+mn-cs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619504" y="899868"/>
            <a:ext cx="7853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3: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có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đến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hàng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triệu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là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nào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?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96177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520C7A6-F2B8-4A26-BFF4-56A30DA8D8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441"/>
            <a:ext cx="12192000" cy="6846559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xmlns="" id="{B38215D1-3FAF-4B81-85BD-DC44A0237B69}"/>
              </a:ext>
            </a:extLst>
          </p:cNvPr>
          <p:cNvGrpSpPr/>
          <p:nvPr/>
        </p:nvGrpSpPr>
        <p:grpSpPr>
          <a:xfrm>
            <a:off x="2098960" y="3988741"/>
            <a:ext cx="7285699" cy="2477138"/>
            <a:chOff x="2098960" y="3988741"/>
            <a:chExt cx="7285699" cy="2477138"/>
          </a:xfrm>
        </p:grpSpPr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xmlns="" id="{55D14221-6D2D-4A4A-AC06-D5763DBF0C8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5"/>
                </a:ext>
              </a:extLst>
            </a:blip>
            <a:srcRect/>
            <a:stretch>
              <a:fillRect/>
            </a:stretch>
          </p:blipFill>
          <p:spPr>
            <a:xfrm>
              <a:off x="2098960" y="3988741"/>
              <a:ext cx="7285699" cy="2477138"/>
            </a:xfrm>
            <a:prstGeom prst="rect">
              <a:avLst/>
            </a:prstGeom>
          </p:spPr>
        </p:pic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xmlns="" id="{E5DBB8AE-8253-4FEA-9B4B-AD517F923AC7}"/>
                </a:ext>
              </a:extLst>
            </p:cNvPr>
            <p:cNvGrpSpPr/>
            <p:nvPr/>
          </p:nvGrpSpPr>
          <p:grpSpPr>
            <a:xfrm>
              <a:off x="2903364" y="4148461"/>
              <a:ext cx="6141569" cy="1840494"/>
              <a:chOff x="0" y="0"/>
              <a:chExt cx="7745188" cy="2321063"/>
            </a:xfrm>
          </p:grpSpPr>
          <p:sp>
            <p:nvSpPr>
              <p:cNvPr id="14" name="Freeform 10">
                <a:extLst>
                  <a:ext uri="{FF2B5EF4-FFF2-40B4-BE49-F238E27FC236}">
                    <a16:creationId xmlns:a16="http://schemas.microsoft.com/office/drawing/2014/main" xmlns="" id="{9A1A0333-EF70-477F-BEF8-0BD6282D2B86}"/>
                  </a:ext>
                </a:extLst>
              </p:cNvPr>
              <p:cNvSpPr/>
              <p:nvPr/>
            </p:nvSpPr>
            <p:spPr>
              <a:xfrm>
                <a:off x="0" y="0"/>
                <a:ext cx="7745188" cy="2321063"/>
              </a:xfrm>
              <a:custGeom>
                <a:avLst/>
                <a:gdLst/>
                <a:ahLst/>
                <a:cxnLst/>
                <a:rect l="l" t="t" r="r" b="b"/>
                <a:pathLst>
                  <a:path w="7745188" h="2321063">
                    <a:moveTo>
                      <a:pt x="0" y="0"/>
                    </a:moveTo>
                    <a:lnTo>
                      <a:pt x="7745188" y="0"/>
                    </a:lnTo>
                    <a:lnTo>
                      <a:pt x="7745188" y="2321063"/>
                    </a:lnTo>
                    <a:lnTo>
                      <a:pt x="0" y="2321063"/>
                    </a:lnTo>
                    <a:close/>
                  </a:path>
                </a:pathLst>
              </a:custGeom>
              <a:solidFill>
                <a:srgbClr val="FFFFFF"/>
              </a:solidFill>
            </p:spPr>
            <p:txBody>
              <a:bodyPr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2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</a:endParaRPr>
              </a:p>
            </p:txBody>
          </p:sp>
        </p:grp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98230F5-61D2-44D0-81A6-66F369163C85}"/>
              </a:ext>
            </a:extLst>
          </p:cNvPr>
          <p:cNvSpPr txBox="1"/>
          <p:nvPr/>
        </p:nvSpPr>
        <p:spPr>
          <a:xfrm>
            <a:off x="3187486" y="4553818"/>
            <a:ext cx="62375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Đáp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án</a:t>
            </a:r>
            <a:r>
              <a:rPr lang="en-US" sz="54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98 715 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>
            <a:hlinkClick r:id="rId6" action="ppaction://hlinksldjump"/>
            <a:extLst>
              <a:ext uri="{FF2B5EF4-FFF2-40B4-BE49-F238E27FC236}">
                <a16:creationId xmlns:a16="http://schemas.microsoft.com/office/drawing/2014/main" xmlns="" id="{D822B3CC-E197-4EC0-A909-4509B5560C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477" t="33194" r="26667" b="35108"/>
          <a:stretch/>
        </p:blipFill>
        <p:spPr>
          <a:xfrm>
            <a:off x="9288636" y="4803568"/>
            <a:ext cx="2829375" cy="1914033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xmlns="" id="{4E714F11-68E8-4E0A-9616-26DF048E63E2}"/>
              </a:ext>
            </a:extLst>
          </p:cNvPr>
          <p:cNvGrpSpPr/>
          <p:nvPr/>
        </p:nvGrpSpPr>
        <p:grpSpPr>
          <a:xfrm>
            <a:off x="411635" y="13289"/>
            <a:ext cx="10660348" cy="4240860"/>
            <a:chOff x="590273" y="15260"/>
            <a:chExt cx="10660348" cy="4240860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156B4BAD-3315-410E-B32B-7F71D5DA4E6A}"/>
                </a:ext>
              </a:extLst>
            </p:cNvPr>
            <p:cNvGrpSpPr/>
            <p:nvPr/>
          </p:nvGrpSpPr>
          <p:grpSpPr>
            <a:xfrm>
              <a:off x="941379" y="15260"/>
              <a:ext cx="10309242" cy="3992802"/>
              <a:chOff x="711450" y="-4062"/>
              <a:chExt cx="10309242" cy="3992802"/>
            </a:xfrm>
          </p:grpSpPr>
          <p:grpSp>
            <p:nvGrpSpPr>
              <p:cNvPr id="17" name="Group 16">
                <a:extLst>
                  <a:ext uri="{FF2B5EF4-FFF2-40B4-BE49-F238E27FC236}">
                    <a16:creationId xmlns:a16="http://schemas.microsoft.com/office/drawing/2014/main" xmlns="" id="{22CEAE9D-4EB1-45AA-A28E-429909963B84}"/>
                  </a:ext>
                </a:extLst>
              </p:cNvPr>
              <p:cNvGrpSpPr/>
              <p:nvPr/>
            </p:nvGrpSpPr>
            <p:grpSpPr>
              <a:xfrm>
                <a:off x="711450" y="293309"/>
                <a:ext cx="9385222" cy="3695431"/>
                <a:chOff x="888431" y="293310"/>
                <a:chExt cx="9385222" cy="3695431"/>
              </a:xfrm>
            </p:grpSpPr>
            <p:pic>
              <p:nvPicPr>
                <p:cNvPr id="18" name="Picture 17">
                  <a:extLst>
                    <a:ext uri="{FF2B5EF4-FFF2-40B4-BE49-F238E27FC236}">
                      <a16:creationId xmlns:a16="http://schemas.microsoft.com/office/drawing/2014/main" xmlns="" id="{9DF02233-1D0C-43B4-946E-8737E1D0E8C4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8"/>
                <a:srcRect/>
                <a:stretch>
                  <a:fillRect/>
                </a:stretch>
              </p:blipFill>
              <p:spPr>
                <a:xfrm>
                  <a:off x="888431" y="293310"/>
                  <a:ext cx="9385222" cy="3695431"/>
                </a:xfrm>
                <a:prstGeom prst="rect">
                  <a:avLst/>
                </a:prstGeom>
              </p:spPr>
            </p:pic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xmlns="" id="{E0176DF8-ED55-4D86-A951-D1E98D41AFF6}"/>
                    </a:ext>
                  </a:extLst>
                </p:cNvPr>
                <p:cNvGrpSpPr/>
                <p:nvPr/>
              </p:nvGrpSpPr>
              <p:grpSpPr>
                <a:xfrm>
                  <a:off x="1918347" y="1194674"/>
                  <a:ext cx="7644489" cy="1889007"/>
                  <a:chOff x="-1233" y="-54807"/>
                  <a:chExt cx="7745188" cy="1913890"/>
                </a:xfrm>
              </p:grpSpPr>
              <p:sp>
                <p:nvSpPr>
                  <p:cNvPr id="20" name="Freeform 6">
                    <a:extLst>
                      <a:ext uri="{FF2B5EF4-FFF2-40B4-BE49-F238E27FC236}">
                        <a16:creationId xmlns:a16="http://schemas.microsoft.com/office/drawing/2014/main" xmlns="" id="{6612EED3-FC45-4AEF-BC1B-DF095FB63440}"/>
                      </a:ext>
                    </a:extLst>
                  </p:cNvPr>
                  <p:cNvSpPr/>
                  <p:nvPr/>
                </p:nvSpPr>
                <p:spPr>
                  <a:xfrm>
                    <a:off x="-1233" y="-54807"/>
                    <a:ext cx="7745188" cy="191389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745188" h="1913890">
                        <a:moveTo>
                          <a:pt x="0" y="0"/>
                        </a:moveTo>
                        <a:lnTo>
                          <a:pt x="7745188" y="0"/>
                        </a:lnTo>
                        <a:lnTo>
                          <a:pt x="7745188" y="1913890"/>
                        </a:lnTo>
                        <a:lnTo>
                          <a:pt x="0" y="1913890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</p:spPr>
                <p:txBody>
                  <a:bodyPr/>
                  <a:lstStyle/>
                  <a:p>
                    <a:pPr marL="0" marR="0" lvl="0" indent="0" algn="l" defTabSz="914400" rtl="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2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prstClr val="black"/>
                      </a:solidFill>
                      <a:effectLst/>
                      <a:uLnTx/>
                      <a:uFillTx/>
                      <a:latin typeface="Cambria" panose="02040503050406030204" pitchFamily="18" charset="0"/>
                      <a:ea typeface="Cambria" panose="02040503050406030204" pitchFamily="18" charset="0"/>
                    </a:endParaRPr>
                  </a:p>
                </p:txBody>
              </p:sp>
            </p:grpSp>
          </p:grpSp>
          <p:pic>
            <p:nvPicPr>
              <p:cNvPr id="25" name="Picture 24">
                <a:extLst>
                  <a:ext uri="{FF2B5EF4-FFF2-40B4-BE49-F238E27FC236}">
                    <a16:creationId xmlns:a16="http://schemas.microsoft.com/office/drawing/2014/main" xmlns="" id="{483C711B-1757-4347-9C77-4D88A515FEBB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27921" t="26136" r="28638" b="23298"/>
              <a:stretch/>
            </p:blipFill>
            <p:spPr>
              <a:xfrm>
                <a:off x="9252289" y="-4062"/>
                <a:ext cx="1768403" cy="2058495"/>
              </a:xfrm>
              <a:prstGeom prst="rect">
                <a:avLst/>
              </a:prstGeom>
            </p:spPr>
          </p:pic>
        </p:grp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xmlns="" id="{BE0C779A-245A-43EC-804D-673364298E2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6477" t="29306" r="28333" b="28750"/>
            <a:stretch/>
          </p:blipFill>
          <p:spPr>
            <a:xfrm>
              <a:off x="590273" y="3020412"/>
              <a:ext cx="1331307" cy="1235708"/>
            </a:xfrm>
            <a:prstGeom prst="rect">
              <a:avLst/>
            </a:prstGeom>
          </p:spPr>
        </p:pic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xmlns="" id="{9E63B551-47F3-4CDE-A0EC-CF39DFCD1DA7}"/>
              </a:ext>
            </a:extLst>
          </p:cNvPr>
          <p:cNvSpPr txBox="1"/>
          <p:nvPr/>
        </p:nvSpPr>
        <p:spPr>
          <a:xfrm>
            <a:off x="1886632" y="869045"/>
            <a:ext cx="7498027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4: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Tìm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bé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nhất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trong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các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số</a:t>
            </a:r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123 576; 312 348; 98 715; </a:t>
            </a:r>
          </a:p>
          <a:p>
            <a:pPr lvl="0" algn="ctr"/>
            <a:r>
              <a:rPr lang="en-US" sz="40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1 257 386.</a:t>
            </a:r>
          </a:p>
          <a:p>
            <a:pPr lvl="0"/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752599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m-thanh-tra-loi-dung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57" r="5524"/>
          <a:stretch/>
        </p:blipFill>
        <p:spPr>
          <a:xfrm>
            <a:off x="0" y="0"/>
            <a:ext cx="12292148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3C4AE354-C18F-FBB3-1EB4-66151A5172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264" y="-1180607"/>
            <a:ext cx="10638442" cy="56027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086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80</TotalTime>
  <Words>706</Words>
  <Application>Microsoft Office PowerPoint</Application>
  <PresentationFormat>Widescreen</PresentationFormat>
  <Paragraphs>84</Paragraphs>
  <Slides>20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맑은 고딕</vt:lpstr>
      <vt:lpstr>Arial</vt:lpstr>
      <vt:lpstr>Calibri</vt:lpstr>
      <vt:lpstr>Calibri Light</vt:lpstr>
      <vt:lpstr>Cambria</vt:lpstr>
      <vt:lpstr>Kavoon</vt:lpstr>
      <vt:lpstr>Open Sans</vt:lpstr>
      <vt:lpstr>SVN-Poky's</vt:lpstr>
      <vt:lpstr>Tahoma</vt:lpstr>
      <vt:lpstr>Times New Roman</vt:lpstr>
      <vt:lpstr>UTM Cookies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/>
  <dc:description>9Slide.vn</dc:description>
  <cp:lastModifiedBy>Admin</cp:lastModifiedBy>
  <cp:revision>32</cp:revision>
  <dcterms:created xsi:type="dcterms:W3CDTF">2023-10-09T00:19:33Z</dcterms:created>
  <dcterms:modified xsi:type="dcterms:W3CDTF">2024-12-22T10:26:46Z</dcterms:modified>
  <cp:category/>
</cp:coreProperties>
</file>