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7" r:id="rId3"/>
    <p:sldMasterId id="2147483730" r:id="rId4"/>
  </p:sldMasterIdLst>
  <p:notesMasterIdLst>
    <p:notesMasterId r:id="rId26"/>
  </p:notesMasterIdLst>
  <p:sldIdLst>
    <p:sldId id="509" r:id="rId5"/>
    <p:sldId id="510" r:id="rId6"/>
    <p:sldId id="515" r:id="rId7"/>
    <p:sldId id="462" r:id="rId8"/>
    <p:sldId id="465" r:id="rId9"/>
    <p:sldId id="500" r:id="rId10"/>
    <p:sldId id="463" r:id="rId11"/>
    <p:sldId id="464" r:id="rId12"/>
    <p:sldId id="503" r:id="rId13"/>
    <p:sldId id="504" r:id="rId14"/>
    <p:sldId id="511" r:id="rId15"/>
    <p:sldId id="512" r:id="rId16"/>
    <p:sldId id="501" r:id="rId17"/>
    <p:sldId id="513" r:id="rId18"/>
    <p:sldId id="468" r:id="rId19"/>
    <p:sldId id="505" r:id="rId20"/>
    <p:sldId id="507" r:id="rId21"/>
    <p:sldId id="514" r:id="rId22"/>
    <p:sldId id="508" r:id="rId23"/>
    <p:sldId id="516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0AB6"/>
    <a:srgbClr val="F3F4E8"/>
    <a:srgbClr val="F0F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B52C0-5FAC-4FC6-91A9-702672EC4422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31AA9-2447-40AD-AF09-DD205150B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1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366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75552B-FCCD-0D39-EF50-13128FD33C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BE6DB8-3B27-F05E-2010-EB6B04A5B9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37AFC2-7C47-61B6-B0DD-46168B7FEE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D287B-3EF8-4209-B651-F8AD035CF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54772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19BD13-066B-460C-629E-9D3B589C78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061906-B95E-75E9-C9BA-017A8FB0EC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2DF61F-1109-5A97-4B3D-3FA2E08BE2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2AA8E-2711-4142-9276-7C871A60A7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708462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A08D25-1F52-AB12-1606-205F3AF53B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B63AA4-0EEA-39B1-BBF0-3004AE199F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CC5332-18F4-3DDF-F00B-68DAC42543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A9A2F-AE9F-41FD-85C4-69EF7BB245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0158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89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01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78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53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8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60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94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115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C977D9-8245-CD39-4DC9-343F05E7D5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DD2194-E2E9-2FB9-D6A7-812D718EA4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709DED-1E71-F8DB-30EB-BFBFAE7F5B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A9A9F-BAFD-4110-A511-1F313DC921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52343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226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33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58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86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06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496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583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843B31-B1EA-48F0-B230-ED0F403B78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BE6964-FA79-456A-A116-9C02647FCA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DEA287-AE36-4AD5-9C8A-5CBD798138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340A1F-D15E-4642-BBC5-D6B8E31F45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518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D035F0-D4D7-4126-9A15-BDF7254FA4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291250-188D-4AFD-BEF2-77973EDE3C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232523-8977-461D-A7FB-1E3276047F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147D29-FF39-4C6C-B6BA-2B3DCCF41F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926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E44A7A-8D95-4196-B99B-3C0720BAA8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5C6EC5-B373-4D4C-9CA4-52E549B8FD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9727C3-9485-4541-BEEE-37C97152EB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9E93B-4D25-4CD7-89C7-2D0B692CF7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50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F8FAA9-4D4D-15B3-3B38-D7B31B9BCA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F67E79-9E14-9762-5362-4BA55619A9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5F1CEB-FEBC-5034-BF5F-FB460BD36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AFE4D-9F38-4376-9B32-6177D7D0F9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16735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5D8FC-CC8A-4B97-9331-726051028F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D0C1DE-7AF3-4DB0-A19A-80FC734D73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9CC87A-5089-47A3-9FC5-2BFB8CCD5E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760170-AC63-4F46-A419-E20B9CABA5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5889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C7FABF-ABA5-459F-A776-88DC8E9BF5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8A2A341-1FE0-4D93-ACA8-8D4DF9220C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4DEB12F-FF30-464A-873D-2090F33FC8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BFF06A-D80C-4900-9F44-3782B00F3C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769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55C92D8-0165-442D-9430-4EFED3F9F6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AB75270-FB1B-4E2B-BDA3-563BBB2B11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975B29-053D-4121-BD56-372D61D414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6C9970-481C-4D45-9266-B990DE2A3D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004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88F56A-6897-414C-849B-9E18866D04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CC9B5FA-DCC3-41AB-A55C-B95268E629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89C26B8-3A72-431B-8ECE-BC5AB2D74D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B742CA-D8B6-4E47-B687-279324C9E8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555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F22C1B-4233-441B-9E37-A40DE9198B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F93ED9-3747-4EC5-9B1E-CCAE7ABDC6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AED3D2-BE21-4387-AB57-112D58323B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40059-B813-4DA0-8ACF-11622D71B0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527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7629B-F734-4CA7-BD1D-88A56DCC96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EA7DBC-EFA8-4CC5-9D4D-C9D46E1F33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B5DE59-63B2-41A1-838D-1489F0413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9C9BC2-07B5-43CD-A083-A0B0A6E7D2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629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CA215C-55CE-4090-BA73-8A240EB4E5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5F330B-DD46-4D27-977F-84EA5E1BA6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40E4CF-0CD7-4D7B-9020-73C6A77FF9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14EE3C-D343-492E-8AD0-86B13337F0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123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B0A21D-E704-4B35-A0EF-B862015E59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BCB723-0CA6-4429-BFF7-B672998DB1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AD20B9-94B1-4A25-96B1-E863145C51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8B523-5AC6-4F55-87F9-6CACC1404F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879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C3B41FE-89A4-46D9-A558-E190823F76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CC2FD9-2A2A-417F-BEC8-E0BC8BA4B2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017C6E2-0026-4386-87B4-16D522F175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70E8A2-FAAD-49C1-976D-3C979F050A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599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DA01A4-8A93-672F-C153-DE8EBD7396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E99626-2E18-42E6-6AC4-BADBEFFD1A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35DE6D-C06E-065C-7FCB-DFB8506DC0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E5EDC-0698-44EA-9C7D-39BCF14E8E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77850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2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1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3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5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5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ED3A24F-378C-42AC-15FE-CC72E7E0A9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CD6C0DB-2CD8-9D66-BD90-C78FA68A0F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F85B807-3EBB-8531-8EA9-D46C103F6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C8EAA-F34F-4126-9098-AE9F98CFB2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78459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 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2"/>
          <p:cNvGrpSpPr/>
          <p:nvPr/>
        </p:nvGrpSpPr>
        <p:grpSpPr>
          <a:xfrm>
            <a:off x="5338134" y="4896633"/>
            <a:ext cx="7120567" cy="3608400"/>
            <a:chOff x="4003600" y="3672475"/>
            <a:chExt cx="5340425" cy="2706300"/>
          </a:xfrm>
        </p:grpSpPr>
        <p:sp>
          <p:nvSpPr>
            <p:cNvPr id="278" name="Google Shape;278;p22"/>
            <p:cNvSpPr/>
            <p:nvPr/>
          </p:nvSpPr>
          <p:spPr>
            <a:xfrm>
              <a:off x="4003600" y="3672475"/>
              <a:ext cx="2706300" cy="2706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5229225" y="3672475"/>
              <a:ext cx="4114800" cy="1652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0" name="Google Shape;280;p22"/>
          <p:cNvSpPr/>
          <p:nvPr/>
        </p:nvSpPr>
        <p:spPr>
          <a:xfrm>
            <a:off x="11764085" y="41679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2"/>
          <p:cNvSpPr/>
          <p:nvPr/>
        </p:nvSpPr>
        <p:spPr>
          <a:xfrm>
            <a:off x="11220900" y="38413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Google Shape;282;p22"/>
          <p:cNvSpPr/>
          <p:nvPr/>
        </p:nvSpPr>
        <p:spPr>
          <a:xfrm>
            <a:off x="11167251" y="317106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3" name="Google Shape;283;p22"/>
          <p:cNvSpPr/>
          <p:nvPr/>
        </p:nvSpPr>
        <p:spPr>
          <a:xfrm rot="7641468">
            <a:off x="1459949" y="46438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4" name="Google Shape;284;p22"/>
          <p:cNvSpPr/>
          <p:nvPr/>
        </p:nvSpPr>
        <p:spPr>
          <a:xfrm>
            <a:off x="149585" y="53873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Google Shape;285;p22"/>
          <p:cNvSpPr/>
          <p:nvPr/>
        </p:nvSpPr>
        <p:spPr>
          <a:xfrm>
            <a:off x="-393599" y="506074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6" name="Google Shape;286;p22"/>
          <p:cNvSpPr/>
          <p:nvPr/>
        </p:nvSpPr>
        <p:spPr>
          <a:xfrm>
            <a:off x="315534" y="9701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Google Shape;287;p22"/>
          <p:cNvSpPr/>
          <p:nvPr/>
        </p:nvSpPr>
        <p:spPr>
          <a:xfrm rot="7641468">
            <a:off x="845916" y="501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22"/>
          <p:cNvSpPr/>
          <p:nvPr/>
        </p:nvSpPr>
        <p:spPr>
          <a:xfrm>
            <a:off x="1427884" y="1294401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1"/>
          </p:nvPr>
        </p:nvSpPr>
        <p:spPr>
          <a:xfrm flipH="1">
            <a:off x="6535434" y="5422000"/>
            <a:ext cx="41364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35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C8CDFCC-F408-FD56-61E8-80A22A925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01F64C-F0A3-087B-6646-E05A710F77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49C6518-16C7-8A7E-C075-3B01334824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120E0-95AB-438E-9083-80E17688F7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26975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739CE42-EC7F-4035-C364-597595823C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BB472D0-219B-F5D8-CEDF-DE25E51B4F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2BB2B55-90F1-BD0A-5D5E-B0B6D321F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72312-8919-4115-A27C-2DAF9EAAF6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88005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5E0757-8537-8725-7A90-69D52C95E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8E6DF7-823E-FD93-E4AB-06BFB212B4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CCC5F1-196E-252D-290E-DC57A3E5F2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21F17-712E-47F3-B587-31CD183BCC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679116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6CAE90-CB48-7C4A-C5A1-68B391E998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E9652F-C691-08C4-6075-7CC19C3865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13DDBB-AB55-05D3-E0C6-88CC4348E2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9919D-4FFA-4A43-BD2B-65A11223A4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20782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B6E5EFD-39FE-1297-61E5-F6D4BDE901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D35BBCD-8B2F-09A5-944E-0C0248536C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DC11DE1-6D94-03CE-8A2B-81F89C650CA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DECAA47-18A0-30CC-6215-9BB529C0FE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66D9043-45BF-E474-8EE8-3CB941661A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1B085BA-7830-43C4-B6D6-16AF84D4CB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6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285AFFE-F282-4E27-B66E-8A94D184C5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38621CF-6338-4789-B186-E723DAE991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89CFAD6-4CE4-42DB-8DD9-0E5B9FDBE8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654E35D-A0FB-408F-9828-E8A24279B3D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42D9EA4-A361-431A-B2BF-40E15CD312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fld id="{5927EE31-B51A-4CDE-A6C4-C584B530C1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15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21B8EC-6A9F-4394-8D29-355C65D24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360D1F-6005-4ABE-864A-EF44710AD354}"/>
              </a:ext>
            </a:extLst>
          </p:cNvPr>
          <p:cNvSpPr txBox="1"/>
          <p:nvPr/>
        </p:nvSpPr>
        <p:spPr>
          <a:xfrm>
            <a:off x="3149178" y="229060"/>
            <a:ext cx="61343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800" b="1" dirty="0" smtClean="0">
                <a:solidFill>
                  <a:srgbClr val="FFFF00"/>
                </a:solidFill>
                <a:latin typeface="+mj-lt"/>
              </a:rPr>
              <a:t>TRƯỜNG TIỂU HỌC MỸ ĐỨC II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764AD7-380F-4715-A458-D6D848151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2225" y="1392238"/>
            <a:ext cx="184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1769835" y="1392238"/>
            <a:ext cx="8652328" cy="5791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71109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kern="10" dirty="0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 </a:t>
            </a:r>
            <a:r>
              <a:rPr lang="en-US" sz="44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quý thầy cô về dự </a:t>
            </a:r>
            <a:r>
              <a:rPr lang="en-US" sz="4400" b="1" kern="10" dirty="0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</a:t>
            </a:r>
            <a:r>
              <a:rPr lang="en-US" sz="4400" b="1" kern="10" dirty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400" b="1" kern="10" dirty="0" smtClean="0">
                <a:ln w="9525">
                  <a:solidFill>
                    <a:srgbClr val="CC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3B</a:t>
            </a:r>
            <a:endParaRPr lang="en-US" sz="4400" b="1" kern="10" dirty="0">
              <a:ln w="9525">
                <a:solidFill>
                  <a:srgbClr val="CC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2501" y="4202413"/>
            <a:ext cx="583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Lương Thị Mai Thu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081" y="3044279"/>
            <a:ext cx="7308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cap="sm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321396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B7A61-D648-5773-1255-E8D82A302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25303-0AE0-67E1-7E87-36913C367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967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33CF89-4F5F-1000-FD2B-84E197954847}"/>
              </a:ext>
            </a:extLst>
          </p:cNvPr>
          <p:cNvSpPr txBox="1"/>
          <p:nvPr/>
        </p:nvSpPr>
        <p:spPr>
          <a:xfrm>
            <a:off x="3803583" y="6043818"/>
            <a:ext cx="4584833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</a:p>
        </p:txBody>
      </p:sp>
    </p:spTree>
    <p:extLst>
      <p:ext uri="{BB962C8B-B14F-4D97-AF65-F5344CB8AC3E}">
        <p14:creationId xmlns:p14="http://schemas.microsoft.com/office/powerpoint/2010/main" val="3927759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C9BF3-2780-481B-9FEB-2A72C6C8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9460" cy="5032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B6DEB1-0ACF-4AAB-AE8A-609B2B1C1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09" y="1"/>
            <a:ext cx="5998591" cy="5032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5F16C4-9451-4E4C-AFDC-A54FB8F99A53}"/>
              </a:ext>
            </a:extLst>
          </p:cNvPr>
          <p:cNvSpPr txBox="1"/>
          <p:nvPr/>
        </p:nvSpPr>
        <p:spPr>
          <a:xfrm>
            <a:off x="4308050" y="5195537"/>
            <a:ext cx="3242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+mj-lt"/>
              </a:rPr>
              <a:t>ngoằn ngoèo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C6C71-E25C-4309-A13F-304196C65AB1}"/>
              </a:ext>
            </a:extLst>
          </p:cNvPr>
          <p:cNvSpPr txBox="1"/>
          <p:nvPr/>
        </p:nvSpPr>
        <p:spPr>
          <a:xfrm>
            <a:off x="4485590" y="5780312"/>
            <a:ext cx="2303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+mj-lt"/>
              </a:rPr>
              <a:t>uốn lượn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C74FDC-1073-4A6A-9206-92BF1092BAAC}"/>
              </a:ext>
            </a:extLst>
          </p:cNvPr>
          <p:cNvSpPr txBox="1"/>
          <p:nvPr/>
        </p:nvSpPr>
        <p:spPr>
          <a:xfrm>
            <a:off x="4485590" y="6273225"/>
            <a:ext cx="190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+mj-lt"/>
              </a:rPr>
              <a:t>quanh co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013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9C293-9C2F-4531-87F2-9EF979CA5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5988"/>
            <a:ext cx="5750351" cy="5837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D18CDD-C1AB-486D-BA05-285F7153F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39" y="-65988"/>
            <a:ext cx="5550670" cy="58375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68E1C5-8314-4D23-BAE3-7B8EFDE37DB4}"/>
              </a:ext>
            </a:extLst>
          </p:cNvPr>
          <p:cNvSpPr txBox="1"/>
          <p:nvPr/>
        </p:nvSpPr>
        <p:spPr>
          <a:xfrm>
            <a:off x="4166647" y="6127423"/>
            <a:ext cx="4289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B050"/>
                </a:solidFill>
                <a:latin typeface="+mj-lt"/>
              </a:rPr>
              <a:t>Ruộng bậc thang</a:t>
            </a:r>
            <a:endParaRPr lang="en-US" sz="32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35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394D2-6043-475D-9909-A3FEA863B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F58D9B-B6C8-7DBF-2C1B-73E4D749B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5890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9BE96A-44CE-4460-5C64-4A19B2C4E01E}"/>
              </a:ext>
            </a:extLst>
          </p:cNvPr>
          <p:cNvSpPr txBox="1"/>
          <p:nvPr/>
        </p:nvSpPr>
        <p:spPr>
          <a:xfrm>
            <a:off x="3803583" y="5977289"/>
            <a:ext cx="4584833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4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 bậc thang</a:t>
            </a:r>
            <a:endParaRPr lang="en-US" sz="40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493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E1EAAC-83B4-47DD-8211-B462104BFB9E}"/>
              </a:ext>
            </a:extLst>
          </p:cNvPr>
          <p:cNvSpPr txBox="1"/>
          <p:nvPr/>
        </p:nvSpPr>
        <p:spPr>
          <a:xfrm>
            <a:off x="386499" y="292231"/>
            <a:ext cx="11368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Ngoài ra còn một số từ ngữ về núi rừng: </a:t>
            </a:r>
            <a:r>
              <a:rPr lang="vi-VN" sz="3600" b="1" dirty="0">
                <a:solidFill>
                  <a:srgbClr val="0070C0"/>
                </a:solidFill>
                <a:latin typeface="+mj-lt"/>
              </a:rPr>
              <a:t>lũ </a:t>
            </a:r>
            <a:r>
              <a:rPr lang="vi-VN" sz="3600" b="1" dirty="0" smtClean="0">
                <a:solidFill>
                  <a:srgbClr val="0070C0"/>
                </a:solidFill>
                <a:latin typeface="+mj-lt"/>
              </a:rPr>
              <a:t>quét, cháy rừng </a:t>
            </a:r>
            <a:r>
              <a:rPr lang="vi-VN" sz="3600" b="1" dirty="0" smtClean="0">
                <a:solidFill>
                  <a:srgbClr val="0070C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vi-VN" sz="3600" b="1" dirty="0" smtClean="0">
                <a:solidFill>
                  <a:srgbClr val="0070C0"/>
                </a:solidFill>
                <a:latin typeface="+mj-lt"/>
              </a:rPr>
              <a:t>bảo </a:t>
            </a:r>
            <a:r>
              <a:rPr lang="vi-VN" sz="3600" b="1" dirty="0">
                <a:solidFill>
                  <a:srgbClr val="0070C0"/>
                </a:solidFill>
                <a:latin typeface="+mj-lt"/>
              </a:rPr>
              <a:t>vệ rừng, giữ rừng, trồng cây gây </a:t>
            </a:r>
            <a:r>
              <a:rPr lang="vi-VN" sz="3600" b="1" dirty="0" smtClean="0">
                <a:solidFill>
                  <a:srgbClr val="0070C0"/>
                </a:solidFill>
                <a:latin typeface="+mj-lt"/>
              </a:rPr>
              <a:t>rừng, phủ </a:t>
            </a:r>
            <a:r>
              <a:rPr lang="vi-VN" sz="3600" b="1" dirty="0">
                <a:solidFill>
                  <a:srgbClr val="0070C0"/>
                </a:solidFill>
                <a:latin typeface="+mj-lt"/>
              </a:rPr>
              <a:t>xanh đồi núi </a:t>
            </a:r>
            <a:r>
              <a:rPr lang="vi-VN" sz="3600" b="1" dirty="0" smtClean="0">
                <a:solidFill>
                  <a:srgbClr val="0070C0"/>
                </a:solidFill>
                <a:latin typeface="+mj-lt"/>
              </a:rPr>
              <a:t>trọc, .....</a:t>
            </a:r>
            <a:endParaRPr lang="en-US" sz="36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E0D41-4B70-4D82-AC8B-34FF48D86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38549"/>
            <a:ext cx="3930976" cy="3006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4B92FD-A5D0-49A5-9091-62F397D0C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56" y="2045619"/>
            <a:ext cx="3824139" cy="2999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3BFD80-B145-4C88-BCD2-F15C6F83E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44" y="2045618"/>
            <a:ext cx="4122654" cy="2926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0393F-4DE4-4C1D-BF03-2C9D2CD06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" y="5051828"/>
            <a:ext cx="3815225" cy="2826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0A945D-AF3C-4B4C-97F7-19E962AF1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55" y="4971898"/>
            <a:ext cx="3824139" cy="2906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CA7D01-5A2C-4D47-ACFB-A9D330D5EE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42" y="4971898"/>
            <a:ext cx="4122656" cy="282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6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pinimg.com/564x/6b/8b/e8/6b8be8f46358da847124aeafb05bc50a.jpg">
            <a:extLst>
              <a:ext uri="{FF2B5EF4-FFF2-40B4-BE49-F238E27FC236}">
                <a16:creationId xmlns:a16="http://schemas.microsoft.com/office/drawing/2014/main" id="{415AC40B-224F-1113-B2C9-B62C3FF02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668" y="0"/>
            <a:ext cx="13061482" cy="686646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44BB34-42DC-BA3E-D320-5C58EA31CAC9}"/>
              </a:ext>
            </a:extLst>
          </p:cNvPr>
          <p:cNvSpPr/>
          <p:nvPr/>
        </p:nvSpPr>
        <p:spPr>
          <a:xfrm>
            <a:off x="1050146" y="1388637"/>
            <a:ext cx="11392866" cy="85634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2. Đặt 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2-3 </a:t>
            </a:r>
            <a:r>
              <a:rPr lang="en-US" sz="4400" b="1" kern="0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câu 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với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 ngữ ở bài tập 1.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E9AA43-02E3-C489-0355-66F3E7E2AE9B}"/>
              </a:ext>
            </a:extLst>
          </p:cNvPr>
          <p:cNvSpPr/>
          <p:nvPr/>
        </p:nvSpPr>
        <p:spPr>
          <a:xfrm>
            <a:off x="1596571" y="2244980"/>
            <a:ext cx="7865063" cy="85634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Ngọn núi sừng sững.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FF09E0-DCCC-3AD9-B766-73DE6D9B9DF7}"/>
              </a:ext>
            </a:extLst>
          </p:cNvPr>
          <p:cNvCxnSpPr>
            <a:cxnSpLocks/>
          </p:cNvCxnSpPr>
          <p:nvPr/>
        </p:nvCxnSpPr>
        <p:spPr>
          <a:xfrm>
            <a:off x="8441256" y="2099443"/>
            <a:ext cx="20407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7754B0-8613-018B-9D24-B0D42BF1D82B}"/>
              </a:ext>
            </a:extLst>
          </p:cNvPr>
          <p:cNvCxnSpPr>
            <a:cxnSpLocks/>
          </p:cNvCxnSpPr>
          <p:nvPr/>
        </p:nvCxnSpPr>
        <p:spPr>
          <a:xfrm>
            <a:off x="1714364" y="2099443"/>
            <a:ext cx="47006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36667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5494252-D24B-7F1C-2C4C-904FD1F17EF2}"/>
              </a:ext>
            </a:extLst>
          </p:cNvPr>
          <p:cNvSpPr/>
          <p:nvPr/>
        </p:nvSpPr>
        <p:spPr>
          <a:xfrm>
            <a:off x="1465028" y="874055"/>
            <a:ext cx="9599188" cy="112370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70AB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M: - Cú mèo làm tổ ở đâu?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270AB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Cú mèo làm tổ trong hốc cây.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5CF482-6BA8-5FEE-1811-73239D9FA6AF}"/>
              </a:ext>
            </a:extLst>
          </p:cNvPr>
          <p:cNvSpPr/>
          <p:nvPr/>
        </p:nvSpPr>
        <p:spPr>
          <a:xfrm>
            <a:off x="607382" y="17712"/>
            <a:ext cx="10595429" cy="85634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Nhìn tranh, đặt và trả lời câu hỏi Ở đâu?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337009-4CCE-63FD-6513-CB4C73CA4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0" y="1997761"/>
            <a:ext cx="11656193" cy="50145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723A16-9567-FDA8-8040-0C7509AD8EED}"/>
              </a:ext>
            </a:extLst>
          </p:cNvPr>
          <p:cNvSpPr txBox="1"/>
          <p:nvPr/>
        </p:nvSpPr>
        <p:spPr>
          <a:xfrm>
            <a:off x="255744" y="3956332"/>
            <a:ext cx="1396181" cy="461665"/>
          </a:xfrm>
          <a:prstGeom prst="rect">
            <a:avLst/>
          </a:prstGeom>
          <a:solidFill>
            <a:srgbClr val="F7958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 mèo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02C1AD-54C3-85CE-9AAE-72C004D1E8E0}"/>
              </a:ext>
            </a:extLst>
          </p:cNvPr>
          <p:cNvSpPr txBox="1"/>
          <p:nvPr/>
        </p:nvSpPr>
        <p:spPr>
          <a:xfrm>
            <a:off x="6549062" y="5340766"/>
            <a:ext cx="1396181" cy="461665"/>
          </a:xfrm>
          <a:prstGeom prst="rect">
            <a:avLst/>
          </a:prstGeom>
          <a:solidFill>
            <a:srgbClr val="F7958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68B28-D23F-1C2B-5A29-691EE8566256}"/>
              </a:ext>
            </a:extLst>
          </p:cNvPr>
          <p:cNvSpPr txBox="1"/>
          <p:nvPr/>
        </p:nvSpPr>
        <p:spPr>
          <a:xfrm>
            <a:off x="3399996" y="3306282"/>
            <a:ext cx="1396181" cy="461665"/>
          </a:xfrm>
          <a:prstGeom prst="rect">
            <a:avLst/>
          </a:prstGeom>
          <a:solidFill>
            <a:srgbClr val="F7958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FBFFFE-1CBC-E6E7-B9CD-0E670FAAA046}"/>
              </a:ext>
            </a:extLst>
          </p:cNvPr>
          <p:cNvSpPr txBox="1"/>
          <p:nvPr/>
        </p:nvSpPr>
        <p:spPr>
          <a:xfrm>
            <a:off x="3927781" y="6381900"/>
            <a:ext cx="1396181" cy="461665"/>
          </a:xfrm>
          <a:prstGeom prst="rect">
            <a:avLst/>
          </a:prstGeom>
          <a:solidFill>
            <a:srgbClr val="F7958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B467B2-1AC5-FD0D-62B7-B7D7652C8E9E}"/>
              </a:ext>
            </a:extLst>
          </p:cNvPr>
          <p:cNvSpPr txBox="1"/>
          <p:nvPr/>
        </p:nvSpPr>
        <p:spPr>
          <a:xfrm>
            <a:off x="9735024" y="3502689"/>
            <a:ext cx="1396181" cy="461665"/>
          </a:xfrm>
          <a:prstGeom prst="rect">
            <a:avLst/>
          </a:prstGeom>
          <a:solidFill>
            <a:srgbClr val="F7958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C19388-6919-3722-5A4B-737B0E28ABD2}"/>
              </a:ext>
            </a:extLst>
          </p:cNvPr>
          <p:cNvSpPr txBox="1"/>
          <p:nvPr/>
        </p:nvSpPr>
        <p:spPr>
          <a:xfrm>
            <a:off x="8655391" y="5881514"/>
            <a:ext cx="1396181" cy="461665"/>
          </a:xfrm>
          <a:prstGeom prst="rect">
            <a:avLst/>
          </a:prstGeom>
          <a:solidFill>
            <a:srgbClr val="F7958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 đà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7A490BE0-2F1E-5C0D-C849-E3DCEAC94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024" y="698005"/>
            <a:ext cx="2261585" cy="135689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F5FFEF-630B-C64C-5550-06C1F61B39BD}"/>
              </a:ext>
            </a:extLst>
          </p:cNvPr>
          <p:cNvCxnSpPr>
            <a:cxnSpLocks/>
          </p:cNvCxnSpPr>
          <p:nvPr/>
        </p:nvCxnSpPr>
        <p:spPr>
          <a:xfrm>
            <a:off x="1142606" y="699581"/>
            <a:ext cx="24476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B21CE58-B402-2784-CD27-DC4A456749C5}"/>
              </a:ext>
            </a:extLst>
          </p:cNvPr>
          <p:cNvCxnSpPr>
            <a:cxnSpLocks/>
          </p:cNvCxnSpPr>
          <p:nvPr/>
        </p:nvCxnSpPr>
        <p:spPr>
          <a:xfrm flipV="1">
            <a:off x="3927781" y="678755"/>
            <a:ext cx="6650383" cy="476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167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D14601-9882-B6D3-CCA4-CCA26AD2458E}"/>
              </a:ext>
            </a:extLst>
          </p:cNvPr>
          <p:cNvSpPr txBox="1"/>
          <p:nvPr/>
        </p:nvSpPr>
        <p:spPr>
          <a:xfrm>
            <a:off x="3378830" y="270472"/>
            <a:ext cx="8770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- Các chú sóc đang </a:t>
            </a:r>
            <a:r>
              <a:rPr lang="en-US" sz="3200" b="1" dirty="0" smtClean="0">
                <a:solidFill>
                  <a:schemeClr val="accent2"/>
                </a:solidFill>
              </a:rPr>
              <a:t>chơi </a:t>
            </a:r>
            <a:r>
              <a:rPr lang="en-US" sz="3200" b="1" dirty="0" smtClean="0">
                <a:solidFill>
                  <a:srgbClr val="FF0000"/>
                </a:solidFill>
              </a:rPr>
              <a:t>ở </a:t>
            </a:r>
            <a:r>
              <a:rPr lang="en-US" sz="3200" b="1" dirty="0">
                <a:solidFill>
                  <a:srgbClr val="FF0000"/>
                </a:solidFill>
              </a:rPr>
              <a:t>đâu?</a:t>
            </a:r>
          </a:p>
          <a:p>
            <a:r>
              <a:rPr lang="en-US" sz="3200" b="1" dirty="0">
                <a:solidFill>
                  <a:srgbClr val="270AB6"/>
                </a:solidFill>
              </a:rPr>
              <a:t>- Các chú sóc </a:t>
            </a:r>
            <a:r>
              <a:rPr lang="en-US" sz="3200" b="1">
                <a:solidFill>
                  <a:srgbClr val="270AB6"/>
                </a:solidFill>
              </a:rPr>
              <a:t>đang </a:t>
            </a:r>
            <a:r>
              <a:rPr lang="en-US" sz="3200" b="1" smtClean="0">
                <a:solidFill>
                  <a:srgbClr val="270AB6"/>
                </a:solidFill>
              </a:rPr>
              <a:t>chơi </a:t>
            </a:r>
            <a:r>
              <a:rPr lang="en-US" sz="3200" b="1" smtClean="0">
                <a:solidFill>
                  <a:srgbClr val="FF0000"/>
                </a:solidFill>
              </a:rPr>
              <a:t>trên </a:t>
            </a:r>
            <a:r>
              <a:rPr lang="en-US" sz="3200" b="1" dirty="0">
                <a:solidFill>
                  <a:srgbClr val="FF0000"/>
                </a:solidFill>
              </a:rPr>
              <a:t>cành cây</a:t>
            </a:r>
            <a:r>
              <a:rPr lang="en-US" sz="3200" b="1" dirty="0">
                <a:solidFill>
                  <a:srgbClr val="270AB6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FB0E8-3D3E-DCE9-7209-52DE274400C8}"/>
              </a:ext>
            </a:extLst>
          </p:cNvPr>
          <p:cNvSpPr txBox="1"/>
          <p:nvPr/>
        </p:nvSpPr>
        <p:spPr>
          <a:xfrm>
            <a:off x="3378830" y="1363519"/>
            <a:ext cx="80944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-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chemeClr val="accent2"/>
                </a:solidFill>
              </a:rPr>
              <a:t>Gấu đang uống nước </a:t>
            </a:r>
            <a:r>
              <a:rPr lang="en-US" sz="3200" b="1" dirty="0">
                <a:solidFill>
                  <a:srgbClr val="FF0000"/>
                </a:solidFill>
              </a:rPr>
              <a:t>ở đâu?</a:t>
            </a:r>
          </a:p>
          <a:p>
            <a:r>
              <a:rPr lang="en-US" sz="3200" b="1" dirty="0">
                <a:solidFill>
                  <a:schemeClr val="accent2"/>
                </a:solidFill>
              </a:rPr>
              <a:t>- Gấu đang uống nước </a:t>
            </a:r>
            <a:r>
              <a:rPr lang="en-US" sz="3200" b="1" dirty="0">
                <a:solidFill>
                  <a:srgbClr val="FF0000"/>
                </a:solidFill>
              </a:rPr>
              <a:t>bên dòng suối</a:t>
            </a:r>
            <a:r>
              <a:rPr lang="en-US" sz="3200" b="1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C9CC6-06E1-1633-DF66-0001D501B519}"/>
              </a:ext>
            </a:extLst>
          </p:cNvPr>
          <p:cNvSpPr txBox="1"/>
          <p:nvPr/>
        </p:nvSpPr>
        <p:spPr>
          <a:xfrm>
            <a:off x="3371804" y="2784095"/>
            <a:ext cx="6886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-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chemeClr val="accent2"/>
                </a:solidFill>
              </a:rPr>
              <a:t>Kì đà đang trốn </a:t>
            </a:r>
            <a:r>
              <a:rPr lang="en-US" sz="3200" b="1" dirty="0">
                <a:solidFill>
                  <a:srgbClr val="FF0000"/>
                </a:solidFill>
              </a:rPr>
              <a:t>ở đâu?</a:t>
            </a:r>
          </a:p>
          <a:p>
            <a:r>
              <a:rPr lang="en-US" sz="3200" b="1" dirty="0">
                <a:solidFill>
                  <a:schemeClr val="accent2"/>
                </a:solidFill>
              </a:rPr>
              <a:t>- Kì đà đang trốn </a:t>
            </a:r>
            <a:r>
              <a:rPr lang="en-US" sz="3200" b="1" dirty="0">
                <a:solidFill>
                  <a:srgbClr val="FF0000"/>
                </a:solidFill>
              </a:rPr>
              <a:t>trong khe đá</a:t>
            </a:r>
            <a:r>
              <a:rPr lang="en-US" sz="3200" b="1" dirty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089C38-065F-B869-C826-D7F7578644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20" y="134402"/>
            <a:ext cx="2853208" cy="1145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73BD4-EDDD-D7C8-4CF1-C8EE7CE3F4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21" y="1431126"/>
            <a:ext cx="2853207" cy="1198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3C4E6B-641C-3ACA-6699-0DC8E0EEFC1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01" y="2777462"/>
            <a:ext cx="2921647" cy="1145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84AEE5-344C-C575-4C82-54C917B0D9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00" y="5336084"/>
            <a:ext cx="2887427" cy="1266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6CB653-69E9-DD6B-832A-B21D16C077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81" y="4098904"/>
            <a:ext cx="2921647" cy="10506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8699A8-9EB9-CEB6-F13A-6D1BE0A9727E}"/>
              </a:ext>
            </a:extLst>
          </p:cNvPr>
          <p:cNvSpPr txBox="1"/>
          <p:nvPr/>
        </p:nvSpPr>
        <p:spPr>
          <a:xfrm>
            <a:off x="3378831" y="4140770"/>
            <a:ext cx="6886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- Cá đang bơi </a:t>
            </a:r>
            <a:r>
              <a:rPr lang="en-US" sz="3200" b="1" dirty="0">
                <a:solidFill>
                  <a:srgbClr val="FF0000"/>
                </a:solidFill>
              </a:rPr>
              <a:t>ở đâu?</a:t>
            </a:r>
          </a:p>
          <a:p>
            <a:r>
              <a:rPr lang="en-US" sz="3200" b="1" dirty="0">
                <a:solidFill>
                  <a:schemeClr val="accent2"/>
                </a:solidFill>
              </a:rPr>
              <a:t>- Cá đang bơi </a:t>
            </a:r>
            <a:r>
              <a:rPr lang="en-US" sz="3200" b="1" dirty="0">
                <a:solidFill>
                  <a:srgbClr val="FF0000"/>
                </a:solidFill>
              </a:rPr>
              <a:t>dưới dòng suối</a:t>
            </a:r>
            <a:r>
              <a:rPr lang="en-US" sz="3200" b="1" dirty="0">
                <a:solidFill>
                  <a:srgbClr val="270AB6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AA2D2-F70E-2315-744C-EF805A683C1F}"/>
              </a:ext>
            </a:extLst>
          </p:cNvPr>
          <p:cNvSpPr txBox="1"/>
          <p:nvPr/>
        </p:nvSpPr>
        <p:spPr>
          <a:xfrm>
            <a:off x="3378831" y="5440826"/>
            <a:ext cx="6886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-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chemeClr val="accent2"/>
                </a:solidFill>
              </a:rPr>
              <a:t>Chim đang bay </a:t>
            </a:r>
            <a:r>
              <a:rPr lang="en-US" sz="3200" b="1" dirty="0">
                <a:solidFill>
                  <a:srgbClr val="FF0000"/>
                </a:solidFill>
              </a:rPr>
              <a:t>ở đâu?</a:t>
            </a:r>
          </a:p>
          <a:p>
            <a:r>
              <a:rPr lang="en-US" sz="3200" b="1" dirty="0">
                <a:solidFill>
                  <a:schemeClr val="accent2"/>
                </a:solidFill>
              </a:rPr>
              <a:t>- Chim đang bay </a:t>
            </a:r>
            <a:r>
              <a:rPr lang="en-US" sz="3200" b="1" dirty="0">
                <a:solidFill>
                  <a:srgbClr val="FF0000"/>
                </a:solidFill>
              </a:rPr>
              <a:t>trên bầu trời</a:t>
            </a:r>
            <a:r>
              <a:rPr lang="en-US" sz="3200" b="1" dirty="0">
                <a:solidFill>
                  <a:schemeClr val="accent2"/>
                </a:solidFill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49EC6F-D31A-B00A-478E-6FD66B0139F5}"/>
              </a:ext>
            </a:extLst>
          </p:cNvPr>
          <p:cNvCxnSpPr>
            <a:cxnSpLocks/>
          </p:cNvCxnSpPr>
          <p:nvPr/>
        </p:nvCxnSpPr>
        <p:spPr>
          <a:xfrm>
            <a:off x="8428513" y="770581"/>
            <a:ext cx="1216200" cy="0"/>
          </a:xfrm>
          <a:prstGeom prst="line">
            <a:avLst/>
          </a:prstGeom>
          <a:ln w="38100">
            <a:solidFill>
              <a:srgbClr val="27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74AD37-F227-C0E7-4380-04B49D1CD11E}"/>
              </a:ext>
            </a:extLst>
          </p:cNvPr>
          <p:cNvCxnSpPr>
            <a:cxnSpLocks/>
          </p:cNvCxnSpPr>
          <p:nvPr/>
        </p:nvCxnSpPr>
        <p:spPr>
          <a:xfrm>
            <a:off x="7923900" y="1918535"/>
            <a:ext cx="1245569" cy="0"/>
          </a:xfrm>
          <a:prstGeom prst="line">
            <a:avLst/>
          </a:prstGeom>
          <a:ln w="38100">
            <a:solidFill>
              <a:srgbClr val="27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CB0933-1AE4-A39F-C902-B3F86D93CB06}"/>
              </a:ext>
            </a:extLst>
          </p:cNvPr>
          <p:cNvCxnSpPr>
            <a:cxnSpLocks/>
          </p:cNvCxnSpPr>
          <p:nvPr/>
        </p:nvCxnSpPr>
        <p:spPr>
          <a:xfrm>
            <a:off x="6787032" y="3270472"/>
            <a:ext cx="1136868" cy="0"/>
          </a:xfrm>
          <a:prstGeom prst="line">
            <a:avLst/>
          </a:prstGeom>
          <a:ln w="38100">
            <a:solidFill>
              <a:srgbClr val="27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81B5AD-2230-9284-87DA-26F894A82F87}"/>
              </a:ext>
            </a:extLst>
          </p:cNvPr>
          <p:cNvCxnSpPr>
            <a:cxnSpLocks/>
          </p:cNvCxnSpPr>
          <p:nvPr/>
        </p:nvCxnSpPr>
        <p:spPr>
          <a:xfrm>
            <a:off x="6189723" y="4624210"/>
            <a:ext cx="1136868" cy="0"/>
          </a:xfrm>
          <a:prstGeom prst="line">
            <a:avLst/>
          </a:prstGeom>
          <a:ln w="38100">
            <a:solidFill>
              <a:srgbClr val="27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141A9A-5D1C-9FD2-2251-939BCA015681}"/>
              </a:ext>
            </a:extLst>
          </p:cNvPr>
          <p:cNvCxnSpPr>
            <a:cxnSpLocks/>
          </p:cNvCxnSpPr>
          <p:nvPr/>
        </p:nvCxnSpPr>
        <p:spPr>
          <a:xfrm>
            <a:off x="6758157" y="5931007"/>
            <a:ext cx="1136868" cy="0"/>
          </a:xfrm>
          <a:prstGeom prst="line">
            <a:avLst/>
          </a:prstGeom>
          <a:ln w="38100">
            <a:solidFill>
              <a:srgbClr val="27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91A2B8-E3C3-DD47-6044-D5F59AC702D0}"/>
              </a:ext>
            </a:extLst>
          </p:cNvPr>
          <p:cNvCxnSpPr>
            <a:cxnSpLocks/>
          </p:cNvCxnSpPr>
          <p:nvPr/>
        </p:nvCxnSpPr>
        <p:spPr>
          <a:xfrm>
            <a:off x="8412411" y="1279808"/>
            <a:ext cx="26308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6B7F2F0-3C0B-62DF-6B24-25A04BB74B7C}"/>
              </a:ext>
            </a:extLst>
          </p:cNvPr>
          <p:cNvCxnSpPr>
            <a:cxnSpLocks/>
          </p:cNvCxnSpPr>
          <p:nvPr/>
        </p:nvCxnSpPr>
        <p:spPr>
          <a:xfrm>
            <a:off x="7974095" y="2421642"/>
            <a:ext cx="27195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438A4E1-33BD-A6E4-AC6D-5A66BF9B9C3E}"/>
              </a:ext>
            </a:extLst>
          </p:cNvPr>
          <p:cNvCxnSpPr>
            <a:cxnSpLocks/>
          </p:cNvCxnSpPr>
          <p:nvPr/>
        </p:nvCxnSpPr>
        <p:spPr>
          <a:xfrm>
            <a:off x="6822306" y="3802214"/>
            <a:ext cx="2374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0BD1D3-F18E-A509-8033-0B85FD605082}"/>
              </a:ext>
            </a:extLst>
          </p:cNvPr>
          <p:cNvCxnSpPr>
            <a:cxnSpLocks/>
          </p:cNvCxnSpPr>
          <p:nvPr/>
        </p:nvCxnSpPr>
        <p:spPr>
          <a:xfrm>
            <a:off x="6280742" y="5136243"/>
            <a:ext cx="2915716" cy="132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7D4D59-A654-F42B-3093-5EF884B0F235}"/>
              </a:ext>
            </a:extLst>
          </p:cNvPr>
          <p:cNvCxnSpPr>
            <a:cxnSpLocks/>
          </p:cNvCxnSpPr>
          <p:nvPr/>
        </p:nvCxnSpPr>
        <p:spPr>
          <a:xfrm>
            <a:off x="6778238" y="6425311"/>
            <a:ext cx="2374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C7D96B1-3404-86D7-C40C-94A850C10287}"/>
              </a:ext>
            </a:extLst>
          </p:cNvPr>
          <p:cNvCxnSpPr>
            <a:cxnSpLocks/>
          </p:cNvCxnSpPr>
          <p:nvPr/>
        </p:nvCxnSpPr>
        <p:spPr>
          <a:xfrm>
            <a:off x="10854954" y="1345389"/>
            <a:ext cx="376646" cy="1638361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150BBA3D-0B00-26FA-5546-A974E3DA0662}"/>
              </a:ext>
            </a:extLst>
          </p:cNvPr>
          <p:cNvSpPr/>
          <p:nvPr/>
        </p:nvSpPr>
        <p:spPr>
          <a:xfrm>
            <a:off x="10353800" y="2981448"/>
            <a:ext cx="1795994" cy="1001792"/>
          </a:xfrm>
          <a:prstGeom prst="flowChartAlternateProcess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Địa điểm, nơi chốn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5DB6A44-3CA7-C94A-9BA8-AD7ECF58BA06}"/>
              </a:ext>
            </a:extLst>
          </p:cNvPr>
          <p:cNvCxnSpPr>
            <a:cxnSpLocks/>
          </p:cNvCxnSpPr>
          <p:nvPr/>
        </p:nvCxnSpPr>
        <p:spPr>
          <a:xfrm>
            <a:off x="9427474" y="2403596"/>
            <a:ext cx="990312" cy="999696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65A317-D687-FB40-0198-AA451ECBE25E}"/>
              </a:ext>
            </a:extLst>
          </p:cNvPr>
          <p:cNvCxnSpPr>
            <a:cxnSpLocks/>
          </p:cNvCxnSpPr>
          <p:nvPr/>
        </p:nvCxnSpPr>
        <p:spPr>
          <a:xfrm flipV="1">
            <a:off x="9196458" y="3802214"/>
            <a:ext cx="1164369" cy="1239533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F30526F-E652-FF1C-14B7-76E4BA852552}"/>
              </a:ext>
            </a:extLst>
          </p:cNvPr>
          <p:cNvCxnSpPr>
            <a:cxnSpLocks/>
          </p:cNvCxnSpPr>
          <p:nvPr/>
        </p:nvCxnSpPr>
        <p:spPr>
          <a:xfrm>
            <a:off x="9260444" y="3627535"/>
            <a:ext cx="1157342" cy="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326E680-532A-02E0-4D78-2F94A332F3BA}"/>
              </a:ext>
            </a:extLst>
          </p:cNvPr>
          <p:cNvCxnSpPr>
            <a:cxnSpLocks/>
          </p:cNvCxnSpPr>
          <p:nvPr/>
        </p:nvCxnSpPr>
        <p:spPr>
          <a:xfrm flipV="1">
            <a:off x="9218428" y="3906398"/>
            <a:ext cx="1196198" cy="2407978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294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  <p:bldP spid="12" grpId="0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030A4-BD1D-480E-B85C-50FF7B91D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1EC44F-7D14-4905-B65D-D611DF9E874E}"/>
              </a:ext>
            </a:extLst>
          </p:cNvPr>
          <p:cNvSpPr/>
          <p:nvPr/>
        </p:nvSpPr>
        <p:spPr>
          <a:xfrm>
            <a:off x="178676" y="77908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652799-9EB6-4B7D-9E99-365207C4D87D}"/>
              </a:ext>
            </a:extLst>
          </p:cNvPr>
          <p:cNvSpPr txBox="1"/>
          <p:nvPr/>
        </p:nvSpPr>
        <p:spPr>
          <a:xfrm>
            <a:off x="762000" y="386814"/>
            <a:ext cx="10699150" cy="584771"/>
          </a:xfrm>
          <a:prstGeom prst="rect">
            <a:avLst/>
          </a:prstGeom>
          <a:noFill/>
        </p:spPr>
        <p:txBody>
          <a:bodyPr wrap="square" lIns="91396" tIns="45718" rIns="91396" bIns="45718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4. 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Dựa vào đoạn thơ dưới đây, đặt và trả lời câu hỏi Khi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69D38-A115-484D-8BCF-2C3C38CDCC50}"/>
              </a:ext>
            </a:extLst>
          </p:cNvPr>
          <p:cNvGrpSpPr/>
          <p:nvPr/>
        </p:nvGrpSpPr>
        <p:grpSpPr>
          <a:xfrm>
            <a:off x="623030" y="1043510"/>
            <a:ext cx="10953568" cy="5814490"/>
            <a:chOff x="1185151" y="3586021"/>
            <a:chExt cx="4929545" cy="2310077"/>
          </a:xfrm>
        </p:grpSpPr>
        <p:sp>
          <p:nvSpPr>
            <p:cNvPr id="7" name="Rectangle: Rounded Corners 132">
              <a:extLst>
                <a:ext uri="{FF2B5EF4-FFF2-40B4-BE49-F238E27FC236}">
                  <a16:creationId xmlns:a16="http://schemas.microsoft.com/office/drawing/2014/main" id="{DABD903B-A6AA-4F26-B4CB-5D8490B5BD3E}"/>
                </a:ext>
              </a:extLst>
            </p:cNvPr>
            <p:cNvSpPr/>
            <p:nvPr/>
          </p:nvSpPr>
          <p:spPr>
            <a:xfrm>
              <a:off x="1369285" y="3739393"/>
              <a:ext cx="4596518" cy="1976625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F9CAA-C8C0-4F88-B7A5-1B824EBD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343" y="5301502"/>
              <a:ext cx="701353" cy="5945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0C4E55-5A25-4E7F-9509-4329BCC8B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421" t="53580" r="2212" b="10109"/>
            <a:stretch/>
          </p:blipFill>
          <p:spPr>
            <a:xfrm>
              <a:off x="1185151" y="3586021"/>
              <a:ext cx="532966" cy="4794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0A60B8-6B41-494A-84AD-31197C154E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02" y="5027923"/>
            <a:ext cx="1293355" cy="1520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F409B3-0779-477C-9734-3DC5BFDDA553}"/>
              </a:ext>
            </a:extLst>
          </p:cNvPr>
          <p:cNvSpPr txBox="1"/>
          <p:nvPr/>
        </p:nvSpPr>
        <p:spPr>
          <a:xfrm>
            <a:off x="1990725" y="1438275"/>
            <a:ext cx="77628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con đi chợ đầu xuân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 đến cổng chợ bước chân sang hè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Chợ đông hoa trái bộn bề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mua hạt giống đem về trồng gieo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 xong chợ đã vãn chiều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Heo heo gió thổi cánh diều mùa thu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 dài chẳng ngại nắng mưa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Kịp về tới cửa trời vừa sang đông.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(Mai Văn Hai)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9565DC-85DC-465D-911E-F317FAE1F57A}"/>
              </a:ext>
            </a:extLst>
          </p:cNvPr>
          <p:cNvSpPr txBox="1"/>
          <p:nvPr/>
        </p:nvSpPr>
        <p:spPr>
          <a:xfrm>
            <a:off x="3045571" y="5181739"/>
            <a:ext cx="6185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M : Rùa con đi chợ khi nào ?</a:t>
            </a:r>
          </a:p>
          <a:p>
            <a:r>
              <a:rPr lang="vi-VN" sz="3200" dirty="0">
                <a:solidFill>
                  <a:srgbClr val="002060"/>
                </a:solidFill>
                <a:latin typeface="+mj-lt"/>
              </a:rPr>
              <a:t>      Rùa con đi chợ đầu xuân</a:t>
            </a:r>
            <a:r>
              <a:rPr lang="vi-VN" sz="3200" b="1" dirty="0">
                <a:latin typeface="+mj-lt"/>
              </a:rPr>
              <a:t>.</a:t>
            </a:r>
            <a:endParaRPr lang="en-US" sz="3200" b="1" dirty="0"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563D21-DCE7-4623-BCB7-086AC284B3F0}"/>
              </a:ext>
            </a:extLst>
          </p:cNvPr>
          <p:cNvCxnSpPr>
            <a:cxnSpLocks/>
          </p:cNvCxnSpPr>
          <p:nvPr/>
        </p:nvCxnSpPr>
        <p:spPr>
          <a:xfrm flipV="1">
            <a:off x="6401586" y="971585"/>
            <a:ext cx="1969416" cy="602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563D21-DCE7-4623-BCB7-086AC284B3F0}"/>
              </a:ext>
            </a:extLst>
          </p:cNvPr>
          <p:cNvCxnSpPr>
            <a:cxnSpLocks/>
          </p:cNvCxnSpPr>
          <p:nvPr/>
        </p:nvCxnSpPr>
        <p:spPr>
          <a:xfrm flipV="1">
            <a:off x="9745321" y="989481"/>
            <a:ext cx="1500433" cy="12044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563D21-DCE7-4623-BCB7-086AC284B3F0}"/>
              </a:ext>
            </a:extLst>
          </p:cNvPr>
          <p:cNvCxnSpPr>
            <a:cxnSpLocks/>
          </p:cNvCxnSpPr>
          <p:nvPr/>
        </p:nvCxnSpPr>
        <p:spPr>
          <a:xfrm flipV="1">
            <a:off x="6703244" y="5720348"/>
            <a:ext cx="1366100" cy="602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F563D21-DCE7-4623-BCB7-086AC284B3F0}"/>
              </a:ext>
            </a:extLst>
          </p:cNvPr>
          <p:cNvCxnSpPr>
            <a:cxnSpLocks/>
          </p:cNvCxnSpPr>
          <p:nvPr/>
        </p:nvCxnSpPr>
        <p:spPr>
          <a:xfrm flipV="1">
            <a:off x="6568911" y="6260805"/>
            <a:ext cx="1500433" cy="12044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DEA4D807-F5D5-12B2-0DDD-D4A732142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4" y="2258929"/>
            <a:ext cx="2261585" cy="135689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563D21-DCE7-4623-BCB7-086AC284B3F0}"/>
              </a:ext>
            </a:extLst>
          </p:cNvPr>
          <p:cNvCxnSpPr>
            <a:cxnSpLocks/>
          </p:cNvCxnSpPr>
          <p:nvPr/>
        </p:nvCxnSpPr>
        <p:spPr>
          <a:xfrm>
            <a:off x="5194564" y="1886749"/>
            <a:ext cx="1093901" cy="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563D21-DCE7-4623-BCB7-086AC284B3F0}"/>
              </a:ext>
            </a:extLst>
          </p:cNvPr>
          <p:cNvCxnSpPr>
            <a:cxnSpLocks/>
          </p:cNvCxnSpPr>
          <p:nvPr/>
        </p:nvCxnSpPr>
        <p:spPr>
          <a:xfrm flipV="1">
            <a:off x="3902747" y="3185830"/>
            <a:ext cx="1969416" cy="602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563D21-DCE7-4623-BCB7-086AC284B3F0}"/>
              </a:ext>
            </a:extLst>
          </p:cNvPr>
          <p:cNvCxnSpPr>
            <a:cxnSpLocks/>
          </p:cNvCxnSpPr>
          <p:nvPr/>
        </p:nvCxnSpPr>
        <p:spPr>
          <a:xfrm>
            <a:off x="3784151" y="4935615"/>
            <a:ext cx="1558558" cy="3792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2998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D14601-9882-B6D3-CCA4-CCA26AD2458E}"/>
              </a:ext>
            </a:extLst>
          </p:cNvPr>
          <p:cNvSpPr txBox="1"/>
          <p:nvPr/>
        </p:nvSpPr>
        <p:spPr>
          <a:xfrm>
            <a:off x="631077" y="724900"/>
            <a:ext cx="87709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lang="en-US" sz="3200" b="1" dirty="0">
                <a:solidFill>
                  <a:srgbClr val="FF0000"/>
                </a:solidFill>
                <a:latin typeface="Arial"/>
              </a:rPr>
              <a:t>Rùa con đến cổng chợ khi 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0AB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Rùa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70AB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đến cổng chợ khi sang 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0AB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AFB0E8-3D3E-DCE9-7209-52DE274400C8}"/>
              </a:ext>
            </a:extLst>
          </p:cNvPr>
          <p:cNvSpPr txBox="1"/>
          <p:nvPr/>
        </p:nvSpPr>
        <p:spPr>
          <a:xfrm>
            <a:off x="631077" y="2485578"/>
            <a:ext cx="10427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Khi nào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Rùa con mua hạt giống xong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70AB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Rùa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270AB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mua hạt giống xong khi chợ đã vãn chiều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70AB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C9CC6-06E1-1633-DF66-0001D501B519}"/>
              </a:ext>
            </a:extLst>
          </p:cNvPr>
          <p:cNvSpPr txBox="1"/>
          <p:nvPr/>
        </p:nvSpPr>
        <p:spPr>
          <a:xfrm>
            <a:off x="631077" y="4401139"/>
            <a:ext cx="87519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lang="en-US" sz="3200" b="1">
                <a:solidFill>
                  <a:srgbClr val="FF0000"/>
                </a:solidFill>
                <a:latin typeface="Arial"/>
              </a:rPr>
              <a:t>Rùa con về tới cửa khi nào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70AB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Rùa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270AB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về tới cửa khi trời vừa sang đông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270AB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49EC6F-D31A-B00A-478E-6FD66B0139F5}"/>
              </a:ext>
            </a:extLst>
          </p:cNvPr>
          <p:cNvCxnSpPr>
            <a:cxnSpLocks/>
          </p:cNvCxnSpPr>
          <p:nvPr/>
        </p:nvCxnSpPr>
        <p:spPr>
          <a:xfrm>
            <a:off x="5472912" y="1225009"/>
            <a:ext cx="1481600" cy="0"/>
          </a:xfrm>
          <a:prstGeom prst="line">
            <a:avLst/>
          </a:prstGeom>
          <a:ln w="38100">
            <a:solidFill>
              <a:srgbClr val="27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174AD37-F227-C0E7-4380-04B49D1CD11E}"/>
              </a:ext>
            </a:extLst>
          </p:cNvPr>
          <p:cNvCxnSpPr>
            <a:cxnSpLocks/>
          </p:cNvCxnSpPr>
          <p:nvPr/>
        </p:nvCxnSpPr>
        <p:spPr>
          <a:xfrm>
            <a:off x="979531" y="3006189"/>
            <a:ext cx="1374104" cy="0"/>
          </a:xfrm>
          <a:prstGeom prst="line">
            <a:avLst/>
          </a:prstGeom>
          <a:ln w="38100">
            <a:solidFill>
              <a:srgbClr val="27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CB0933-1AE4-A39F-C902-B3F86D93CB06}"/>
              </a:ext>
            </a:extLst>
          </p:cNvPr>
          <p:cNvCxnSpPr>
            <a:cxnSpLocks/>
          </p:cNvCxnSpPr>
          <p:nvPr/>
        </p:nvCxnSpPr>
        <p:spPr>
          <a:xfrm>
            <a:off x="4787452" y="4906766"/>
            <a:ext cx="1365565" cy="0"/>
          </a:xfrm>
          <a:prstGeom prst="line">
            <a:avLst/>
          </a:prstGeom>
          <a:ln w="38100">
            <a:solidFill>
              <a:srgbClr val="270A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91A2B8-E3C3-DD47-6044-D5F59AC702D0}"/>
              </a:ext>
            </a:extLst>
          </p:cNvPr>
          <p:cNvCxnSpPr>
            <a:cxnSpLocks/>
          </p:cNvCxnSpPr>
          <p:nvPr/>
        </p:nvCxnSpPr>
        <p:spPr>
          <a:xfrm>
            <a:off x="5472912" y="1734236"/>
            <a:ext cx="22131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6B7F2F0-3C0B-62DF-6B24-25A04BB74B7C}"/>
              </a:ext>
            </a:extLst>
          </p:cNvPr>
          <p:cNvCxnSpPr>
            <a:cxnSpLocks/>
          </p:cNvCxnSpPr>
          <p:nvPr/>
        </p:nvCxnSpPr>
        <p:spPr>
          <a:xfrm>
            <a:off x="6682467" y="3509294"/>
            <a:ext cx="39585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438A4E1-33BD-A6E4-AC6D-5A66BF9B9C3E}"/>
              </a:ext>
            </a:extLst>
          </p:cNvPr>
          <p:cNvCxnSpPr>
            <a:cxnSpLocks/>
          </p:cNvCxnSpPr>
          <p:nvPr/>
        </p:nvCxnSpPr>
        <p:spPr>
          <a:xfrm>
            <a:off x="4787452" y="5438507"/>
            <a:ext cx="44285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C7D96B1-3404-86D7-C40C-94A850C10287}"/>
              </a:ext>
            </a:extLst>
          </p:cNvPr>
          <p:cNvCxnSpPr>
            <a:cxnSpLocks/>
          </p:cNvCxnSpPr>
          <p:nvPr/>
        </p:nvCxnSpPr>
        <p:spPr>
          <a:xfrm>
            <a:off x="7722018" y="1690606"/>
            <a:ext cx="4188818" cy="1985168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150BBA3D-0B00-26FA-5546-A974E3DA0662}"/>
              </a:ext>
            </a:extLst>
          </p:cNvPr>
          <p:cNvSpPr/>
          <p:nvPr/>
        </p:nvSpPr>
        <p:spPr>
          <a:xfrm>
            <a:off x="10486443" y="3719404"/>
            <a:ext cx="1795994" cy="1001792"/>
          </a:xfrm>
          <a:prstGeom prst="flowChartAlternateProcess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</a:rPr>
              <a:t>Thời gian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5DB6A44-3CA7-C94A-9BA8-AD7ECF58BA06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8736634" y="3562796"/>
            <a:ext cx="1749809" cy="657504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F30526F-E652-FF1C-14B7-76E4BA852552}"/>
              </a:ext>
            </a:extLst>
          </p:cNvPr>
          <p:cNvCxnSpPr>
            <a:cxnSpLocks/>
          </p:cNvCxnSpPr>
          <p:nvPr/>
        </p:nvCxnSpPr>
        <p:spPr>
          <a:xfrm flipV="1">
            <a:off x="9146411" y="4263930"/>
            <a:ext cx="1340032" cy="1174577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139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1F4AD4-84BC-4A1F-AF8C-53D2703999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6"/>
            <a:ext cx="7487444" cy="8605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lIns="91396" tIns="45718" rIns="91396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KHỞI ĐỘNG 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558"/>
            <a:ext cx="4249241" cy="4552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69" b="95963" l="12738" r="8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8583" y="5304679"/>
            <a:ext cx="3534909" cy="170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84" y="0"/>
            <a:ext cx="2548844" cy="185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89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104503"/>
            <a:ext cx="11954436" cy="66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54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49306" y="-572814"/>
            <a:ext cx="7840407" cy="727841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38828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Vận dụng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36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học _ Nhạc Thiếu Nhi Hay Nhất _ Voi 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6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pinimg.com/564x/6b/8b/e8/6b8be8f46358da847124aeafb05bc50a.jpg">
            <a:extLst>
              <a:ext uri="{FF2B5EF4-FFF2-40B4-BE49-F238E27FC236}">
                <a16:creationId xmlns:a16="http://schemas.microsoft.com/office/drawing/2014/main" id="{415AC40B-224F-1113-B2C9-B62C3FF02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" y="-8467"/>
            <a:ext cx="13061482" cy="686646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3BF9A11-66FC-9178-7C42-7CAA4246A77E}"/>
              </a:ext>
            </a:extLst>
          </p:cNvPr>
          <p:cNvGrpSpPr/>
          <p:nvPr/>
        </p:nvGrpSpPr>
        <p:grpSpPr>
          <a:xfrm rot="21388221">
            <a:off x="494561" y="731549"/>
            <a:ext cx="2784153" cy="1771735"/>
            <a:chOff x="1143000" y="742950"/>
            <a:chExt cx="3962400" cy="2521527"/>
          </a:xfrm>
          <a:solidFill>
            <a:srgbClr val="00B0F0"/>
          </a:solidFill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5AA2BD9B-0186-A520-9939-E599660C18EC}"/>
                </a:ext>
              </a:extLst>
            </p:cNvPr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 w="25400" cap="flat" cmpd="sng" algn="ctr">
              <a:solidFill>
                <a:srgbClr val="FFFFFF"/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13C9D3CB-2D99-F598-D24C-76BBE5BBBD11}"/>
                </a:ext>
              </a:extLst>
            </p:cNvPr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 cap="flat" cmpd="sng" algn="ctr">
              <a:solidFill>
                <a:srgbClr val="FFFFFF"/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endParaRPr>
            </a:p>
          </p:txBody>
        </p:sp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id="{014FC6DC-311F-DA02-9509-0ED27C1B7717}"/>
              </a:ext>
            </a:extLst>
          </p:cNvPr>
          <p:cNvSpPr txBox="1">
            <a:spLocks/>
          </p:cNvSpPr>
          <p:nvPr/>
        </p:nvSpPr>
        <p:spPr>
          <a:xfrm rot="20944908">
            <a:off x="735821" y="1531269"/>
            <a:ext cx="2301631" cy="681404"/>
          </a:xfrm>
          <a:prstGeom prst="rect">
            <a:avLst/>
          </a:prstGeom>
        </p:spPr>
        <p:txBody>
          <a:bodyPr spcFirstLastPara="1" vert="horz" lIns="91436" tIns="45718" rIns="91436" bIns="45718" numCol="1" rtlCol="0" anchor="ctr">
            <a:prstTxWarp prst="textArchUp">
              <a:avLst/>
            </a:prstTxWarp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r>
              <a:rPr lang="en-US" sz="4267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 đề</a:t>
            </a:r>
            <a:endParaRPr lang="en-US" sz="4267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FB9375-3913-802E-9BBC-1FC348557DCE}"/>
              </a:ext>
            </a:extLst>
          </p:cNvPr>
          <p:cNvSpPr txBox="1"/>
          <p:nvPr/>
        </p:nvSpPr>
        <p:spPr>
          <a:xfrm>
            <a:off x="3081153" y="1272200"/>
            <a:ext cx="929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5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cs typeface="Arial" pitchFamily="34" charset="0"/>
              </a:rPr>
              <a:t>NHỮNG SẮC MÀU THIÊN NHIÊN</a:t>
            </a:r>
            <a:endParaRPr lang="en-US" sz="4400" b="1" spc="50" dirty="0">
              <a:ln w="9525" cmpd="sng">
                <a:solidFill>
                  <a:srgbClr val="FFBF53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FBF53">
                    <a:alpha val="40000"/>
                  </a:srgbClr>
                </a:glow>
              </a:effectLst>
              <a:cs typeface="Arial" pitchFamily="34" charset="0"/>
            </a:endParaRPr>
          </a:p>
        </p:txBody>
      </p:sp>
      <p:pic>
        <p:nvPicPr>
          <p:cNvPr id="18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FCB1635-BC46-27B8-08D3-C75BC0073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115638E-916E-44D3-7FC4-6B9B1EAC67A7}"/>
              </a:ext>
            </a:extLst>
          </p:cNvPr>
          <p:cNvGrpSpPr/>
          <p:nvPr/>
        </p:nvGrpSpPr>
        <p:grpSpPr>
          <a:xfrm>
            <a:off x="692120" y="2587305"/>
            <a:ext cx="11277600" cy="2790882"/>
            <a:chOff x="304800" y="2038350"/>
            <a:chExt cx="8458200" cy="1473493"/>
          </a:xfrm>
        </p:grpSpPr>
        <p:sp>
          <p:nvSpPr>
            <p:cNvPr id="20" name="Rounded Rectangle 11">
              <a:extLst>
                <a:ext uri="{FF2B5EF4-FFF2-40B4-BE49-F238E27FC236}">
                  <a16:creationId xmlns:a16="http://schemas.microsoft.com/office/drawing/2014/main" id="{E16DC375-2CAE-1467-CB95-E7C197C9073E}"/>
                </a:ext>
              </a:extLst>
            </p:cNvPr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ounded Rectangle 12">
              <a:extLst>
                <a:ext uri="{FF2B5EF4-FFF2-40B4-BE49-F238E27FC236}">
                  <a16:creationId xmlns:a16="http://schemas.microsoft.com/office/drawing/2014/main" id="{E089561B-72C7-29A2-23F6-91255B272C46}"/>
                </a:ext>
              </a:extLst>
            </p:cNvPr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5507E54-FD9F-1C69-65C8-FB5DAE0F182A}"/>
              </a:ext>
            </a:extLst>
          </p:cNvPr>
          <p:cNvSpPr txBox="1"/>
          <p:nvPr/>
        </p:nvSpPr>
        <p:spPr>
          <a:xfrm>
            <a:off x="682882" y="3643512"/>
            <a:ext cx="108799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20000"/>
              </a:lnSpc>
            </a:pPr>
            <a:r>
              <a:rPr lang="en-US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 rộng vốn từ về núi rừng. 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ctr">
              <a:lnSpc>
                <a:spcPct val="120000"/>
              </a:lnSpc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 và trả lời câu </a:t>
            </a:r>
            <a:r>
              <a:rPr lang="en-US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 Ở đâu, khi nào?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F00EBD-8D43-C43E-940F-B286CF9A7F6D}"/>
              </a:ext>
            </a:extLst>
          </p:cNvPr>
          <p:cNvSpPr txBox="1"/>
          <p:nvPr/>
        </p:nvSpPr>
        <p:spPr>
          <a:xfrm>
            <a:off x="3647974" y="2906809"/>
            <a:ext cx="5399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0000"/>
                </a:solidFill>
                <a:cs typeface="Arial" pitchFamily="34" charset="0"/>
              </a:rPr>
              <a:t>LUYỆN TẬP</a:t>
            </a:r>
            <a:endParaRPr lang="en-US" sz="4800" b="1" dirty="0">
              <a:solidFill>
                <a:srgbClr val="00000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B08C3F-03C3-8A1B-1BB8-FD4D326C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50"/>
            <a:ext cx="2964581" cy="958096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1EA800BD-E5E3-C969-C500-3724E7A6879C}"/>
              </a:ext>
            </a:extLst>
          </p:cNvPr>
          <p:cNvSpPr/>
          <p:nvPr/>
        </p:nvSpPr>
        <p:spPr>
          <a:xfrm>
            <a:off x="732805" y="1468488"/>
            <a:ext cx="2846495" cy="798976"/>
          </a:xfrm>
          <a:prstGeom prst="clou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chemeClr val="tx1"/>
                </a:solidFill>
              </a:rPr>
              <a:t>mênh mông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9EEF59-3077-DA58-041D-3CDA8F6E3CE2}"/>
              </a:ext>
            </a:extLst>
          </p:cNvPr>
          <p:cNvSpPr/>
          <p:nvPr/>
        </p:nvSpPr>
        <p:spPr>
          <a:xfrm>
            <a:off x="1240436" y="848093"/>
            <a:ext cx="10595429" cy="591571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1. Xếp các từ dưới đây vào nhóm thích hợp: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2E8E1FCD-AF52-4FEC-87C6-47949C0CECAA}"/>
              </a:ext>
            </a:extLst>
          </p:cNvPr>
          <p:cNvSpPr/>
          <p:nvPr/>
        </p:nvSpPr>
        <p:spPr>
          <a:xfrm>
            <a:off x="3392769" y="2596535"/>
            <a:ext cx="3145381" cy="761919"/>
          </a:xfrm>
          <a:prstGeom prst="clou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</a:rPr>
              <a:t>ngoằn ngoèo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40034543-2461-5F44-A366-DBDC5DF0AEA4}"/>
              </a:ext>
            </a:extLst>
          </p:cNvPr>
          <p:cNvSpPr/>
          <p:nvPr/>
        </p:nvSpPr>
        <p:spPr>
          <a:xfrm>
            <a:off x="6756741" y="2643186"/>
            <a:ext cx="2510590" cy="761919"/>
          </a:xfrm>
          <a:prstGeom prst="clou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</a:rPr>
              <a:t>trắng xóa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5539AA40-2124-AD79-DF98-252CA47BCC58}"/>
              </a:ext>
            </a:extLst>
          </p:cNvPr>
          <p:cNvSpPr/>
          <p:nvPr/>
        </p:nvSpPr>
        <p:spPr>
          <a:xfrm>
            <a:off x="9517240" y="2638171"/>
            <a:ext cx="1754177" cy="761920"/>
          </a:xfrm>
          <a:prstGeom prst="clou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</a:rPr>
              <a:t>suối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EAB1A75C-9B8D-1AB7-3302-74B02B499B62}"/>
              </a:ext>
            </a:extLst>
          </p:cNvPr>
          <p:cNvSpPr/>
          <p:nvPr/>
        </p:nvSpPr>
        <p:spPr>
          <a:xfrm>
            <a:off x="3647200" y="1532481"/>
            <a:ext cx="2392886" cy="761919"/>
          </a:xfrm>
          <a:prstGeom prst="clou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</a:rPr>
              <a:t>núi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3D8B55EA-8B21-CC91-7A5F-2381D9B3FFF1}"/>
              </a:ext>
            </a:extLst>
          </p:cNvPr>
          <p:cNvSpPr/>
          <p:nvPr/>
        </p:nvSpPr>
        <p:spPr>
          <a:xfrm>
            <a:off x="6233229" y="1510669"/>
            <a:ext cx="2392886" cy="904394"/>
          </a:xfrm>
          <a:prstGeom prst="clou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</a:rPr>
              <a:t>uốn lượn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A6341AA-6140-F898-138A-9919626A803C}"/>
              </a:ext>
            </a:extLst>
          </p:cNvPr>
          <p:cNvSpPr/>
          <p:nvPr/>
        </p:nvSpPr>
        <p:spPr>
          <a:xfrm>
            <a:off x="8906774" y="1532481"/>
            <a:ext cx="2510589" cy="899200"/>
          </a:xfrm>
          <a:prstGeom prst="clou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</a:rPr>
              <a:t>ruộng</a:t>
            </a:r>
          </a:p>
          <a:p>
            <a:pPr algn="ctr"/>
            <a:r>
              <a:rPr lang="en-US" sz="2300" b="1">
                <a:solidFill>
                  <a:schemeClr val="tx1"/>
                </a:solidFill>
              </a:rPr>
              <a:t>bậc thang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A4D60C31-D4C0-33BE-DD8C-DEA9707838AB}"/>
              </a:ext>
            </a:extLst>
          </p:cNvPr>
          <p:cNvSpPr/>
          <p:nvPr/>
        </p:nvSpPr>
        <p:spPr>
          <a:xfrm>
            <a:off x="616477" y="2588750"/>
            <a:ext cx="2619780" cy="782080"/>
          </a:xfrm>
          <a:prstGeom prst="clou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chemeClr val="tx1"/>
                </a:solidFill>
              </a:rPr>
              <a:t>thác nước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C240457-3D96-B3ED-3F46-98C4EF6F6ACE}"/>
              </a:ext>
            </a:extLst>
          </p:cNvPr>
          <p:cNvSpPr/>
          <p:nvPr/>
        </p:nvSpPr>
        <p:spPr>
          <a:xfrm>
            <a:off x="645244" y="3630188"/>
            <a:ext cx="2648022" cy="782081"/>
          </a:xfrm>
          <a:prstGeom prst="clou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</a:rPr>
              <a:t>sừng sững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0DD9340-3BD6-905C-587E-C731B3E3FF13}"/>
              </a:ext>
            </a:extLst>
          </p:cNvPr>
          <p:cNvSpPr/>
          <p:nvPr/>
        </p:nvSpPr>
        <p:spPr>
          <a:xfrm>
            <a:off x="3491739" y="3625597"/>
            <a:ext cx="2010809" cy="761919"/>
          </a:xfrm>
          <a:prstGeom prst="clou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</a:rPr>
              <a:t>rừng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C5BAD8DF-E513-F39A-B8C7-F35CD2A34225}"/>
              </a:ext>
            </a:extLst>
          </p:cNvPr>
          <p:cNvSpPr/>
          <p:nvPr/>
        </p:nvSpPr>
        <p:spPr>
          <a:xfrm>
            <a:off x="6040086" y="3702583"/>
            <a:ext cx="2648023" cy="689525"/>
          </a:xfrm>
          <a:prstGeom prst="clou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</a:rPr>
              <a:t>gập ghềnh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E9E3EC31-9C8D-41C5-4AA6-884CE8981D24}"/>
              </a:ext>
            </a:extLst>
          </p:cNvPr>
          <p:cNvSpPr/>
          <p:nvPr/>
        </p:nvSpPr>
        <p:spPr>
          <a:xfrm>
            <a:off x="9132180" y="3630188"/>
            <a:ext cx="2285183" cy="761920"/>
          </a:xfrm>
          <a:prstGeom prst="clou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>
                <a:solidFill>
                  <a:schemeClr val="tx1"/>
                </a:solidFill>
              </a:rPr>
              <a:t>quanh co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9FAE8E78-C4AE-983C-BF59-9605E92483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809077"/>
              </p:ext>
            </p:extLst>
          </p:nvPr>
        </p:nvGraphicFramePr>
        <p:xfrm>
          <a:off x="808755" y="5226353"/>
          <a:ext cx="1046266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1331">
                  <a:extLst>
                    <a:ext uri="{9D8B030D-6E8A-4147-A177-3AD203B41FA5}">
                      <a16:colId xmlns:a16="http://schemas.microsoft.com/office/drawing/2014/main" val="848908755"/>
                    </a:ext>
                  </a:extLst>
                </a:gridCol>
                <a:gridCol w="5231331">
                  <a:extLst>
                    <a:ext uri="{9D8B030D-6E8A-4147-A177-3AD203B41FA5}">
                      <a16:colId xmlns:a16="http://schemas.microsoft.com/office/drawing/2014/main" val="2912385135"/>
                    </a:ext>
                  </a:extLst>
                </a:gridCol>
              </a:tblGrid>
              <a:tr h="50358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Từ ngữ chỉ sự vật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Từ ngữ chỉ đặc điểm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592796"/>
                  </a:ext>
                </a:extLst>
              </a:tr>
              <a:tr h="50358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M: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núi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M: 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sừng sững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45048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9ED1B283-9F8B-64D0-D070-3989BDCC3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2" y="844981"/>
            <a:ext cx="1077204" cy="78207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563D21-DCE7-4623-BCB7-086AC284B3F0}"/>
              </a:ext>
            </a:extLst>
          </p:cNvPr>
          <p:cNvCxnSpPr>
            <a:cxnSpLocks/>
          </p:cNvCxnSpPr>
          <p:nvPr/>
        </p:nvCxnSpPr>
        <p:spPr>
          <a:xfrm flipV="1">
            <a:off x="1621654" y="1372071"/>
            <a:ext cx="2685853" cy="3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F563D21-DCE7-4623-BCB7-086AC284B3F0}"/>
              </a:ext>
            </a:extLst>
          </p:cNvPr>
          <p:cNvCxnSpPr>
            <a:cxnSpLocks/>
          </p:cNvCxnSpPr>
          <p:nvPr/>
        </p:nvCxnSpPr>
        <p:spPr>
          <a:xfrm flipV="1">
            <a:off x="7429672" y="1393565"/>
            <a:ext cx="2685853" cy="353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606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0">
            <a:extLst>
              <a:ext uri="{FF2B5EF4-FFF2-40B4-BE49-F238E27FC236}">
                <a16:creationId xmlns:a16="http://schemas.microsoft.com/office/drawing/2014/main" id="{44BC85C7-B2F5-7A26-30FE-72EB91408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312185"/>
              </p:ext>
            </p:extLst>
          </p:nvPr>
        </p:nvGraphicFramePr>
        <p:xfrm>
          <a:off x="1000218" y="2254718"/>
          <a:ext cx="10396094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8047">
                  <a:extLst>
                    <a:ext uri="{9D8B030D-6E8A-4147-A177-3AD203B41FA5}">
                      <a16:colId xmlns:a16="http://schemas.microsoft.com/office/drawing/2014/main" val="848908755"/>
                    </a:ext>
                  </a:extLst>
                </a:gridCol>
                <a:gridCol w="5198047">
                  <a:extLst>
                    <a:ext uri="{9D8B030D-6E8A-4147-A177-3AD203B41FA5}">
                      <a16:colId xmlns:a16="http://schemas.microsoft.com/office/drawing/2014/main" val="2912385135"/>
                    </a:ext>
                  </a:extLst>
                </a:gridCol>
              </a:tblGrid>
              <a:tr h="503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>
                          <a:solidFill>
                            <a:srgbClr val="270AB6"/>
                          </a:solidFill>
                        </a:rPr>
                        <a:t>Từ ngữ chỉ sự vật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>
                          <a:solidFill>
                            <a:srgbClr val="270AB6"/>
                          </a:solidFill>
                        </a:rPr>
                        <a:t>Từ ngữ chỉ đặc điểm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592796"/>
                  </a:ext>
                </a:extLst>
              </a:tr>
              <a:tr h="503586"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núi, </a:t>
                      </a:r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ruộng bậc thang, thác nước, suối, rừng.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sừng sững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</a:rPr>
                        <a:t> mênh mông, ngoằn ngoèo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uốn</a:t>
                      </a:r>
                      <a:r>
                        <a:rPr lang="en-US" sz="28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lượn, quanh co, gập ghềnh, trắng xoá.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4504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9C53DD2-C462-B2D3-B794-3B7EBC033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64581" cy="9580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ECE61B-060A-3093-EBF0-D2CE71321607}"/>
              </a:ext>
            </a:extLst>
          </p:cNvPr>
          <p:cNvSpPr/>
          <p:nvPr/>
        </p:nvSpPr>
        <p:spPr>
          <a:xfrm>
            <a:off x="1317438" y="1183474"/>
            <a:ext cx="10595429" cy="591571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1. Xếp các từ dưới đây vào nhóm thích hợp: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FA13B-4943-962A-2FC9-5728AAF45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4" y="1088219"/>
            <a:ext cx="1077204" cy="78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05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4659-F3FA-8127-998F-5C701BA9D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A3F72-0C18-32CA-CFC3-2C79A0826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80"/>
            <a:ext cx="12192000" cy="6217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CB41A3-2AF0-4E00-471F-1C746D055793}"/>
              </a:ext>
            </a:extLst>
          </p:cNvPr>
          <p:cNvSpPr txBox="1"/>
          <p:nvPr/>
        </p:nvSpPr>
        <p:spPr>
          <a:xfrm>
            <a:off x="1157780" y="6114527"/>
            <a:ext cx="10587789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 vật: Núi </a:t>
            </a:r>
            <a:r>
              <a:rPr lang="nl-NL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 điểm: to lớn, sừng sững.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8075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4A49-8C4E-FEB5-B639-DF5B00C4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11D205-3FC5-2B45-5AEE-564D24B3A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112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B1116C-E604-E0E8-CBBA-56CBD4C7566F}"/>
              </a:ext>
            </a:extLst>
          </p:cNvPr>
          <p:cNvSpPr txBox="1"/>
          <p:nvPr/>
        </p:nvSpPr>
        <p:spPr>
          <a:xfrm>
            <a:off x="445511" y="6015473"/>
            <a:ext cx="11646568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 vật: Thác nước có đặc điểm: tung bọt trắng xóa</a:t>
            </a:r>
            <a:endParaRPr lang="en-US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953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B871F-356B-3ACB-2E11-130026369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81A967-C1E3-B74A-6324-0DBC441DF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35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970993-1BBE-DF26-0C26-B409F458F378}"/>
              </a:ext>
            </a:extLst>
          </p:cNvPr>
          <p:cNvSpPr txBox="1"/>
          <p:nvPr/>
        </p:nvSpPr>
        <p:spPr>
          <a:xfrm>
            <a:off x="3803583" y="6043818"/>
            <a:ext cx="4584833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Suối</a:t>
            </a:r>
            <a:endParaRPr lang="en-US" sz="40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3389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556</Words>
  <Application>Microsoft Office PowerPoint</Application>
  <PresentationFormat>Widescreen</PresentationFormat>
  <Paragraphs>86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Arial-Rounded</vt:lpstr>
      <vt:lpstr>Calibri</vt:lpstr>
      <vt:lpstr>Calibri Light</vt:lpstr>
      <vt:lpstr>Quicksand</vt:lpstr>
      <vt:lpstr>Times New Roman</vt:lpstr>
      <vt:lpstr>UTM Avo</vt:lpstr>
      <vt:lpstr>Wingdings</vt:lpstr>
      <vt:lpstr>印品黑体</vt:lpstr>
      <vt:lpstr>Default Design</vt:lpstr>
      <vt:lpstr>020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Vân</dc:creator>
  <cp:lastModifiedBy>MyPC</cp:lastModifiedBy>
  <cp:revision>31</cp:revision>
  <dcterms:created xsi:type="dcterms:W3CDTF">2022-06-08T16:15:39Z</dcterms:created>
  <dcterms:modified xsi:type="dcterms:W3CDTF">2024-02-03T00:56:29Z</dcterms:modified>
</cp:coreProperties>
</file>