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29" r:id="rId3"/>
    <p:sldMasterId id="2147483741" r:id="rId4"/>
    <p:sldMasterId id="2147483765" r:id="rId5"/>
    <p:sldMasterId id="2147483780" r:id="rId6"/>
    <p:sldMasterId id="2147483803" r:id="rId7"/>
    <p:sldMasterId id="2147483815" r:id="rId8"/>
    <p:sldMasterId id="2147483828" r:id="rId9"/>
  </p:sldMasterIdLst>
  <p:notesMasterIdLst>
    <p:notesMasterId r:id="rId33"/>
  </p:notesMasterIdLst>
  <p:sldIdLst>
    <p:sldId id="2007577261" r:id="rId10"/>
    <p:sldId id="330" r:id="rId11"/>
    <p:sldId id="2007577262" r:id="rId12"/>
    <p:sldId id="2722" r:id="rId13"/>
    <p:sldId id="2007577266" r:id="rId14"/>
    <p:sldId id="2721" r:id="rId15"/>
    <p:sldId id="2007577271" r:id="rId16"/>
    <p:sldId id="7342" r:id="rId17"/>
    <p:sldId id="2007577265" r:id="rId18"/>
    <p:sldId id="2007577268" r:id="rId19"/>
    <p:sldId id="2007577272" r:id="rId20"/>
    <p:sldId id="2007577274" r:id="rId21"/>
    <p:sldId id="7312" r:id="rId22"/>
    <p:sldId id="2007577269" r:id="rId23"/>
    <p:sldId id="2007577276" r:id="rId24"/>
    <p:sldId id="2007577270" r:id="rId25"/>
    <p:sldId id="333" r:id="rId26"/>
    <p:sldId id="7327" r:id="rId27"/>
    <p:sldId id="7328" r:id="rId28"/>
    <p:sldId id="7329" r:id="rId29"/>
    <p:sldId id="7331" r:id="rId30"/>
    <p:sldId id="7343" r:id="rId31"/>
    <p:sldId id="732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944" autoAdjust="0"/>
  </p:normalViewPr>
  <p:slideViewPr>
    <p:cSldViewPr snapToGrid="0">
      <p:cViewPr varScale="1">
        <p:scale>
          <a:sx n="62" d="100"/>
          <a:sy n="62" d="100"/>
        </p:scale>
        <p:origin x="105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64F79-2FB6-4D8B-8D36-CD7941286CBE}"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4E38B-4403-499F-A89D-4A2DEE07C6B1}" type="slidenum">
              <a:rPr lang="en-US" smtClean="0"/>
              <a:t>‹#›</a:t>
            </a:fld>
            <a:endParaRPr lang="en-US"/>
          </a:p>
        </p:txBody>
      </p:sp>
    </p:spTree>
    <p:extLst>
      <p:ext uri="{BB962C8B-B14F-4D97-AF65-F5344CB8AC3E}">
        <p14:creationId xmlns:p14="http://schemas.microsoft.com/office/powerpoint/2010/main" val="59596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0CA5CF-02C4-426D-9969-311B9028C2C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569241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mưa</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phùn</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dần</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ấm</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cối</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đâm</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chồi</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nảy</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lộc</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đua</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khoe</a:t>
            </a:r>
            <a:r>
              <a:rPr lang="en-US" sz="1200" dirty="0"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1200" dirty="0" smtClean="0">
                <a:solidFill>
                  <a:srgbClr val="1F1F1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EF47D61-1054-4FBB-B0E4-DC0F6B72011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262637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Mùa xuân là mùa của sự sống hồi sinh sau một khoảng thời gian dài vạn vật chìm trong giấc ngủ đông để đến khi xuân về bung tràn nhựa sống. Mỗi bước đi của mùa xuân như đem lại một làm gió mới thổi vào trong thiên nhiên cũng vì thế mà thiên nhiên trở nên thật rực rỡ và sinh động. Chúng ta cùng đọc bài đọc Bước mùa xuân để thấy rõ hơn điều đó nhé!</a:t>
            </a:r>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6</a:t>
            </a:fld>
            <a:endParaRPr lang="en-US"/>
          </a:p>
        </p:txBody>
      </p:sp>
    </p:spTree>
    <p:extLst>
      <p:ext uri="{BB962C8B-B14F-4D97-AF65-F5344CB8AC3E}">
        <p14:creationId xmlns:p14="http://schemas.microsoft.com/office/powerpoint/2010/main" val="4223481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47D61-1054-4FBB-B0E4-DC0F6B72011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2327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Nêu</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a:t>
            </a:r>
            <a:r>
              <a:rPr lang="en-US" baseline="0" dirty="0" err="1" smtClean="0"/>
              <a:t>khó</a:t>
            </a:r>
            <a:r>
              <a:rPr lang="en-US" baseline="0" dirty="0" smtClean="0"/>
              <a:t> ở </a:t>
            </a:r>
            <a:r>
              <a:rPr lang="en-US" baseline="0" dirty="0" err="1" smtClean="0"/>
              <a:t>đoạn</a:t>
            </a:r>
            <a:r>
              <a:rPr lang="en-US" baseline="0" dirty="0" smtClean="0"/>
              <a:t> 1</a:t>
            </a:r>
          </a:p>
          <a:p>
            <a:r>
              <a:rPr lang="en-US" dirty="0" err="1" smtClean="0"/>
              <a:t>Khi</a:t>
            </a:r>
            <a:r>
              <a:rPr lang="en-US" dirty="0" smtClean="0"/>
              <a:t> </a:t>
            </a:r>
            <a:r>
              <a:rPr lang="en-US" dirty="0" err="1" smtClean="0"/>
              <a:t>đọc</a:t>
            </a:r>
            <a:r>
              <a:rPr lang="en-US" baseline="0" dirty="0" smtClean="0"/>
              <a:t> </a:t>
            </a:r>
            <a:r>
              <a:rPr lang="en-US" baseline="0" dirty="0" err="1" smtClean="0"/>
              <a:t>đoạn</a:t>
            </a:r>
            <a:r>
              <a:rPr lang="en-US" baseline="0" dirty="0" smtClean="0"/>
              <a:t> 2 </a:t>
            </a:r>
            <a:r>
              <a:rPr lang="en-US" baseline="0" dirty="0" err="1" smtClean="0"/>
              <a:t>em</a:t>
            </a:r>
            <a:r>
              <a:rPr lang="en-US" baseline="0" dirty="0" smtClean="0"/>
              <a:t> </a:t>
            </a:r>
            <a:r>
              <a:rPr lang="en-US" baseline="0" dirty="0" err="1" smtClean="0"/>
              <a:t>cần</a:t>
            </a:r>
            <a:r>
              <a:rPr lang="en-US" baseline="0" dirty="0" smtClean="0"/>
              <a:t> </a:t>
            </a:r>
            <a:r>
              <a:rPr lang="en-US" baseline="0" dirty="0" err="1" smtClean="0"/>
              <a:t>lưu</a:t>
            </a:r>
            <a:r>
              <a:rPr lang="en-US" baseline="0" dirty="0" smtClean="0"/>
              <a:t> ý </a:t>
            </a:r>
            <a:r>
              <a:rPr lang="en-US" baseline="0" dirty="0" err="1" smtClean="0"/>
              <a:t>điều</a:t>
            </a:r>
            <a:r>
              <a:rPr lang="en-US" baseline="0" dirty="0" smtClean="0"/>
              <a:t> </a:t>
            </a:r>
            <a:r>
              <a:rPr lang="en-US" baseline="0" dirty="0" err="1" smtClean="0"/>
              <a:t>gì</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EF47D61-1054-4FBB-B0E4-DC0F6B72011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66323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dirty="0" err="1" smtClean="0">
                <a:solidFill>
                  <a:srgbClr val="1F1F1F"/>
                </a:solidFill>
                <a:effectLst/>
                <a:latin typeface="Times New Roman" panose="02020603050405020304" pitchFamily="18" charset="0"/>
                <a:ea typeface="Times New Roman" panose="02020603050405020304" pitchFamily="18" charset="0"/>
              </a:rPr>
              <a:t>Hoa</a:t>
            </a:r>
            <a:r>
              <a:rPr lang="en-US" sz="1200" dirty="0" smtClean="0">
                <a:solidFill>
                  <a:srgbClr val="1F1F1F"/>
                </a:solidFill>
                <a:effectLst/>
                <a:latin typeface="Times New Roman" panose="02020603050405020304" pitchFamily="18" charset="0"/>
                <a:ea typeface="Times New Roman" panose="02020603050405020304" pitchFamily="18" charset="0"/>
              </a:rPr>
              <a:t> </a:t>
            </a:r>
            <a:r>
              <a:rPr lang="en-US" sz="1200" dirty="0" err="1" smtClean="0">
                <a:solidFill>
                  <a:srgbClr val="1F1F1F"/>
                </a:solidFill>
                <a:effectLst/>
                <a:latin typeface="Times New Roman" panose="02020603050405020304" pitchFamily="18" charset="0"/>
                <a:ea typeface="Times New Roman" panose="02020603050405020304" pitchFamily="18" charset="0"/>
              </a:rPr>
              <a:t>xoan</a:t>
            </a:r>
            <a:r>
              <a:rPr lang="en-US" sz="1200" dirty="0" smtClean="0">
                <a:solidFill>
                  <a:srgbClr val="1F1F1F"/>
                </a:solidFill>
                <a:effectLst/>
                <a:latin typeface="Times New Roman" panose="02020603050405020304" pitchFamily="18" charset="0"/>
                <a:ea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Times New Roman" panose="02020603050405020304" pitchFamily="18" charset="0"/>
              </a:rPr>
              <a:t>có</a:t>
            </a:r>
            <a:r>
              <a:rPr lang="en-US" sz="1200" dirty="0" smtClean="0">
                <a:solidFill>
                  <a:srgbClr val="040C28"/>
                </a:solidFill>
                <a:effectLst/>
                <a:latin typeface="Times New Roman" panose="02020603050405020304" pitchFamily="18" charset="0"/>
                <a:ea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Times New Roman" panose="02020603050405020304" pitchFamily="18" charset="0"/>
              </a:rPr>
              <a:t>năm</a:t>
            </a:r>
            <a:r>
              <a:rPr lang="en-US" sz="1200" dirty="0" smtClean="0">
                <a:solidFill>
                  <a:srgbClr val="040C28"/>
                </a:solidFill>
                <a:effectLst/>
                <a:latin typeface="Times New Roman" panose="02020603050405020304" pitchFamily="18" charset="0"/>
                <a:ea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Times New Roman" panose="02020603050405020304" pitchFamily="18" charset="0"/>
              </a:rPr>
              <a:t>cánh</a:t>
            </a:r>
            <a:r>
              <a:rPr lang="en-US" sz="1200" dirty="0" smtClean="0">
                <a:solidFill>
                  <a:srgbClr val="040C28"/>
                </a:solidFill>
                <a:effectLst/>
                <a:latin typeface="Times New Roman" panose="02020603050405020304" pitchFamily="18" charset="0"/>
                <a:ea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Times New Roman" panose="02020603050405020304" pitchFamily="18" charset="0"/>
              </a:rPr>
              <a:t>sắc</a:t>
            </a:r>
            <a:r>
              <a:rPr lang="en-US" sz="1200" dirty="0" smtClean="0">
                <a:solidFill>
                  <a:srgbClr val="040C28"/>
                </a:solidFill>
                <a:effectLst/>
                <a:latin typeface="Times New Roman" panose="02020603050405020304" pitchFamily="18" charset="0"/>
                <a:ea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Times New Roman" panose="02020603050405020304" pitchFamily="18" charset="0"/>
              </a:rPr>
              <a:t>tím</a:t>
            </a:r>
            <a:r>
              <a:rPr lang="en-US" sz="1200" dirty="0" smtClean="0">
                <a:solidFill>
                  <a:srgbClr val="040C28"/>
                </a:solidFill>
                <a:effectLst/>
                <a:latin typeface="Times New Roman" panose="02020603050405020304" pitchFamily="18" charset="0"/>
                <a:ea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Times New Roman" panose="02020603050405020304" pitchFamily="18" charset="0"/>
              </a:rPr>
              <a:t>nhạt</a:t>
            </a:r>
            <a:r>
              <a:rPr lang="en-US" sz="1200" dirty="0" smtClean="0">
                <a:solidFill>
                  <a:srgbClr val="040C28"/>
                </a:solidFill>
                <a:effectLst/>
                <a:latin typeface="Times New Roman" panose="02020603050405020304" pitchFamily="18" charset="0"/>
                <a:ea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Times New Roman" panose="02020603050405020304" pitchFamily="18" charset="0"/>
              </a:rPr>
              <a:t>hoặc</a:t>
            </a:r>
            <a:r>
              <a:rPr lang="en-US" sz="1200" dirty="0" smtClean="0">
                <a:solidFill>
                  <a:srgbClr val="040C28"/>
                </a:solidFill>
                <a:effectLst/>
                <a:latin typeface="Times New Roman" panose="02020603050405020304" pitchFamily="18" charset="0"/>
                <a:ea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Times New Roman" panose="02020603050405020304" pitchFamily="18" charset="0"/>
              </a:rPr>
              <a:t>tím</a:t>
            </a:r>
            <a:r>
              <a:rPr lang="en-US" sz="1200" dirty="0" smtClean="0">
                <a:solidFill>
                  <a:srgbClr val="040C28"/>
                </a:solidFill>
                <a:effectLst/>
                <a:latin typeface="Times New Roman" panose="02020603050405020304" pitchFamily="18" charset="0"/>
                <a:ea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Times New Roman" panose="02020603050405020304" pitchFamily="18" charset="0"/>
              </a:rPr>
              <a:t>hoa</a:t>
            </a:r>
            <a:r>
              <a:rPr lang="en-US" sz="1200" dirty="0" smtClean="0">
                <a:solidFill>
                  <a:srgbClr val="040C28"/>
                </a:solidFill>
                <a:effectLst/>
                <a:latin typeface="Times New Roman" panose="02020603050405020304" pitchFamily="18" charset="0"/>
                <a:ea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Times New Roman" panose="02020603050405020304" pitchFamily="18" charset="0"/>
              </a:rPr>
              <a:t>cà</a:t>
            </a:r>
            <a:r>
              <a:rPr lang="en-US" sz="1200" dirty="0" smtClean="0">
                <a:solidFill>
                  <a:srgbClr val="040C28"/>
                </a:solidFill>
                <a:effectLst/>
                <a:latin typeface="Times New Roman" panose="02020603050405020304" pitchFamily="18" charset="0"/>
                <a:ea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Times New Roman" panose="02020603050405020304" pitchFamily="18" charset="0"/>
              </a:rPr>
              <a:t>mọc</a:t>
            </a:r>
            <a:r>
              <a:rPr lang="en-US" sz="1200" dirty="0" smtClean="0">
                <a:solidFill>
                  <a:srgbClr val="040C28"/>
                </a:solidFill>
                <a:effectLst/>
                <a:latin typeface="Times New Roman" panose="02020603050405020304" pitchFamily="18" charset="0"/>
                <a:ea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Times New Roman" panose="02020603050405020304" pitchFamily="18" charset="0"/>
              </a:rPr>
              <a:t>thành</a:t>
            </a:r>
            <a:r>
              <a:rPr lang="en-US" sz="1200" dirty="0" smtClean="0">
                <a:solidFill>
                  <a:srgbClr val="040C28"/>
                </a:solidFill>
                <a:effectLst/>
                <a:latin typeface="Times New Roman" panose="02020603050405020304" pitchFamily="18" charset="0"/>
                <a:ea typeface="Times New Roman" panose="02020603050405020304" pitchFamily="18" charset="0"/>
              </a:rPr>
              <a:t> </a:t>
            </a:r>
            <a:r>
              <a:rPr lang="en-US" sz="1200" dirty="0" err="1" smtClean="0">
                <a:solidFill>
                  <a:srgbClr val="040C28"/>
                </a:solidFill>
                <a:effectLst/>
                <a:latin typeface="Times New Roman" panose="02020603050405020304" pitchFamily="18" charset="0"/>
                <a:ea typeface="Times New Roman" panose="02020603050405020304" pitchFamily="18" charset="0"/>
              </a:rPr>
              <a:t>chùm</a:t>
            </a:r>
            <a:r>
              <a:rPr lang="en-US" sz="1200" dirty="0" smtClean="0">
                <a:solidFill>
                  <a:srgbClr val="040C28"/>
                </a:solidFill>
                <a:effectLst/>
                <a:latin typeface="Times New Roman" panose="02020603050405020304" pitchFamily="18" charset="0"/>
                <a:ea typeface="Times New Roman" panose="02020603050405020304" pitchFamily="18" charset="0"/>
              </a:rPr>
              <a:t>.</a:t>
            </a:r>
            <a:r>
              <a:rPr lang="en-US" sz="1200" dirty="0" smtClean="0">
                <a:solidFill>
                  <a:srgbClr val="1F1F1F"/>
                </a:solidFill>
                <a:effectLst/>
                <a:latin typeface="Times New Roman" panose="02020603050405020304" pitchFamily="18" charset="0"/>
                <a:ea typeface="Times New Roman" panose="02020603050405020304" pitchFamily="18" charset="0"/>
              </a:rPr>
              <a:t> </a:t>
            </a:r>
            <a:endParaRPr lang="en-US" sz="1100" dirty="0" smtClean="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EF47D61-1054-4FBB-B0E4-DC0F6B72011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136916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47D61-1054-4FBB-B0E4-DC0F6B72011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774846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47D61-1054-4FBB-B0E4-DC0F6B72011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22070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23</a:t>
            </a:fld>
            <a:endParaRPr lang="en-US"/>
          </a:p>
        </p:txBody>
      </p:sp>
    </p:spTree>
    <p:extLst>
      <p:ext uri="{BB962C8B-B14F-4D97-AF65-F5344CB8AC3E}">
        <p14:creationId xmlns:p14="http://schemas.microsoft.com/office/powerpoint/2010/main" val="4191279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0903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2382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412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3/25/2024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893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3/25/2024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38242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Comparison">
    <p:spTree>
      <p:nvGrpSpPr>
        <p:cNvPr id="1" name="Shape 40"/>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3/25/2024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1141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52089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3/25/2024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3149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80180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3/25/2024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428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3/25/2024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 xmlns:a16="http://schemas.microsoft.com/office/drawing/2014/main" id="{2C4CEE7A-CDA2-43A3-8345-F0F170370B1F}"/>
              </a:ext>
            </a:extLst>
          </p:cNvPr>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48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3683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9621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3798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03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6" name="页脚占位符 5">
            <a:extLst>
              <a:ext uri="{FF2B5EF4-FFF2-40B4-BE49-F238E27FC236}">
                <a16:creationId xmlns=""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3634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8" name="页脚占位符 7">
            <a:extLst>
              <a:ext uri="{FF2B5EF4-FFF2-40B4-BE49-F238E27FC236}">
                <a16:creationId xmlns=""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4578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4" name="页脚占位符 3">
            <a:extLst>
              <a:ext uri="{FF2B5EF4-FFF2-40B4-BE49-F238E27FC236}">
                <a16:creationId xmlns=""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2148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3" name="页脚占位符 2">
            <a:extLst>
              <a:ext uri="{FF2B5EF4-FFF2-40B4-BE49-F238E27FC236}">
                <a16:creationId xmlns=""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28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6" name="页脚占位符 5">
            <a:extLst>
              <a:ext uri="{FF2B5EF4-FFF2-40B4-BE49-F238E27FC236}">
                <a16:creationId xmlns=""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9266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6" name="页脚占位符 5">
            <a:extLst>
              <a:ext uri="{FF2B5EF4-FFF2-40B4-BE49-F238E27FC236}">
                <a16:creationId xmlns=""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695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762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657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254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28478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454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8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6" name="页脚占位符 5">
            <a:extLst>
              <a:ext uri="{FF2B5EF4-FFF2-40B4-BE49-F238E27FC236}">
                <a16:creationId xmlns=""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88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8" name="页脚占位符 7">
            <a:extLst>
              <a:ext uri="{FF2B5EF4-FFF2-40B4-BE49-F238E27FC236}">
                <a16:creationId xmlns=""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10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4" name="页脚占位符 3">
            <a:extLst>
              <a:ext uri="{FF2B5EF4-FFF2-40B4-BE49-F238E27FC236}">
                <a16:creationId xmlns=""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0646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3" name="页脚占位符 2">
            <a:extLst>
              <a:ext uri="{FF2B5EF4-FFF2-40B4-BE49-F238E27FC236}">
                <a16:creationId xmlns=""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3856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6" name="页脚占位符 5">
            <a:extLst>
              <a:ext uri="{FF2B5EF4-FFF2-40B4-BE49-F238E27FC236}">
                <a16:creationId xmlns=""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47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6" name="页脚占位符 5">
            <a:extLst>
              <a:ext uri="{FF2B5EF4-FFF2-40B4-BE49-F238E27FC236}">
                <a16:creationId xmlns=""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870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6" name="页脚占位符 5">
            <a:extLst>
              <a:ext uri="{FF2B5EF4-FFF2-40B4-BE49-F238E27FC236}">
                <a16:creationId xmlns=""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1514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8836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593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2516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113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24292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6" name="页脚占位符 5">
            <a:extLst>
              <a:ext uri="{FF2B5EF4-FFF2-40B4-BE49-F238E27FC236}">
                <a16:creationId xmlns=""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148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8" name="页脚占位符 7">
            <a:extLst>
              <a:ext uri="{FF2B5EF4-FFF2-40B4-BE49-F238E27FC236}">
                <a16:creationId xmlns=""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531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4" name="页脚占位符 3">
            <a:extLst>
              <a:ext uri="{FF2B5EF4-FFF2-40B4-BE49-F238E27FC236}">
                <a16:creationId xmlns=""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664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3" name="页脚占位符 2">
            <a:extLst>
              <a:ext uri="{FF2B5EF4-FFF2-40B4-BE49-F238E27FC236}">
                <a16:creationId xmlns=""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61490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6" name="页脚占位符 5">
            <a:extLst>
              <a:ext uri="{FF2B5EF4-FFF2-40B4-BE49-F238E27FC236}">
                <a16:creationId xmlns=""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3886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8" name="页脚占位符 7">
            <a:extLst>
              <a:ext uri="{FF2B5EF4-FFF2-40B4-BE49-F238E27FC236}">
                <a16:creationId xmlns=""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3504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6" name="页脚占位符 5">
            <a:extLst>
              <a:ext uri="{FF2B5EF4-FFF2-40B4-BE49-F238E27FC236}">
                <a16:creationId xmlns=""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6984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3646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5" name="页脚占位符 4">
            <a:extLst>
              <a:ext uri="{FF2B5EF4-FFF2-40B4-BE49-F238E27FC236}">
                <a16:creationId xmlns=""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1552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1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3/25/2024</a:t>
            </a:fld>
            <a:endParaRPr lang="en-US"/>
          </a:p>
        </p:txBody>
      </p:sp>
      <p:sp>
        <p:nvSpPr>
          <p:cNvPr id="5" name="Footer Placeholder 4">
            <a:extLst>
              <a:ext uri="{FF2B5EF4-FFF2-40B4-BE49-F238E27FC236}">
                <a16:creationId xmlns=""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51629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3/25/2024</a:t>
            </a:fld>
            <a:endParaRPr lang="en-US"/>
          </a:p>
        </p:txBody>
      </p:sp>
      <p:sp>
        <p:nvSpPr>
          <p:cNvPr id="5" name="Footer Placeholder 4">
            <a:extLst>
              <a:ext uri="{FF2B5EF4-FFF2-40B4-BE49-F238E27FC236}">
                <a16:creationId xmlns=""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53138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3/25/2024</a:t>
            </a:fld>
            <a:endParaRPr lang="en-US"/>
          </a:p>
        </p:txBody>
      </p:sp>
      <p:sp>
        <p:nvSpPr>
          <p:cNvPr id="5" name="Footer Placeholder 4">
            <a:extLst>
              <a:ext uri="{FF2B5EF4-FFF2-40B4-BE49-F238E27FC236}">
                <a16:creationId xmlns=""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414593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3/25/2024</a:t>
            </a:fld>
            <a:endParaRPr lang="en-US"/>
          </a:p>
        </p:txBody>
      </p:sp>
      <p:sp>
        <p:nvSpPr>
          <p:cNvPr id="6" name="Footer Placeholder 5">
            <a:extLst>
              <a:ext uri="{FF2B5EF4-FFF2-40B4-BE49-F238E27FC236}">
                <a16:creationId xmlns=""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56791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3/25/2024</a:t>
            </a:fld>
            <a:endParaRPr lang="en-US"/>
          </a:p>
        </p:txBody>
      </p:sp>
      <p:sp>
        <p:nvSpPr>
          <p:cNvPr id="8" name="Footer Placeholder 7">
            <a:extLst>
              <a:ext uri="{FF2B5EF4-FFF2-40B4-BE49-F238E27FC236}">
                <a16:creationId xmlns=""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015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4" name="页脚占位符 3">
            <a:extLst>
              <a:ext uri="{FF2B5EF4-FFF2-40B4-BE49-F238E27FC236}">
                <a16:creationId xmlns=""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834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3/25/2024</a:t>
            </a:fld>
            <a:endParaRPr lang="en-US"/>
          </a:p>
        </p:txBody>
      </p:sp>
      <p:sp>
        <p:nvSpPr>
          <p:cNvPr id="4" name="Footer Placeholder 3">
            <a:extLst>
              <a:ext uri="{FF2B5EF4-FFF2-40B4-BE49-F238E27FC236}">
                <a16:creationId xmlns=""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09854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3/25/2024</a:t>
            </a:fld>
            <a:endParaRPr lang="en-US"/>
          </a:p>
        </p:txBody>
      </p:sp>
      <p:sp>
        <p:nvSpPr>
          <p:cNvPr id="3" name="Footer Placeholder 2">
            <a:extLst>
              <a:ext uri="{FF2B5EF4-FFF2-40B4-BE49-F238E27FC236}">
                <a16:creationId xmlns=""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000541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3/25/2024</a:t>
            </a:fld>
            <a:endParaRPr lang="en-US"/>
          </a:p>
        </p:txBody>
      </p:sp>
      <p:sp>
        <p:nvSpPr>
          <p:cNvPr id="6" name="Footer Placeholder 5">
            <a:extLst>
              <a:ext uri="{FF2B5EF4-FFF2-40B4-BE49-F238E27FC236}">
                <a16:creationId xmlns=""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8234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3/25/2024</a:t>
            </a:fld>
            <a:endParaRPr lang="en-US"/>
          </a:p>
        </p:txBody>
      </p:sp>
      <p:sp>
        <p:nvSpPr>
          <p:cNvPr id="6" name="Footer Placeholder 5">
            <a:extLst>
              <a:ext uri="{FF2B5EF4-FFF2-40B4-BE49-F238E27FC236}">
                <a16:creationId xmlns=""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25646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3/25/2024</a:t>
            </a:fld>
            <a:endParaRPr lang="en-US"/>
          </a:p>
        </p:txBody>
      </p:sp>
      <p:sp>
        <p:nvSpPr>
          <p:cNvPr id="5" name="Footer Placeholder 4">
            <a:extLst>
              <a:ext uri="{FF2B5EF4-FFF2-40B4-BE49-F238E27FC236}">
                <a16:creationId xmlns=""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1391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24497728"/>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90323701"/>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26455343"/>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74258485"/>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93894493"/>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3" name="页脚占位符 2">
            <a:extLst>
              <a:ext uri="{FF2B5EF4-FFF2-40B4-BE49-F238E27FC236}">
                <a16:creationId xmlns=""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472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96240808"/>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59952965"/>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05630861"/>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0919760"/>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pic>
        <p:nvPicPr>
          <p:cNvPr id="7" name="Picture 6">
            <a:extLst>
              <a:ext uri="{FF2B5EF4-FFF2-40B4-BE49-F238E27FC236}">
                <a16:creationId xmlns=""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75226574"/>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6272252"/>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376362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676460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2024/3/25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114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2024/3/25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5068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6" name="页脚占位符 5">
            <a:extLst>
              <a:ext uri="{FF2B5EF4-FFF2-40B4-BE49-F238E27FC236}">
                <a16:creationId xmlns=""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109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2024/3/25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704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2024/3/25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2708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2024/3/25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0788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2024/3/25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9164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2024/3/25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0108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2024/3/25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3817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2024/3/25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1512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_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2024/3/25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B883CCD-BF18-437B-85E8-83BD175A99D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716787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59941992"/>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753821616"/>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2024/3/25</a:t>
            </a:fld>
            <a:endParaRPr lang="zh-CN" altLang="en-US"/>
          </a:p>
        </p:txBody>
      </p:sp>
      <p:sp>
        <p:nvSpPr>
          <p:cNvPr id="6" name="页脚占位符 5">
            <a:extLst>
              <a:ext uri="{FF2B5EF4-FFF2-40B4-BE49-F238E27FC236}">
                <a16:creationId xmlns=""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670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641841253"/>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90691274"/>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04958260"/>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0029655"/>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61524873"/>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583884"/>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99986342"/>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pic>
        <p:nvPicPr>
          <p:cNvPr id="7" name="Picture 6">
            <a:extLst>
              <a:ext uri="{FF2B5EF4-FFF2-40B4-BE49-F238E27FC236}">
                <a16:creationId xmlns=""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729082"/>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2024/3/25</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843931683"/>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6.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2.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2.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 xmlns:a16="http://schemas.microsoft.com/office/drawing/2014/main" id="{E3047FA4-8B82-44A8-9557-CB62A2BAE14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964292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0" name="9Slide.vn - 2019">
            <a:extLst>
              <a:ext uri="{FF2B5EF4-FFF2-40B4-BE49-F238E27FC236}">
                <a16:creationId xmlns="" xmlns:a16="http://schemas.microsoft.com/office/drawing/2014/main" id="{88F9B5E6-EE07-4B3D-A5F9-CE3FA9BC96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pic>
        <p:nvPicPr>
          <p:cNvPr id="4" name="Picture 3" descr="A white circle with leaves and blue text&#10;&#10;Description automatically generated">
            <a:extLst>
              <a:ext uri="{FF2B5EF4-FFF2-40B4-BE49-F238E27FC236}">
                <a16:creationId xmlns="" xmlns:a16="http://schemas.microsoft.com/office/drawing/2014/main" id="{A659D516-19C0-24ED-CA17-4D1629A6B90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36399339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 xmlns:a16="http://schemas.microsoft.com/office/drawing/2014/main" id="{D21D296F-3B27-4908-85B4-6C6FC3E14A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6576936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 xmlns:a16="http://schemas.microsoft.com/office/drawing/2014/main" id="{384DA41A-8A6A-45FE-A43E-2B71DF043E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23819660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9D9F8877-D55B-4BF2-A744-9FCA349177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29027300"/>
      </p:ext>
    </p:extLst>
  </p:cSld>
  <p:clrMap bg1="lt1" tx1="dk1" bg2="lt2" tx2="dk2" accent1="accent1" accent2="accent2" accent3="accent3" accent4="accent4" accent5="accent5" accent6="accent6" hlink="hlink" folHlink="folHlink"/>
  <p:sldLayoutIdLst>
    <p:sldLayoutId id="2147483766" r:id="rId1"/>
    <p:sldLayoutId id="21474837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8937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3925861C-2C9F-5579-4506-13F136A07C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 xmlns:a16="http://schemas.microsoft.com/office/drawing/2014/main" id="{5F81F742-0DB6-A3E6-4F7D-72885F2AC6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13370975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solidFill>
                  <a:prstClr val="black">
                    <a:tint val="75000"/>
                  </a:prstClr>
                </a:solidFill>
              </a:rPr>
              <a:pPr/>
              <a:t>2024/3/25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493300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3925861C-2C9F-5579-4506-13F136A07C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 xmlns:a16="http://schemas.microsoft.com/office/drawing/2014/main" id="{5F81F742-0DB6-A3E6-4F7D-72885F2AC6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230806580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5.xml"/><Relationship Id="rId1" Type="http://schemas.openxmlformats.org/officeDocument/2006/relationships/tags" Target="../tags/tag1.xml"/><Relationship Id="rId5" Type="http://schemas.openxmlformats.org/officeDocument/2006/relationships/image" Target="../media/image8.gif"/><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slide" Target="slide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r2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1" y="-152400"/>
            <a:ext cx="12848647" cy="70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2703" y="3070526"/>
            <a:ext cx="11430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656183" y="435046"/>
            <a:ext cx="7333100" cy="830997"/>
          </a:xfrm>
          <a:prstGeom prst="rect">
            <a:avLst/>
          </a:prstGeom>
          <a:noFill/>
        </p:spPr>
        <p:txBody>
          <a:bodyPr wrap="square" lIns="91440" tIns="45720" rIns="91440" bIns="45720">
            <a:spAutoFit/>
          </a:bodyPr>
          <a:lstStyle/>
          <a:p>
            <a:pPr algn="ctr"/>
            <a:r>
              <a:rPr lang="en-US" sz="24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ỦY BAN NHÂN DÂN HUYỆN AN LÃO</a:t>
            </a:r>
          </a:p>
          <a:p>
            <a:pPr algn="ctr"/>
            <a:r>
              <a:rPr lang="en-US" sz="24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TRƯỜNG TIỂU HỌC MỸ ĐỨC II</a:t>
            </a:r>
          </a:p>
        </p:txBody>
      </p:sp>
      <p:sp>
        <p:nvSpPr>
          <p:cNvPr id="10" name="WordArt 6"/>
          <p:cNvSpPr>
            <a:spLocks noChangeArrowheads="1" noChangeShapeType="1" noTextEdit="1"/>
          </p:cNvSpPr>
          <p:nvPr/>
        </p:nvSpPr>
        <p:spPr bwMode="auto">
          <a:xfrm>
            <a:off x="1160815" y="19560"/>
            <a:ext cx="10230171" cy="2866581"/>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scene3d>
              <a:camera prst="legacyObliqueTopLeft"/>
              <a:lightRig rig="legacyNormal3" dir="r"/>
            </a:scene3d>
            <a:sp3d extrusionH="201600" prstMaterial="legacyMatte">
              <a:extrusionClr>
                <a:srgbClr val="0066CC"/>
              </a:extrusionClr>
              <a:contourClr>
                <a:srgbClr val="FF3399"/>
              </a:contourClr>
            </a:sp3d>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endParaRPr lang="vi-VN" sz="3600" b="1" kern="10" dirty="0">
              <a:ln w="9525">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5400000" scaled="1"/>
              </a:gradFill>
              <a:latin typeface="Times New Roman" panose="02020603050405020304" pitchFamily="18" charset="0"/>
              <a:cs typeface="Times New Roman" panose="02020603050405020304" pitchFamily="18" charset="0"/>
            </a:endParaRPr>
          </a:p>
          <a:p>
            <a:pPr algn="ctr"/>
            <a:r>
              <a:rPr lang="en-US" sz="2800" b="1" kern="10" dirty="0" smtClean="0">
                <a:ln w="6600">
                  <a:solidFill>
                    <a:schemeClr val="accent2"/>
                  </a:solidFill>
                  <a:prstDash val="solid"/>
                </a:ln>
                <a:solidFill>
                  <a:srgbClr val="00B0F0"/>
                </a:solidFill>
                <a:latin typeface="Times New Roman" panose="02020603050405020304" pitchFamily="18" charset="0"/>
                <a:cs typeface="Times New Roman" panose="02020603050405020304" pitchFamily="18" charset="0"/>
              </a:rPr>
              <a:t>NHIỆT LIỆT CHÀO MỪNG QUÝ THẦY CÔ VỀ DỰ GIỜ LỚP 4C </a:t>
            </a:r>
            <a:endParaRPr lang="vi-VN" sz="2800" b="1" kern="10" dirty="0">
              <a:ln w="6600">
                <a:solidFill>
                  <a:schemeClr val="accent2"/>
                </a:solidFill>
                <a:prstDash val="solid"/>
              </a:ln>
              <a:solidFill>
                <a:srgbClr val="00B0F0"/>
              </a:solidFill>
              <a:latin typeface="Times New Roman" panose="02020603050405020304" pitchFamily="18" charset="0"/>
              <a:cs typeface="Times New Roman" panose="02020603050405020304" pitchFamily="18" charset="0"/>
            </a:endParaRPr>
          </a:p>
        </p:txBody>
      </p:sp>
      <p:sp>
        <p:nvSpPr>
          <p:cNvPr id="16" name="WordArt 9"/>
          <p:cNvSpPr>
            <a:spLocks noChangeArrowheads="1" noChangeShapeType="1"/>
          </p:cNvSpPr>
          <p:nvPr/>
        </p:nvSpPr>
        <p:spPr bwMode="auto">
          <a:xfrm>
            <a:off x="1485778" y="3288032"/>
            <a:ext cx="9905207" cy="1087716"/>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Đọc</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Bước</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mùa</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xuân</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1 )</a:t>
            </a:r>
            <a:endParaRPr lang="vi-VN" sz="3600" dirty="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7" name="WordArt 10"/>
          <p:cNvSpPr>
            <a:spLocks noChangeArrowheads="1" noChangeShapeType="1"/>
          </p:cNvSpPr>
          <p:nvPr/>
        </p:nvSpPr>
        <p:spPr bwMode="auto">
          <a:xfrm>
            <a:off x="3281819" y="5401323"/>
            <a:ext cx="5761973" cy="467038"/>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i="1" dirty="0" err="1">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i="1" dirty="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i="1" dirty="0" err="1">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viên</a:t>
            </a:r>
            <a:r>
              <a:rPr lang="en-US" sz="3600" i="1" dirty="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i="1" dirty="0" err="1" smtClean="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Lê</a:t>
            </a:r>
            <a:r>
              <a:rPr lang="en-US" sz="3600" i="1" dirty="0" smtClean="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i="1" dirty="0" err="1" smtClean="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Thị</a:t>
            </a:r>
            <a:r>
              <a:rPr lang="en-US" sz="3600" i="1" dirty="0" smtClean="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i="1" dirty="0" err="1" smtClean="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Mùi</a:t>
            </a:r>
            <a:r>
              <a:rPr lang="en-US" sz="3600" i="1" dirty="0" smtClean="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i="1" dirty="0" err="1" smtClean="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Hạnh</a:t>
            </a:r>
            <a:endParaRPr lang="vi-VN" sz="3600" i="1" dirty="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2" name="Rectangle 21"/>
          <p:cNvSpPr/>
          <p:nvPr/>
        </p:nvSpPr>
        <p:spPr>
          <a:xfrm>
            <a:off x="5893312" y="742589"/>
            <a:ext cx="184730" cy="477054"/>
          </a:xfrm>
          <a:prstGeom prst="rect">
            <a:avLst/>
          </a:prstGeom>
          <a:noFill/>
        </p:spPr>
        <p:txBody>
          <a:bodyPr wrap="none" lIns="91440" tIns="45720" rIns="91440" bIns="45720">
            <a:spAutoFit/>
          </a:bodyPr>
          <a:lstStyle/>
          <a:p>
            <a:pPr algn="ctr"/>
            <a:endParaRPr lang="en-US" sz="2500" b="1" dirty="0">
              <a:ln w="0"/>
              <a:solidFill>
                <a:srgbClr val="009900"/>
              </a:solidFill>
              <a:effectLst>
                <a:outerShdw blurRad="38100" dist="25400" dir="5400000" algn="ctr" rotWithShape="0">
                  <a:srgbClr val="6E747A">
                    <a:alpha val="43000"/>
                  </a:srgbClr>
                </a:outerShdw>
              </a:effectLst>
            </a:endParaRPr>
          </a:p>
        </p:txBody>
      </p:sp>
      <p:cxnSp>
        <p:nvCxnSpPr>
          <p:cNvPr id="9" name="Straight Connector 8">
            <a:extLst>
              <a:ext uri="{FF2B5EF4-FFF2-40B4-BE49-F238E27FC236}">
                <a16:creationId xmlns="" xmlns:a16="http://schemas.microsoft.com/office/drawing/2014/main" id="{2165B03E-6730-4D30-B6D1-46DF8B02DB62}"/>
              </a:ext>
            </a:extLst>
          </p:cNvPr>
          <p:cNvCxnSpPr/>
          <p:nvPr/>
        </p:nvCxnSpPr>
        <p:spPr>
          <a:xfrm>
            <a:off x="4764024" y="1215336"/>
            <a:ext cx="32735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 xmlns:a16="http://schemas.microsoft.com/office/drawing/2014/main" id="{BC928A0D-D469-40EB-8371-E400158EF63E}"/>
              </a:ext>
            </a:extLst>
          </p:cNvPr>
          <p:cNvSpPr/>
          <p:nvPr/>
        </p:nvSpPr>
        <p:spPr>
          <a:xfrm>
            <a:off x="6003634" y="2967335"/>
            <a:ext cx="184730" cy="923330"/>
          </a:xfrm>
          <a:prstGeom prst="rect">
            <a:avLst/>
          </a:prstGeom>
          <a:noFill/>
        </p:spPr>
        <p:txBody>
          <a:bodyPr wrap="none" lIns="91440" tIns="45720" rIns="91440" bIns="45720">
            <a:spAutoFit/>
          </a:bodyPr>
          <a:lstStyle/>
          <a:p>
            <a:pPr algn="ctr"/>
            <a:endParaRPr lang="en-US" sz="54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endParaRPr>
          </a:p>
        </p:txBody>
      </p:sp>
    </p:spTree>
    <p:custDataLst>
      <p:tags r:id="rId1"/>
    </p:custDataLst>
    <p:extLst>
      <p:ext uri="{BB962C8B-B14F-4D97-AF65-F5344CB8AC3E}">
        <p14:creationId xmlns:p14="http://schemas.microsoft.com/office/powerpoint/2010/main" val="513258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40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4000"/>
                                        <p:tgtEl>
                                          <p:spTgt spid="21"/>
                                        </p:tgtEl>
                                      </p:cBhvr>
                                    </p:animEffect>
                                  </p:childTnLst>
                                </p:cTn>
                              </p:par>
                              <p:par>
                                <p:cTn id="8" presetID="16" presetClass="entr" presetSubtype="21" fill="hold" nodeType="withEffect">
                                  <p:stCondLst>
                                    <p:cond delay="40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nodePh="1">
                                  <p:stCondLst>
                                    <p:cond delay="0"/>
                                  </p:stCondLst>
                                  <p:endCondLst>
                                    <p:cond evt="begin" delay="0">
                                      <p:tn val="13"/>
                                    </p:cond>
                                  </p:endCondLst>
                                  <p:childTnLst>
                                    <p:set>
                                      <p:cBhvr>
                                        <p:cTn id="14" dur="1" fill="hold">
                                          <p:stCondLst>
                                            <p:cond delay="0"/>
                                          </p:stCondLst>
                                        </p:cTn>
                                        <p:tgtEl>
                                          <p:spTgt spid="22"/>
                                        </p:tgtEl>
                                        <p:attrNameLst>
                                          <p:attrName>style.visibility</p:attrName>
                                        </p:attrNameLst>
                                      </p:cBhvr>
                                      <p:to>
                                        <p:strVal val="visible"/>
                                      </p:to>
                                    </p:set>
                                    <p:animEffect transition="in" filter="fade">
                                      <p:cBhvr>
                                        <p:cTn id="15" dur="3000"/>
                                        <p:tgtEl>
                                          <p:spTgt spid="22"/>
                                        </p:tgtEl>
                                      </p:cBhvr>
                                    </p:animEffect>
                                    <p:anim calcmode="lin" valueType="num">
                                      <p:cBhvr>
                                        <p:cTn id="16" dur="3000" fill="hold"/>
                                        <p:tgtEl>
                                          <p:spTgt spid="22"/>
                                        </p:tgtEl>
                                        <p:attrNameLst>
                                          <p:attrName>ppt_x</p:attrName>
                                        </p:attrNameLst>
                                      </p:cBhvr>
                                      <p:tavLst>
                                        <p:tav tm="0">
                                          <p:val>
                                            <p:strVal val="#ppt_x"/>
                                          </p:val>
                                        </p:tav>
                                        <p:tav tm="100000">
                                          <p:val>
                                            <p:strVal val="#ppt_x"/>
                                          </p:val>
                                        </p:tav>
                                      </p:tavLst>
                                    </p:anim>
                                    <p:anim calcmode="lin" valueType="num">
                                      <p:cBhvr>
                                        <p:cTn id="17" dur="3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9"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0" fill="hold"/>
                                        <p:tgtEl>
                                          <p:spTgt spid="10"/>
                                        </p:tgtEl>
                                        <p:attrNameLst>
                                          <p:attrName>ppt_w</p:attrName>
                                        </p:attrNameLst>
                                      </p:cBhvr>
                                      <p:tavLst>
                                        <p:tav tm="0" fmla="#ppt_w*sin(2.5*pi*$)">
                                          <p:val>
                                            <p:fltVal val="0"/>
                                          </p:val>
                                        </p:tav>
                                        <p:tav tm="100000">
                                          <p:val>
                                            <p:fltVal val="1"/>
                                          </p:val>
                                        </p:tav>
                                      </p:tavLst>
                                    </p:anim>
                                    <p:anim calcmode="lin" valueType="num">
                                      <p:cBhvr>
                                        <p:cTn id="23" dur="10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4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edge">
                                      <p:cBhvr>
                                        <p:cTn id="3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 grpId="0"/>
      <p:bldP spid="16" grpId="0"/>
      <p:bldP spid="17"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47800"/>
            <a:ext cx="12192000" cy="7471229"/>
          </a:xfrm>
          <a:prstGeom prst="rect">
            <a:avLst/>
          </a:prstGeom>
        </p:spPr>
      </p:pic>
      <p:sp>
        <p:nvSpPr>
          <p:cNvPr id="4" name="TextBox 3"/>
          <p:cNvSpPr txBox="1"/>
          <p:nvPr/>
        </p:nvSpPr>
        <p:spPr>
          <a:xfrm>
            <a:off x="165315" y="6023429"/>
            <a:ext cx="12026685"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ea typeface="Times New Roman" panose="02020603050405020304" pitchFamily="18" charset="0"/>
              </a:rPr>
              <a:t>Hoa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xoan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năm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cánh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có</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màu</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tím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nhạt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hoặc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tím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hoa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cà</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mọc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thành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chùm</a:t>
            </a:r>
            <a:r>
              <a:rPr lang="en-US" sz="2800" b="1" dirty="0">
                <a:solidFill>
                  <a:srgbClr val="FF0000"/>
                </a:solidFill>
                <a:latin typeface="Times New Roman" panose="02020603050405020304" pitchFamily="18" charset="0"/>
                <a:ea typeface="Times New Roman" panose="02020603050405020304" pitchFamily="18" charset="0"/>
              </a:rPr>
              <a:t>.</a:t>
            </a:r>
            <a:r>
              <a:rPr lang="en-US" sz="1600" dirty="0">
                <a:solidFill>
                  <a:srgbClr val="1F1F1F"/>
                </a:solidFill>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7531763"/>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3248859"/>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6000750" cy="5810250"/>
          </a:xfrm>
          <a:prstGeom prst="rect">
            <a:avLst/>
          </a:prstGeom>
        </p:spPr>
      </p:pic>
      <p:sp>
        <p:nvSpPr>
          <p:cNvPr id="5" name="TextBox 4"/>
          <p:cNvSpPr txBox="1"/>
          <p:nvPr/>
        </p:nvSpPr>
        <p:spPr>
          <a:xfrm>
            <a:off x="161925" y="5780782"/>
            <a:ext cx="12058650" cy="1077218"/>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Hoa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nhỏ</a:t>
            </a:r>
            <a:r>
              <a:rPr lang="en-US" sz="3200" b="1" dirty="0">
                <a:solidFill>
                  <a:srgbClr val="FF0000"/>
                </a:solidFill>
                <a:latin typeface="Times New Roman" panose="02020603050405020304" pitchFamily="18" charset="0"/>
                <a:cs typeface="Times New Roman" panose="02020603050405020304" pitchFamily="18" charset="0"/>
              </a:rPr>
              <a:t> li </a:t>
            </a:r>
            <a:r>
              <a:rPr lang="en-US" sz="3200" b="1" dirty="0" smtClean="0">
                <a:solidFill>
                  <a:srgbClr val="FF0000"/>
                </a:solidFill>
                <a:latin typeface="Times New Roman" panose="02020603050405020304" pitchFamily="18" charset="0"/>
                <a:cs typeface="Times New Roman" panose="02020603050405020304" pitchFamily="18" charset="0"/>
              </a:rPr>
              <a:t>ti, </a:t>
            </a:r>
            <a:r>
              <a:rPr lang="vi-VN" sz="3200" b="1" dirty="0" smtClean="0">
                <a:solidFill>
                  <a:srgbClr val="FF0000"/>
                </a:solidFill>
                <a:latin typeface="Times New Roman" panose="02020603050405020304" pitchFamily="18" charset="0"/>
                <a:cs typeface="Times New Roman" panose="02020603050405020304" pitchFamily="18" charset="0"/>
              </a:rPr>
              <a:t>mùi</a:t>
            </a:r>
            <a:r>
              <a:rPr lang="vi-VN" sz="3200" b="1" dirty="0">
                <a:solidFill>
                  <a:srgbClr val="FF0000"/>
                </a:solidFill>
                <a:latin typeface="Times New Roman" panose="02020603050405020304" pitchFamily="18" charset="0"/>
                <a:cs typeface="Times New Roman" panose="02020603050405020304" pitchFamily="18" charset="0"/>
              </a:rPr>
              <a:t> hương dìu dịu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029325" y="1"/>
            <a:ext cx="6191250" cy="5810250"/>
          </a:xfrm>
          <a:prstGeom prst="rect">
            <a:avLst/>
          </a:prstGeom>
        </p:spPr>
      </p:pic>
    </p:spTree>
    <p:extLst>
      <p:ext uri="{BB962C8B-B14F-4D97-AF65-F5344CB8AC3E}">
        <p14:creationId xmlns:p14="http://schemas.microsoft.com/office/powerpoint/2010/main" val="3916681019"/>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 xmlns:a16="http://schemas.microsoft.com/office/drawing/2014/main" id="{3C640DD0-0E4F-4DA6-A556-6FE6906B8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041" y="3500135"/>
            <a:ext cx="3099052" cy="2593349"/>
          </a:xfrm>
          <a:prstGeom prst="rect">
            <a:avLst/>
          </a:prstGeom>
        </p:spPr>
      </p:pic>
      <p:pic>
        <p:nvPicPr>
          <p:cNvPr id="9" name="图片 9">
            <a:extLst>
              <a:ext uri="{FF2B5EF4-FFF2-40B4-BE49-F238E27FC236}">
                <a16:creationId xmlns="" xmlns:a16="http://schemas.microsoft.com/office/drawing/2014/main" id="{B6DA7B92-A010-4EDF-877F-ECB6F1341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547167" y="1687887"/>
            <a:ext cx="1733550" cy="1536906"/>
          </a:xfrm>
          <a:prstGeom prst="rect">
            <a:avLst/>
          </a:prstGeom>
        </p:spPr>
      </p:pic>
      <p:pic>
        <p:nvPicPr>
          <p:cNvPr id="10" name="图片 15">
            <a:extLst>
              <a:ext uri="{FF2B5EF4-FFF2-40B4-BE49-F238E27FC236}">
                <a16:creationId xmlns="" xmlns:a16="http://schemas.microsoft.com/office/drawing/2014/main" id="{EBE31EB9-4427-482D-9034-8C81A3218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688702" y="243646"/>
            <a:ext cx="2731607" cy="896634"/>
          </a:xfrm>
          <a:prstGeom prst="rect">
            <a:avLst/>
          </a:prstGeom>
        </p:spPr>
      </p:pic>
      <p:pic>
        <p:nvPicPr>
          <p:cNvPr id="11" name="图片 16">
            <a:extLst>
              <a:ext uri="{FF2B5EF4-FFF2-40B4-BE49-F238E27FC236}">
                <a16:creationId xmlns="" xmlns:a16="http://schemas.microsoft.com/office/drawing/2014/main" id="{DCC535C8-15F2-4ACF-B7FE-1C13E909A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052929" y="-24797"/>
            <a:ext cx="3241356" cy="1057285"/>
          </a:xfrm>
          <a:prstGeom prst="rect">
            <a:avLst/>
          </a:prstGeom>
        </p:spPr>
      </p:pic>
      <p:sp>
        <p:nvSpPr>
          <p:cNvPr id="12" name="Rectangle 11">
            <a:extLst>
              <a:ext uri="{FF2B5EF4-FFF2-40B4-BE49-F238E27FC236}">
                <a16:creationId xmlns="" xmlns:a16="http://schemas.microsoft.com/office/drawing/2014/main" id="{653265E3-1BE1-4E2A-9CC5-7D35C10ED1EE}"/>
              </a:ext>
            </a:extLst>
          </p:cNvPr>
          <p:cNvSpPr/>
          <p:nvPr/>
        </p:nvSpPr>
        <p:spPr>
          <a:xfrm>
            <a:off x="1657667" y="50384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đọc</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nhóm</a:t>
            </a:r>
            <a:r>
              <a:rPr kumimoji="0" lang="en-US" altLang="zh-CN" sz="3600" b="1" i="0" u="none" strike="noStrike" kern="1200" cap="none" spc="0" normalizeH="0" baseline="0" noProof="0" dirty="0" smtClean="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4</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13" name="Rectangle 12">
            <a:extLst>
              <a:ext uri="{FF2B5EF4-FFF2-40B4-BE49-F238E27FC236}">
                <a16:creationId xmlns="" xmlns:a16="http://schemas.microsoft.com/office/drawing/2014/main" id="{03A9C84E-D147-4E4B-A05C-04C590B4E56D}"/>
              </a:ext>
            </a:extLst>
          </p:cNvPr>
          <p:cNvSpPr/>
          <p:nvPr/>
        </p:nvSpPr>
        <p:spPr>
          <a:xfrm>
            <a:off x="784093" y="1641006"/>
            <a:ext cx="5599812"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Yêu</a:t>
            </a:r>
            <a:r>
              <a:rPr kumimoji="0" lang="zh-CN" alt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cầu</a:t>
            </a:r>
            <a:endParaRPr kumimoji="0" lang="zh-CN" alt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Phân</a:t>
            </a:r>
            <a:r>
              <a:rPr kumimoji="0" lang="zh-CN"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công</a:t>
            </a:r>
            <a:r>
              <a:rPr kumimoji="0" lang="zh-CN"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đọc</a:t>
            </a:r>
            <a:r>
              <a:rPr kumimoji="0" lang="zh-CN"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theo</a:t>
            </a:r>
            <a:r>
              <a:rPr kumimoji="0" lang="zh-CN"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khổ</a:t>
            </a:r>
            <a:endParaRPr kumimoji="0" lang="zh-CN"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Tất</a:t>
            </a:r>
            <a:r>
              <a:rPr kumimoji="0" lang="zh-CN"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cả</a:t>
            </a:r>
            <a:r>
              <a:rPr kumimoji="0" lang="zh-CN"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thành</a:t>
            </a:r>
            <a:r>
              <a:rPr kumimoji="0" lang="zh-CN"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viên</a:t>
            </a:r>
            <a:r>
              <a:rPr kumimoji="0" lang="zh-CN"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đều</a:t>
            </a:r>
            <a:r>
              <a:rPr kumimoji="0" lang="zh-CN"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đọc</a:t>
            </a:r>
            <a:endParaRPr kumimoji="0" lang="zh-CN"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4" name="Picture 13">
            <a:extLst>
              <a:ext uri="{FF2B5EF4-FFF2-40B4-BE49-F238E27FC236}">
                <a16:creationId xmlns="" xmlns:a16="http://schemas.microsoft.com/office/drawing/2014/main" id="{DA62C23D-1CAD-40D3-9E94-2F428889ADF6}"/>
              </a:ext>
            </a:extLst>
          </p:cNvPr>
          <p:cNvPicPr>
            <a:picLocks noChangeAspect="1"/>
          </p:cNvPicPr>
          <p:nvPr/>
        </p:nvPicPr>
        <p:blipFill>
          <a:blip r:embed="rId5"/>
          <a:stretch>
            <a:fillRect/>
          </a:stretch>
        </p:blipFill>
        <p:spPr>
          <a:xfrm>
            <a:off x="6880972" y="1166873"/>
            <a:ext cx="4637808" cy="2333262"/>
          </a:xfrm>
          <a:prstGeom prst="rect">
            <a:avLst/>
          </a:prstGeom>
        </p:spPr>
      </p:pic>
      <p:pic>
        <p:nvPicPr>
          <p:cNvPr id="15" name="Kí hiệu - Khám phá &amp; Luyện tập">
            <a:extLst>
              <a:ext uri="{FF2B5EF4-FFF2-40B4-BE49-F238E27FC236}">
                <a16:creationId xmlns="" xmlns:a16="http://schemas.microsoft.com/office/drawing/2014/main" id="{87A027BA-60F2-47A3-8E06-92FC1F87C69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pic>
        <p:nvPicPr>
          <p:cNvPr id="16" name="Picture 15">
            <a:extLst>
              <a:ext uri="{FF2B5EF4-FFF2-40B4-BE49-F238E27FC236}">
                <a16:creationId xmlns="" xmlns:a16="http://schemas.microsoft.com/office/drawing/2014/main" id="{EB8BF68B-2F5C-455E-BA19-37D21CC2F595}"/>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327299" y="3701496"/>
            <a:ext cx="3629742" cy="1842094"/>
          </a:xfrm>
          <a:prstGeom prst="rect">
            <a:avLst/>
          </a:prstGeom>
        </p:spPr>
      </p:pic>
    </p:spTree>
    <p:extLst>
      <p:ext uri="{BB962C8B-B14F-4D97-AF65-F5344CB8AC3E}">
        <p14:creationId xmlns:p14="http://schemas.microsoft.com/office/powerpoint/2010/main" val="293866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61479"/>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435713CC-2F73-EA28-C5A6-3D6C89AB0D23}"/>
              </a:ext>
            </a:extLst>
          </p:cNvPr>
          <p:cNvSpPr txBox="1"/>
          <p:nvPr/>
        </p:nvSpPr>
        <p:spPr>
          <a:xfrm>
            <a:off x="781219" y="816760"/>
            <a:ext cx="3086394" cy="1815882"/>
          </a:xfrm>
          <a:prstGeom prst="rect">
            <a:avLst/>
          </a:prstGeom>
          <a:noFill/>
        </p:spPr>
        <p:txBody>
          <a:bodyPr wrap="square" rtlCol="0" anchor="t">
            <a:spAutoFit/>
          </a:bodyPr>
          <a:lstStyle/>
          <a:p>
            <a:pPr algn="just">
              <a:defRPr/>
            </a:pPr>
            <a:r>
              <a:rPr lang="vi-VN" sz="2400" dirty="0">
                <a:solidFill>
                  <a:prstClr val="black"/>
                </a:solidFill>
                <a:latin typeface="Times New Roman" panose="02020603050405020304" pitchFamily="18" charset="0"/>
                <a:ea typeface="Cambria" panose="02040503050406030204" pitchFamily="18" charset="0"/>
                <a:cs typeface="Calibri" panose="020F0502020204030204" pitchFamily="34" charset="0"/>
              </a:rPr>
              <a:t>Mưa giăng trên </a:t>
            </a:r>
            <a:r>
              <a:rPr lang="vi-VN" sz="2400" dirty="0" smtClean="0">
                <a:solidFill>
                  <a:prstClr val="black"/>
                </a:solidFill>
                <a:latin typeface="Times New Roman" panose="02020603050405020304" pitchFamily="18" charset="0"/>
                <a:ea typeface="Cambria" panose="02040503050406030204" pitchFamily="18" charset="0"/>
                <a:cs typeface="Calibri" panose="020F0502020204030204" pitchFamily="34" charset="0"/>
              </a:rPr>
              <a:t>đồng</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sz="2400" b="1" dirty="0">
              <a:solidFill>
                <a:srgbClr val="FF0000"/>
              </a:solidFill>
              <a:latin typeface="Times New Roman" panose="02020603050405020304" pitchFamily="18" charset="0"/>
              <a:ea typeface="Cambria" panose="02040503050406030204" pitchFamily="18" charset="0"/>
              <a:cs typeface="Calibri" panose="020F0502020204030204" pitchFamily="34" charset="0"/>
            </a:endParaRPr>
          </a:p>
          <a:p>
            <a:pPr algn="just">
              <a:defRPr/>
            </a:pPr>
            <a:r>
              <a:rPr lang="vi-VN" sz="2400" dirty="0">
                <a:solidFill>
                  <a:prstClr val="black"/>
                </a:solidFill>
                <a:latin typeface="Times New Roman" panose="02020603050405020304" pitchFamily="18" charset="0"/>
                <a:ea typeface="Cambria" panose="02040503050406030204" pitchFamily="18" charset="0"/>
                <a:cs typeface="Calibri" panose="020F0502020204030204" pitchFamily="34" charset="0"/>
              </a:rPr>
              <a:t>Uốn mềm ngọn lúa </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sz="2400" dirty="0">
              <a:solidFill>
                <a:prstClr val="black"/>
              </a:solidFill>
              <a:latin typeface="Times New Roman" panose="02020603050405020304" pitchFamily="18" charset="0"/>
              <a:ea typeface="Cambria" panose="02040503050406030204" pitchFamily="18" charset="0"/>
              <a:cs typeface="Calibri" panose="020F0502020204030204" pitchFamily="34" charset="0"/>
            </a:endParaRPr>
          </a:p>
          <a:p>
            <a:pPr algn="just">
              <a:defRPr/>
            </a:pPr>
            <a:r>
              <a:rPr lang="vi-VN" sz="2400" dirty="0">
                <a:solidFill>
                  <a:prstClr val="black"/>
                </a:solidFill>
                <a:latin typeface="Times New Roman" panose="02020603050405020304" pitchFamily="18" charset="0"/>
                <a:ea typeface="Cambria" panose="02040503050406030204" pitchFamily="18" charset="0"/>
                <a:cs typeface="Calibri" panose="020F0502020204030204" pitchFamily="34" charset="0"/>
              </a:rPr>
              <a:t>Hoa xoan theo </a:t>
            </a:r>
            <a:r>
              <a:rPr lang="vi-VN" sz="2400" dirty="0" smtClean="0">
                <a:solidFill>
                  <a:prstClr val="black"/>
                </a:solidFill>
                <a:latin typeface="Times New Roman" panose="02020603050405020304" pitchFamily="18" charset="0"/>
                <a:ea typeface="Cambria" panose="02040503050406030204" pitchFamily="18" charset="0"/>
                <a:cs typeface="Calibri" panose="020F0502020204030204" pitchFamily="34" charset="0"/>
              </a:rPr>
              <a:t>gió</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sz="2400" dirty="0">
              <a:solidFill>
                <a:prstClr val="black"/>
              </a:solidFill>
              <a:latin typeface="Times New Roman" panose="02020603050405020304" pitchFamily="18" charset="0"/>
              <a:ea typeface="Cambria" panose="02040503050406030204" pitchFamily="18" charset="0"/>
              <a:cs typeface="Calibri" panose="020F0502020204030204" pitchFamily="34" charset="0"/>
            </a:endParaRPr>
          </a:p>
          <a:p>
            <a:pPr algn="just">
              <a:defRPr/>
            </a:pPr>
            <a:r>
              <a:rPr lang="vi-VN" sz="2400" dirty="0">
                <a:solidFill>
                  <a:prstClr val="black"/>
                </a:solidFill>
                <a:latin typeface="Times New Roman" panose="02020603050405020304" pitchFamily="18" charset="0"/>
                <a:ea typeface="Cambria" panose="02040503050406030204" pitchFamily="18" charset="0"/>
                <a:cs typeface="Calibri" panose="020F0502020204030204" pitchFamily="34" charset="0"/>
              </a:rPr>
              <a:t>Rải tím mặt đường</a:t>
            </a:r>
            <a:r>
              <a:rPr lang="vi-VN" sz="2400" dirty="0" smtClean="0">
                <a:solidFill>
                  <a:prstClr val="black"/>
                </a:solidFill>
                <a:latin typeface="Times New Roman" panose="02020603050405020304" pitchFamily="18" charset="0"/>
                <a:ea typeface="Cambria" panose="02040503050406030204" pitchFamily="18" charset="0"/>
                <a:cs typeface="Calibri" panose="020F0502020204030204" pitchFamily="34" charset="0"/>
              </a:rPr>
              <a:t>.</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28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sz="2400" i="1" dirty="0">
              <a:solidFill>
                <a:prstClr val="black"/>
              </a:solidFill>
              <a:latin typeface="Times New Roman" panose="020206030504050203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 xmlns:a16="http://schemas.microsoft.com/office/drawing/2014/main" id="{7DE7662C-52AD-A7E7-2019-EBA4F036F44A}"/>
              </a:ext>
            </a:extLst>
          </p:cNvPr>
          <p:cNvSpPr txBox="1"/>
          <p:nvPr/>
        </p:nvSpPr>
        <p:spPr>
          <a:xfrm>
            <a:off x="910256" y="2830493"/>
            <a:ext cx="3444768" cy="1815882"/>
          </a:xfrm>
          <a:prstGeom prst="rect">
            <a:avLst/>
          </a:prstGeom>
          <a:noFill/>
        </p:spPr>
        <p:txBody>
          <a:bodyPr wrap="square" rtlCol="0" anchor="t">
            <a:spAutoFit/>
          </a:bodyPr>
          <a:lstStyle/>
          <a:p>
            <a:pPr algn="just">
              <a:defRPr/>
            </a:pPr>
            <a:r>
              <a:rPr lang="vi-VN" sz="2400" dirty="0" smtClean="0">
                <a:solidFill>
                  <a:prstClr val="black"/>
                </a:solidFill>
                <a:latin typeface="Times New Roman" panose="02020603050405020304" pitchFamily="18" charset="0"/>
                <a:ea typeface="Cambria" panose="02040503050406030204" pitchFamily="18" charset="0"/>
                <a:cs typeface="Calibri" panose="020F0502020204030204" pitchFamily="34" charset="0"/>
              </a:rPr>
              <a:t>Nụ xoè tay hứng </a:t>
            </a:r>
            <a:r>
              <a:rPr lang="en-US" altLang="zh-CN" sz="28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sz="2400" dirty="0" smtClean="0">
              <a:solidFill>
                <a:prstClr val="black"/>
              </a:solidFill>
              <a:latin typeface="Times New Roman" panose="02020603050405020304" pitchFamily="18" charset="0"/>
              <a:ea typeface="Cambria" panose="02040503050406030204" pitchFamily="18" charset="0"/>
              <a:cs typeface="Calibri" panose="020F0502020204030204" pitchFamily="34" charset="0"/>
            </a:endParaRPr>
          </a:p>
          <a:p>
            <a:pPr algn="just">
              <a:defRPr/>
            </a:pPr>
            <a:r>
              <a:rPr lang="vi-VN" sz="2400" dirty="0" smtClean="0">
                <a:solidFill>
                  <a:prstClr val="black"/>
                </a:solidFill>
                <a:latin typeface="Times New Roman" panose="02020603050405020304" pitchFamily="18" charset="0"/>
                <a:ea typeface="Cambria" panose="02040503050406030204" pitchFamily="18" charset="0"/>
                <a:cs typeface="Calibri" panose="020F0502020204030204" pitchFamily="34" charset="0"/>
              </a:rPr>
              <a:t>Giọt nắng trong veo </a:t>
            </a:r>
            <a:r>
              <a:rPr lang="en-US" altLang="zh-CN" sz="28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sz="2400" dirty="0" smtClean="0">
              <a:solidFill>
                <a:prstClr val="black"/>
              </a:solidFill>
              <a:latin typeface="Times New Roman" panose="02020603050405020304" pitchFamily="18" charset="0"/>
              <a:ea typeface="Cambria" panose="02040503050406030204" pitchFamily="18" charset="0"/>
              <a:cs typeface="Calibri" panose="020F0502020204030204" pitchFamily="34" charset="0"/>
            </a:endParaRPr>
          </a:p>
          <a:p>
            <a:pPr algn="just">
              <a:defRPr/>
            </a:pPr>
            <a:r>
              <a:rPr lang="vi-VN" sz="2400" dirty="0" smtClean="0">
                <a:solidFill>
                  <a:prstClr val="black"/>
                </a:solidFill>
                <a:latin typeface="Times New Roman" panose="02020603050405020304" pitchFamily="18" charset="0"/>
                <a:ea typeface="Cambria" panose="02040503050406030204" pitchFamily="18" charset="0"/>
                <a:cs typeface="Calibri" panose="020F0502020204030204" pitchFamily="34" charset="0"/>
              </a:rPr>
              <a:t>Gió thơm hương lá </a:t>
            </a:r>
            <a:r>
              <a:rPr lang="en-US" altLang="zh-CN" sz="28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sz="2400" dirty="0" smtClean="0">
              <a:solidFill>
                <a:prstClr val="black"/>
              </a:solidFill>
              <a:latin typeface="Times New Roman" panose="02020603050405020304" pitchFamily="18" charset="0"/>
              <a:ea typeface="Cambria" panose="02040503050406030204" pitchFamily="18" charset="0"/>
              <a:cs typeface="Calibri" panose="020F0502020204030204" pitchFamily="34" charset="0"/>
            </a:endParaRPr>
          </a:p>
          <a:p>
            <a:pPr algn="just">
              <a:defRPr/>
            </a:pPr>
            <a:r>
              <a:rPr lang="vi-VN" sz="2400" dirty="0" smtClean="0">
                <a:solidFill>
                  <a:prstClr val="black"/>
                </a:solidFill>
                <a:latin typeface="Times New Roman" panose="02020603050405020304" pitchFamily="18" charset="0"/>
                <a:ea typeface="Cambria" panose="02040503050406030204" pitchFamily="18" charset="0"/>
                <a:cs typeface="Calibri" panose="020F0502020204030204" pitchFamily="34" charset="0"/>
              </a:rPr>
              <a:t>Gọi mầm vươn theo.</a:t>
            </a:r>
            <a:r>
              <a:rPr lang="en-US" altLang="zh-CN" sz="28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sz="2400" i="1" dirty="0">
              <a:solidFill>
                <a:prstClr val="black"/>
              </a:solidFill>
              <a:latin typeface="Times New Roman" panose="02020603050405020304" pitchFamily="18"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 xmlns:a16="http://schemas.microsoft.com/office/drawing/2014/main" id="{FCF56EFB-7570-E9CD-0173-0B343BC965A4}"/>
              </a:ext>
            </a:extLst>
          </p:cNvPr>
          <p:cNvSpPr txBox="1"/>
          <p:nvPr/>
        </p:nvSpPr>
        <p:spPr>
          <a:xfrm>
            <a:off x="971900" y="4844228"/>
            <a:ext cx="3383124" cy="1815882"/>
          </a:xfrm>
          <a:prstGeom prst="rect">
            <a:avLst/>
          </a:prstGeom>
          <a:noFill/>
        </p:spPr>
        <p:txBody>
          <a:bodyPr wrap="square" rtlCol="0" anchor="t">
            <a:spAutoFit/>
          </a:bodyPr>
          <a:lstStyle/>
          <a:p>
            <a:pPr algn="just">
              <a:defRPr/>
            </a:pPr>
            <a:r>
              <a:rPr lang="vi-VN" sz="2400" dirty="0">
                <a:solidFill>
                  <a:srgbClr val="000000"/>
                </a:solidFill>
                <a:latin typeface="Times New Roman" panose="02020603050405020304" pitchFamily="18" charset="0"/>
                <a:cs typeface="Calibri" panose="020F0502020204030204" pitchFamily="34" charset="0"/>
              </a:rPr>
              <a:t>Cỏ lặng dưới </a:t>
            </a:r>
            <a:r>
              <a:rPr lang="vi-VN" sz="2400" dirty="0" smtClean="0">
                <a:solidFill>
                  <a:srgbClr val="000000"/>
                </a:solidFill>
                <a:latin typeface="Times New Roman" panose="02020603050405020304" pitchFamily="18" charset="0"/>
                <a:cs typeface="Calibri" panose="020F0502020204030204" pitchFamily="34" charset="0"/>
              </a:rPr>
              <a:t>chân</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sz="2400" dirty="0">
              <a:solidFill>
                <a:srgbClr val="000000"/>
              </a:solidFill>
              <a:latin typeface="Times New Roman" panose="02020603050405020304" pitchFamily="18" charset="0"/>
              <a:cs typeface="Calibri" panose="020F0502020204030204" pitchFamily="34" charset="0"/>
            </a:endParaRPr>
          </a:p>
          <a:p>
            <a:pPr algn="just">
              <a:defRPr/>
            </a:pPr>
            <a:r>
              <a:rPr lang="vi-VN" sz="2400" dirty="0">
                <a:solidFill>
                  <a:srgbClr val="000000"/>
                </a:solidFill>
                <a:latin typeface="Times New Roman" panose="02020603050405020304" pitchFamily="18" charset="0"/>
                <a:cs typeface="Calibri" panose="020F0502020204030204" pitchFamily="34" charset="0"/>
              </a:rPr>
              <a:t>Cũng xanh với </a:t>
            </a:r>
            <a:r>
              <a:rPr lang="vi-VN" sz="2400" dirty="0" smtClean="0">
                <a:solidFill>
                  <a:srgbClr val="000000"/>
                </a:solidFill>
                <a:latin typeface="Times New Roman" panose="02020603050405020304" pitchFamily="18" charset="0"/>
                <a:cs typeface="Calibri" panose="020F0502020204030204" pitchFamily="34" charset="0"/>
              </a:rPr>
              <a:t>nắng</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 </a:t>
            </a:r>
            <a:r>
              <a:rPr lang="vi-VN" sz="2400" dirty="0">
                <a:solidFill>
                  <a:srgbClr val="000000"/>
                </a:solidFill>
                <a:latin typeface="Times New Roman" panose="02020603050405020304" pitchFamily="18" charset="0"/>
                <a:cs typeface="Calibri" panose="020F0502020204030204" pitchFamily="34" charset="0"/>
              </a:rPr>
              <a:t> </a:t>
            </a:r>
          </a:p>
          <a:p>
            <a:pPr algn="just">
              <a:defRPr/>
            </a:pPr>
            <a:r>
              <a:rPr lang="vi-VN" sz="2400" dirty="0">
                <a:solidFill>
                  <a:srgbClr val="000000"/>
                </a:solidFill>
                <a:latin typeface="Times New Roman" panose="02020603050405020304" pitchFamily="18" charset="0"/>
                <a:cs typeface="Calibri" panose="020F0502020204030204" pitchFamily="34" charset="0"/>
              </a:rPr>
              <a:t>Ven bãi phù sa </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28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sz="2400" dirty="0">
              <a:solidFill>
                <a:srgbClr val="000000"/>
              </a:solidFill>
              <a:latin typeface="Times New Roman" panose="02020603050405020304" pitchFamily="18" charset="0"/>
              <a:cs typeface="Calibri" panose="020F0502020204030204" pitchFamily="34" charset="0"/>
            </a:endParaRPr>
          </a:p>
          <a:p>
            <a:pPr algn="just">
              <a:defRPr/>
            </a:pPr>
            <a:r>
              <a:rPr lang="vi-VN" sz="2400" dirty="0">
                <a:solidFill>
                  <a:srgbClr val="000000"/>
                </a:solidFill>
                <a:latin typeface="Times New Roman" panose="02020603050405020304" pitchFamily="18" charset="0"/>
                <a:cs typeface="Calibri" panose="020F0502020204030204" pitchFamily="34" charset="0"/>
              </a:rPr>
              <a:t>Dế mèn hắng giọng</a:t>
            </a:r>
            <a:r>
              <a:rPr lang="vi-VN" sz="2400" dirty="0" smtClean="0">
                <a:solidFill>
                  <a:srgbClr val="000000"/>
                </a:solidFill>
                <a:latin typeface="Times New Roman" panose="02020603050405020304" pitchFamily="18" charset="0"/>
                <a:cs typeface="Calibri" panose="020F0502020204030204" pitchFamily="34" charset="0"/>
              </a:rPr>
              <a:t>.</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28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Calibri" panose="020F0502020204030204" pitchFamily="34" charset="0"/>
            </a:endParaRPr>
          </a:p>
        </p:txBody>
      </p:sp>
      <p:pic>
        <p:nvPicPr>
          <p:cNvPr id="12" name="Picture 11" descr="A path with a fence and flowers by a river&#10;&#10;Description automatically generated">
            <a:extLst>
              <a:ext uri="{FF2B5EF4-FFF2-40B4-BE49-F238E27FC236}">
                <a16:creationId xmlns=""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 xmlns:a16="http://schemas.microsoft.com/office/drawing/2014/main" id="{AA4C2C3E-A428-6F6D-27A2-0E58E32B5ECD}"/>
              </a:ext>
            </a:extLst>
          </p:cNvPr>
          <p:cNvSpPr txBox="1"/>
          <p:nvPr/>
        </p:nvSpPr>
        <p:spPr>
          <a:xfrm>
            <a:off x="5358965" y="816760"/>
            <a:ext cx="4216550" cy="1815882"/>
          </a:xfrm>
          <a:prstGeom prst="rect">
            <a:avLst/>
          </a:prstGeom>
          <a:noFill/>
        </p:spPr>
        <p:txBody>
          <a:bodyPr wrap="square" rtlCol="0" anchor="t">
            <a:spAutoFit/>
          </a:bodyPr>
          <a:lstStyle/>
          <a:p>
            <a:pPr algn="just">
              <a:defRPr/>
            </a:pPr>
            <a:r>
              <a:rPr lang="vi-VN" sz="2400" dirty="0">
                <a:solidFill>
                  <a:srgbClr val="000000"/>
                </a:solidFill>
                <a:latin typeface="Times New Roman" panose="02020603050405020304" pitchFamily="18" charset="0"/>
                <a:cs typeface="Calibri" panose="020F0502020204030204" pitchFamily="34" charset="0"/>
              </a:rPr>
              <a:t>Chuyền trong vòm </a:t>
            </a:r>
            <a:r>
              <a:rPr lang="vi-VN" sz="2400" dirty="0" smtClean="0">
                <a:solidFill>
                  <a:srgbClr val="000000"/>
                </a:solidFill>
                <a:latin typeface="Times New Roman" panose="02020603050405020304" pitchFamily="18" charset="0"/>
                <a:cs typeface="Calibri" panose="020F0502020204030204" pitchFamily="34" charset="0"/>
              </a:rPr>
              <a:t>lá</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 </a:t>
            </a:r>
            <a:r>
              <a:rPr lang="vi-VN" sz="2400" dirty="0">
                <a:solidFill>
                  <a:srgbClr val="000000"/>
                </a:solidFill>
                <a:latin typeface="Times New Roman" panose="02020603050405020304" pitchFamily="18" charset="0"/>
                <a:cs typeface="Calibri" panose="020F0502020204030204" pitchFamily="34" charset="0"/>
              </a:rPr>
              <a:t> </a:t>
            </a:r>
          </a:p>
          <a:p>
            <a:pPr algn="just">
              <a:defRPr/>
            </a:pPr>
            <a:r>
              <a:rPr lang="vi-VN" sz="2400" dirty="0">
                <a:solidFill>
                  <a:srgbClr val="000000"/>
                </a:solidFill>
                <a:latin typeface="Times New Roman" panose="02020603050405020304" pitchFamily="18" charset="0"/>
                <a:cs typeface="Calibri" panose="020F0502020204030204" pitchFamily="34" charset="0"/>
              </a:rPr>
              <a:t>Chim có gì vui </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sz="2400" dirty="0">
              <a:solidFill>
                <a:srgbClr val="000000"/>
              </a:solidFill>
              <a:latin typeface="Times New Roman" panose="02020603050405020304" pitchFamily="18" charset="0"/>
              <a:cs typeface="Calibri" panose="020F0502020204030204" pitchFamily="34" charset="0"/>
            </a:endParaRPr>
          </a:p>
          <a:p>
            <a:pPr algn="just">
              <a:defRPr/>
            </a:pPr>
            <a:r>
              <a:rPr lang="vi-VN" sz="2400" dirty="0">
                <a:solidFill>
                  <a:srgbClr val="000000"/>
                </a:solidFill>
                <a:latin typeface="Times New Roman" panose="02020603050405020304" pitchFamily="18" charset="0"/>
                <a:cs typeface="Calibri" panose="020F0502020204030204" pitchFamily="34" charset="0"/>
              </a:rPr>
              <a:t>Mà nghe ríu rít </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sz="2400" dirty="0">
              <a:solidFill>
                <a:srgbClr val="000000"/>
              </a:solidFill>
              <a:latin typeface="Times New Roman" panose="02020603050405020304" pitchFamily="18" charset="0"/>
              <a:cs typeface="Calibri" panose="020F0502020204030204" pitchFamily="34" charset="0"/>
            </a:endParaRPr>
          </a:p>
          <a:p>
            <a:pPr algn="just">
              <a:defRPr/>
            </a:pPr>
            <a:r>
              <a:rPr lang="vi-VN" sz="2400" dirty="0">
                <a:solidFill>
                  <a:srgbClr val="000000"/>
                </a:solidFill>
                <a:latin typeface="Times New Roman" panose="02020603050405020304" pitchFamily="18" charset="0"/>
                <a:cs typeface="Calibri" panose="020F0502020204030204" pitchFamily="34" charset="0"/>
              </a:rPr>
              <a:t>Như trẻ reo cười</a:t>
            </a:r>
            <a:r>
              <a:rPr lang="vi-VN" sz="2400" dirty="0" smtClean="0">
                <a:solidFill>
                  <a:srgbClr val="000000"/>
                </a:solidFill>
                <a:latin typeface="Times New Roman" panose="02020603050405020304" pitchFamily="18" charset="0"/>
                <a:cs typeface="Calibri" panose="020F0502020204030204" pitchFamily="34" charset="0"/>
              </a:rPr>
              <a:t>.</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28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Calibri" panose="020F0502020204030204" pitchFamily="34" charset="0"/>
            </a:endParaRPr>
          </a:p>
        </p:txBody>
      </p:sp>
      <p:sp>
        <p:nvSpPr>
          <p:cNvPr id="14" name="文本框 6">
            <a:extLst>
              <a:ext uri="{FF2B5EF4-FFF2-40B4-BE49-F238E27FC236}">
                <a16:creationId xmlns="" xmlns:a16="http://schemas.microsoft.com/office/drawing/2014/main" id="{40157585-869E-1F0F-9EB3-AE394D1F1C7A}"/>
              </a:ext>
            </a:extLst>
          </p:cNvPr>
          <p:cNvSpPr txBox="1"/>
          <p:nvPr/>
        </p:nvSpPr>
        <p:spPr>
          <a:xfrm>
            <a:off x="5482255" y="2738027"/>
            <a:ext cx="4216550" cy="1815882"/>
          </a:xfrm>
          <a:prstGeom prst="rect">
            <a:avLst/>
          </a:prstGeom>
          <a:noFill/>
        </p:spPr>
        <p:txBody>
          <a:bodyPr wrap="square" rtlCol="0" anchor="t">
            <a:spAutoFit/>
          </a:bodyPr>
          <a:lstStyle/>
          <a:p>
            <a:pPr algn="just">
              <a:defRPr/>
            </a:pPr>
            <a:r>
              <a:rPr lang="vi-VN" sz="2400" dirty="0">
                <a:solidFill>
                  <a:srgbClr val="000000"/>
                </a:solidFill>
                <a:latin typeface="Times New Roman" panose="02020603050405020304" pitchFamily="18" charset="0"/>
                <a:cs typeface="Calibri" panose="020F0502020204030204" pitchFamily="34" charset="0"/>
              </a:rPr>
              <a:t>Đây vườn hoa cải </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sz="2400" dirty="0">
              <a:solidFill>
                <a:srgbClr val="000000"/>
              </a:solidFill>
              <a:latin typeface="Times New Roman" panose="02020603050405020304" pitchFamily="18" charset="0"/>
              <a:cs typeface="Calibri" panose="020F0502020204030204" pitchFamily="34" charset="0"/>
            </a:endParaRPr>
          </a:p>
          <a:p>
            <a:pPr algn="just">
              <a:defRPr/>
            </a:pPr>
            <a:r>
              <a:rPr lang="vi-VN" sz="2400" dirty="0">
                <a:solidFill>
                  <a:srgbClr val="000000"/>
                </a:solidFill>
                <a:latin typeface="Times New Roman" panose="02020603050405020304" pitchFamily="18" charset="0"/>
                <a:cs typeface="Calibri" panose="020F0502020204030204" pitchFamily="34" charset="0"/>
              </a:rPr>
              <a:t>Rung vàng cánh </a:t>
            </a:r>
            <a:r>
              <a:rPr lang="vi-VN" sz="2400" dirty="0" smtClean="0">
                <a:solidFill>
                  <a:srgbClr val="000000"/>
                </a:solidFill>
                <a:latin typeface="Times New Roman" panose="02020603050405020304" pitchFamily="18" charset="0"/>
                <a:cs typeface="Calibri" panose="020F0502020204030204" pitchFamily="34" charset="0"/>
              </a:rPr>
              <a:t>ong</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 </a:t>
            </a:r>
            <a:r>
              <a:rPr lang="vi-VN" sz="2400" dirty="0">
                <a:solidFill>
                  <a:srgbClr val="000000"/>
                </a:solidFill>
                <a:latin typeface="Times New Roman" panose="02020603050405020304" pitchFamily="18" charset="0"/>
                <a:cs typeface="Calibri" panose="020F0502020204030204" pitchFamily="34" charset="0"/>
              </a:rPr>
              <a:t> </a:t>
            </a:r>
          </a:p>
          <a:p>
            <a:pPr algn="just">
              <a:defRPr/>
            </a:pPr>
            <a:r>
              <a:rPr lang="vi-VN" sz="2400" dirty="0">
                <a:solidFill>
                  <a:srgbClr val="000000"/>
                </a:solidFill>
                <a:latin typeface="Times New Roman" panose="02020603050405020304" pitchFamily="18" charset="0"/>
                <a:cs typeface="Calibri" panose="020F0502020204030204" pitchFamily="34" charset="0"/>
              </a:rPr>
              <a:t>Hoa vải đơm trắng </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sz="2400" dirty="0">
              <a:solidFill>
                <a:srgbClr val="000000"/>
              </a:solidFill>
              <a:latin typeface="Times New Roman" panose="02020603050405020304" pitchFamily="18" charset="0"/>
              <a:cs typeface="Calibri" panose="020F0502020204030204" pitchFamily="34" charset="0"/>
            </a:endParaRPr>
          </a:p>
          <a:p>
            <a:pPr algn="just">
              <a:defRPr/>
            </a:pPr>
            <a:r>
              <a:rPr lang="vi-VN" sz="2400" dirty="0">
                <a:solidFill>
                  <a:srgbClr val="000000"/>
                </a:solidFill>
                <a:latin typeface="Times New Roman" panose="02020603050405020304" pitchFamily="18" charset="0"/>
                <a:cs typeface="Calibri" panose="020F0502020204030204" pitchFamily="34" charset="0"/>
              </a:rPr>
              <a:t>Thơm lừng bên sông</a:t>
            </a:r>
            <a:r>
              <a:rPr lang="vi-VN" sz="2400" dirty="0" smtClean="0">
                <a:solidFill>
                  <a:srgbClr val="000000"/>
                </a:solidFill>
                <a:latin typeface="Times New Roman" panose="02020603050405020304" pitchFamily="18" charset="0"/>
                <a:cs typeface="Calibri" panose="020F0502020204030204" pitchFamily="34" charset="0"/>
              </a:rPr>
              <a:t>.</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28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Calibri" panose="020F0502020204030204" pitchFamily="34" charset="0"/>
            </a:endParaRPr>
          </a:p>
        </p:txBody>
      </p:sp>
      <p:sp>
        <p:nvSpPr>
          <p:cNvPr id="15" name="文本框 6">
            <a:extLst>
              <a:ext uri="{FF2B5EF4-FFF2-40B4-BE49-F238E27FC236}">
                <a16:creationId xmlns="" xmlns:a16="http://schemas.microsoft.com/office/drawing/2014/main" id="{B1866CD8-BEAF-0F53-0F07-73DB19A1B1A0}"/>
              </a:ext>
            </a:extLst>
          </p:cNvPr>
          <p:cNvSpPr txBox="1"/>
          <p:nvPr/>
        </p:nvSpPr>
        <p:spPr>
          <a:xfrm>
            <a:off x="5471981" y="4751762"/>
            <a:ext cx="4216550" cy="2185214"/>
          </a:xfrm>
          <a:prstGeom prst="rect">
            <a:avLst/>
          </a:prstGeom>
          <a:noFill/>
        </p:spPr>
        <p:txBody>
          <a:bodyPr wrap="square" rtlCol="0" anchor="t">
            <a:spAutoFit/>
          </a:bodyPr>
          <a:lstStyle/>
          <a:p>
            <a:pPr algn="just">
              <a:defRPr/>
            </a:pPr>
            <a:r>
              <a:rPr lang="vi-VN" sz="2400" dirty="0">
                <a:solidFill>
                  <a:srgbClr val="000000"/>
                </a:solidFill>
                <a:latin typeface="Times New Roman" panose="02020603050405020304" pitchFamily="18" charset="0"/>
                <a:cs typeface="Calibri" panose="020F0502020204030204" pitchFamily="34" charset="0"/>
              </a:rPr>
              <a:t>Mùa xuân đang </a:t>
            </a:r>
            <a:r>
              <a:rPr lang="vi-VN" sz="2400" dirty="0" smtClean="0">
                <a:solidFill>
                  <a:srgbClr val="000000"/>
                </a:solidFill>
                <a:latin typeface="Times New Roman" panose="02020603050405020304" pitchFamily="18" charset="0"/>
                <a:cs typeface="Calibri" panose="020F0502020204030204" pitchFamily="34" charset="0"/>
              </a:rPr>
              <a:t>nói</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sz="2400" dirty="0">
              <a:solidFill>
                <a:srgbClr val="000000"/>
              </a:solidFill>
              <a:latin typeface="Times New Roman" panose="02020603050405020304" pitchFamily="18" charset="0"/>
              <a:cs typeface="Calibri" panose="020F0502020204030204" pitchFamily="34" charset="0"/>
            </a:endParaRPr>
          </a:p>
          <a:p>
            <a:pPr algn="just">
              <a:defRPr/>
            </a:pPr>
            <a:r>
              <a:rPr lang="vi-VN" sz="2400" dirty="0">
                <a:solidFill>
                  <a:srgbClr val="000000"/>
                </a:solidFill>
                <a:latin typeface="Times New Roman" panose="02020603050405020304" pitchFamily="18" charset="0"/>
                <a:cs typeface="Calibri" panose="020F0502020204030204" pitchFamily="34" charset="0"/>
              </a:rPr>
              <a:t>Xôn xao thầm thì</a:t>
            </a:r>
            <a:r>
              <a:rPr lang="vi-VN" sz="2400" dirty="0" smtClean="0">
                <a:solidFill>
                  <a:srgbClr val="000000"/>
                </a:solidFill>
                <a:latin typeface="Times New Roman" panose="02020603050405020304" pitchFamily="18" charset="0"/>
                <a:cs typeface="Calibri" panose="020F0502020204030204" pitchFamily="34" charset="0"/>
              </a:rPr>
              <a:t>….</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sz="2400" dirty="0">
              <a:solidFill>
                <a:srgbClr val="000000"/>
              </a:solidFill>
              <a:latin typeface="Times New Roman" panose="02020603050405020304" pitchFamily="18" charset="0"/>
              <a:cs typeface="Calibri" panose="020F0502020204030204" pitchFamily="34" charset="0"/>
            </a:endParaRPr>
          </a:p>
          <a:p>
            <a:pPr algn="just">
              <a:defRPr/>
            </a:pPr>
            <a:r>
              <a:rPr lang="vi-VN" sz="2400" dirty="0">
                <a:solidFill>
                  <a:srgbClr val="000000"/>
                </a:solidFill>
                <a:latin typeface="Times New Roman" panose="02020603050405020304" pitchFamily="18" charset="0"/>
                <a:cs typeface="Calibri" panose="020F0502020204030204" pitchFamily="34" charset="0"/>
              </a:rPr>
              <a:t>Chốn nào cũng </a:t>
            </a:r>
            <a:r>
              <a:rPr lang="vi-VN" sz="2400" dirty="0" smtClean="0">
                <a:solidFill>
                  <a:srgbClr val="000000"/>
                </a:solidFill>
                <a:latin typeface="Times New Roman" panose="02020603050405020304" pitchFamily="18" charset="0"/>
                <a:cs typeface="Calibri" panose="020F0502020204030204" pitchFamily="34" charset="0"/>
              </a:rPr>
              <a:t>gặp</a:t>
            </a:r>
            <a:r>
              <a:rPr lang="en-US" altLang="zh-CN" sz="2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sz="2400" dirty="0">
              <a:solidFill>
                <a:srgbClr val="000000"/>
              </a:solidFill>
              <a:latin typeface="Times New Roman" panose="02020603050405020304" pitchFamily="18" charset="0"/>
              <a:cs typeface="Calibri" panose="020F0502020204030204" pitchFamily="34" charset="0"/>
            </a:endParaRPr>
          </a:p>
          <a:p>
            <a:pPr algn="just">
              <a:defRPr/>
            </a:pPr>
            <a:r>
              <a:rPr lang="vi-VN" sz="2400" dirty="0">
                <a:solidFill>
                  <a:srgbClr val="000000"/>
                </a:solidFill>
                <a:latin typeface="Times New Roman" panose="02020603050405020304" pitchFamily="18" charset="0"/>
                <a:cs typeface="Calibri" panose="020F0502020204030204" pitchFamily="34" charset="0"/>
              </a:rPr>
              <a:t>Bước mùa xuân đi</a:t>
            </a:r>
            <a:r>
              <a:rPr lang="vi-VN" sz="2400" smtClean="0">
                <a:solidFill>
                  <a:srgbClr val="000000"/>
                </a:solidFill>
                <a:latin typeface="Times New Roman" panose="02020603050405020304" pitchFamily="18" charset="0"/>
                <a:cs typeface="Calibri" panose="020F0502020204030204" pitchFamily="34" charset="0"/>
              </a:rPr>
              <a:t>.</a:t>
            </a:r>
            <a:r>
              <a:rPr lang="en-US" altLang="zh-CN" sz="280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280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sz="2400" dirty="0">
              <a:solidFill>
                <a:srgbClr val="000000"/>
              </a:solidFill>
              <a:latin typeface="Times New Roman" panose="02020603050405020304" pitchFamily="18" charset="0"/>
              <a:cs typeface="Calibri" panose="020F0502020204030204" pitchFamily="34" charset="0"/>
            </a:endParaRPr>
          </a:p>
          <a:p>
            <a:pPr algn="r">
              <a:defRPr/>
            </a:pPr>
            <a:r>
              <a:rPr lang="vi-VN" sz="2400" dirty="0">
                <a:solidFill>
                  <a:srgbClr val="000000"/>
                </a:solidFill>
                <a:latin typeface="Times New Roman" panose="02020603050405020304" pitchFamily="18" charset="0"/>
                <a:cs typeface="Calibri" panose="020F0502020204030204" pitchFamily="34" charset="0"/>
              </a:rPr>
              <a:t>(Nguyễn Bao)</a:t>
            </a:r>
          </a:p>
        </p:txBody>
      </p:sp>
    </p:spTree>
    <p:extLst>
      <p:ext uri="{BB962C8B-B14F-4D97-AF65-F5344CB8AC3E}">
        <p14:creationId xmlns:p14="http://schemas.microsoft.com/office/powerpoint/2010/main" val="19443299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561660"/>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435713CC-2F73-EA28-C5A6-3D6C89AB0D23}"/>
              </a:ext>
            </a:extLst>
          </p:cNvPr>
          <p:cNvSpPr txBox="1"/>
          <p:nvPr/>
        </p:nvSpPr>
        <p:spPr>
          <a:xfrm>
            <a:off x="746081" y="103211"/>
            <a:ext cx="10611873"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600" b="1" i="1" dirty="0">
                <a:solidFill>
                  <a:srgbClr val="C00000"/>
                </a:solidFill>
                <a:latin typeface="Cambria" panose="02040503050406030204" pitchFamily="18" charset="0"/>
                <a:ea typeface="Cambria" panose="02040503050406030204" pitchFamily="18" charset="0"/>
              </a:rPr>
              <a:t>1</a:t>
            </a:r>
            <a:r>
              <a:rPr lang="en-US" sz="3600" b="1" i="1" dirty="0">
                <a:solidFill>
                  <a:srgbClr val="C00000"/>
                </a:solidFill>
                <a:latin typeface="Cambria" panose="02040503050406030204" pitchFamily="18" charset="0"/>
                <a:ea typeface="Cambria" panose="02040503050406030204" pitchFamily="18" charset="0"/>
              </a:rPr>
              <a:t>.</a:t>
            </a:r>
            <a:r>
              <a:rPr lang="vi-VN" sz="3600" b="1" i="1" dirty="0">
                <a:solidFill>
                  <a:srgbClr val="C00000"/>
                </a:solidFill>
                <a:latin typeface="Cambria" panose="02040503050406030204" pitchFamily="18" charset="0"/>
                <a:ea typeface="Cambria" panose="02040503050406030204" pitchFamily="18" charset="0"/>
              </a:rPr>
              <a:t> Trong bài thơ những từ ngữ nào gợi lên vẻ đẹp của nắng xuân, mưa xuân, gió xuân?</a:t>
            </a:r>
            <a:endParaRPr kumimoji="0" lang="vi-V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 name="Table 3">
            <a:extLst>
              <a:ext uri="{FF2B5EF4-FFF2-40B4-BE49-F238E27FC236}">
                <a16:creationId xmlns="" xmlns:a16="http://schemas.microsoft.com/office/drawing/2014/main" id="{11AA0B91-9CA6-05D6-074F-2BEF322BF80F}"/>
              </a:ext>
            </a:extLst>
          </p:cNvPr>
          <p:cNvGraphicFramePr>
            <a:graphicFrameLocks noGrp="1"/>
          </p:cNvGraphicFramePr>
          <p:nvPr>
            <p:extLst>
              <p:ext uri="{D42A27DB-BD31-4B8C-83A1-F6EECF244321}">
                <p14:modId xmlns:p14="http://schemas.microsoft.com/office/powerpoint/2010/main" val="1560238738"/>
              </p:ext>
            </p:extLst>
          </p:nvPr>
        </p:nvGraphicFramePr>
        <p:xfrm>
          <a:off x="203199" y="2322434"/>
          <a:ext cx="11622356" cy="4191381"/>
        </p:xfrm>
        <a:graphic>
          <a:graphicData uri="http://schemas.openxmlformats.org/drawingml/2006/table">
            <a:tbl>
              <a:tblPr firstRow="1" bandRow="1">
                <a:tableStyleId>{5C22544A-7EE6-4342-B048-85BDC9FD1C3A}</a:tableStyleId>
              </a:tblPr>
              <a:tblGrid>
                <a:gridCol w="2344792">
                  <a:extLst>
                    <a:ext uri="{9D8B030D-6E8A-4147-A177-3AD203B41FA5}">
                      <a16:colId xmlns="" xmlns:a16="http://schemas.microsoft.com/office/drawing/2014/main" val="1851932440"/>
                    </a:ext>
                  </a:extLst>
                </a:gridCol>
                <a:gridCol w="9277564">
                  <a:extLst>
                    <a:ext uri="{9D8B030D-6E8A-4147-A177-3AD203B41FA5}">
                      <a16:colId xmlns="" xmlns:a16="http://schemas.microsoft.com/office/drawing/2014/main" val="973763432"/>
                    </a:ext>
                  </a:extLst>
                </a:gridCol>
              </a:tblGrid>
              <a:tr h="1397127">
                <a:tc>
                  <a:txBody>
                    <a:bodyPr/>
                    <a:lstStyle/>
                    <a:p>
                      <a:r>
                        <a:rPr lang="en-US" sz="5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Nắng</a:t>
                      </a:r>
                      <a:endParaRPr lang="en-US" sz="5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777499058"/>
                  </a:ext>
                </a:extLst>
              </a:tr>
              <a:tr h="1397127">
                <a:tc>
                  <a:txBody>
                    <a:bodyPr/>
                    <a:lstStyle/>
                    <a:p>
                      <a:r>
                        <a:rPr lang="en-US" sz="5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Mưa</a:t>
                      </a:r>
                      <a:endParaRPr lang="en-US" sz="5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625177605"/>
                  </a:ext>
                </a:extLst>
              </a:tr>
              <a:tr h="1397127">
                <a:tc>
                  <a:txBody>
                    <a:bodyPr/>
                    <a:lstStyle/>
                    <a:p>
                      <a:r>
                        <a:rPr lang="en-US" sz="5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Gió</a:t>
                      </a:r>
                      <a:endParaRPr lang="en-US" sz="5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256374064"/>
                  </a:ext>
                </a:extLst>
              </a:tr>
            </a:tbl>
          </a:graphicData>
        </a:graphic>
      </p:graphicFrame>
      <p:sp>
        <p:nvSpPr>
          <p:cNvPr id="4" name="TextBox 3">
            <a:extLst>
              <a:ext uri="{FF2B5EF4-FFF2-40B4-BE49-F238E27FC236}">
                <a16:creationId xmlns="" xmlns:a16="http://schemas.microsoft.com/office/drawing/2014/main" id="{58E65D9A-AA64-0E8D-E67F-B73F24782211}"/>
              </a:ext>
            </a:extLst>
          </p:cNvPr>
          <p:cNvSpPr txBox="1"/>
          <p:nvPr/>
        </p:nvSpPr>
        <p:spPr>
          <a:xfrm>
            <a:off x="3020602" y="2445249"/>
            <a:ext cx="7931650" cy="1077218"/>
          </a:xfrm>
          <a:prstGeom prst="rect">
            <a:avLst/>
          </a:prstGeom>
          <a:noFill/>
        </p:spPr>
        <p:txBody>
          <a:bodyPr wrap="square" rtlCol="0">
            <a:spAutoFit/>
          </a:bodyPr>
          <a:lstStyle/>
          <a:p>
            <a:pPr algn="just"/>
            <a:r>
              <a:rPr lang="vi-VN" sz="3200" b="1" i="0" dirty="0">
                <a:solidFill>
                  <a:srgbClr val="0070C0"/>
                </a:solidFill>
                <a:effectLst/>
                <a:latin typeface="+mj-lt"/>
                <a:ea typeface="Cambria" panose="02040503050406030204" pitchFamily="18" charset="0"/>
              </a:rPr>
              <a:t>Nụ xoè tay hứng/ Giọt nắng trong veo</a:t>
            </a:r>
          </a:p>
          <a:p>
            <a:pPr algn="just"/>
            <a:r>
              <a:rPr lang="vi-VN" sz="3200" b="1" i="0" dirty="0">
                <a:solidFill>
                  <a:srgbClr val="0070C0"/>
                </a:solidFill>
                <a:effectLst/>
                <a:latin typeface="+mj-lt"/>
                <a:ea typeface="Cambria" panose="02040503050406030204" pitchFamily="18" charset="0"/>
              </a:rPr>
              <a:t>Cỏ lặng dưới chân/ Cũng xanh với nắng</a:t>
            </a:r>
          </a:p>
        </p:txBody>
      </p:sp>
      <p:sp>
        <p:nvSpPr>
          <p:cNvPr id="5" name="TextBox 4">
            <a:extLst>
              <a:ext uri="{FF2B5EF4-FFF2-40B4-BE49-F238E27FC236}">
                <a16:creationId xmlns="" xmlns:a16="http://schemas.microsoft.com/office/drawing/2014/main" id="{E5D40812-0A93-9748-6564-036C78CFA038}"/>
              </a:ext>
            </a:extLst>
          </p:cNvPr>
          <p:cNvSpPr txBox="1"/>
          <p:nvPr/>
        </p:nvSpPr>
        <p:spPr>
          <a:xfrm>
            <a:off x="3041150" y="4048018"/>
            <a:ext cx="7931650" cy="584775"/>
          </a:xfrm>
          <a:prstGeom prst="rect">
            <a:avLst/>
          </a:prstGeom>
          <a:noFill/>
        </p:spPr>
        <p:txBody>
          <a:bodyPr wrap="square" rtlCol="0">
            <a:spAutoFit/>
          </a:bodyPr>
          <a:lstStyle/>
          <a:p>
            <a:pPr algn="just"/>
            <a:r>
              <a:rPr lang="vi-VN" sz="3200" b="1" dirty="0">
                <a:solidFill>
                  <a:srgbClr val="0070C0"/>
                </a:solidFill>
                <a:latin typeface="+mj-lt"/>
                <a:ea typeface="Cambria" panose="02040503050406030204" pitchFamily="18" charset="0"/>
              </a:rPr>
              <a:t>Mưa giăng trên đồng, Uốn mềm ngọn lúa</a:t>
            </a:r>
            <a:endParaRPr lang="vi-VN" sz="3200" b="1" i="0" dirty="0">
              <a:solidFill>
                <a:srgbClr val="0070C0"/>
              </a:solidFill>
              <a:effectLst/>
              <a:latin typeface="+mj-lt"/>
              <a:ea typeface="Cambria" panose="02040503050406030204" pitchFamily="18" charset="0"/>
            </a:endParaRPr>
          </a:p>
        </p:txBody>
      </p:sp>
      <p:sp>
        <p:nvSpPr>
          <p:cNvPr id="6" name="TextBox 5">
            <a:extLst>
              <a:ext uri="{FF2B5EF4-FFF2-40B4-BE49-F238E27FC236}">
                <a16:creationId xmlns="" xmlns:a16="http://schemas.microsoft.com/office/drawing/2014/main" id="{75A5958D-AD0D-BFCB-6314-8AD1B907CD83}"/>
              </a:ext>
            </a:extLst>
          </p:cNvPr>
          <p:cNvSpPr txBox="1"/>
          <p:nvPr/>
        </p:nvSpPr>
        <p:spPr>
          <a:xfrm>
            <a:off x="2969231" y="5167901"/>
            <a:ext cx="7931650" cy="1077218"/>
          </a:xfrm>
          <a:prstGeom prst="rect">
            <a:avLst/>
          </a:prstGeom>
          <a:noFill/>
        </p:spPr>
        <p:txBody>
          <a:bodyPr wrap="square" rtlCol="0">
            <a:spAutoFit/>
          </a:bodyPr>
          <a:lstStyle/>
          <a:p>
            <a:pPr algn="just"/>
            <a:r>
              <a:rPr lang="vi-VN" sz="3200" b="1" dirty="0">
                <a:solidFill>
                  <a:srgbClr val="0070C0"/>
                </a:solidFill>
                <a:latin typeface="+mj-lt"/>
                <a:ea typeface="Cambria" panose="02040503050406030204" pitchFamily="18" charset="0"/>
              </a:rPr>
              <a:t>Hoa xoan theo gió/ Rải tím mặt đường</a:t>
            </a:r>
          </a:p>
          <a:p>
            <a:pPr algn="just"/>
            <a:r>
              <a:rPr lang="vi-VN" sz="3200" b="1" dirty="0">
                <a:solidFill>
                  <a:srgbClr val="0070C0"/>
                </a:solidFill>
                <a:latin typeface="+mj-lt"/>
                <a:ea typeface="Cambria" panose="02040503050406030204" pitchFamily="18" charset="0"/>
              </a:rPr>
              <a:t>Gió thơm hương l</a:t>
            </a:r>
            <a:r>
              <a:rPr lang="en-US" sz="3200" b="1" dirty="0">
                <a:solidFill>
                  <a:srgbClr val="0070C0"/>
                </a:solidFill>
                <a:latin typeface="+mj-lt"/>
                <a:ea typeface="Cambria" panose="02040503050406030204" pitchFamily="18" charset="0"/>
              </a:rPr>
              <a:t>á/ </a:t>
            </a:r>
            <a:r>
              <a:rPr lang="vi-VN" sz="3200" b="1" dirty="0">
                <a:solidFill>
                  <a:srgbClr val="0070C0"/>
                </a:solidFill>
                <a:latin typeface="+mj-lt"/>
                <a:ea typeface="Cambria" panose="02040503050406030204" pitchFamily="18" charset="0"/>
              </a:rPr>
              <a:t>Gọi mầm vươn theo</a:t>
            </a:r>
            <a:endParaRPr lang="vi-VN" sz="3200" b="1" i="0" dirty="0">
              <a:solidFill>
                <a:srgbClr val="0070C0"/>
              </a:solidFill>
              <a:effectLst/>
              <a:latin typeface="+mj-lt"/>
              <a:ea typeface="Cambria" panose="02040503050406030204" pitchFamily="18" charset="0"/>
            </a:endParaRPr>
          </a:p>
        </p:txBody>
      </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 xmlns:a16="http://schemas.microsoft.com/office/drawing/2014/main" id="{727028AB-12ED-776F-BF10-A68855BAA644}"/>
              </a:ext>
            </a:extLst>
          </p:cNvPr>
          <p:cNvSpPr txBox="1"/>
          <p:nvPr/>
        </p:nvSpPr>
        <p:spPr>
          <a:xfrm>
            <a:off x="684436" y="82663"/>
            <a:ext cx="10611873"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200" b="1" i="1" dirty="0">
                <a:solidFill>
                  <a:srgbClr val="C00000"/>
                </a:solidFill>
                <a:latin typeface="Cambria" panose="02040503050406030204" pitchFamily="18" charset="0"/>
                <a:ea typeface="Cambria" panose="02040503050406030204" pitchFamily="18" charset="0"/>
              </a:rPr>
              <a:t>2. Tìm thêm chi tiết cho thấy cảnh vật mùa xuân hiện ra rất sinh động.</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 xmlns:a16="http://schemas.microsoft.com/office/drawing/2014/main" id="{C810EE7E-FE87-A955-8BF6-31C0D734E0E1}"/>
              </a:ext>
            </a:extLst>
          </p:cNvPr>
          <p:cNvGraphicFramePr>
            <a:graphicFrameLocks noGrp="1"/>
          </p:cNvGraphicFramePr>
          <p:nvPr>
            <p:extLst>
              <p:ext uri="{D42A27DB-BD31-4B8C-83A1-F6EECF244321}">
                <p14:modId xmlns:p14="http://schemas.microsoft.com/office/powerpoint/2010/main" val="3552915569"/>
              </p:ext>
            </p:extLst>
          </p:nvPr>
        </p:nvGraphicFramePr>
        <p:xfrm>
          <a:off x="347038" y="1911467"/>
          <a:ext cx="11622356" cy="4797558"/>
        </p:xfrm>
        <a:graphic>
          <a:graphicData uri="http://schemas.openxmlformats.org/drawingml/2006/table">
            <a:tbl>
              <a:tblPr firstRow="1" bandRow="1">
                <a:tableStyleId>{5C22544A-7EE6-4342-B048-85BDC9FD1C3A}</a:tableStyleId>
              </a:tblPr>
              <a:tblGrid>
                <a:gridCol w="4019479">
                  <a:extLst>
                    <a:ext uri="{9D8B030D-6E8A-4147-A177-3AD203B41FA5}">
                      <a16:colId xmlns="" xmlns:a16="http://schemas.microsoft.com/office/drawing/2014/main" val="1851932440"/>
                    </a:ext>
                  </a:extLst>
                </a:gridCol>
                <a:gridCol w="7602877">
                  <a:extLst>
                    <a:ext uri="{9D8B030D-6E8A-4147-A177-3AD203B41FA5}">
                      <a16:colId xmlns="" xmlns:a16="http://schemas.microsoft.com/office/drawing/2014/main" val="973763432"/>
                    </a:ext>
                  </a:extLst>
                </a:gridCol>
              </a:tblGrid>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777499058"/>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625177605"/>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256374064"/>
                  </a:ext>
                </a:extLst>
              </a:tr>
              <a:tr h="1499910">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596120303"/>
                  </a:ext>
                </a:extLst>
              </a:tr>
            </a:tbl>
          </a:graphicData>
        </a:graphic>
      </p:graphicFrame>
      <p:sp>
        <p:nvSpPr>
          <p:cNvPr id="11" name="TextBox 10">
            <a:extLst>
              <a:ext uri="{FF2B5EF4-FFF2-40B4-BE49-F238E27FC236}">
                <a16:creationId xmlns="" xmlns:a16="http://schemas.microsoft.com/office/drawing/2014/main" id="{AA4BD089-C7E1-7676-F410-B91B15BFA397}"/>
              </a:ext>
            </a:extLst>
          </p:cNvPr>
          <p:cNvSpPr txBox="1"/>
          <p:nvPr/>
        </p:nvSpPr>
        <p:spPr>
          <a:xfrm>
            <a:off x="513708" y="2137025"/>
            <a:ext cx="3760341" cy="584775"/>
          </a:xfrm>
          <a:prstGeom prst="rect">
            <a:avLst/>
          </a:prstGeom>
          <a:noFill/>
        </p:spPr>
        <p:txBody>
          <a:bodyPr wrap="square" rtlCol="0">
            <a:spAutoFit/>
          </a:bodyPr>
          <a:lstStyle/>
          <a:p>
            <a:r>
              <a:rPr lang="en-US" sz="3200" b="0" i="0" dirty="0" err="1">
                <a:solidFill>
                  <a:schemeClr val="bg1"/>
                </a:solidFill>
                <a:effectLst/>
                <a:latin typeface="Cambria" panose="02040503050406030204" pitchFamily="18" charset="0"/>
                <a:ea typeface="Cambria" panose="02040503050406030204" pitchFamily="18" charset="0"/>
              </a:rPr>
              <a:t>Cảnh</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vật</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có</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màu</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sắc</a:t>
            </a:r>
            <a:endParaRPr lang="en-US" sz="3200" dirty="0">
              <a:solidFill>
                <a:schemeClr val="bg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 xmlns:a16="http://schemas.microsoft.com/office/drawing/2014/main" id="{E2AAF2D9-E878-C7F5-9F64-D955CA98493D}"/>
              </a:ext>
            </a:extLst>
          </p:cNvPr>
          <p:cNvSpPr txBox="1"/>
          <p:nvPr/>
        </p:nvSpPr>
        <p:spPr>
          <a:xfrm>
            <a:off x="4613097" y="1982912"/>
            <a:ext cx="7243280" cy="1077218"/>
          </a:xfrm>
          <a:prstGeom prst="rect">
            <a:avLst/>
          </a:prstGeom>
          <a:noFill/>
        </p:spPr>
        <p:txBody>
          <a:bodyPr wrap="square" rtlCol="0">
            <a:spAutoFit/>
          </a:bodyPr>
          <a:lstStyle/>
          <a:p>
            <a:pPr algn="just"/>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hoa</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xoan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tím</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giọt</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nắng</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veo</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cỏ</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xanh</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hoa</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cải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vàng</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hoa</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vải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trắng</a:t>
            </a:r>
            <a:endPar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4F4D3193-06CE-2BF0-2292-2B2846D42E8C}"/>
              </a:ext>
            </a:extLst>
          </p:cNvPr>
          <p:cNvSpPr txBox="1"/>
          <p:nvPr/>
        </p:nvSpPr>
        <p:spPr>
          <a:xfrm>
            <a:off x="503433" y="3195263"/>
            <a:ext cx="3873357"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hương vị</a:t>
            </a:r>
            <a:endParaRPr lang="en-US" sz="3200" dirty="0">
              <a:solidFill>
                <a:schemeClr val="bg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 xmlns:a16="http://schemas.microsoft.com/office/drawing/2014/main" id="{E899E1CD-FE3E-0BFB-A2E5-3BEACD7A797F}"/>
              </a:ext>
            </a:extLst>
          </p:cNvPr>
          <p:cNvSpPr txBox="1"/>
          <p:nvPr/>
        </p:nvSpPr>
        <p:spPr>
          <a:xfrm>
            <a:off x="4654193" y="3051424"/>
            <a:ext cx="7243280" cy="1077218"/>
          </a:xfrm>
          <a:prstGeom prst="rect">
            <a:avLst/>
          </a:prstGeom>
          <a:noFill/>
        </p:spPr>
        <p:txBody>
          <a:bodyPr wrap="square" rtlCol="0">
            <a:spAutoFit/>
          </a:bodyPr>
          <a:lstStyle/>
          <a:p>
            <a:pPr algn="just"/>
            <a:r>
              <a:rPr lang="vi-VN" sz="3200" dirty="0">
                <a:solidFill>
                  <a:srgbClr val="002060"/>
                </a:solidFill>
                <a:latin typeface="+mj-lt"/>
                <a:ea typeface="Cambria" panose="02040503050406030204" pitchFamily="18" charset="0"/>
              </a:rPr>
              <a:t>gió thơm hương lá, hoa vải thơm lừng bên sông</a:t>
            </a:r>
            <a:endParaRPr lang="en-US" sz="3200" dirty="0">
              <a:solidFill>
                <a:srgbClr val="002060"/>
              </a:solidFill>
              <a:latin typeface="+mj-lt"/>
              <a:ea typeface="Cambria" panose="02040503050406030204" pitchFamily="18" charset="0"/>
            </a:endParaRPr>
          </a:p>
        </p:txBody>
      </p:sp>
      <p:sp>
        <p:nvSpPr>
          <p:cNvPr id="15" name="TextBox 14">
            <a:extLst>
              <a:ext uri="{FF2B5EF4-FFF2-40B4-BE49-F238E27FC236}">
                <a16:creationId xmlns="" xmlns:a16="http://schemas.microsoft.com/office/drawing/2014/main" id="{18EEF78E-8700-0F36-3720-6A7BDF04E911}"/>
              </a:ext>
            </a:extLst>
          </p:cNvPr>
          <p:cNvSpPr txBox="1"/>
          <p:nvPr/>
        </p:nvSpPr>
        <p:spPr>
          <a:xfrm>
            <a:off x="441788" y="4325421"/>
            <a:ext cx="4058293"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âm thanh</a:t>
            </a:r>
            <a:endParaRPr lang="en-US" sz="3200" dirty="0">
              <a:solidFill>
                <a:schemeClr val="bg1"/>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F961DB35-B62A-EFE8-2269-28F1EDEFB222}"/>
              </a:ext>
            </a:extLst>
          </p:cNvPr>
          <p:cNvSpPr txBox="1"/>
          <p:nvPr/>
        </p:nvSpPr>
        <p:spPr>
          <a:xfrm>
            <a:off x="4592548" y="4181582"/>
            <a:ext cx="7243280" cy="954107"/>
          </a:xfrm>
          <a:prstGeom prst="rect">
            <a:avLst/>
          </a:prstGeom>
          <a:noFill/>
        </p:spPr>
        <p:txBody>
          <a:bodyPr wrap="square" rtlCol="0">
            <a:spAutoFit/>
          </a:bodyPr>
          <a:lstStyle/>
          <a:p>
            <a:pPr algn="just"/>
            <a:r>
              <a:rPr lang="vi-VN" sz="2800" dirty="0">
                <a:solidFill>
                  <a:srgbClr val="002060"/>
                </a:solidFill>
                <a:latin typeface="+mj-lt"/>
                <a:ea typeface="Cambria" panose="02040503050406030204" pitchFamily="18" charset="0"/>
              </a:rPr>
              <a:t>dế mèn </a:t>
            </a:r>
            <a:r>
              <a:rPr lang="vi-VN" sz="2800" dirty="0" smtClean="0">
                <a:solidFill>
                  <a:srgbClr val="002060"/>
                </a:solidFill>
                <a:latin typeface="+mj-lt"/>
                <a:ea typeface="Cambria" panose="02040503050406030204" pitchFamily="18" charset="0"/>
              </a:rPr>
              <a:t>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ắ</a:t>
            </a:r>
            <a:r>
              <a:rPr lang="vi-VN" sz="2800" dirty="0" smtClean="0">
                <a:solidFill>
                  <a:srgbClr val="002060"/>
                </a:solidFill>
                <a:latin typeface="+mj-lt"/>
                <a:ea typeface="Cambria" panose="02040503050406030204" pitchFamily="18" charset="0"/>
              </a:rPr>
              <a:t>ng </a:t>
            </a:r>
            <a:r>
              <a:rPr lang="vi-VN" sz="2800" dirty="0">
                <a:solidFill>
                  <a:srgbClr val="002060"/>
                </a:solidFill>
                <a:latin typeface="+mj-lt"/>
                <a:ea typeface="Cambria" panose="02040503050406030204" pitchFamily="18" charset="0"/>
              </a:rPr>
              <a:t>giọng, chim ríu rít như trẻ con cười, mùa xuân đang nói, xôn xao, thầm thì,...</a:t>
            </a:r>
            <a:endParaRPr lang="en-US" sz="2800" dirty="0">
              <a:solidFill>
                <a:srgbClr val="002060"/>
              </a:solidFill>
              <a:latin typeface="+mj-lt"/>
              <a:ea typeface="Cambria" panose="02040503050406030204" pitchFamily="18" charset="0"/>
            </a:endParaRPr>
          </a:p>
        </p:txBody>
      </p:sp>
      <p:sp>
        <p:nvSpPr>
          <p:cNvPr id="17" name="TextBox 16">
            <a:extLst>
              <a:ext uri="{FF2B5EF4-FFF2-40B4-BE49-F238E27FC236}">
                <a16:creationId xmlns="" xmlns:a16="http://schemas.microsoft.com/office/drawing/2014/main" id="{7C3F1151-1910-8256-CBBD-BD4CB4278328}"/>
              </a:ext>
            </a:extLst>
          </p:cNvPr>
          <p:cNvSpPr txBox="1"/>
          <p:nvPr/>
        </p:nvSpPr>
        <p:spPr>
          <a:xfrm>
            <a:off x="380143" y="5342563"/>
            <a:ext cx="4078841" cy="1077218"/>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sự chuyển động</a:t>
            </a:r>
            <a:endParaRPr lang="en-US" sz="3200" dirty="0">
              <a:solidFill>
                <a:schemeClr val="bg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 xmlns:a16="http://schemas.microsoft.com/office/drawing/2014/main" id="{D40CB94F-19EA-068F-DEC3-D21A5DDCDF5B}"/>
              </a:ext>
            </a:extLst>
          </p:cNvPr>
          <p:cNvSpPr txBox="1"/>
          <p:nvPr/>
        </p:nvSpPr>
        <p:spPr>
          <a:xfrm>
            <a:off x="4613096" y="5229546"/>
            <a:ext cx="7243280" cy="1384995"/>
          </a:xfrm>
          <a:prstGeom prst="rect">
            <a:avLst/>
          </a:prstGeom>
          <a:noFill/>
        </p:spPr>
        <p:txBody>
          <a:bodyPr wrap="square" rtlCol="0">
            <a:spAutoFit/>
          </a:bodyPr>
          <a:lstStyle/>
          <a:p>
            <a:pPr algn="just"/>
            <a:r>
              <a:rPr lang="vi-VN" sz="2800" dirty="0">
                <a:solidFill>
                  <a:srgbClr val="002060"/>
                </a:solidFill>
                <a:latin typeface="+mj-lt"/>
                <a:ea typeface="Cambria" panose="02040503050406030204" pitchFamily="18" charset="0"/>
              </a:rPr>
              <a:t>nụ xoè tay hứng nắng, gió gọi mầm cây vươn lên, chim chuyển trong vòm lá, ong bay, chỗ nào cũng gặp bước mùa xuân đi</a:t>
            </a:r>
            <a:endParaRPr lang="en-US" sz="2800" dirty="0">
              <a:solidFill>
                <a:srgbClr val="002060"/>
              </a:solidFill>
              <a:latin typeface="+mj-lt"/>
              <a:ea typeface="Cambria" panose="02040503050406030204" pitchFamily="18" charset="0"/>
            </a:endParaRPr>
          </a:p>
        </p:txBody>
      </p: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barn(inVertical)">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arn(inVertic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inVertical)">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barn(inVertic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barn(inVertical)">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arn(inVertical)">
                                      <p:cBhvr>
                                        <p:cTn id="49" dur="500"/>
                                        <p:tgtEl>
                                          <p:spTgt spid="1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barn(inVertical)">
                                      <p:cBhvr>
                                        <p:cTn id="5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435713CC-2F73-EA28-C5A6-3D6C89AB0D23}"/>
              </a:ext>
            </a:extLst>
          </p:cNvPr>
          <p:cNvSpPr txBox="1"/>
          <p:nvPr/>
        </p:nvSpPr>
        <p:spPr>
          <a:xfrm>
            <a:off x="1330036" y="491353"/>
            <a:ext cx="9919384"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vi-V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thích cảnh vật được miêu tả trong khổ thơ nào nhất? Vì sao?</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1845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 xmlns:a16="http://schemas.microsoft.com/office/drawing/2014/main" id="{3DF59D7D-E397-4F07-B4D5-45E15CE78566}"/>
              </a:ext>
            </a:extLst>
          </p:cNvPr>
          <p:cNvSpPr/>
          <p:nvPr/>
        </p:nvSpPr>
        <p:spPr>
          <a:xfrm>
            <a:off x="2920723" y="1147130"/>
            <a:ext cx="7431899"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39">
            <a:extLst>
              <a:ext uri="{FF2B5EF4-FFF2-40B4-BE49-F238E27FC236}">
                <a16:creationId xmlns="" xmlns:a16="http://schemas.microsoft.com/office/drawing/2014/main" id="{65DFA12A-C202-4C6D-9693-B28CB4EB4BBD}"/>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2" name="Picture 1">
            <a:extLst>
              <a:ext uri="{FF2B5EF4-FFF2-40B4-BE49-F238E27FC236}">
                <a16:creationId xmlns="" xmlns:a16="http://schemas.microsoft.com/office/drawing/2014/main" id="{182440A9-149F-0CC6-BF47-69C096D62F15}"/>
              </a:ext>
            </a:extLst>
          </p:cNvPr>
          <p:cNvPicPr>
            <a:picLocks noChangeAspect="1"/>
          </p:cNvPicPr>
          <p:nvPr/>
        </p:nvPicPr>
        <p:blipFill>
          <a:blip r:embed="rId3"/>
          <a:stretch>
            <a:fillRect/>
          </a:stretch>
        </p:blipFill>
        <p:spPr>
          <a:xfrm>
            <a:off x="3345917" y="1467947"/>
            <a:ext cx="6322100" cy="3737172"/>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435713CC-2F73-EA28-C5A6-3D6C89AB0D23}"/>
              </a:ext>
            </a:extLst>
          </p:cNvPr>
          <p:cNvSpPr txBox="1"/>
          <p:nvPr/>
        </p:nvSpPr>
        <p:spPr>
          <a:xfrm>
            <a:off x="1181784" y="430156"/>
            <a:ext cx="9828432"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4. Theo em, tác giả muốn nói điều gì qua nhan đề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435713CC-2F73-EA28-C5A6-3D6C89AB0D23}"/>
              </a:ext>
            </a:extLst>
          </p:cNvPr>
          <p:cNvSpPr txBox="1"/>
          <p:nvPr/>
        </p:nvSpPr>
        <p:spPr>
          <a:xfrm>
            <a:off x="2636219" y="665852"/>
            <a:ext cx="7889455" cy="1262658"/>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NỘI DUNG BÀI ĐỌC</a:t>
            </a:r>
            <a:endParaRPr kumimoji="0" lang="en-US" altLang="zh-CN" sz="5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 xmlns:a16="http://schemas.microsoft.com/office/drawing/2014/main" id="{51B4E8A8-57A2-24C1-3D49-3EF849A543B6}"/>
              </a:ext>
            </a:extLst>
          </p:cNvPr>
          <p:cNvSpPr/>
          <p:nvPr/>
        </p:nvSpPr>
        <p:spPr>
          <a:xfrm>
            <a:off x="1168451" y="2688282"/>
            <a:ext cx="10619509"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hấp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8214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435713CC-2F73-EA28-C5A6-3D6C89AB0D23}"/>
              </a:ext>
            </a:extLst>
          </p:cNvPr>
          <p:cNvSpPr txBox="1"/>
          <p:nvPr/>
        </p:nvSpPr>
        <p:spPr>
          <a:xfrm>
            <a:off x="832462" y="2074021"/>
            <a:ext cx="78800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 Học thuộc lòng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图片 37">
            <a:extLst>
              <a:ext uri="{FF2B5EF4-FFF2-40B4-BE49-F238E27FC236}">
                <a16:creationId xmlns="" xmlns:a16="http://schemas.microsoft.com/office/drawing/2014/main" id="{2D285517-B3D5-9DE6-9258-2C07B71BF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409" y="2966207"/>
            <a:ext cx="4198989" cy="3752983"/>
          </a:xfrm>
          <a:prstGeom prst="rect">
            <a:avLst/>
          </a:prstGeom>
        </p:spPr>
      </p:pic>
    </p:spTree>
    <p:extLst>
      <p:ext uri="{BB962C8B-B14F-4D97-AF65-F5344CB8AC3E}">
        <p14:creationId xmlns:p14="http://schemas.microsoft.com/office/powerpoint/2010/main" val="246311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 xmlns:a16="http://schemas.microsoft.com/office/drawing/2014/main" id="{B6D260C2-C3B6-467A-89E6-6AC314454118}"/>
              </a:ext>
            </a:extLst>
          </p:cNvPr>
          <p:cNvGrpSpPr>
            <a:grpSpLocks noChangeAspect="1"/>
          </p:cNvGrpSpPr>
          <p:nvPr/>
        </p:nvGrpSpPr>
        <p:grpSpPr bwMode="auto">
          <a:xfrm>
            <a:off x="-58057" y="-38100"/>
            <a:ext cx="12308114" cy="6934200"/>
            <a:chOff x="1650" y="-11"/>
            <a:chExt cx="4420" cy="4368"/>
          </a:xfrm>
        </p:grpSpPr>
        <p:sp>
          <p:nvSpPr>
            <p:cNvPr id="5" name="Freeform 5">
              <a:extLst>
                <a:ext uri="{FF2B5EF4-FFF2-40B4-BE49-F238E27FC236}">
                  <a16:creationId xmlns="" xmlns:a16="http://schemas.microsoft.com/office/drawing/2014/main" id="{F363EB9D-8CFF-4BFE-AFDE-89E90D10DD58}"/>
                </a:ext>
              </a:extLst>
            </p:cNvPr>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a:extLst>
                <a:ext uri="{FF2B5EF4-FFF2-40B4-BE49-F238E27FC236}">
                  <a16:creationId xmlns="" xmlns:a16="http://schemas.microsoft.com/office/drawing/2014/main" id="{F6CA62DD-7261-43DA-8CEC-093875488147}"/>
                </a:ext>
              </a:extLst>
            </p:cNvPr>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a:extLst>
                <a:ext uri="{FF2B5EF4-FFF2-40B4-BE49-F238E27FC236}">
                  <a16:creationId xmlns="" xmlns:a16="http://schemas.microsoft.com/office/drawing/2014/main" id="{1048E67A-2FF1-436B-9CC4-6D6A015AEE29}"/>
                </a:ext>
              </a:extLst>
            </p:cNvPr>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a:extLst>
                <a:ext uri="{FF2B5EF4-FFF2-40B4-BE49-F238E27FC236}">
                  <a16:creationId xmlns="" xmlns:a16="http://schemas.microsoft.com/office/drawing/2014/main" id="{6E8E5532-3207-4126-9D44-C1533D39B1F5}"/>
                </a:ext>
              </a:extLst>
            </p:cNvPr>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3">
            <a:extLst>
              <a:ext uri="{FF2B5EF4-FFF2-40B4-BE49-F238E27FC236}">
                <a16:creationId xmlns="" xmlns:a16="http://schemas.microsoft.com/office/drawing/2014/main" id="{11164C33-BDBA-449C-8183-7EA0611B74C0}"/>
              </a:ext>
            </a:extLst>
          </p:cNvPr>
          <p:cNvGrpSpPr/>
          <p:nvPr/>
        </p:nvGrpSpPr>
        <p:grpSpPr>
          <a:xfrm>
            <a:off x="-12143" y="5717175"/>
            <a:ext cx="12203723" cy="1123362"/>
            <a:chOff x="-17585" y="5729324"/>
            <a:chExt cx="12203723" cy="1123362"/>
          </a:xfrm>
        </p:grpSpPr>
        <p:pic>
          <p:nvPicPr>
            <p:cNvPr id="10" name="图片 84">
              <a:extLst>
                <a:ext uri="{FF2B5EF4-FFF2-40B4-BE49-F238E27FC236}">
                  <a16:creationId xmlns="" xmlns:a16="http://schemas.microsoft.com/office/drawing/2014/main" id="{F6FC9A73-67ED-4C3F-9BE0-573124DE7EFD}"/>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11" name="图片 85">
              <a:extLst>
                <a:ext uri="{FF2B5EF4-FFF2-40B4-BE49-F238E27FC236}">
                  <a16:creationId xmlns="" xmlns:a16="http://schemas.microsoft.com/office/drawing/2014/main" id="{E69A0CFB-8FF4-4058-9C48-12E3CEB3A5FF}"/>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2" name="图形 1">
            <a:extLst>
              <a:ext uri="{FF2B5EF4-FFF2-40B4-BE49-F238E27FC236}">
                <a16:creationId xmlns="" xmlns:a16="http://schemas.microsoft.com/office/drawing/2014/main" id="{6785F93D-AABF-4CB3-928E-0F0C5495C1E9}"/>
              </a:ext>
            </a:extLst>
          </p:cNvPr>
          <p:cNvPicPr>
            <a:picLocks noChangeAspect="1"/>
          </p:cNvPicPr>
          <p:nvPr/>
        </p:nvPicPr>
        <p:blipFill>
          <a:blip r:embed="rId4"/>
          <a:stretch>
            <a:fillRect/>
          </a:stretch>
        </p:blipFill>
        <p:spPr>
          <a:xfrm>
            <a:off x="7501575" y="4802512"/>
            <a:ext cx="1555652" cy="2041793"/>
          </a:xfrm>
          <a:prstGeom prst="rect">
            <a:avLst/>
          </a:prstGeom>
        </p:spPr>
      </p:pic>
      <p:pic>
        <p:nvPicPr>
          <p:cNvPr id="13" name="图片 3">
            <a:extLst>
              <a:ext uri="{FF2B5EF4-FFF2-40B4-BE49-F238E27FC236}">
                <a16:creationId xmlns="" xmlns:a16="http://schemas.microsoft.com/office/drawing/2014/main" id="{A96F4F77-F629-4BD9-BB42-F3942CC53F70}"/>
              </a:ext>
            </a:extLst>
          </p:cNvPr>
          <p:cNvPicPr>
            <a:picLocks noChangeAspect="1"/>
          </p:cNvPicPr>
          <p:nvPr/>
        </p:nvPicPr>
        <p:blipFill>
          <a:blip r:embed="rId5"/>
          <a:stretch>
            <a:fillRect/>
          </a:stretch>
        </p:blipFill>
        <p:spPr>
          <a:xfrm>
            <a:off x="9111868" y="4745990"/>
            <a:ext cx="1772339" cy="2309717"/>
          </a:xfrm>
          <a:prstGeom prst="rect">
            <a:avLst/>
          </a:prstGeom>
        </p:spPr>
      </p:pic>
      <p:pic>
        <p:nvPicPr>
          <p:cNvPr id="14" name="图片 8">
            <a:extLst>
              <a:ext uri="{FF2B5EF4-FFF2-40B4-BE49-F238E27FC236}">
                <a16:creationId xmlns="" xmlns:a16="http://schemas.microsoft.com/office/drawing/2014/main" id="{C107254C-ECB4-4C98-8F24-C4AD9AB15A55}"/>
              </a:ext>
            </a:extLst>
          </p:cNvPr>
          <p:cNvPicPr>
            <a:picLocks noChangeAspect="1"/>
          </p:cNvPicPr>
          <p:nvPr/>
        </p:nvPicPr>
        <p:blipFill>
          <a:blip r:embed="rId6"/>
          <a:stretch>
            <a:fillRect/>
          </a:stretch>
        </p:blipFill>
        <p:spPr>
          <a:xfrm>
            <a:off x="10759332" y="4745990"/>
            <a:ext cx="1401303" cy="2189595"/>
          </a:xfrm>
          <a:prstGeom prst="rect">
            <a:avLst/>
          </a:prstGeom>
        </p:spPr>
      </p:pic>
      <p:pic>
        <p:nvPicPr>
          <p:cNvPr id="15" name="图片 10">
            <a:extLst>
              <a:ext uri="{FF2B5EF4-FFF2-40B4-BE49-F238E27FC236}">
                <a16:creationId xmlns="" xmlns:a16="http://schemas.microsoft.com/office/drawing/2014/main" id="{C138CDB9-0FAA-4AE6-A08E-5E96DADB518E}"/>
              </a:ext>
            </a:extLst>
          </p:cNvPr>
          <p:cNvPicPr>
            <a:picLocks noChangeAspect="1"/>
          </p:cNvPicPr>
          <p:nvPr/>
        </p:nvPicPr>
        <p:blipFill>
          <a:blip r:embed="rId7"/>
          <a:stretch>
            <a:fillRect/>
          </a:stretch>
        </p:blipFill>
        <p:spPr>
          <a:xfrm>
            <a:off x="31365" y="4208948"/>
            <a:ext cx="3515171" cy="2725137"/>
          </a:xfrm>
          <a:prstGeom prst="rect">
            <a:avLst/>
          </a:prstGeom>
        </p:spPr>
      </p:pic>
      <p:pic>
        <p:nvPicPr>
          <p:cNvPr id="16" name="Picture 15">
            <a:extLst>
              <a:ext uri="{FF2B5EF4-FFF2-40B4-BE49-F238E27FC236}">
                <a16:creationId xmlns="" xmlns:a16="http://schemas.microsoft.com/office/drawing/2014/main" id="{879EBC2B-1770-450F-BCD3-59BA32CA55B2}"/>
              </a:ext>
            </a:extLst>
          </p:cNvPr>
          <p:cNvPicPr>
            <a:picLocks noChangeAspect="1"/>
          </p:cNvPicPr>
          <p:nvPr/>
        </p:nvPicPr>
        <p:blipFill>
          <a:blip r:embed="rId8"/>
          <a:stretch>
            <a:fillRect/>
          </a:stretch>
        </p:blipFill>
        <p:spPr>
          <a:xfrm>
            <a:off x="2433622" y="1292475"/>
            <a:ext cx="7207800" cy="2755924"/>
          </a:xfrm>
          <a:prstGeom prst="rect">
            <a:avLst/>
          </a:prstGeom>
        </p:spPr>
      </p:pic>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nce MÙA XUÂN CỦA EM - CLB Nghệ thuật Mặt Trời Đỏ - Hoa Đất Việt - 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6355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 xmlns:a16="http://schemas.microsoft.com/office/drawing/2014/main" id="{6805BB67-D0E9-83EA-16B1-9212C16A0A2A}"/>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sp>
        <p:nvSpPr>
          <p:cNvPr id="15" name="Rectangle 14">
            <a:extLst>
              <a:ext uri="{FF2B5EF4-FFF2-40B4-BE49-F238E27FC236}">
                <a16:creationId xmlns="" xmlns:a16="http://schemas.microsoft.com/office/drawing/2014/main" id="{17A1C379-6474-7CE3-ED1F-9EA0533EBF50}"/>
              </a:ext>
            </a:extLst>
          </p:cNvPr>
          <p:cNvSpPr/>
          <p:nvPr/>
        </p:nvSpPr>
        <p:spPr>
          <a:xfrm>
            <a:off x="1042573" y="641258"/>
            <a:ext cx="10503664"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Times New Roman" panose="02020603050405020304" pitchFamily="18" charset="0"/>
                <a:cs typeface="Times New Roman" panose="02020603050405020304" pitchFamily="18" charset="0"/>
              </a:rPr>
              <a:t>Trao</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đổi</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cùng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bạn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Dấu</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hiệu</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nào</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của</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thời</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tiết</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smtClean="0">
                <a:solidFill>
                  <a:srgbClr val="000000"/>
                </a:solidFill>
                <a:effectLst/>
                <a:latin typeface="Times New Roman" panose="02020603050405020304" pitchFamily="18" charset="0"/>
                <a:cs typeface="Times New Roman" panose="02020603050405020304" pitchFamily="18" charset="0"/>
              </a:rPr>
              <a:t>miền</a:t>
            </a:r>
            <a:r>
              <a:rPr lang="en-US" sz="3600" i="0" dirty="0" smtClean="0">
                <a:solidFill>
                  <a:srgbClr val="000000"/>
                </a:solidFill>
                <a:effectLst/>
                <a:latin typeface="Times New Roman" panose="02020603050405020304" pitchFamily="18" charset="0"/>
                <a:cs typeface="Times New Roman" panose="02020603050405020304" pitchFamily="18" charset="0"/>
              </a:rPr>
              <a:t> </a:t>
            </a:r>
            <a:r>
              <a:rPr lang="en-US" sz="3600" i="0" dirty="0" err="1" smtClean="0">
                <a:solidFill>
                  <a:srgbClr val="000000"/>
                </a:solidFill>
                <a:effectLst/>
                <a:latin typeface="Times New Roman" panose="02020603050405020304" pitchFamily="18" charset="0"/>
                <a:cs typeface="Times New Roman" panose="02020603050405020304" pitchFamily="18" charset="0"/>
              </a:rPr>
              <a:t>Bắc</a:t>
            </a:r>
            <a:r>
              <a:rPr lang="en-US" sz="3600" i="0" dirty="0" smtClean="0">
                <a:solidFill>
                  <a:srgbClr val="000000"/>
                </a:solidFill>
                <a:effectLst/>
                <a:latin typeface="Times New Roman" panose="02020603050405020304" pitchFamily="18" charset="0"/>
                <a:cs typeface="Times New Roman" panose="02020603050405020304" pitchFamily="18" charset="0"/>
              </a:rPr>
              <a:t> </a:t>
            </a:r>
            <a:r>
              <a:rPr lang="en-US" sz="3600" i="0" dirty="0" err="1" smtClean="0">
                <a:solidFill>
                  <a:srgbClr val="000000"/>
                </a:solidFill>
                <a:effectLst/>
                <a:latin typeface="Times New Roman" panose="02020603050405020304" pitchFamily="18" charset="0"/>
                <a:cs typeface="Times New Roman" panose="02020603050405020304" pitchFamily="18" charset="0"/>
              </a:rPr>
              <a:t>giúp</a:t>
            </a:r>
            <a:r>
              <a:rPr lang="en-US" sz="3600" i="0" dirty="0" smtClean="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em</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nhận</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ra</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mùa</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xuân</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đang</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về</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Tết</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sắp</a:t>
            </a:r>
            <a:r>
              <a:rPr lang="en-US" sz="3600" i="0" dirty="0">
                <a:solidFill>
                  <a:srgbClr val="000000"/>
                </a:solidFill>
                <a:effectLst/>
                <a:latin typeface="Times New Roman" panose="02020603050405020304" pitchFamily="18" charset="0"/>
                <a:cs typeface="Times New Roman" panose="02020603050405020304" pitchFamily="18" charset="0"/>
              </a:rPr>
              <a:t> </a:t>
            </a:r>
            <a:r>
              <a:rPr lang="en-US" sz="3600" i="0" dirty="0" err="1">
                <a:solidFill>
                  <a:srgbClr val="000000"/>
                </a:solidFill>
                <a:effectLst/>
                <a:latin typeface="Times New Roman" panose="02020603050405020304" pitchFamily="18" charset="0"/>
                <a:cs typeface="Times New Roman" panose="02020603050405020304" pitchFamily="18" charset="0"/>
              </a:rPr>
              <a:t>đến</a:t>
            </a:r>
            <a:r>
              <a:rPr lang="en-US" sz="3600" i="0" dirty="0">
                <a:solidFill>
                  <a:srgbClr val="000000"/>
                </a:solidFill>
                <a:effectLst/>
                <a:latin typeface="Times New Roman" panose="02020603050405020304" pitchFamily="18" charset="0"/>
                <a:cs typeface="Times New Roman" panose="02020603050405020304" pitchFamily="18" charset="0"/>
              </a:rPr>
              <a:t>?</a:t>
            </a:r>
            <a:endParaRPr kumimoji="0" lang="en-US" sz="360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3851BF93-A281-D9BF-33D8-F7AE7DEAAC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608807" y="1848969"/>
            <a:ext cx="4930667" cy="4910624"/>
          </a:xfrm>
          <a:prstGeom prst="rect">
            <a:avLst/>
          </a:prstGeom>
        </p:spPr>
      </p:pic>
      <p:sp>
        <p:nvSpPr>
          <p:cNvPr id="19" name="Arrow: Left 18">
            <a:hlinkClick r:id="rId5" action="ppaction://hlinksldjump"/>
            <a:extLst>
              <a:ext uri="{FF2B5EF4-FFF2-40B4-BE49-F238E27FC236}">
                <a16:creationId xmlns="" xmlns:a16="http://schemas.microsoft.com/office/drawing/2014/main" id="{2994C191-5D5E-1EB0-B4E0-512D4AFF1C0A}"/>
              </a:ext>
            </a:extLst>
          </p:cNvPr>
          <p:cNvSpPr/>
          <p:nvPr/>
        </p:nvSpPr>
        <p:spPr>
          <a:xfrm>
            <a:off x="9346268" y="5794625"/>
            <a:ext cx="1605983" cy="493159"/>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191250" cy="6858000"/>
          </a:xfrm>
          <a:prstGeom prst="rect">
            <a:avLst/>
          </a:prstGeom>
        </p:spPr>
      </p:pic>
      <p:pic>
        <p:nvPicPr>
          <p:cNvPr id="6" name="Picture 5"/>
          <p:cNvPicPr>
            <a:picLocks noChangeAspect="1"/>
          </p:cNvPicPr>
          <p:nvPr/>
        </p:nvPicPr>
        <p:blipFill>
          <a:blip r:embed="rId4"/>
          <a:stretch>
            <a:fillRect/>
          </a:stretch>
        </p:blipFill>
        <p:spPr>
          <a:xfrm>
            <a:off x="6191250" y="1"/>
            <a:ext cx="6000750" cy="6857999"/>
          </a:xfrm>
          <a:prstGeom prst="rect">
            <a:avLst/>
          </a:prstGeom>
        </p:spPr>
      </p:pic>
    </p:spTree>
    <p:extLst>
      <p:ext uri="{BB962C8B-B14F-4D97-AF65-F5344CB8AC3E}">
        <p14:creationId xmlns:p14="http://schemas.microsoft.com/office/powerpoint/2010/main" val="1256785633"/>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9">
            <a:extLst>
              <a:ext uri="{FF2B5EF4-FFF2-40B4-BE49-F238E27FC236}">
                <a16:creationId xmlns="" xmlns:a16="http://schemas.microsoft.com/office/drawing/2014/main" id="{65DFA12A-C202-4C6D-9693-B28CB4EB4BBD}"/>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7" name="Rounded Rectangle 6">
            <a:extLst>
              <a:ext uri="{FF2B5EF4-FFF2-40B4-BE49-F238E27FC236}">
                <a16:creationId xmlns="" xmlns:a16="http://schemas.microsoft.com/office/drawing/2014/main" id="{99F9B3DD-8FC0-4E91-B0A3-1AD966426FC5}"/>
              </a:ext>
            </a:extLst>
          </p:cNvPr>
          <p:cNvSpPr/>
          <p:nvPr/>
        </p:nvSpPr>
        <p:spPr>
          <a:xfrm>
            <a:off x="0" y="1"/>
            <a:ext cx="12192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pic>
        <p:nvPicPr>
          <p:cNvPr id="15" name="Picture 14" descr="A path with a fence and flowers by a river&#10;&#10;Description automatically generated">
            <a:extLst>
              <a:ext uri="{FF2B5EF4-FFF2-40B4-BE49-F238E27FC236}">
                <a16:creationId xmlns="" xmlns:a16="http://schemas.microsoft.com/office/drawing/2014/main" id="{8CF9E3E7-8E7F-A9A9-11B0-671534AC6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28838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543705"/>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 xmlns:a16="http://schemas.microsoft.com/office/drawing/2014/main" id="{435713CC-2F73-EA28-C5A6-3D6C89AB0D23}"/>
              </a:ext>
            </a:extLst>
          </p:cNvPr>
          <p:cNvSpPr txBox="1"/>
          <p:nvPr/>
        </p:nvSpPr>
        <p:spPr>
          <a:xfrm>
            <a:off x="889707" y="909226"/>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endParaRPr>
          </a:p>
        </p:txBody>
      </p:sp>
      <p:pic>
        <p:nvPicPr>
          <p:cNvPr id="4" name="Picture 3">
            <a:extLst>
              <a:ext uri="{FF2B5EF4-FFF2-40B4-BE49-F238E27FC236}">
                <a16:creationId xmlns=""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 xmlns:a16="http://schemas.microsoft.com/office/drawing/2014/main" id="{7DE7662C-52AD-A7E7-2019-EBA4F036F44A}"/>
              </a:ext>
            </a:extLst>
          </p:cNvPr>
          <p:cNvSpPr txBox="1"/>
          <p:nvPr/>
        </p:nvSpPr>
        <p:spPr>
          <a:xfrm>
            <a:off x="910256" y="2830493"/>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endParaRPr>
          </a:p>
        </p:txBody>
      </p:sp>
      <p:sp>
        <p:nvSpPr>
          <p:cNvPr id="8" name="文本框 6">
            <a:extLst>
              <a:ext uri="{FF2B5EF4-FFF2-40B4-BE49-F238E27FC236}">
                <a16:creationId xmlns="" xmlns:a16="http://schemas.microsoft.com/office/drawing/2014/main" id="{FCF56EFB-7570-E9CD-0173-0B343BC965A4}"/>
              </a:ext>
            </a:extLst>
          </p:cNvPr>
          <p:cNvSpPr txBox="1"/>
          <p:nvPr/>
        </p:nvSpPr>
        <p:spPr>
          <a:xfrm>
            <a:off x="971900" y="484422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Cỏ lặng dưới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Cũng xanh với nắng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Ven bãi phù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Chuyền trong vòm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Chim có gì vui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Mà nghe ríu rít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Như trẻ reo cười.</a:t>
            </a:r>
          </a:p>
        </p:txBody>
      </p:sp>
      <p:sp>
        <p:nvSpPr>
          <p:cNvPr id="14" name="文本框 6">
            <a:extLst>
              <a:ext uri="{FF2B5EF4-FFF2-40B4-BE49-F238E27FC236}">
                <a16:creationId xmlns=""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Đây vườn hoa cải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Rung vàng cánh ong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Hoa vải đơm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Thơm lừng bên sông.</a:t>
            </a:r>
          </a:p>
        </p:txBody>
      </p:sp>
      <p:sp>
        <p:nvSpPr>
          <p:cNvPr id="15" name="文本框 6">
            <a:extLst>
              <a:ext uri="{FF2B5EF4-FFF2-40B4-BE49-F238E27FC236}">
                <a16:creationId xmlns=""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Mùa xuân đang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Xôn xao thầm thì….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Chốn nào cũng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Bước mùa xuân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(Nguyễn Bao)</a:t>
            </a:r>
          </a:p>
        </p:txBody>
      </p:sp>
      <p:sp>
        <p:nvSpPr>
          <p:cNvPr id="2" name="文本框 6">
            <a:extLst>
              <a:ext uri="{FF2B5EF4-FFF2-40B4-BE49-F238E27FC236}">
                <a16:creationId xmlns="" xmlns:a16="http://schemas.microsoft.com/office/drawing/2014/main" id="{850CD280-52E5-AAE5-D3FF-77350159F714}"/>
              </a:ext>
            </a:extLst>
          </p:cNvPr>
          <p:cNvSpPr txBox="1"/>
          <p:nvPr/>
        </p:nvSpPr>
        <p:spPr>
          <a:xfrm>
            <a:off x="139600" y="0"/>
            <a:ext cx="2809083" cy="88386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CHIA KHỔ</a:t>
            </a:r>
          </a:p>
        </p:txBody>
      </p:sp>
      <p:sp>
        <p:nvSpPr>
          <p:cNvPr id="6" name="Oval 5">
            <a:extLst>
              <a:ext uri="{FF2B5EF4-FFF2-40B4-BE49-F238E27FC236}">
                <a16:creationId xmlns="" xmlns:a16="http://schemas.microsoft.com/office/drawing/2014/main" id="{E6D2D700-3388-9B7A-1131-654A05D59162}"/>
              </a:ext>
            </a:extLst>
          </p:cNvPr>
          <p:cNvSpPr/>
          <p:nvPr/>
        </p:nvSpPr>
        <p:spPr>
          <a:xfrm>
            <a:off x="349321" y="102741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9" name="Oval 8">
            <a:extLst>
              <a:ext uri="{FF2B5EF4-FFF2-40B4-BE49-F238E27FC236}">
                <a16:creationId xmlns="" xmlns:a16="http://schemas.microsoft.com/office/drawing/2014/main" id="{1EE7EF47-8BB5-EBCD-4403-4D98628B5C11}"/>
              </a:ext>
            </a:extLst>
          </p:cNvPr>
          <p:cNvSpPr/>
          <p:nvPr/>
        </p:nvSpPr>
        <p:spPr>
          <a:xfrm>
            <a:off x="421240" y="3000055"/>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2</a:t>
            </a:r>
          </a:p>
        </p:txBody>
      </p:sp>
      <p:sp>
        <p:nvSpPr>
          <p:cNvPr id="10" name="Oval 9">
            <a:extLst>
              <a:ext uri="{FF2B5EF4-FFF2-40B4-BE49-F238E27FC236}">
                <a16:creationId xmlns="" xmlns:a16="http://schemas.microsoft.com/office/drawing/2014/main" id="{B2C7C02D-4BA5-61D8-950C-BDF2A5C7424E}"/>
              </a:ext>
            </a:extLst>
          </p:cNvPr>
          <p:cNvSpPr/>
          <p:nvPr/>
        </p:nvSpPr>
        <p:spPr>
          <a:xfrm>
            <a:off x="452062" y="493159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3</a:t>
            </a:r>
          </a:p>
        </p:txBody>
      </p:sp>
      <p:sp>
        <p:nvSpPr>
          <p:cNvPr id="11" name="Oval 10">
            <a:extLst>
              <a:ext uri="{FF2B5EF4-FFF2-40B4-BE49-F238E27FC236}">
                <a16:creationId xmlns="" xmlns:a16="http://schemas.microsoft.com/office/drawing/2014/main" id="{4697215F-02D5-C7F2-251A-80977D100E22}"/>
              </a:ext>
            </a:extLst>
          </p:cNvPr>
          <p:cNvSpPr/>
          <p:nvPr/>
        </p:nvSpPr>
        <p:spPr>
          <a:xfrm>
            <a:off x="4869949" y="904128"/>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4</a:t>
            </a:r>
          </a:p>
        </p:txBody>
      </p:sp>
      <p:sp>
        <p:nvSpPr>
          <p:cNvPr id="16" name="Oval 15">
            <a:extLst>
              <a:ext uri="{FF2B5EF4-FFF2-40B4-BE49-F238E27FC236}">
                <a16:creationId xmlns="" xmlns:a16="http://schemas.microsoft.com/office/drawing/2014/main" id="{1D8F0B08-BFDA-ACF0-FEDF-07480E70AC0D}"/>
              </a:ext>
            </a:extLst>
          </p:cNvPr>
          <p:cNvSpPr/>
          <p:nvPr/>
        </p:nvSpPr>
        <p:spPr>
          <a:xfrm>
            <a:off x="4952142" y="2845944"/>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p>
        </p:txBody>
      </p:sp>
      <p:sp>
        <p:nvSpPr>
          <p:cNvPr id="17" name="Oval 16">
            <a:extLst>
              <a:ext uri="{FF2B5EF4-FFF2-40B4-BE49-F238E27FC236}">
                <a16:creationId xmlns="" xmlns:a16="http://schemas.microsoft.com/office/drawing/2014/main" id="{EACBD172-CCCA-25C1-B04F-B945B8432C69}"/>
              </a:ext>
            </a:extLst>
          </p:cNvPr>
          <p:cNvSpPr/>
          <p:nvPr/>
        </p:nvSpPr>
        <p:spPr>
          <a:xfrm>
            <a:off x="4952142" y="4839130"/>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263639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457200" y="1143001"/>
            <a:ext cx="9601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err="1">
                <a:solidFill>
                  <a:srgbClr val="FF0000"/>
                </a:solidFill>
                <a:latin typeface="Times New Roman" panose="02020603050405020304" pitchFamily="18" charset="0"/>
                <a:cs typeface="Times New Roman" panose="02020603050405020304" pitchFamily="18" charset="0"/>
              </a:rPr>
              <a:t>Thảo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luận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nhóm</a:t>
            </a:r>
            <a:r>
              <a:rPr lang="en-US" altLang="en-US" sz="3600" b="1" dirty="0">
                <a:solidFill>
                  <a:srgbClr val="FF0000"/>
                </a:solidFill>
                <a:latin typeface="Times New Roman" panose="02020603050405020304" pitchFamily="18" charset="0"/>
                <a:cs typeface="Times New Roman" panose="02020603050405020304" pitchFamily="18" charset="0"/>
              </a:rPr>
              <a:t> 4, </a:t>
            </a:r>
            <a:r>
              <a:rPr lang="en-US" altLang="en-US" sz="3600" b="1" dirty="0" err="1">
                <a:solidFill>
                  <a:srgbClr val="FF0000"/>
                </a:solidFill>
                <a:latin typeface="Times New Roman" panose="02020603050405020304" pitchFamily="18" charset="0"/>
                <a:cs typeface="Times New Roman" panose="02020603050405020304" pitchFamily="18" charset="0"/>
              </a:rPr>
              <a:t>thực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hiện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các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yêu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cầu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sau</a:t>
            </a:r>
            <a:r>
              <a:rPr lang="en-US" altLang="en-US" sz="3600" b="1" dirty="0">
                <a:solidFill>
                  <a:srgbClr val="FF0000"/>
                </a:solidFill>
                <a:latin typeface="Times New Roman" panose="02020603050405020304" pitchFamily="18" charset="0"/>
                <a:cs typeface="Times New Roman" panose="02020603050405020304" pitchFamily="18" charset="0"/>
              </a:rPr>
              <a:t>: </a:t>
            </a:r>
          </a:p>
          <a:p>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Tìm</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các</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từ</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khó</a:t>
            </a:r>
            <a:r>
              <a:rPr lang="en-US" altLang="en-US" sz="3600" b="1" dirty="0">
                <a:solidFill>
                  <a:prstClr val="black"/>
                </a:solidFill>
                <a:latin typeface="Times New Roman" panose="02020603050405020304" pitchFamily="18" charset="0"/>
                <a:cs typeface="Times New Roman" panose="02020603050405020304" pitchFamily="18" charset="0"/>
              </a:rPr>
              <a:t> </a:t>
            </a:r>
            <a:r>
              <a:rPr lang="vi-VN" altLang="en-US" sz="3600" b="1" dirty="0">
                <a:solidFill>
                  <a:prstClr val="black"/>
                </a:solidFill>
                <a:latin typeface="Times New Roman" panose="02020603050405020304" pitchFamily="18" charset="0"/>
                <a:cs typeface="Times New Roman" panose="02020603050405020304" pitchFamily="18" charset="0"/>
              </a:rPr>
              <a:t>đọc</a:t>
            </a:r>
            <a:endParaRPr lang="en-US" altLang="en-US" sz="3600" b="1" dirty="0">
              <a:solidFill>
                <a:prstClr val="black"/>
              </a:solidFill>
              <a:latin typeface="Times New Roman" panose="02020603050405020304" pitchFamily="18" charset="0"/>
              <a:cs typeface="Times New Roman" panose="02020603050405020304" pitchFamily="18" charset="0"/>
            </a:endParaRPr>
          </a:p>
          <a:p>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Từ</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ngữ</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cần</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giải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nghĩa</a:t>
            </a:r>
            <a:endParaRPr lang="en-US" altLang="en-US" sz="3600" b="1" dirty="0">
              <a:solidFill>
                <a:prstClr val="black"/>
              </a:solidFill>
              <a:latin typeface="Times New Roman" panose="02020603050405020304" pitchFamily="18" charset="0"/>
              <a:cs typeface="Times New Roman" panose="02020603050405020304" pitchFamily="18" charset="0"/>
            </a:endParaRPr>
          </a:p>
          <a:p>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Cách</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ngắt</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câu</a:t>
            </a:r>
            <a:r>
              <a:rPr lang="en-US" altLang="en-US" sz="3600" b="1" dirty="0">
                <a:solidFill>
                  <a:prstClr val="black"/>
                </a:solidFill>
                <a:latin typeface="Times New Roman" panose="02020603050405020304" pitchFamily="18" charset="0"/>
                <a:cs typeface="Times New Roman" panose="02020603050405020304" pitchFamily="18" charset="0"/>
              </a:rPr>
              <a:t> </a:t>
            </a:r>
          </a:p>
          <a:p>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Cách</a:t>
            </a:r>
            <a:r>
              <a:rPr lang="vi-VN" altLang="en-US" sz="3600" b="1" dirty="0">
                <a:solidFill>
                  <a:prstClr val="black"/>
                </a:solidFill>
                <a:latin typeface="Times New Roman" panose="02020603050405020304" pitchFamily="18" charset="0"/>
                <a:cs typeface="Times New Roman" panose="02020603050405020304" pitchFamily="18" charset="0"/>
              </a:rPr>
              <a:t> đọc </a:t>
            </a:r>
            <a:r>
              <a:rPr lang="en-US" altLang="en-US" sz="3600" b="1" dirty="0" err="1">
                <a:solidFill>
                  <a:prstClr val="black"/>
                </a:solidFill>
                <a:latin typeface="Times New Roman" panose="02020603050405020304" pitchFamily="18" charset="0"/>
                <a:cs typeface="Times New Roman" panose="02020603050405020304" pitchFamily="18" charset="0"/>
              </a:rPr>
              <a:t>từng</a:t>
            </a:r>
            <a:r>
              <a:rPr lang="en-US" altLang="en-US" sz="3600" b="1" dirty="0">
                <a:solidFill>
                  <a:prstClr val="black"/>
                </a:solidFill>
                <a:latin typeface="Times New Roman" panose="02020603050405020304" pitchFamily="18" charset="0"/>
                <a:cs typeface="Times New Roman" panose="02020603050405020304" pitchFamily="18" charset="0"/>
              </a:rPr>
              <a:t> </a:t>
            </a:r>
            <a:r>
              <a:rPr lang="vi-VN" altLang="en-US" sz="3600" b="1" dirty="0">
                <a:solidFill>
                  <a:prstClr val="black"/>
                </a:solidFill>
                <a:latin typeface="Times New Roman" panose="02020603050405020304" pitchFamily="18" charset="0"/>
                <a:cs typeface="Times New Roman" panose="02020603050405020304" pitchFamily="18" charset="0"/>
              </a:rPr>
              <a:t>đoạn</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90737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ang bìa"/>
  <p:tag name="ISPRING_SLIDE_INDENT_LEVEL" val="0"/>
  <p:tag name="ISPRING_PRESENTER_ID" val="{6C780E61-BFEA-4E47-82C3-FE8627A7CCF1}"/>
  <p:tag name="ISPRING_SLIDE_BRANCHING_PROPERTIES" val="&lt;BranchingProperties&gt;&lt;nextAction&gt;&lt;action&gt;0&lt;/action&gt;&lt;/nextAction&gt;&lt;prevAction&gt;&lt;action&gt;0&lt;/action&gt;&lt;/prevAction&gt;&lt;lock&gt;0&lt;/lock&gt;&lt;/BranchingProperties&gt;&#10;"/>
  <p:tag name="TIMING" val="|2.148|5.178|3.572|9.532|2.622|3.824|2.747"/>
  <p:tag name="GENSWF_ADVANCE_TIME" val="37.407"/>
  <p:tag name="ISPRING_SLIDE_ID_2" val="{7443E11B-4984-46DE-A06B-66C94EFCEFC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735</Words>
  <Application>Microsoft Office PowerPoint</Application>
  <PresentationFormat>Widescreen</PresentationFormat>
  <Paragraphs>113</Paragraphs>
  <Slides>23</Slides>
  <Notes>9</Notes>
  <HiddenSlides>0</HiddenSlides>
  <MMClips>1</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23</vt:i4>
      </vt:variant>
    </vt:vector>
  </HeadingPairs>
  <TitlesOfParts>
    <vt:vector size="43" baseType="lpstr">
      <vt:lpstr>宋体</vt:lpstr>
      <vt:lpstr>Arial</vt:lpstr>
      <vt:lpstr>Calibri</vt:lpstr>
      <vt:lpstr>Calibri Light</vt:lpstr>
      <vt:lpstr>Cambria</vt:lpstr>
      <vt:lpstr>inpin heiti</vt:lpstr>
      <vt:lpstr>Roboto</vt:lpstr>
      <vt:lpstr>Times New Roman</vt:lpstr>
      <vt:lpstr>字魂27号-布丁体</vt:lpstr>
      <vt:lpstr>等线</vt:lpstr>
      <vt:lpstr>等线 Light</vt:lpstr>
      <vt:lpstr>Office 主题​​</vt:lpstr>
      <vt:lpstr>2_Office 主题​​</vt:lpstr>
      <vt:lpstr>3_Office 主题​​</vt:lpstr>
      <vt:lpstr>4_Office 主题​​</vt:lpstr>
      <vt:lpstr>1_Office Theme</vt:lpstr>
      <vt:lpstr>Custom Design</vt:lpstr>
      <vt:lpstr>7_Office 主题​​</vt:lpstr>
      <vt:lpstr>8_Office 主题​​</vt:lpstr>
      <vt:lpstr>9_Office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2023-12-18T01:54:43Z</dcterms:created>
  <dcterms:modified xsi:type="dcterms:W3CDTF">2024-03-25T14:48:12Z</dcterms:modified>
</cp:coreProperties>
</file>