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1" r:id="rId3"/>
    <p:sldId id="257" r:id="rId4"/>
    <p:sldId id="258" r:id="rId5"/>
    <p:sldId id="259" r:id="rId6"/>
    <p:sldId id="271" r:id="rId7"/>
    <p:sldId id="272" r:id="rId8"/>
    <p:sldId id="273" r:id="rId9"/>
    <p:sldId id="264" r:id="rId10"/>
    <p:sldId id="265" r:id="rId11"/>
    <p:sldId id="266" r:id="rId12"/>
    <p:sldId id="274" r:id="rId13"/>
    <p:sldId id="269" r:id="rId14"/>
    <p:sldId id="275"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41B7A6-16D5-4299-971D-8E54C534808C}"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75900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1B7A6-16D5-4299-971D-8E54C534808C}"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80516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1B7A6-16D5-4299-971D-8E54C534808C}"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68447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1B7A6-16D5-4299-971D-8E54C534808C}"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3199401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41B7A6-16D5-4299-971D-8E54C534808C}"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89588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41B7A6-16D5-4299-971D-8E54C534808C}"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45621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41B7A6-16D5-4299-971D-8E54C534808C}"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13245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41B7A6-16D5-4299-971D-8E54C534808C}"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374983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1B7A6-16D5-4299-971D-8E54C534808C}"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209259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1B7A6-16D5-4299-971D-8E54C534808C}"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3853849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1B7A6-16D5-4299-971D-8E54C534808C}"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18C50-B395-4012-AF7F-60627B3BBBA2}" type="slidenum">
              <a:rPr lang="en-US" smtClean="0"/>
              <a:t>‹#›</a:t>
            </a:fld>
            <a:endParaRPr lang="en-US"/>
          </a:p>
        </p:txBody>
      </p:sp>
    </p:spTree>
    <p:extLst>
      <p:ext uri="{BB962C8B-B14F-4D97-AF65-F5344CB8AC3E}">
        <p14:creationId xmlns:p14="http://schemas.microsoft.com/office/powerpoint/2010/main" val="175594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1B7A6-16D5-4299-971D-8E54C534808C}" type="datetimeFigureOut">
              <a:rPr lang="en-US" smtClean="0"/>
              <a:t>4/16/2024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18C50-B395-4012-AF7F-60627B3BBBA2}" type="slidenum">
              <a:rPr lang="en-US" smtClean="0"/>
              <a:t>‹#›</a:t>
            </a:fld>
            <a:endParaRPr lang="en-US"/>
          </a:p>
        </p:txBody>
      </p:sp>
    </p:spTree>
    <p:extLst>
      <p:ext uri="{BB962C8B-B14F-4D97-AF65-F5344CB8AC3E}">
        <p14:creationId xmlns:p14="http://schemas.microsoft.com/office/powerpoint/2010/main" val="161170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8C211D5C-0914-40E4-ACC7-753A392FC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1" y="0"/>
            <a:ext cx="12222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Text Box 10"/>
          <p:cNvSpPr txBox="1">
            <a:spLocks noChangeArrowheads="1"/>
          </p:cNvSpPr>
          <p:nvPr/>
        </p:nvSpPr>
        <p:spPr bwMode="auto">
          <a:xfrm>
            <a:off x="0" y="144780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a:latin typeface="Times New Roman" pitchFamily="18" charset="0"/>
              </a:rPr>
              <a:t>                           </a:t>
            </a:r>
            <a:endParaRPr lang="en-US" sz="3600" b="1">
              <a:solidFill>
                <a:srgbClr val="FFFF00"/>
              </a:solidFill>
              <a:latin typeface="Times New Roman" pitchFamily="18" charset="0"/>
            </a:endParaRPr>
          </a:p>
        </p:txBody>
      </p:sp>
      <p:sp>
        <p:nvSpPr>
          <p:cNvPr id="9" name="Rectangle 8"/>
          <p:cNvSpPr/>
          <p:nvPr/>
        </p:nvSpPr>
        <p:spPr>
          <a:xfrm>
            <a:off x="1122630" y="3138073"/>
            <a:ext cx="10049346" cy="2094362"/>
          </a:xfrm>
          <a:prstGeom prst="rect">
            <a:avLst/>
          </a:prstGeom>
          <a:noFill/>
        </p:spPr>
        <p:txBody>
          <a:bodyPr wrap="none">
            <a:prstTxWarp prst="textDeflate">
              <a:avLst/>
            </a:prstTxWarp>
            <a:spAutoFit/>
            <a:scene3d>
              <a:camera prst="perspectiveRelaxedModerately"/>
              <a:lightRig rig="flat" dir="tl">
                <a:rot lat="0" lon="0" rev="6600000"/>
              </a:lightRig>
            </a:scene3d>
            <a:sp3d extrusionH="25400" contourW="8890">
              <a:bevelT w="38100" h="31750"/>
              <a:contourClr>
                <a:schemeClr val="accent2">
                  <a:shade val="75000"/>
                </a:schemeClr>
              </a:contourClr>
            </a:sp3d>
          </a:bodyPr>
          <a:lstStyle/>
          <a:p>
            <a:pPr algn="ctr">
              <a:defRPr/>
            </a:pPr>
            <a:r>
              <a:rPr lang="en-US" sz="9600" b="1" smtClean="0">
                <a:ln w="11430"/>
                <a:solidFill>
                  <a:schemeClr val="accent4"/>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Môn: Tiếng Việt – Lớp 3A</a:t>
            </a:r>
            <a:endParaRPr lang="en-US" sz="9600" b="1" dirty="0">
              <a:ln w="11430"/>
              <a:solidFill>
                <a:schemeClr val="accent4"/>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249378" y="5318043"/>
            <a:ext cx="10339058" cy="83099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800" b="1" spc="50" smtClean="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GV thực hiện: Nguyễn Thị Ngoan</a:t>
            </a:r>
            <a:endParaRPr lang="en-US" sz="4800" b="1" spc="50"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12" name="WordArt 7"/>
          <p:cNvSpPr>
            <a:spLocks noChangeArrowheads="1" noChangeShapeType="1" noTextEdit="1"/>
          </p:cNvSpPr>
          <p:nvPr/>
        </p:nvSpPr>
        <p:spPr bwMode="auto">
          <a:xfrm>
            <a:off x="1013988" y="48229"/>
            <a:ext cx="10801128" cy="1752600"/>
          </a:xfrm>
          <a:prstGeom prst="rect">
            <a:avLst/>
          </a:prstGeom>
        </p:spPr>
        <p:txBody>
          <a:bodyPr wrap="none" fromWordArt="1">
            <a:prstTxWarp prst="textDeflate">
              <a:avLst>
                <a:gd name="adj" fmla="val 26227"/>
              </a:avLst>
            </a:prstTxWarp>
          </a:bodyPr>
          <a:lstStyle/>
          <a:p>
            <a:pPr algn="ctr">
              <a:defRPr/>
            </a:pPr>
            <a:r>
              <a:rPr lang="en-US" sz="2700" b="1" spc="38"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ỦY BAN NHÂN DÂNHUYỆN AN LÃO</a:t>
            </a:r>
            <a:endParaRPr lang="en-US" sz="27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defRPr/>
            </a:pPr>
            <a:r>
              <a:rPr lang="en-US" sz="2400" b="1" spc="38" smtClean="0">
                <a:ln w="11430"/>
                <a:solidFill>
                  <a:srgbClr val="CC00CC"/>
                </a:solidFill>
                <a:effectLst>
                  <a:outerShdw blurRad="76200" dist="50800" dir="5400000" algn="tl" rotWithShape="0">
                    <a:srgbClr val="000000">
                      <a:alpha val="65000"/>
                    </a:srgbClr>
                  </a:outerShdw>
                </a:effectLst>
                <a:latin typeface="Times New Roman" pitchFamily="18" charset="0"/>
                <a:cs typeface="Times New Roman" pitchFamily="18" charset="0"/>
              </a:rPr>
              <a:t>TRƯỜNG TIỂU HỌC MỸ ĐỨC II</a:t>
            </a:r>
            <a:endParaRPr lang="en-US" sz="2400" b="1" spc="38">
              <a:ln w="11430"/>
              <a:solidFill>
                <a:srgbClr val="CC00CC"/>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defRPr/>
            </a:pPr>
            <a:r>
              <a:rPr lang="en-US" sz="2400" b="1" spc="38">
                <a:ln w="11430"/>
                <a:solidFill>
                  <a:srgbClr val="000066"/>
                </a:solidFill>
                <a:effectLst>
                  <a:outerShdw blurRad="76200" dist="50800" dir="5400000" algn="tl" rotWithShape="0">
                    <a:srgbClr val="000000">
                      <a:alpha val="65000"/>
                    </a:srgbClr>
                  </a:outerShdw>
                </a:effectLst>
                <a:latin typeface="Times New Roman" pitchFamily="18" charset="0"/>
                <a:cs typeface="Times New Roman" pitchFamily="18" charset="0"/>
              </a:rPr>
              <a:t>NĂM HỌC </a:t>
            </a:r>
            <a:r>
              <a:rPr lang="en-US" sz="2400" b="1" spc="38" smtClean="0">
                <a:ln w="11430"/>
                <a:solidFill>
                  <a:srgbClr val="000066"/>
                </a:solidFill>
                <a:effectLst>
                  <a:outerShdw blurRad="76200" dist="50800" dir="5400000" algn="tl" rotWithShape="0">
                    <a:srgbClr val="000000">
                      <a:alpha val="65000"/>
                    </a:srgbClr>
                  </a:outerShdw>
                </a:effectLst>
                <a:latin typeface="Times New Roman" pitchFamily="18" charset="0"/>
                <a:cs typeface="Times New Roman" pitchFamily="18" charset="0"/>
              </a:rPr>
              <a:t>2023 </a:t>
            </a:r>
            <a:r>
              <a:rPr lang="en-US" sz="2400" b="1" spc="38">
                <a:ln w="11430"/>
                <a:solidFill>
                  <a:srgbClr val="000066"/>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38" smtClean="0">
                <a:ln w="11430"/>
                <a:solidFill>
                  <a:srgbClr val="000066"/>
                </a:solidFill>
                <a:effectLst>
                  <a:outerShdw blurRad="76200" dist="50800" dir="5400000" algn="tl" rotWithShape="0">
                    <a:srgbClr val="000000">
                      <a:alpha val="65000"/>
                    </a:srgbClr>
                  </a:outerShdw>
                </a:effectLst>
                <a:latin typeface="Times New Roman" pitchFamily="18" charset="0"/>
                <a:cs typeface="Times New Roman" pitchFamily="18" charset="0"/>
              </a:rPr>
              <a:t>2024</a:t>
            </a:r>
            <a:endParaRPr lang="en-US" sz="2400" b="1" spc="38" dirty="0">
              <a:ln w="11430"/>
              <a:solidFill>
                <a:srgbClr val="000066"/>
              </a:solidFill>
              <a:effectLst>
                <a:outerShdw blurRad="76200" dist="50800" dir="5400000" algn="tl" rotWithShape="0">
                  <a:srgbClr val="000000">
                    <a:alpha val="65000"/>
                  </a:srgbClr>
                </a:outerShdw>
              </a:effectLst>
            </a:endParaRPr>
          </a:p>
        </p:txBody>
      </p:sp>
      <p:sp>
        <p:nvSpPr>
          <p:cNvPr id="13" name="Rectangle 12"/>
          <p:cNvSpPr/>
          <p:nvPr/>
        </p:nvSpPr>
        <p:spPr>
          <a:xfrm>
            <a:off x="1979691" y="1957513"/>
            <a:ext cx="8458200" cy="132343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Nhiệt liệt chào mừng quý thầy cô về dự giờ </a:t>
            </a:r>
            <a:r>
              <a:rPr lang="en-US" sz="4000" b="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thăm lớp</a:t>
            </a:r>
            <a:endParaRPr lang="en-US" sz="40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71064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p:val>
                                            <p:strVal val="#ppt_w*0.70"/>
                                          </p:val>
                                        </p:tav>
                                        <p:tav tm="100000">
                                          <p:val>
                                            <p:strVal val="#ppt_w"/>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animEffect transition="in" filter="fade">
                                      <p:cBhvr>
                                        <p:cTn id="9" dur="50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azing Vietnam: Kè chắn sóng Xóm Rớ thành bãi đá rêu xanh hút hồn du kh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785"/>
            <a:ext cx="12192000" cy="649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6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070" y="563431"/>
            <a:ext cx="8921579" cy="2062103"/>
          </a:xfrm>
          <a:prstGeom prst="rect">
            <a:avLst/>
          </a:prstGeom>
        </p:spPr>
        <p:txBody>
          <a:bodyPr wrap="square">
            <a:spAutoFit/>
          </a:bodyPr>
          <a:lstStyle/>
          <a:p>
            <a:pPr lvl="0" algn="just">
              <a:defRPr/>
            </a:pPr>
            <a:r>
              <a:rPr lang="vi-VN" sz="3200" b="1">
                <a:solidFill>
                  <a:srgbClr val="C00000"/>
                </a:solidFill>
                <a:latin typeface="+mj-lt"/>
                <a:ea typeface="Arial-Rounded" panose="020B0500000000000000" pitchFamily="34" charset="0"/>
                <a:cs typeface="Arial-Rounded" panose="020B0500000000000000" pitchFamily="34" charset="0"/>
              </a:rPr>
              <a:t>Bác xem lại chỗ vừa trượt chân và nói:</a:t>
            </a:r>
          </a:p>
          <a:p>
            <a:pPr lvl="0" algn="just">
              <a:defRPr/>
            </a:pPr>
            <a:r>
              <a:rPr lang="en-US" sz="3200" b="1">
                <a:solidFill>
                  <a:srgbClr val="C00000"/>
                </a:solidFill>
                <a:latin typeface="+mj-lt"/>
                <a:ea typeface="Arial-Rounded" panose="020B0500000000000000" pitchFamily="34" charset="0"/>
                <a:cs typeface="Arial-Rounded" panose="020B0500000000000000" pitchFamily="34" charset="0"/>
              </a:rPr>
              <a:t>   </a:t>
            </a:r>
            <a:r>
              <a:rPr lang="vi-VN" sz="3200" b="1">
                <a:solidFill>
                  <a:srgbClr val="C00000"/>
                </a:solidFill>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p:txBody>
      </p:sp>
      <p:sp>
        <p:nvSpPr>
          <p:cNvPr id="7" name="Rectangle 6"/>
          <p:cNvSpPr/>
          <p:nvPr/>
        </p:nvSpPr>
        <p:spPr>
          <a:xfrm>
            <a:off x="667265" y="2746457"/>
            <a:ext cx="8814486" cy="2062103"/>
          </a:xfrm>
          <a:prstGeom prst="rect">
            <a:avLst/>
          </a:prstGeom>
        </p:spPr>
        <p:txBody>
          <a:bodyPr wrap="square">
            <a:spAutoFit/>
          </a:bodyPr>
          <a:lstStyle/>
          <a:p>
            <a:pPr lvl="0" algn="just">
              <a:defRPr/>
            </a:pPr>
            <a:r>
              <a:rPr lang="vi-VN" sz="3200" b="1">
                <a:solidFill>
                  <a:srgbClr val="FF0066"/>
                </a:solidFill>
                <a:latin typeface="+mj-lt"/>
                <a:ea typeface="Arial-Rounded" panose="020B0500000000000000" pitchFamily="34" charset="0"/>
                <a:cs typeface="Arial-Rounded" panose="020B0500000000000000" pitchFamily="34" charset="0"/>
              </a:rPr>
              <a:t>Nói xong, Bác cúi xuống, nhặt hòn đá, đặt lên bờ. Bác bảo: </a:t>
            </a:r>
          </a:p>
          <a:p>
            <a:pPr lvl="0" algn="just">
              <a:defRPr/>
            </a:pPr>
            <a:r>
              <a:rPr lang="en-US" sz="3200" b="1">
                <a:solidFill>
                  <a:srgbClr val="FF0066"/>
                </a:solidFill>
                <a:latin typeface="+mj-lt"/>
                <a:ea typeface="Arial-Rounded" panose="020B0500000000000000" pitchFamily="34" charset="0"/>
                <a:cs typeface="Arial-Rounded" panose="020B0500000000000000" pitchFamily="34" charset="0"/>
              </a:rPr>
              <a:t>   </a:t>
            </a:r>
            <a:r>
              <a:rPr lang="vi-VN" sz="3200" b="1">
                <a:solidFill>
                  <a:srgbClr val="FF0066"/>
                </a:solidFill>
                <a:latin typeface="+mj-lt"/>
                <a:ea typeface="Arial-Rounded" panose="020B0500000000000000" pitchFamily="34" charset="0"/>
                <a:cs typeface="Arial-Rounded" panose="020B0500000000000000" pitchFamily="34" charset="0"/>
              </a:rPr>
              <a:t>- Phải để nó ra đây, </a:t>
            </a:r>
            <a:r>
              <a:rPr lang="vi-VN" sz="3200" b="1" smtClean="0">
                <a:solidFill>
                  <a:srgbClr val="FF0066"/>
                </a:solidFill>
                <a:latin typeface="+mj-lt"/>
                <a:ea typeface="Arial-Rounded" panose="020B0500000000000000" pitchFamily="34" charset="0"/>
                <a:cs typeface="Arial-Rounded" panose="020B0500000000000000" pitchFamily="34" charset="0"/>
              </a:rPr>
              <a:t>tr</a:t>
            </a:r>
            <a:r>
              <a:rPr lang="en-US" sz="3200" b="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3200" b="1" smtClean="0">
                <a:solidFill>
                  <a:srgbClr val="FF0066"/>
                </a:solidFill>
                <a:latin typeface="+mj-lt"/>
                <a:ea typeface="Arial-Rounded" panose="020B0500000000000000" pitchFamily="34" charset="0"/>
                <a:cs typeface="Arial-Rounded" panose="020B0500000000000000" pitchFamily="34" charset="0"/>
              </a:rPr>
              <a:t>nh </a:t>
            </a:r>
            <a:r>
              <a:rPr lang="vi-VN" sz="3200" b="1">
                <a:solidFill>
                  <a:srgbClr val="FF0066"/>
                </a:solidFill>
                <a:latin typeface="+mj-lt"/>
                <a:ea typeface="Arial-Rounded" panose="020B0500000000000000" pitchFamily="34" charset="0"/>
                <a:cs typeface="Arial-Rounded" panose="020B0500000000000000" pitchFamily="34" charset="0"/>
              </a:rPr>
              <a:t>cho người đi sau khỏi bị ngã.</a:t>
            </a:r>
            <a:endParaRPr lang="vi-VN" sz="3200" b="1" dirty="0">
              <a:solidFill>
                <a:srgbClr val="FF0066"/>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60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19128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071" y="337921"/>
            <a:ext cx="10231394" cy="1077218"/>
          </a:xfrm>
          <a:prstGeom prst="rect">
            <a:avLst/>
          </a:prstGeom>
        </p:spPr>
        <p:txBody>
          <a:bodyPr wrap="square">
            <a:spAutoFit/>
          </a:bodyPr>
          <a:lstStyle/>
          <a:p>
            <a:r>
              <a:rPr lang="en-US" sz="3200" b="1" smtClean="0">
                <a:solidFill>
                  <a:srgbClr val="C00000"/>
                </a:solidFill>
                <a:latin typeface="+mj-lt"/>
                <a:ea typeface="Arial-Rounded" panose="020B0500000000000000" pitchFamily="34" charset="0"/>
                <a:cs typeface="Arial-Rounded" panose="020B0500000000000000" pitchFamily="34" charset="0"/>
              </a:rPr>
              <a:t>   </a:t>
            </a:r>
            <a:r>
              <a:rPr lang="vi-VN" sz="3200" b="1" smtClean="0">
                <a:latin typeface="+mj-lt"/>
                <a:ea typeface="Arial-Rounded" panose="020B0500000000000000" pitchFamily="34" charset="0"/>
                <a:cs typeface="Arial-Rounded" panose="020B0500000000000000" pitchFamily="34" charset="0"/>
              </a:rPr>
              <a:t>Khi </a:t>
            </a:r>
            <a:r>
              <a:rPr lang="vi-VN" sz="3200" b="1">
                <a:latin typeface="+mj-lt"/>
                <a:ea typeface="Arial-Rounded" panose="020B0500000000000000" pitchFamily="34" charset="0"/>
                <a:cs typeface="Arial-Rounded" panose="020B0500000000000000" pitchFamily="34" charset="0"/>
              </a:rPr>
              <a:t>Bác đã sang tới bờ bên kia, một chiến sĩ đi sau bỗng </a:t>
            </a:r>
            <a:r>
              <a:rPr lang="vi-VN" sz="3200" b="1" u="sng">
                <a:solidFill>
                  <a:srgbClr val="C00000"/>
                </a:solidFill>
                <a:latin typeface="+mj-lt"/>
                <a:ea typeface="Arial-Rounded" panose="020B0500000000000000" pitchFamily="34" charset="0"/>
                <a:cs typeface="Arial-Rounded" panose="020B0500000000000000" pitchFamily="34" charset="0"/>
              </a:rPr>
              <a:t>s</a:t>
            </a:r>
            <a:r>
              <a:rPr lang="vi-VN" sz="3200" b="1">
                <a:solidFill>
                  <a:srgbClr val="C00000"/>
                </a:solidFill>
                <a:latin typeface="+mj-lt"/>
                <a:ea typeface="Arial-Rounded" panose="020B0500000000000000" pitchFamily="34" charset="0"/>
                <a:cs typeface="Arial-Rounded" panose="020B0500000000000000" pitchFamily="34" charset="0"/>
              </a:rPr>
              <a:t>ẩy chân </a:t>
            </a:r>
            <a:r>
              <a:rPr lang="vi-VN" sz="3200" b="1">
                <a:latin typeface="+mj-lt"/>
                <a:ea typeface="Arial-Rounded" panose="020B0500000000000000" pitchFamily="34" charset="0"/>
                <a:cs typeface="Arial-Rounded" panose="020B0500000000000000" pitchFamily="34" charset="0"/>
              </a:rPr>
              <a:t>ngã. </a:t>
            </a:r>
            <a:endParaRPr lang="en-US" sz="3200">
              <a:latin typeface="+mj-lt"/>
            </a:endParaRPr>
          </a:p>
        </p:txBody>
      </p:sp>
      <p:sp>
        <p:nvSpPr>
          <p:cNvPr id="7" name="Rectangle 6"/>
          <p:cNvSpPr/>
          <p:nvPr/>
        </p:nvSpPr>
        <p:spPr>
          <a:xfrm>
            <a:off x="799071" y="1629323"/>
            <a:ext cx="10651524" cy="3539430"/>
          </a:xfrm>
          <a:prstGeom prst="rect">
            <a:avLst/>
          </a:prstGeom>
        </p:spPr>
        <p:txBody>
          <a:bodyPr wrap="square">
            <a:spAutoFit/>
          </a:bodyPr>
          <a:lstStyle/>
          <a:p>
            <a:pPr lvl="0" algn="just">
              <a:defRPr/>
            </a:pPr>
            <a:r>
              <a:rPr lang="vi-VN" sz="3200" b="1">
                <a:solidFill>
                  <a:srgbClr val="0070C0"/>
                </a:solidFill>
                <a:latin typeface="+mj-lt"/>
                <a:ea typeface="Arial-Rounded" panose="020B0500000000000000" pitchFamily="34" charset="0"/>
                <a:cs typeface="Arial-Rounded" panose="020B0500000000000000" pitchFamily="34" charset="0"/>
              </a:rPr>
              <a:t>Bác dừng lại đợi anh chiến sĩ đi tới, rồi ân cần hỏi:</a:t>
            </a:r>
          </a:p>
          <a:p>
            <a:pPr lvl="0" algn="just">
              <a:defRPr/>
            </a:pPr>
            <a:r>
              <a:rPr lang="en-US" sz="3200" b="1">
                <a:solidFill>
                  <a:srgbClr val="002060"/>
                </a:solidFill>
                <a:latin typeface="+mj-lt"/>
                <a:ea typeface="Arial-Rounded" panose="020B0500000000000000" pitchFamily="34" charset="0"/>
                <a:cs typeface="Arial-Rounded" panose="020B0500000000000000" pitchFamily="34" charset="0"/>
              </a:rPr>
              <a:t>   </a:t>
            </a:r>
            <a:r>
              <a:rPr lang="vi-VN" sz="3200" b="1">
                <a:solidFill>
                  <a:srgbClr val="FF0000"/>
                </a:solidFill>
                <a:latin typeface="+mj-lt"/>
                <a:ea typeface="Arial-Rounded" panose="020B0500000000000000" pitchFamily="34" charset="0"/>
                <a:cs typeface="Arial-Rounded" panose="020B0500000000000000" pitchFamily="34" charset="0"/>
              </a:rPr>
              <a:t>- Chú ngã có đau không?</a:t>
            </a:r>
          </a:p>
          <a:p>
            <a:pPr lvl="0" algn="just">
              <a:defRPr/>
            </a:pPr>
            <a:r>
              <a:rPr lang="en-US" sz="3200" b="1">
                <a:solidFill>
                  <a:srgbClr val="002060"/>
                </a:solidFill>
                <a:latin typeface="+mj-lt"/>
                <a:ea typeface="Arial-Rounded" panose="020B0500000000000000" pitchFamily="34" charset="0"/>
                <a:cs typeface="Arial-Rounded" panose="020B0500000000000000" pitchFamily="34" charset="0"/>
              </a:rPr>
              <a:t>   </a:t>
            </a:r>
            <a:r>
              <a:rPr lang="vi-VN" sz="3200" b="1">
                <a:solidFill>
                  <a:srgbClr val="7030A0"/>
                </a:solidFill>
                <a:latin typeface="+mj-lt"/>
                <a:ea typeface="Arial-Rounded" panose="020B0500000000000000" pitchFamily="34" charset="0"/>
                <a:cs typeface="Arial-Rounded" panose="020B0500000000000000" pitchFamily="34" charset="0"/>
              </a:rPr>
              <a:t>- Dạ, không sao ạ!</a:t>
            </a:r>
          </a:p>
          <a:p>
            <a:pPr lvl="0" algn="just">
              <a:defRPr/>
            </a:pPr>
            <a:r>
              <a:rPr lang="vi-VN" sz="3200" b="1" smtClean="0">
                <a:solidFill>
                  <a:srgbClr val="0070C0"/>
                </a:solidFill>
                <a:latin typeface="+mj-lt"/>
                <a:ea typeface="Arial-Rounded" panose="020B0500000000000000" pitchFamily="34" charset="0"/>
                <a:cs typeface="Arial-Rounded" panose="020B0500000000000000" pitchFamily="34" charset="0"/>
              </a:rPr>
              <a:t>Bác </a:t>
            </a:r>
            <a:r>
              <a:rPr lang="vi-VN" sz="3200" b="1">
                <a:solidFill>
                  <a:srgbClr val="0070C0"/>
                </a:solidFill>
                <a:latin typeface="+mj-lt"/>
                <a:ea typeface="Arial-Rounded" panose="020B0500000000000000" pitchFamily="34" charset="0"/>
                <a:cs typeface="Arial-Rounded" panose="020B0500000000000000" pitchFamily="34" charset="0"/>
              </a:rPr>
              <a:t>nói:</a:t>
            </a:r>
          </a:p>
          <a:p>
            <a:pPr lvl="0" algn="just">
              <a:defRPr/>
            </a:pPr>
            <a:r>
              <a:rPr lang="en-US" sz="3200" b="1">
                <a:solidFill>
                  <a:srgbClr val="002060"/>
                </a:solidFill>
                <a:latin typeface="+mj-lt"/>
                <a:ea typeface="Arial-Rounded" panose="020B0500000000000000" pitchFamily="34" charset="0"/>
                <a:cs typeface="Arial-Rounded" panose="020B0500000000000000" pitchFamily="34" charset="0"/>
              </a:rPr>
              <a:t>   </a:t>
            </a:r>
            <a:r>
              <a:rPr lang="vi-VN" sz="3200" b="1">
                <a:solidFill>
                  <a:srgbClr val="FF0000"/>
                </a:solidFill>
                <a:latin typeface="+mj-lt"/>
                <a:ea typeface="Arial-Rounded" panose="020B0500000000000000" pitchFamily="34" charset="0"/>
                <a:cs typeface="Arial-Rounded" panose="020B0500000000000000" pitchFamily="34" charset="0"/>
              </a:rPr>
              <a:t>- Thế thì tốt rồi. Nhưng tại sao chú bị ngã?</a:t>
            </a:r>
          </a:p>
          <a:p>
            <a:pPr lvl="0" algn="just">
              <a:defRPr/>
            </a:pPr>
            <a:r>
              <a:rPr lang="en-US" sz="3200" b="1">
                <a:solidFill>
                  <a:srgbClr val="002060"/>
                </a:solidFill>
                <a:latin typeface="+mj-lt"/>
                <a:ea typeface="Arial-Rounded" panose="020B0500000000000000" pitchFamily="34" charset="0"/>
                <a:cs typeface="Arial-Rounded" panose="020B0500000000000000" pitchFamily="34" charset="0"/>
              </a:rPr>
              <a:t>   </a:t>
            </a:r>
            <a:r>
              <a:rPr lang="vi-VN" sz="3200" b="1">
                <a:solidFill>
                  <a:srgbClr val="7030A0"/>
                </a:solidFill>
                <a:latin typeface="+mj-lt"/>
                <a:ea typeface="Arial-Rounded" panose="020B0500000000000000" pitchFamily="34" charset="0"/>
                <a:cs typeface="Arial-Rounded" panose="020B0500000000000000" pitchFamily="34" charset="0"/>
              </a:rPr>
              <a:t>- Thưa Bác, tại hòn đá bị kênh ạ.</a:t>
            </a:r>
          </a:p>
          <a:p>
            <a:pPr lvl="0" algn="just">
              <a:defRPr/>
            </a:pPr>
            <a:r>
              <a:rPr lang="en-US" sz="3200" b="1">
                <a:solidFill>
                  <a:srgbClr val="FF0000"/>
                </a:solidFill>
                <a:latin typeface="+mj-lt"/>
                <a:ea typeface="Arial-Rounded" panose="020B0500000000000000" pitchFamily="34" charset="0"/>
                <a:cs typeface="Arial-Rounded" panose="020B0500000000000000" pitchFamily="34" charset="0"/>
              </a:rPr>
              <a:t>   </a:t>
            </a:r>
            <a:r>
              <a:rPr lang="vi-VN" sz="3200" b="1">
                <a:solidFill>
                  <a:srgbClr val="FF0000"/>
                </a:solidFill>
                <a:latin typeface="+mj-lt"/>
                <a:ea typeface="Arial-Rounded" panose="020B0500000000000000" pitchFamily="34" charset="0"/>
                <a:cs typeface="Arial-Rounded" panose="020B0500000000000000" pitchFamily="34" charset="0"/>
              </a:rPr>
              <a:t>- Ta cần kê lại để người khác qua suối không bị ngã nữa.</a:t>
            </a:r>
          </a:p>
        </p:txBody>
      </p:sp>
      <p:pic>
        <p:nvPicPr>
          <p:cNvPr id="2" name="Picture 1"/>
          <p:cNvPicPr>
            <a:picLocks noChangeAspect="1"/>
          </p:cNvPicPr>
          <p:nvPr/>
        </p:nvPicPr>
        <p:blipFill>
          <a:blip r:embed="rId2"/>
          <a:stretch>
            <a:fillRect/>
          </a:stretch>
        </p:blipFill>
        <p:spPr>
          <a:xfrm>
            <a:off x="723441" y="5168753"/>
            <a:ext cx="11650466" cy="1347333"/>
          </a:xfrm>
          <a:prstGeom prst="rect">
            <a:avLst/>
          </a:prstGeom>
        </p:spPr>
      </p:pic>
      <p:cxnSp>
        <p:nvCxnSpPr>
          <p:cNvPr id="6" name="Straight Connector 5"/>
          <p:cNvCxnSpPr/>
          <p:nvPr/>
        </p:nvCxnSpPr>
        <p:spPr>
          <a:xfrm flipH="1">
            <a:off x="3350150" y="5337369"/>
            <a:ext cx="82378" cy="378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951185" y="5850811"/>
            <a:ext cx="82378" cy="378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860806" y="5823667"/>
            <a:ext cx="82378" cy="378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692795" y="5382937"/>
            <a:ext cx="82378" cy="378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3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58ED0C2-7CB4-95CD-C3D3-9D7EC53503D3}"/>
              </a:ext>
            </a:extLst>
          </p:cNvPr>
          <p:cNvSpPr txBox="1"/>
          <p:nvPr/>
        </p:nvSpPr>
        <p:spPr>
          <a:xfrm>
            <a:off x="3729844" y="0"/>
            <a:ext cx="57761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BÁC QUA SUỐI</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262550" y="619787"/>
            <a:ext cx="11929450" cy="1015663"/>
          </a:xfrm>
          <a:prstGeom prst="rect">
            <a:avLst/>
          </a:prstGeom>
        </p:spPr>
        <p:txBody>
          <a:bodyPr wrap="square">
            <a:spAutoFit/>
          </a:bodyPr>
          <a:lstStyle/>
          <a:p>
            <a:r>
              <a:rPr lang="en-US"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smtClean="0">
                <a:solidFill>
                  <a:srgbClr val="FF0000"/>
                </a:solidFill>
                <a:latin typeface="+mj-lt"/>
                <a:ea typeface="Arial-Rounded" panose="020B0500000000000000" pitchFamily="34" charset="0"/>
                <a:cs typeface="Arial-Rounded" panose="020B0500000000000000" pitchFamily="34" charset="0"/>
              </a:rPr>
              <a:t>Một </a:t>
            </a:r>
            <a:r>
              <a:rPr lang="vi-VN" sz="2000" b="1">
                <a:solidFill>
                  <a:srgbClr val="FF0000"/>
                </a:solidFill>
                <a:latin typeface="+mj-lt"/>
                <a:ea typeface="Arial-Rounded" panose="020B0500000000000000" pitchFamily="34" charset="0"/>
                <a:cs typeface="Arial-Rounded" panose="020B0500000000000000" pitchFamily="34" charset="0"/>
              </a:rPr>
              <a:t>lần đi công tác, Bác cùng hai chiến sĩ cảnh vệ lội qua suối. Bác cẩn thận, vừa đi vừa dò mực nước. Thỉnh thoảng Bác nhắc các chiến sĩ đi sau: “Chỗ này nước sâu, khéo ướt quần áo!”, “Chỗ này rêu trơn, đi cẩn thận!”.</a:t>
            </a:r>
            <a:endParaRPr lang="en-US" sz="2000">
              <a:solidFill>
                <a:srgbClr val="FF0000"/>
              </a:solidFill>
              <a:latin typeface="+mj-lt"/>
            </a:endParaRPr>
          </a:p>
        </p:txBody>
      </p:sp>
      <p:sp>
        <p:nvSpPr>
          <p:cNvPr id="6" name="Rectangle 5"/>
          <p:cNvSpPr/>
          <p:nvPr/>
        </p:nvSpPr>
        <p:spPr>
          <a:xfrm>
            <a:off x="437400" y="1582341"/>
            <a:ext cx="11522228" cy="1631216"/>
          </a:xfrm>
          <a:prstGeom prst="rect">
            <a:avLst/>
          </a:prstGeom>
        </p:spPr>
        <p:txBody>
          <a:bodyPr wrap="square">
            <a:spAutoFit/>
          </a:bodyPr>
          <a:lstStyle/>
          <a:p>
            <a:pPr lvl="0" algn="just">
              <a:defRPr/>
            </a:pPr>
            <a:r>
              <a:rPr lang="en-US" sz="2000" b="1" smtClean="0">
                <a:solidFill>
                  <a:srgbClr val="000000"/>
                </a:solidFill>
                <a:latin typeface="+mj-lt"/>
                <a:ea typeface="Arial-Rounded" panose="020B0500000000000000" pitchFamily="34" charset="0"/>
                <a:cs typeface="Arial-Rounded" panose="020B0500000000000000" pitchFamily="34" charset="0"/>
              </a:rPr>
              <a:t>    </a:t>
            </a:r>
            <a:r>
              <a:rPr lang="vi-VN" sz="2000" b="1" smtClean="0">
                <a:solidFill>
                  <a:srgbClr val="000000"/>
                </a:solidFill>
                <a:latin typeface="+mj-lt"/>
                <a:ea typeface="Arial-Rounded" panose="020B0500000000000000" pitchFamily="34" charset="0"/>
                <a:cs typeface="Arial-Rounded" panose="020B0500000000000000" pitchFamily="34" charset="0"/>
              </a:rPr>
              <a:t>Gần </a:t>
            </a:r>
            <a:r>
              <a:rPr lang="vi-VN" sz="2000" b="1">
                <a:solidFill>
                  <a:srgbClr val="000000"/>
                </a:solidFill>
                <a:latin typeface="+mj-lt"/>
                <a:ea typeface="Arial-Rounded" panose="020B0500000000000000" pitchFamily="34" charset="0"/>
                <a:cs typeface="Arial-Rounded" panose="020B0500000000000000" pitchFamily="34" charset="0"/>
              </a:rPr>
              <a:t>lên đến bờ, Bác trượt chân, suýt ngã. Bác xem lại chỗ vừa trượt chân và nói:</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en-US" sz="2000" b="1" smtClean="0">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Nói xong, Bác cúi xuống, nhặt hòn đá, đặt lên bờ. Bác bảo: </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 Phải để nó ra đây, </a:t>
            </a:r>
            <a:r>
              <a:rPr lang="vi-VN" sz="2000" b="1" smtClean="0">
                <a:solidFill>
                  <a:srgbClr val="000000"/>
                </a:solidFill>
                <a:latin typeface="+mj-lt"/>
                <a:ea typeface="Arial-Rounded" panose="020B0500000000000000" pitchFamily="34" charset="0"/>
                <a:cs typeface="Arial-Rounded" panose="020B0500000000000000" pitchFamily="34" charset="0"/>
              </a:rPr>
              <a:t>tr</a:t>
            </a:r>
            <a:r>
              <a:rPr lang="en-US" sz="2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2000" b="1" smtClean="0">
                <a:solidFill>
                  <a:srgbClr val="000000"/>
                </a:solidFill>
                <a:latin typeface="+mj-lt"/>
                <a:ea typeface="Arial-Rounded" panose="020B0500000000000000" pitchFamily="34" charset="0"/>
                <a:cs typeface="Arial-Rounded" panose="020B0500000000000000" pitchFamily="34" charset="0"/>
              </a:rPr>
              <a:t>nh </a:t>
            </a:r>
            <a:r>
              <a:rPr lang="vi-VN" sz="2000" b="1">
                <a:solidFill>
                  <a:srgbClr val="000000"/>
                </a:solidFill>
                <a:latin typeface="+mj-lt"/>
                <a:ea typeface="Arial-Rounded" panose="020B0500000000000000" pitchFamily="34" charset="0"/>
                <a:cs typeface="Arial-Rounded" panose="020B0500000000000000" pitchFamily="34" charset="0"/>
              </a:rPr>
              <a:t>cho người đi sau khỏi bị ngã.</a:t>
            </a:r>
            <a:endParaRPr lang="vi-VN" sz="2000" b="1" dirty="0">
              <a:solidFill>
                <a:srgbClr val="000000"/>
              </a:solidFill>
              <a:latin typeface="+mj-lt"/>
              <a:ea typeface="Arial-Rounded" panose="020B0500000000000000" pitchFamily="34" charset="0"/>
              <a:cs typeface="Arial-Rounded" panose="020B0500000000000000" pitchFamily="34" charset="0"/>
            </a:endParaRPr>
          </a:p>
        </p:txBody>
      </p:sp>
      <p:sp>
        <p:nvSpPr>
          <p:cNvPr id="7" name="Rectangle 6"/>
          <p:cNvSpPr/>
          <p:nvPr/>
        </p:nvSpPr>
        <p:spPr>
          <a:xfrm>
            <a:off x="521896" y="3123040"/>
            <a:ext cx="7055854" cy="3785652"/>
          </a:xfrm>
          <a:prstGeom prst="rect">
            <a:avLst/>
          </a:prstGeom>
        </p:spPr>
        <p:txBody>
          <a:bodyPr wrap="square">
            <a:spAutoFit/>
          </a:bodyPr>
          <a:lstStyle/>
          <a:p>
            <a:pPr lvl="0" algn="just">
              <a:defRPr/>
            </a:pPr>
            <a:r>
              <a:rPr lang="en-US"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smtClean="0">
                <a:solidFill>
                  <a:srgbClr val="0070C0"/>
                </a:solidFill>
                <a:latin typeface="+mj-lt"/>
                <a:ea typeface="Arial-Rounded" panose="020B0500000000000000" pitchFamily="34" charset="0"/>
                <a:cs typeface="Arial-Rounded" panose="020B0500000000000000" pitchFamily="34" charset="0"/>
              </a:rPr>
              <a:t>Lần </a:t>
            </a:r>
            <a:r>
              <a:rPr lang="vi-VN" sz="2000" b="1">
                <a:solidFill>
                  <a:srgbClr val="0070C0"/>
                </a:solidFill>
                <a:latin typeface="+mj-lt"/>
                <a:ea typeface="Arial-Rounded" panose="020B0500000000000000" pitchFamily="34" charset="0"/>
                <a:cs typeface="Arial-Rounded" panose="020B0500000000000000" pitchFamily="34" charset="0"/>
              </a:rPr>
              <a:t>khác, bác cháu lại qua một con suối. Ở đây, có những hòn đá bắc thành lối đi. Khi Bác đã sang tới bờ bên kia, một chiến sĩ đi sau bỗng sẩy chân ngã. Bác dừng lại đợi anh chiến sĩ đi tới, rồi ân cần hỏi:</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Chú ngã có đau không?</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Dạ, không sao ạ!</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Bác nói:</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Thế thì tốt rồi. Nhưng tại sao chú bị ngã?</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Thưa Bác, tại hòn đá bị kênh ạ.</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Ta cần kê lại để người khác qua suối không bị ngã nữa.</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endParaRPr lang="vi-VN" sz="2000" b="1" dirty="0">
              <a:solidFill>
                <a:srgbClr val="0070C0"/>
              </a:solidFill>
              <a:latin typeface="+mj-lt"/>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825634E5-DE3D-9D32-610B-D29DD5575463}"/>
              </a:ext>
            </a:extLst>
          </p:cNvPr>
          <p:cNvPicPr>
            <a:picLocks noChangeAspect="1"/>
          </p:cNvPicPr>
          <p:nvPr/>
        </p:nvPicPr>
        <p:blipFill>
          <a:blip r:embed="rId2"/>
          <a:stretch>
            <a:fillRect/>
          </a:stretch>
        </p:blipFill>
        <p:spPr>
          <a:xfrm>
            <a:off x="7767589" y="2321005"/>
            <a:ext cx="4333876" cy="3605690"/>
          </a:xfrm>
          <a:prstGeom prst="rect">
            <a:avLst/>
          </a:prstGeom>
        </p:spPr>
      </p:pic>
      <p:sp>
        <p:nvSpPr>
          <p:cNvPr id="9" name="Rectangle 8"/>
          <p:cNvSpPr/>
          <p:nvPr/>
        </p:nvSpPr>
        <p:spPr>
          <a:xfrm>
            <a:off x="6763972" y="6539360"/>
            <a:ext cx="4063934" cy="400110"/>
          </a:xfrm>
          <a:prstGeom prst="rect">
            <a:avLst/>
          </a:prstGeom>
        </p:spPr>
        <p:txBody>
          <a:bodyPr wrap="none">
            <a:spAutoFit/>
          </a:bodyPr>
          <a:lstStyle/>
          <a:p>
            <a:pPr lvl="0" algn="r">
              <a:defRPr/>
            </a:pPr>
            <a:r>
              <a:rPr lang="en-US" sz="2000" b="1" i="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2000" b="1" i="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000" b="1" i="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Chuyện Bác Hồ trồng người)</a:t>
            </a:r>
            <a:endParaRPr lang="vi-VN" sz="2000" b="1"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4B6EE942-BE94-0DA1-6697-DE8ACB8CFE59}"/>
              </a:ext>
            </a:extLst>
          </p:cNvPr>
          <p:cNvGrpSpPr/>
          <p:nvPr/>
        </p:nvGrpSpPr>
        <p:grpSpPr>
          <a:xfrm>
            <a:off x="0" y="241350"/>
            <a:ext cx="828675" cy="809961"/>
            <a:chOff x="-93175" y="1999914"/>
            <a:chExt cx="931530" cy="931530"/>
          </a:xfrm>
        </p:grpSpPr>
        <p:pic>
          <p:nvPicPr>
            <p:cNvPr id="11" name="Picture 10"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 xmlns:a16="http://schemas.microsoft.com/office/drawing/2014/main" id="{4B6EE942-BE94-0DA1-6697-DE8ACB8CFE59}"/>
              </a:ext>
            </a:extLst>
          </p:cNvPr>
          <p:cNvGrpSpPr/>
          <p:nvPr/>
        </p:nvGrpSpPr>
        <p:grpSpPr>
          <a:xfrm>
            <a:off x="-82469" y="1420406"/>
            <a:ext cx="828675" cy="809961"/>
            <a:chOff x="-93175" y="1999914"/>
            <a:chExt cx="931530" cy="931530"/>
          </a:xfrm>
        </p:grpSpPr>
        <p:pic>
          <p:nvPicPr>
            <p:cNvPr id="14" name="Picture 13"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effectLst/>
                  <a:uLnTx/>
                  <a:uFillTx/>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effectLst/>
                <a:uLnTx/>
                <a:uFillTx/>
                <a:latin typeface="Calibri" panose="020F0502020204030204" pitchFamily="34" charset="0"/>
                <a:ea typeface="思源黑体 CN Medium"/>
                <a:cs typeface="Calibri" panose="020F0502020204030204" pitchFamily="34" charset="0"/>
              </a:endParaRPr>
            </a:p>
          </p:txBody>
        </p:sp>
      </p:grpSp>
      <p:grpSp>
        <p:nvGrpSpPr>
          <p:cNvPr id="16" name="Group 15">
            <a:extLst>
              <a:ext uri="{FF2B5EF4-FFF2-40B4-BE49-F238E27FC236}">
                <a16:creationId xmlns="" xmlns:a16="http://schemas.microsoft.com/office/drawing/2014/main" id="{4B6EE942-BE94-0DA1-6697-DE8ACB8CFE59}"/>
              </a:ext>
            </a:extLst>
          </p:cNvPr>
          <p:cNvGrpSpPr/>
          <p:nvPr/>
        </p:nvGrpSpPr>
        <p:grpSpPr>
          <a:xfrm>
            <a:off x="12639" y="2884851"/>
            <a:ext cx="828675" cy="809961"/>
            <a:chOff x="-93175" y="1999914"/>
            <a:chExt cx="931530" cy="931530"/>
          </a:xfrm>
        </p:grpSpPr>
        <p:pic>
          <p:nvPicPr>
            <p:cNvPr id="17" name="Picture 16"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70C0"/>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3951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ARAOKE - NHƯ CÓ BÁC HỒ TRONG NGÀY VUI ĐẠI THẮNG ( c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319319"/>
          </a:xfrm>
          <a:prstGeom prst="rect">
            <a:avLst/>
          </a:prstGeom>
        </p:spPr>
      </p:pic>
    </p:spTree>
    <p:extLst>
      <p:ext uri="{BB962C8B-B14F-4D97-AF65-F5344CB8AC3E}">
        <p14:creationId xmlns:p14="http://schemas.microsoft.com/office/powerpoint/2010/main" val="147552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Đêm Qua Em Mơ Gặp Bác Hồ  Candy Ngọc Hà  Nhạc Thiếu Nhi Vui Nhộn Hát Về Bác Hồ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8485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07845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58ED0C2-7CB4-95CD-C3D3-9D7EC53503D3}"/>
              </a:ext>
            </a:extLst>
          </p:cNvPr>
          <p:cNvSpPr txBox="1"/>
          <p:nvPr/>
        </p:nvSpPr>
        <p:spPr>
          <a:xfrm>
            <a:off x="3729844" y="0"/>
            <a:ext cx="57761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BÁC QUA SUỐI</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262550" y="619787"/>
            <a:ext cx="11929450" cy="1015663"/>
          </a:xfrm>
          <a:prstGeom prst="rect">
            <a:avLst/>
          </a:prstGeom>
        </p:spPr>
        <p:txBody>
          <a:bodyPr wrap="square">
            <a:spAutoFit/>
          </a:bodyPr>
          <a:lstStyle/>
          <a:p>
            <a:r>
              <a:rPr lang="en-US"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smtClean="0">
                <a:solidFill>
                  <a:srgbClr val="FF0000"/>
                </a:solidFill>
                <a:latin typeface="+mj-lt"/>
                <a:ea typeface="Arial-Rounded" panose="020B0500000000000000" pitchFamily="34" charset="0"/>
                <a:cs typeface="Arial-Rounded" panose="020B0500000000000000" pitchFamily="34" charset="0"/>
              </a:rPr>
              <a:t>Một </a:t>
            </a:r>
            <a:r>
              <a:rPr lang="vi-VN" sz="2000" b="1">
                <a:solidFill>
                  <a:srgbClr val="FF0000"/>
                </a:solidFill>
                <a:latin typeface="+mj-lt"/>
                <a:ea typeface="Arial-Rounded" panose="020B0500000000000000" pitchFamily="34" charset="0"/>
                <a:cs typeface="Arial-Rounded" panose="020B0500000000000000" pitchFamily="34" charset="0"/>
              </a:rPr>
              <a:t>lần đi công tác, Bác cùng hai chiến sĩ cảnh vệ lội qua suối. Bác cẩn thận, vừa đi vừa dò mực nước. Thỉnh thoảng Bác nhắc các chiến sĩ đi sau: “Chỗ này nước sâu, khéo ướt quần áo!”, “Chỗ này rêu trơn, đi cẩn thận!”.</a:t>
            </a:r>
            <a:endParaRPr lang="en-US" sz="2000">
              <a:solidFill>
                <a:srgbClr val="FF0000"/>
              </a:solidFill>
              <a:latin typeface="+mj-lt"/>
            </a:endParaRPr>
          </a:p>
        </p:txBody>
      </p:sp>
      <p:sp>
        <p:nvSpPr>
          <p:cNvPr id="6" name="Rectangle 5"/>
          <p:cNvSpPr/>
          <p:nvPr/>
        </p:nvSpPr>
        <p:spPr>
          <a:xfrm>
            <a:off x="437400" y="1582341"/>
            <a:ext cx="11522228" cy="1631216"/>
          </a:xfrm>
          <a:prstGeom prst="rect">
            <a:avLst/>
          </a:prstGeom>
        </p:spPr>
        <p:txBody>
          <a:bodyPr wrap="square">
            <a:spAutoFit/>
          </a:bodyPr>
          <a:lstStyle/>
          <a:p>
            <a:pPr lvl="0" algn="just">
              <a:defRPr/>
            </a:pPr>
            <a:r>
              <a:rPr lang="en-US" sz="2000" b="1" smtClean="0">
                <a:solidFill>
                  <a:srgbClr val="000000"/>
                </a:solidFill>
                <a:latin typeface="+mj-lt"/>
                <a:ea typeface="Arial-Rounded" panose="020B0500000000000000" pitchFamily="34" charset="0"/>
                <a:cs typeface="Arial-Rounded" panose="020B0500000000000000" pitchFamily="34" charset="0"/>
              </a:rPr>
              <a:t>    </a:t>
            </a:r>
            <a:r>
              <a:rPr lang="vi-VN" sz="2000" b="1" smtClean="0">
                <a:solidFill>
                  <a:srgbClr val="000000"/>
                </a:solidFill>
                <a:latin typeface="+mj-lt"/>
                <a:ea typeface="Arial-Rounded" panose="020B0500000000000000" pitchFamily="34" charset="0"/>
                <a:cs typeface="Arial-Rounded" panose="020B0500000000000000" pitchFamily="34" charset="0"/>
              </a:rPr>
              <a:t>Gần </a:t>
            </a:r>
            <a:r>
              <a:rPr lang="vi-VN" sz="2000" b="1">
                <a:solidFill>
                  <a:srgbClr val="000000"/>
                </a:solidFill>
                <a:latin typeface="+mj-lt"/>
                <a:ea typeface="Arial-Rounded" panose="020B0500000000000000" pitchFamily="34" charset="0"/>
                <a:cs typeface="Arial-Rounded" panose="020B0500000000000000" pitchFamily="34" charset="0"/>
              </a:rPr>
              <a:t>lên đến bờ, Bác trượt chân, suýt ngã. Bác xem lại chỗ vừa trượt chân và nói:</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en-US" sz="2000" b="1" smtClean="0">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Nói xong, Bác cúi xuống, nhặt hòn đá, đặt lên bờ. Bác bảo: </a:t>
            </a:r>
          </a:p>
          <a:p>
            <a:pPr lvl="0" algn="just">
              <a:defRPr/>
            </a:pPr>
            <a:r>
              <a:rPr lang="en-US" sz="2000" b="1">
                <a:solidFill>
                  <a:srgbClr val="000000"/>
                </a:solidFill>
                <a:latin typeface="+mj-lt"/>
                <a:ea typeface="Arial-Rounded" panose="020B0500000000000000" pitchFamily="34" charset="0"/>
                <a:cs typeface="Arial-Rounded" panose="020B0500000000000000" pitchFamily="34" charset="0"/>
              </a:rPr>
              <a:t>   </a:t>
            </a:r>
            <a:r>
              <a:rPr lang="vi-VN" sz="2000" b="1">
                <a:solidFill>
                  <a:srgbClr val="000000"/>
                </a:solidFill>
                <a:latin typeface="+mj-lt"/>
                <a:ea typeface="Arial-Rounded" panose="020B0500000000000000" pitchFamily="34" charset="0"/>
                <a:cs typeface="Arial-Rounded" panose="020B0500000000000000" pitchFamily="34" charset="0"/>
              </a:rPr>
              <a:t>- Phải để nó ra đây, </a:t>
            </a:r>
            <a:r>
              <a:rPr lang="vi-VN" sz="2000" b="1" smtClean="0">
                <a:solidFill>
                  <a:srgbClr val="000000"/>
                </a:solidFill>
                <a:latin typeface="+mj-lt"/>
                <a:ea typeface="Arial-Rounded" panose="020B0500000000000000" pitchFamily="34" charset="0"/>
                <a:cs typeface="Arial-Rounded" panose="020B0500000000000000" pitchFamily="34" charset="0"/>
              </a:rPr>
              <a:t>tr</a:t>
            </a:r>
            <a:r>
              <a:rPr lang="en-US" sz="2000" b="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2000" b="1" smtClean="0">
                <a:solidFill>
                  <a:srgbClr val="000000"/>
                </a:solidFill>
                <a:latin typeface="+mj-lt"/>
                <a:ea typeface="Arial-Rounded" panose="020B0500000000000000" pitchFamily="34" charset="0"/>
                <a:cs typeface="Arial-Rounded" panose="020B0500000000000000" pitchFamily="34" charset="0"/>
              </a:rPr>
              <a:t>nh </a:t>
            </a:r>
            <a:r>
              <a:rPr lang="vi-VN" sz="2000" b="1">
                <a:solidFill>
                  <a:srgbClr val="000000"/>
                </a:solidFill>
                <a:latin typeface="+mj-lt"/>
                <a:ea typeface="Arial-Rounded" panose="020B0500000000000000" pitchFamily="34" charset="0"/>
                <a:cs typeface="Arial-Rounded" panose="020B0500000000000000" pitchFamily="34" charset="0"/>
              </a:rPr>
              <a:t>cho người đi sau khỏi bị ngã.</a:t>
            </a:r>
            <a:endParaRPr lang="vi-VN" sz="2000" b="1" dirty="0">
              <a:solidFill>
                <a:srgbClr val="000000"/>
              </a:solidFill>
              <a:latin typeface="+mj-lt"/>
              <a:ea typeface="Arial-Rounded" panose="020B0500000000000000" pitchFamily="34" charset="0"/>
              <a:cs typeface="Arial-Rounded" panose="020B0500000000000000" pitchFamily="34" charset="0"/>
            </a:endParaRPr>
          </a:p>
        </p:txBody>
      </p:sp>
      <p:sp>
        <p:nvSpPr>
          <p:cNvPr id="7" name="Rectangle 6"/>
          <p:cNvSpPr/>
          <p:nvPr/>
        </p:nvSpPr>
        <p:spPr>
          <a:xfrm>
            <a:off x="521896" y="3123040"/>
            <a:ext cx="7055854" cy="3785652"/>
          </a:xfrm>
          <a:prstGeom prst="rect">
            <a:avLst/>
          </a:prstGeom>
        </p:spPr>
        <p:txBody>
          <a:bodyPr wrap="square">
            <a:spAutoFit/>
          </a:bodyPr>
          <a:lstStyle/>
          <a:p>
            <a:pPr lvl="0" algn="just">
              <a:defRPr/>
            </a:pPr>
            <a:r>
              <a:rPr lang="en-US" b="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smtClean="0">
                <a:solidFill>
                  <a:srgbClr val="0070C0"/>
                </a:solidFill>
                <a:latin typeface="+mj-lt"/>
                <a:ea typeface="Arial-Rounded" panose="020B0500000000000000" pitchFamily="34" charset="0"/>
                <a:cs typeface="Arial-Rounded" panose="020B0500000000000000" pitchFamily="34" charset="0"/>
              </a:rPr>
              <a:t>Lần </a:t>
            </a:r>
            <a:r>
              <a:rPr lang="vi-VN" sz="2000" b="1">
                <a:solidFill>
                  <a:srgbClr val="0070C0"/>
                </a:solidFill>
                <a:latin typeface="+mj-lt"/>
                <a:ea typeface="Arial-Rounded" panose="020B0500000000000000" pitchFamily="34" charset="0"/>
                <a:cs typeface="Arial-Rounded" panose="020B0500000000000000" pitchFamily="34" charset="0"/>
              </a:rPr>
              <a:t>khác, bác cháu lại qua một con suối. Ở đây, có những hòn đá bắc thành lối đi. Khi Bác đã sang tới bờ bên kia, một chiến sĩ đi sau bỗng sẩy chân ngã. Bác dừng lại đợi anh chiến sĩ đi tới, rồi ân cần hỏi:</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Chú ngã có đau không?</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Dạ, không sao ạ!</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Bác nói:</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Thế thì tốt rồi. Nhưng tại sao chú bị ngã?</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Thưa Bác, tại hòn đá bị kênh ạ.</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 Ta cần kê lại để người khác qua suối không bị ngã nữa.</a:t>
            </a:r>
          </a:p>
          <a:p>
            <a:pPr lvl="0" algn="just">
              <a:defRPr/>
            </a:pPr>
            <a:r>
              <a:rPr lang="en-US" sz="2000" b="1">
                <a:solidFill>
                  <a:srgbClr val="0070C0"/>
                </a:solidFill>
                <a:latin typeface="+mj-lt"/>
                <a:ea typeface="Arial-Rounded" panose="020B0500000000000000" pitchFamily="34" charset="0"/>
                <a:cs typeface="Arial-Rounded" panose="020B0500000000000000" pitchFamily="34" charset="0"/>
              </a:rPr>
              <a:t>   </a:t>
            </a:r>
            <a:r>
              <a:rPr lang="vi-VN" sz="2000" b="1">
                <a:solidFill>
                  <a:srgbClr val="0070C0"/>
                </a:solidFill>
                <a:latin typeface="+mj-l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endParaRPr lang="vi-VN" sz="2000" b="1" dirty="0">
              <a:solidFill>
                <a:srgbClr val="0070C0"/>
              </a:solidFill>
              <a:latin typeface="+mj-lt"/>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825634E5-DE3D-9D32-610B-D29DD5575463}"/>
              </a:ext>
            </a:extLst>
          </p:cNvPr>
          <p:cNvPicPr>
            <a:picLocks noChangeAspect="1"/>
          </p:cNvPicPr>
          <p:nvPr/>
        </p:nvPicPr>
        <p:blipFill>
          <a:blip r:embed="rId2"/>
          <a:stretch>
            <a:fillRect/>
          </a:stretch>
        </p:blipFill>
        <p:spPr>
          <a:xfrm>
            <a:off x="7767589" y="2321005"/>
            <a:ext cx="4333876" cy="3605690"/>
          </a:xfrm>
          <a:prstGeom prst="rect">
            <a:avLst/>
          </a:prstGeom>
        </p:spPr>
      </p:pic>
      <p:sp>
        <p:nvSpPr>
          <p:cNvPr id="9" name="Rectangle 8"/>
          <p:cNvSpPr/>
          <p:nvPr/>
        </p:nvSpPr>
        <p:spPr>
          <a:xfrm>
            <a:off x="6763972" y="6539360"/>
            <a:ext cx="4063934" cy="400110"/>
          </a:xfrm>
          <a:prstGeom prst="rect">
            <a:avLst/>
          </a:prstGeom>
        </p:spPr>
        <p:txBody>
          <a:bodyPr wrap="none">
            <a:spAutoFit/>
          </a:bodyPr>
          <a:lstStyle/>
          <a:p>
            <a:pPr lvl="0" algn="r">
              <a:defRPr/>
            </a:pPr>
            <a:r>
              <a:rPr lang="en-US" sz="2000" b="1" i="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2000" b="1" i="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000" b="1" i="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Chuyện Bác Hồ trồng người)</a:t>
            </a:r>
            <a:endParaRPr lang="vi-VN" sz="2000" b="1"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4B6EE942-BE94-0DA1-6697-DE8ACB8CFE59}"/>
              </a:ext>
            </a:extLst>
          </p:cNvPr>
          <p:cNvGrpSpPr/>
          <p:nvPr/>
        </p:nvGrpSpPr>
        <p:grpSpPr>
          <a:xfrm>
            <a:off x="0" y="241350"/>
            <a:ext cx="828675" cy="809961"/>
            <a:chOff x="-93175" y="1999914"/>
            <a:chExt cx="931530" cy="931530"/>
          </a:xfrm>
        </p:grpSpPr>
        <p:pic>
          <p:nvPicPr>
            <p:cNvPr id="11" name="Picture 10"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 xmlns:a16="http://schemas.microsoft.com/office/drawing/2014/main" id="{4B6EE942-BE94-0DA1-6697-DE8ACB8CFE59}"/>
              </a:ext>
            </a:extLst>
          </p:cNvPr>
          <p:cNvGrpSpPr/>
          <p:nvPr/>
        </p:nvGrpSpPr>
        <p:grpSpPr>
          <a:xfrm>
            <a:off x="-82469" y="1420406"/>
            <a:ext cx="828675" cy="809961"/>
            <a:chOff x="-93175" y="1999914"/>
            <a:chExt cx="931530" cy="931530"/>
          </a:xfrm>
        </p:grpSpPr>
        <p:pic>
          <p:nvPicPr>
            <p:cNvPr id="14" name="Picture 13"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effectLst/>
                  <a:uLnTx/>
                  <a:uFillTx/>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effectLst/>
                <a:uLnTx/>
                <a:uFillTx/>
                <a:latin typeface="Calibri" panose="020F0502020204030204" pitchFamily="34" charset="0"/>
                <a:ea typeface="思源黑体 CN Medium"/>
                <a:cs typeface="Calibri" panose="020F0502020204030204" pitchFamily="34" charset="0"/>
              </a:endParaRPr>
            </a:p>
          </p:txBody>
        </p:sp>
      </p:grpSp>
      <p:grpSp>
        <p:nvGrpSpPr>
          <p:cNvPr id="16" name="Group 15">
            <a:extLst>
              <a:ext uri="{FF2B5EF4-FFF2-40B4-BE49-F238E27FC236}">
                <a16:creationId xmlns="" xmlns:a16="http://schemas.microsoft.com/office/drawing/2014/main" id="{4B6EE942-BE94-0DA1-6697-DE8ACB8CFE59}"/>
              </a:ext>
            </a:extLst>
          </p:cNvPr>
          <p:cNvGrpSpPr/>
          <p:nvPr/>
        </p:nvGrpSpPr>
        <p:grpSpPr>
          <a:xfrm>
            <a:off x="12639" y="2884851"/>
            <a:ext cx="828675" cy="809961"/>
            <a:chOff x="-93175" y="1999914"/>
            <a:chExt cx="931530" cy="931530"/>
          </a:xfrm>
        </p:grpSpPr>
        <p:pic>
          <p:nvPicPr>
            <p:cNvPr id="17" name="Picture 16"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70C0"/>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2601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250" y="219075"/>
            <a:ext cx="8639175" cy="3477875"/>
          </a:xfrm>
          <a:prstGeom prst="rect">
            <a:avLst/>
          </a:prstGeom>
          <a:noFill/>
        </p:spPr>
        <p:txBody>
          <a:bodyPr wrap="square" rtlCol="0">
            <a:spAutoFit/>
          </a:bodyPr>
          <a:lstStyle/>
          <a:p>
            <a:pPr algn="ctr"/>
            <a:r>
              <a:rPr lang="en-US" sz="4000" b="1" smtClean="0">
                <a:solidFill>
                  <a:srgbClr val="FF0066"/>
                </a:solidFill>
                <a:latin typeface="Times New Roman" panose="02020603050405020304" pitchFamily="18" charset="0"/>
                <a:cs typeface="Times New Roman" panose="02020603050405020304" pitchFamily="18" charset="0"/>
              </a:rPr>
              <a:t>THẢO LUẬN NHÓM 4:</a:t>
            </a:r>
          </a:p>
          <a:p>
            <a:pPr marL="285750" indent="-285750">
              <a:buFontTx/>
              <a:buChar char="-"/>
            </a:pPr>
            <a:r>
              <a:rPr lang="en-US" sz="3600" b="1">
                <a:solidFill>
                  <a:srgbClr val="7030A0"/>
                </a:solidFill>
                <a:latin typeface="Times New Roman" panose="02020603050405020304" pitchFamily="18" charset="0"/>
                <a:cs typeface="Times New Roman" panose="02020603050405020304" pitchFamily="18" charset="0"/>
              </a:rPr>
              <a:t>Tìm tiếng dễ phát âm sai</a:t>
            </a:r>
            <a:r>
              <a:rPr lang="en-US" sz="3600" b="1" smtClean="0">
                <a:solidFill>
                  <a:srgbClr val="7030A0"/>
                </a:solidFill>
                <a:latin typeface="Times New Roman" panose="02020603050405020304" pitchFamily="18" charset="0"/>
                <a:cs typeface="Times New Roman" panose="02020603050405020304" pitchFamily="18" charset="0"/>
              </a:rPr>
              <a:t>.</a:t>
            </a:r>
          </a:p>
          <a:p>
            <a:pPr marL="285750" indent="-285750">
              <a:buFontTx/>
              <a:buChar char="-"/>
            </a:pPr>
            <a:r>
              <a:rPr lang="en-US" sz="3600" b="1" smtClean="0">
                <a:solidFill>
                  <a:srgbClr val="7030A0"/>
                </a:solidFill>
                <a:latin typeface="Times New Roman" panose="02020603050405020304" pitchFamily="18" charset="0"/>
                <a:cs typeface="Times New Roman" panose="02020603050405020304" pitchFamily="18" charset="0"/>
              </a:rPr>
              <a:t>Câu văn dài</a:t>
            </a:r>
          </a:p>
          <a:p>
            <a:pPr marL="285750" indent="-285750">
              <a:buFontTx/>
              <a:buChar char="-"/>
            </a:pPr>
            <a:r>
              <a:rPr lang="en-US" sz="3600" b="1" smtClean="0">
                <a:solidFill>
                  <a:srgbClr val="7030A0"/>
                </a:solidFill>
                <a:latin typeface="Times New Roman" panose="02020603050405020304" pitchFamily="18" charset="0"/>
                <a:cs typeface="Times New Roman" panose="02020603050405020304" pitchFamily="18" charset="0"/>
              </a:rPr>
              <a:t>Từ cần giải nghĩa.</a:t>
            </a:r>
          </a:p>
          <a:p>
            <a:pPr marL="285750" indent="-285750">
              <a:buFontTx/>
              <a:buChar char="-"/>
            </a:pPr>
            <a:r>
              <a:rPr lang="en-US" sz="3600" b="1" smtClean="0">
                <a:solidFill>
                  <a:srgbClr val="7030A0"/>
                </a:solidFill>
                <a:latin typeface="Times New Roman" panose="02020603050405020304" pitchFamily="18" charset="0"/>
                <a:cs typeface="Times New Roman" panose="02020603050405020304" pitchFamily="18" charset="0"/>
              </a:rPr>
              <a:t>Cách đọc đoạn.</a:t>
            </a:r>
          </a:p>
          <a:p>
            <a:r>
              <a:rPr lang="en-US" sz="3600" b="1" smtClean="0">
                <a:solidFill>
                  <a:srgbClr val="7030A0"/>
                </a:solidFill>
                <a:latin typeface="Times New Roman" panose="02020603050405020304" pitchFamily="18" charset="0"/>
                <a:cs typeface="Times New Roman" panose="02020603050405020304" pitchFamily="18" charset="0"/>
              </a:rPr>
              <a:t>-  Đọc cho nhau nghe trong nhóm.</a:t>
            </a:r>
            <a:endParaRPr lang="en-US" sz="3600" b="1">
              <a:solidFill>
                <a:srgbClr val="7030A0"/>
              </a:solidFill>
              <a:latin typeface="Times New Roman" panose="02020603050405020304" pitchFamily="18" charset="0"/>
              <a:cs typeface="Times New Roman" panose="02020603050405020304" pitchFamily="18" charset="0"/>
            </a:endParaRPr>
          </a:p>
        </p:txBody>
      </p:sp>
      <p:pic>
        <p:nvPicPr>
          <p:cNvPr id="5" name="Đồng hồ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07300" y="3819525"/>
            <a:ext cx="4064000" cy="2286000"/>
          </a:xfrm>
          <a:prstGeom prst="rect">
            <a:avLst/>
          </a:prstGeom>
        </p:spPr>
      </p:pic>
    </p:spTree>
    <p:extLst>
      <p:ext uri="{BB962C8B-B14F-4D97-AF65-F5344CB8AC3E}">
        <p14:creationId xmlns:p14="http://schemas.microsoft.com/office/powerpoint/2010/main" val="340802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87268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ực lượng cảnh vệ là ai? Nhiệm vụ của lực lượng Cảnh v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932"/>
            <a:ext cx="12051957" cy="662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83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825634E5-DE3D-9D32-610B-D29DD55754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27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551" y="957303"/>
            <a:ext cx="11310552" cy="1077218"/>
          </a:xfrm>
          <a:prstGeom prst="rect">
            <a:avLst/>
          </a:prstGeom>
        </p:spPr>
        <p:txBody>
          <a:bodyPr wrap="square">
            <a:spAutoFit/>
          </a:bodyPr>
          <a:lstStyle/>
          <a:p>
            <a:r>
              <a:rPr lang="en-US" sz="3200" b="1" smtClean="0">
                <a:solidFill>
                  <a:srgbClr val="002060"/>
                </a:solidFill>
                <a:ea typeface="Arial-Rounded" panose="020B0500000000000000" pitchFamily="34" charset="0"/>
                <a:cs typeface="Arial-Rounded" panose="020B0500000000000000" pitchFamily="34" charset="0"/>
              </a:rPr>
              <a:t>     </a:t>
            </a:r>
            <a:r>
              <a:rPr lang="vi-VN" sz="3200" b="1" smtClean="0">
                <a:solidFill>
                  <a:srgbClr val="002060"/>
                </a:solidFill>
                <a:latin typeface="+mj-lt"/>
                <a:ea typeface="Arial-Rounded" panose="020B0500000000000000" pitchFamily="34" charset="0"/>
                <a:cs typeface="Arial-Rounded" panose="020B0500000000000000" pitchFamily="34" charset="0"/>
              </a:rPr>
              <a:t>Thỉnh </a:t>
            </a:r>
            <a:r>
              <a:rPr lang="vi-VN" sz="3200" b="1">
                <a:solidFill>
                  <a:srgbClr val="002060"/>
                </a:solidFill>
                <a:latin typeface="+mj-lt"/>
                <a:ea typeface="Arial-Rounded" panose="020B0500000000000000" pitchFamily="34" charset="0"/>
                <a:cs typeface="Arial-Rounded" panose="020B0500000000000000" pitchFamily="34" charset="0"/>
              </a:rPr>
              <a:t>thoảng Bác nhắc các chiến sĩ đi sau: “</a:t>
            </a:r>
            <a:r>
              <a:rPr lang="vi-VN" sz="3200" b="1">
                <a:solidFill>
                  <a:srgbClr val="7030A0"/>
                </a:solidFill>
                <a:latin typeface="+mj-lt"/>
                <a:ea typeface="Arial-Rounded" panose="020B0500000000000000" pitchFamily="34" charset="0"/>
                <a:cs typeface="Arial-Rounded" panose="020B0500000000000000" pitchFamily="34" charset="0"/>
              </a:rPr>
              <a:t>Chỗ này nước sâu, khéo ướt quần áo!”, “Chỗ này </a:t>
            </a:r>
            <a:r>
              <a:rPr lang="vi-VN" sz="3200" b="1">
                <a:solidFill>
                  <a:srgbClr val="FF0000"/>
                </a:solidFill>
                <a:latin typeface="+mj-lt"/>
                <a:ea typeface="Arial-Rounded" panose="020B0500000000000000" pitchFamily="34" charset="0"/>
                <a:cs typeface="Arial-Rounded" panose="020B0500000000000000" pitchFamily="34" charset="0"/>
              </a:rPr>
              <a:t>rêu trơn</a:t>
            </a:r>
            <a:r>
              <a:rPr lang="vi-VN" sz="3200" b="1">
                <a:solidFill>
                  <a:srgbClr val="7030A0"/>
                </a:solidFill>
                <a:latin typeface="+mj-lt"/>
                <a:ea typeface="Arial-Rounded" panose="020B0500000000000000" pitchFamily="34" charset="0"/>
                <a:cs typeface="Arial-Rounded" panose="020B0500000000000000" pitchFamily="34" charset="0"/>
              </a:rPr>
              <a:t>, đi cẩn thận!”.</a:t>
            </a:r>
            <a:endParaRPr lang="en-US" sz="3200">
              <a:solidFill>
                <a:srgbClr val="7030A0"/>
              </a:solidFill>
              <a:latin typeface="+mj-lt"/>
            </a:endParaRPr>
          </a:p>
        </p:txBody>
      </p:sp>
    </p:spTree>
    <p:extLst>
      <p:ext uri="{BB962C8B-B14F-4D97-AF65-F5344CB8AC3E}">
        <p14:creationId xmlns:p14="http://schemas.microsoft.com/office/powerpoint/2010/main" val="355547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862</Words>
  <Application>Microsoft Office PowerPoint</Application>
  <PresentationFormat>Widescreen</PresentationFormat>
  <Paragraphs>62</Paragraphs>
  <Slides>15</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Arial-Rounded</vt:lpstr>
      <vt:lpstr>Calibri</vt:lpstr>
      <vt:lpstr>Calibri Light</vt:lpstr>
      <vt:lpstr>Times New Roman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27</cp:revision>
  <dcterms:created xsi:type="dcterms:W3CDTF">2024-04-15T07:17:46Z</dcterms:created>
  <dcterms:modified xsi:type="dcterms:W3CDTF">2024-04-16T04:38:22Z</dcterms:modified>
</cp:coreProperties>
</file>