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7"/>
  </p:notesMasterIdLst>
  <p:sldIdLst>
    <p:sldId id="387" r:id="rId2"/>
    <p:sldId id="385" r:id="rId3"/>
    <p:sldId id="282" r:id="rId4"/>
    <p:sldId id="386" r:id="rId5"/>
    <p:sldId id="283" r:id="rId6"/>
    <p:sldId id="320" r:id="rId7"/>
    <p:sldId id="324" r:id="rId8"/>
    <p:sldId id="316" r:id="rId9"/>
    <p:sldId id="284" r:id="rId10"/>
    <p:sldId id="388" r:id="rId11"/>
    <p:sldId id="389" r:id="rId12"/>
    <p:sldId id="390" r:id="rId13"/>
    <p:sldId id="391" r:id="rId14"/>
    <p:sldId id="321" r:id="rId15"/>
    <p:sldId id="3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FF"/>
    <a:srgbClr val="0000CC"/>
    <a:srgbClr val="FFFFFF"/>
    <a:srgbClr val="EFAB58"/>
    <a:srgbClr val="79C177"/>
    <a:srgbClr val="C6EAFA"/>
    <a:srgbClr val="BFDCEA"/>
    <a:srgbClr val="43C8F5"/>
    <a:srgbClr val="FFD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01AC-C4A4-488F-9002-F0C6A5FDCC0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E6396-D128-4C4D-8F22-E909DA35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73DB2-D272-4215-9FD4-DDAF308D6A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8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63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2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56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4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7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4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8/28/2024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324A-2355-473D-94D0-50178A322B06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461730-E35F-4F06-94D2-E23E75B46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9095" y="756088"/>
            <a:ext cx="637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TRƯỜNG TIỂU HỌC MỸ ĐỨC II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69" y="2314328"/>
            <a:ext cx="9378462" cy="175432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CHÀO MỪNG QUÝ THẦY CÔ </a:t>
            </a:r>
          </a:p>
          <a:p>
            <a:pPr algn="ctr"/>
            <a:r>
              <a:rPr lang="vi-VN" sz="54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VỀ DỰ GIỜ THĂM LỚP 3C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495222"/>
            <a:ext cx="3657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" dirty="0" smtClean="0">
                <a:solidFill>
                  <a:srgbClr val="FF0000"/>
                </a:solidFill>
                <a:latin typeface="+mj-lt"/>
              </a:rPr>
              <a:t>Môn Tiếng Việt lớp 3</a:t>
            </a:r>
            <a:endParaRPr lang="en-US" sz="2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9338" y="5191094"/>
            <a:ext cx="51933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" i="1" dirty="0" smtClean="0">
                <a:solidFill>
                  <a:srgbClr val="FF0000"/>
                </a:solidFill>
                <a:latin typeface="+mj-lt"/>
              </a:rPr>
              <a:t>Giáo viên: Nguyễn Khánh Linh</a:t>
            </a:r>
            <a:endParaRPr lang="en-US" sz="29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5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00" y="719840"/>
            <a:ext cx="7035916" cy="38489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405610" y="4066704"/>
            <a:ext cx="3058679" cy="682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503" y="848086"/>
            <a:ext cx="1357543" cy="11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61" y="1255722"/>
            <a:ext cx="7139239" cy="40540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DAD8D1D-9829-4864-8F5B-84137F4031B9}"/>
              </a:ext>
            </a:extLst>
          </p:cNvPr>
          <p:cNvGrpSpPr/>
          <p:nvPr/>
        </p:nvGrpSpPr>
        <p:grpSpPr>
          <a:xfrm>
            <a:off x="2083802" y="1469901"/>
            <a:ext cx="1226918" cy="757381"/>
            <a:chOff x="1472551" y="1769815"/>
            <a:chExt cx="693881" cy="561403"/>
          </a:xfrm>
        </p:grpSpPr>
        <p:sp>
          <p:nvSpPr>
            <p:cNvPr id="4" name="Oval 54">
              <a:extLst>
                <a:ext uri="{FF2B5EF4-FFF2-40B4-BE49-F238E27FC236}">
                  <a16:creationId xmlns:a16="http://schemas.microsoft.com/office/drawing/2014/main" id="{1B1B3222-93B0-4107-B3CC-F4F40D3E0B10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46476D-D7B5-4D2F-98AD-F78EBC096563}"/>
                </a:ext>
              </a:extLst>
            </p:cNvPr>
            <p:cNvSpPr txBox="1"/>
            <p:nvPr/>
          </p:nvSpPr>
          <p:spPr>
            <a:xfrm>
              <a:off x="1656632" y="1804684"/>
              <a:ext cx="5098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412" y="1036332"/>
            <a:ext cx="5551623" cy="371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430" y="1161403"/>
            <a:ext cx="71329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40597650-B863-4ECB-8F27-DF5919686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236572"/>
            <a:ext cx="5128576" cy="754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CD7B8-C830-4422-B4D7-21505652EA0C}"/>
              </a:ext>
            </a:extLst>
          </p:cNvPr>
          <p:cNvSpPr txBox="1"/>
          <p:nvPr/>
        </p:nvSpPr>
        <p:spPr>
          <a:xfrm>
            <a:off x="4550883" y="336753"/>
            <a:ext cx="3269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/>
              </a:rPr>
              <a:t>toàn</a:t>
            </a:r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libri" panose="020F0502020204030204"/>
              </a:rPr>
              <a:t>bài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97EF91B-9A73-46E0-9131-57F521E38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575275" y="70959"/>
            <a:ext cx="1521589" cy="84479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9508311-9655-421A-BBC5-36FBFA268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333" y="1139187"/>
            <a:ext cx="9839334" cy="40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 0.01458 -0.26263 0.01458 C -0.21302 0.01458 -0.17343 0.0213 -0.17343 0.03056 C -0.17343 0.03958 -0.13385 0.04676 -0.08424 0.04676 C -0.03606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2EE762-07A4-4573-8189-1171AEB70A25}"/>
              </a:ext>
            </a:extLst>
          </p:cNvPr>
          <p:cNvSpPr txBox="1"/>
          <p:nvPr/>
        </p:nvSpPr>
        <p:spPr>
          <a:xfrm>
            <a:off x="2729325" y="67453"/>
            <a:ext cx="5948854" cy="1202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4000" b="0" i="0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VỀ THĂM QUÊ </a:t>
            </a:r>
          </a:p>
          <a:p>
            <a:pPr algn="ctr">
              <a:spcAft>
                <a:spcPts val="500"/>
              </a:spcAft>
            </a:pPr>
            <a:r>
              <a:rPr lang="vi-VN" sz="2800" b="0" i="0" u="none" strike="noStrike">
                <a:solidFill>
                  <a:srgbClr val="727500"/>
                </a:solidFill>
                <a:effectLst/>
                <a:latin typeface="Arial" panose="020B0604020202020204" pitchFamily="34" charset="0"/>
              </a:rPr>
              <a:t>(Trích)</a:t>
            </a:r>
            <a:endParaRPr lang="vi-VN" sz="2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6B3CE-3DD1-693D-86F0-D15F69BB2DAA}"/>
              </a:ext>
            </a:extLst>
          </p:cNvPr>
          <p:cNvSpPr txBox="1"/>
          <p:nvPr/>
        </p:nvSpPr>
        <p:spPr>
          <a:xfrm>
            <a:off x="383690" y="1183474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Nghỉ hè em thích nhất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 theo mẹ về quê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em cũng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ừng gh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</a:rPr>
              <a:t>ê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thấy em vào ngõ.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68C8C-CCB7-7D0C-B17D-10798ADFC580}"/>
              </a:ext>
            </a:extLst>
          </p:cNvPr>
          <p:cNvSpPr txBox="1"/>
          <p:nvPr/>
        </p:nvSpPr>
        <p:spPr>
          <a:xfrm>
            <a:off x="383690" y="3429000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Mảnh vườn quê bé nhỏ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 nhiêu là thứ cây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mỗi năm mỗi 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ầ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Chắc bà luôn vất vả.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4E2BC-9C63-C801-BB2B-D1E6309D764E}"/>
              </a:ext>
            </a:extLst>
          </p:cNvPr>
          <p:cNvSpPr txBox="1"/>
          <p:nvPr/>
        </p:nvSpPr>
        <p:spPr>
          <a:xfrm>
            <a:off x="6175201" y="1187521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Vườn bà có nhiều quả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Chẳng mấy lúc bà ăn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bảo thích để dành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cháu về ra hái.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98DA5-9632-57A9-9186-42BCF22CED80}"/>
              </a:ext>
            </a:extLst>
          </p:cNvPr>
          <p:cNvSpPr txBox="1"/>
          <p:nvPr/>
        </p:nvSpPr>
        <p:spPr>
          <a:xfrm>
            <a:off x="6096000" y="3425523"/>
            <a:ext cx="469127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mồ hôi nhễ nhại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theo quạt liền tay.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 tay bà gió đến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Thơm bao hương quả vườn Thoáng nghe bà kể chuyện Gió th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</a:rPr>
              <a:t>ơ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 say chập chờn.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(Xuân Hoài)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思想气泡: 云 2">
            <a:extLst>
              <a:ext uri="{FF2B5EF4-FFF2-40B4-BE49-F238E27FC236}">
                <a16:creationId xmlns:a16="http://schemas.microsoft.com/office/drawing/2014/main" id="{3D47A29A-702C-4DCE-A39E-C03F82B68443}"/>
              </a:ext>
            </a:extLst>
          </p:cNvPr>
          <p:cNvSpPr/>
          <p:nvPr/>
        </p:nvSpPr>
        <p:spPr>
          <a:xfrm>
            <a:off x="4315326" y="89745"/>
            <a:ext cx="7694831" cy="4464303"/>
          </a:xfrm>
          <a:prstGeom prst="cloudCallout">
            <a:avLst>
              <a:gd name="adj1" fmla="val -61868"/>
              <a:gd name="adj2" fmla="val 51987"/>
            </a:avLst>
          </a:prstGeom>
          <a:solidFill>
            <a:schemeClr val="bg1"/>
          </a:solidFill>
          <a:ln w="63500">
            <a:solidFill>
              <a:srgbClr val="F5B55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A6CCC16-19CD-4DCE-8CD7-9A04C8A33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" y="2321897"/>
            <a:ext cx="4814351" cy="4814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0798" y="1151792"/>
            <a:ext cx="4703885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các quý thầy cô đã đến dự giờ tiết học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7AECD-B7CC-3B68-0D3C-0F003AB87390}"/>
              </a:ext>
            </a:extLst>
          </p:cNvPr>
          <p:cNvSpPr txBox="1"/>
          <p:nvPr/>
        </p:nvSpPr>
        <p:spPr>
          <a:xfrm>
            <a:off x="3951514" y="3135086"/>
            <a:ext cx="428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>
                <a:solidFill>
                  <a:srgbClr val="FF0000"/>
                </a:solidFill>
              </a:rPr>
              <a:t>KHỞI ĐỘNG 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3BAE308-3636-4F94-9F08-DE0870A6FCEB}"/>
              </a:ext>
            </a:extLst>
          </p:cNvPr>
          <p:cNvSpPr txBox="1"/>
          <p:nvPr/>
        </p:nvSpPr>
        <p:spPr>
          <a:xfrm>
            <a:off x="1378481" y="67453"/>
            <a:ext cx="9842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>
                <a:solidFill>
                  <a:srgbClr val="2A2B00"/>
                </a:solidFill>
                <a:effectLst/>
                <a:latin typeface="Arial" panose="020B0604020202020204" pitchFamily="34" charset="0"/>
              </a:rPr>
              <a:t>Hỏi - đáp những việc em đã làm cùng người thân trong kì nghỉ hè.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862074-8A4D-4159-9AFF-DBD9E1589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143"/>
            <a:ext cx="1600423" cy="962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BD8ED3-0B6B-F56E-C1EC-6CF6AA697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5" b="1497"/>
          <a:stretch/>
        </p:blipFill>
        <p:spPr>
          <a:xfrm>
            <a:off x="1792472" y="2406849"/>
            <a:ext cx="9014912" cy="4383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71736C-2A78-1432-9F9F-5879D7F3C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416" y="1318880"/>
            <a:ext cx="6935168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EA6D-B220-B138-8C94-CF10F4B9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9218F-8A2F-05AC-300F-EA3DFCDE8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01989-65F3-69DA-D24E-4A089088E284}"/>
              </a:ext>
            </a:extLst>
          </p:cNvPr>
          <p:cNvSpPr txBox="1"/>
          <p:nvPr/>
        </p:nvSpPr>
        <p:spPr>
          <a:xfrm>
            <a:off x="3135085" y="2862943"/>
            <a:ext cx="592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ĐỌC VĂN BẢN</a:t>
            </a: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2EE762-07A4-4573-8189-1171AEB70A25}"/>
              </a:ext>
            </a:extLst>
          </p:cNvPr>
          <p:cNvSpPr txBox="1"/>
          <p:nvPr/>
        </p:nvSpPr>
        <p:spPr>
          <a:xfrm>
            <a:off x="2729325" y="67453"/>
            <a:ext cx="5948854" cy="1202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4000" b="0" i="0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VỀ THĂM QUÊ </a:t>
            </a:r>
          </a:p>
          <a:p>
            <a:pPr algn="ctr">
              <a:spcAft>
                <a:spcPts val="500"/>
              </a:spcAft>
            </a:pPr>
            <a:r>
              <a:rPr lang="vi-VN" sz="2800" b="0" i="0" u="none" strike="noStrike">
                <a:solidFill>
                  <a:srgbClr val="727500"/>
                </a:solidFill>
                <a:effectLst/>
                <a:latin typeface="Arial" panose="020B0604020202020204" pitchFamily="34" charset="0"/>
              </a:rPr>
              <a:t>(Trích)</a:t>
            </a:r>
            <a:endParaRPr lang="vi-VN" sz="2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6B3CE-3DD1-693D-86F0-D15F69BB2DAA}"/>
              </a:ext>
            </a:extLst>
          </p:cNvPr>
          <p:cNvSpPr txBox="1"/>
          <p:nvPr/>
        </p:nvSpPr>
        <p:spPr>
          <a:xfrm>
            <a:off x="383690" y="1183474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Nghỉ hè em thích nhất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 theo mẹ về quê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em cũng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ừng gh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</a:rPr>
              <a:t>ê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thấy em vào ngõ.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68C8C-CCB7-7D0C-B17D-10798ADFC580}"/>
              </a:ext>
            </a:extLst>
          </p:cNvPr>
          <p:cNvSpPr txBox="1"/>
          <p:nvPr/>
        </p:nvSpPr>
        <p:spPr>
          <a:xfrm>
            <a:off x="383690" y="3429000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Mảnh vườn quê bé nhỏ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 nhiêu là thứ cây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mỗi năm mỗi 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ầ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Chắc bà luôn vất vả.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4E2BC-9C63-C801-BB2B-D1E6309D764E}"/>
              </a:ext>
            </a:extLst>
          </p:cNvPr>
          <p:cNvSpPr txBox="1"/>
          <p:nvPr/>
        </p:nvSpPr>
        <p:spPr>
          <a:xfrm>
            <a:off x="6175201" y="1187521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Vườn bà có nhiều quả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Chẳng mấy lúc bà ăn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bảo thích để dành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cháu về ra hái.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98DA5-9632-57A9-9186-42BCF22CED80}"/>
              </a:ext>
            </a:extLst>
          </p:cNvPr>
          <p:cNvSpPr txBox="1"/>
          <p:nvPr/>
        </p:nvSpPr>
        <p:spPr>
          <a:xfrm>
            <a:off x="6096000" y="3425523"/>
            <a:ext cx="469127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mồ hôi nhễ nhại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theo quạt liền tay.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 tay bà gió đến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Thơm bao hương quả vườn Thoáng nghe bà kể chuyện Gió th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</a:rPr>
              <a:t>ơ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 say chập chờn.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(Xuân Hoài)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2EE762-07A4-4573-8189-1171AEB70A25}"/>
              </a:ext>
            </a:extLst>
          </p:cNvPr>
          <p:cNvSpPr txBox="1"/>
          <p:nvPr/>
        </p:nvSpPr>
        <p:spPr>
          <a:xfrm>
            <a:off x="2729325" y="67453"/>
            <a:ext cx="5948854" cy="1202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4000" b="0" i="0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VỀ THĂM QUÊ </a:t>
            </a:r>
          </a:p>
          <a:p>
            <a:pPr algn="ctr">
              <a:spcAft>
                <a:spcPts val="500"/>
              </a:spcAft>
            </a:pPr>
            <a:r>
              <a:rPr lang="vi-VN" sz="2800" b="0" i="0" u="none" strike="noStrike">
                <a:solidFill>
                  <a:srgbClr val="727500"/>
                </a:solidFill>
                <a:effectLst/>
                <a:latin typeface="Arial" panose="020B0604020202020204" pitchFamily="34" charset="0"/>
              </a:rPr>
              <a:t>(Trích)</a:t>
            </a:r>
            <a:endParaRPr lang="vi-VN" sz="2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6B3CE-3DD1-693D-86F0-D15F69BB2DAA}"/>
              </a:ext>
            </a:extLst>
          </p:cNvPr>
          <p:cNvSpPr txBox="1"/>
          <p:nvPr/>
        </p:nvSpPr>
        <p:spPr>
          <a:xfrm>
            <a:off x="608974" y="1196726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Nghỉ hè em thích nhất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 theo mẹ về quê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em cũng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ừng gh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</a:rPr>
              <a:t>ê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thấy em vào ngõ.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68C8C-CCB7-7D0C-B17D-10798ADFC580}"/>
              </a:ext>
            </a:extLst>
          </p:cNvPr>
          <p:cNvSpPr txBox="1"/>
          <p:nvPr/>
        </p:nvSpPr>
        <p:spPr>
          <a:xfrm>
            <a:off x="608974" y="3442252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Mảnh vườn quê bé nhỏ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 nhiêu là thứ cây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mỗi năm mỗi 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ầ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Chắc bà luôn vất vả.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4E2BC-9C63-C801-BB2B-D1E6309D764E}"/>
              </a:ext>
            </a:extLst>
          </p:cNvPr>
          <p:cNvSpPr txBox="1"/>
          <p:nvPr/>
        </p:nvSpPr>
        <p:spPr>
          <a:xfrm>
            <a:off x="6175201" y="1187521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Vườn bà có nhiều quả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Chẳng mấy lúc bà ăn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bảo thích để dành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cháu về ra hái.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98DA5-9632-57A9-9186-42BCF22CED80}"/>
              </a:ext>
            </a:extLst>
          </p:cNvPr>
          <p:cNvSpPr txBox="1"/>
          <p:nvPr/>
        </p:nvSpPr>
        <p:spPr>
          <a:xfrm>
            <a:off x="6096000" y="3425523"/>
            <a:ext cx="469127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mồ hôi nhễ nhại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theo quạt liền tay.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 tay bà gió đến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Thơm bao hương quả vườn Thoáng nghe bà kể chuyện Gió th</a:t>
            </a:r>
            <a:r>
              <a:rPr lang="en-US" sz="2800">
                <a:latin typeface="Arial" panose="020B0604020202020204" pitchFamily="34" charset="0"/>
              </a:rPr>
              <a:t>ơ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 say chập chờn.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(Xuân Hoài)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04ACAE2F-4A75-8938-03AB-5268390FB9A7}"/>
              </a:ext>
            </a:extLst>
          </p:cNvPr>
          <p:cNvSpPr/>
          <p:nvPr/>
        </p:nvSpPr>
        <p:spPr>
          <a:xfrm>
            <a:off x="210189" y="1223230"/>
            <a:ext cx="446745" cy="385125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A24CFE04-CD9C-FB49-AEBD-596094A21218}"/>
              </a:ext>
            </a:extLst>
          </p:cNvPr>
          <p:cNvSpPr/>
          <p:nvPr/>
        </p:nvSpPr>
        <p:spPr>
          <a:xfrm>
            <a:off x="201985" y="3505035"/>
            <a:ext cx="446745" cy="385125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0725283C-3645-6504-E2AF-24E294F694FD}"/>
              </a:ext>
            </a:extLst>
          </p:cNvPr>
          <p:cNvSpPr/>
          <p:nvPr/>
        </p:nvSpPr>
        <p:spPr>
          <a:xfrm>
            <a:off x="5605741" y="1270346"/>
            <a:ext cx="446745" cy="385125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702D8528-F580-9CBA-D0C1-32376E0D2F57}"/>
              </a:ext>
            </a:extLst>
          </p:cNvPr>
          <p:cNvSpPr/>
          <p:nvPr/>
        </p:nvSpPr>
        <p:spPr>
          <a:xfrm>
            <a:off x="5605741" y="3490732"/>
            <a:ext cx="446745" cy="385125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54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2EE762-07A4-4573-8189-1171AEB70A25}"/>
              </a:ext>
            </a:extLst>
          </p:cNvPr>
          <p:cNvSpPr txBox="1"/>
          <p:nvPr/>
        </p:nvSpPr>
        <p:spPr>
          <a:xfrm>
            <a:off x="2729325" y="67453"/>
            <a:ext cx="5948854" cy="1202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4000" b="0" i="0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VỀ THĂM QUÊ </a:t>
            </a:r>
          </a:p>
          <a:p>
            <a:pPr algn="ctr">
              <a:spcAft>
                <a:spcPts val="500"/>
              </a:spcAft>
            </a:pPr>
            <a:r>
              <a:rPr lang="vi-VN" sz="2800" b="0" i="0" u="none" strike="noStrike">
                <a:solidFill>
                  <a:srgbClr val="727500"/>
                </a:solidFill>
                <a:effectLst/>
                <a:latin typeface="Arial" panose="020B0604020202020204" pitchFamily="34" charset="0"/>
              </a:rPr>
              <a:t>(Trích)</a:t>
            </a:r>
            <a:endParaRPr lang="vi-VN" sz="2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6B3CE-3DD1-693D-86F0-D15F69BB2DAA}"/>
              </a:ext>
            </a:extLst>
          </p:cNvPr>
          <p:cNvSpPr txBox="1"/>
          <p:nvPr/>
        </p:nvSpPr>
        <p:spPr>
          <a:xfrm>
            <a:off x="608974" y="1196726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Nghỉ hè em thích nhất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 theo mẹ về quê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em cũng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ừng gh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</a:rPr>
              <a:t>ê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thấy em vào ngõ.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68C8C-CCB7-7D0C-B17D-10798ADFC580}"/>
              </a:ext>
            </a:extLst>
          </p:cNvPr>
          <p:cNvSpPr txBox="1"/>
          <p:nvPr/>
        </p:nvSpPr>
        <p:spPr>
          <a:xfrm>
            <a:off x="608974" y="3442252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Mảnh vườn quê bé nhỏ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 nhiêu là thứ cây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mỗi năm mỗi 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ầ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Chắc bà luôn vất vả.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4E2BC-9C63-C801-BB2B-D1E6309D764E}"/>
              </a:ext>
            </a:extLst>
          </p:cNvPr>
          <p:cNvSpPr txBox="1"/>
          <p:nvPr/>
        </p:nvSpPr>
        <p:spPr>
          <a:xfrm>
            <a:off x="6175201" y="1187521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Vườn bà có nhiều quả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Chẳng mấy lúc bà ăn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bảo thích để dành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cháu về ra hái.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98DA5-9632-57A9-9186-42BCF22CED80}"/>
              </a:ext>
            </a:extLst>
          </p:cNvPr>
          <p:cNvSpPr txBox="1"/>
          <p:nvPr/>
        </p:nvSpPr>
        <p:spPr>
          <a:xfrm>
            <a:off x="6096000" y="3425523"/>
            <a:ext cx="469127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mồ hôi nhễ nhại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theo quạt liền tay.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 tay bà gió đến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Thơm bao hương quả vườn Thoáng nghe bà kể chuyện Gió th</a:t>
            </a:r>
            <a:r>
              <a:rPr lang="en-US" sz="2800">
                <a:solidFill>
                  <a:srgbClr val="00CC00"/>
                </a:solidFill>
                <a:latin typeface="Arial" panose="020B0604020202020204" pitchFamily="34" charset="0"/>
              </a:rPr>
              <a:t>ơ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 say chập chờn.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(Xuân Hoài)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04ACAE2F-4A75-8938-03AB-5268390FB9A7}"/>
              </a:ext>
            </a:extLst>
          </p:cNvPr>
          <p:cNvSpPr/>
          <p:nvPr/>
        </p:nvSpPr>
        <p:spPr>
          <a:xfrm>
            <a:off x="210189" y="1223230"/>
            <a:ext cx="446745" cy="385125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A24CFE04-CD9C-FB49-AEBD-596094A21218}"/>
              </a:ext>
            </a:extLst>
          </p:cNvPr>
          <p:cNvSpPr/>
          <p:nvPr/>
        </p:nvSpPr>
        <p:spPr>
          <a:xfrm>
            <a:off x="201985" y="3505035"/>
            <a:ext cx="446745" cy="385125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0725283C-3645-6504-E2AF-24E294F694FD}"/>
              </a:ext>
            </a:extLst>
          </p:cNvPr>
          <p:cNvSpPr/>
          <p:nvPr/>
        </p:nvSpPr>
        <p:spPr>
          <a:xfrm>
            <a:off x="5605741" y="1270346"/>
            <a:ext cx="446745" cy="385125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702D8528-F580-9CBA-D0C1-32376E0D2F57}"/>
              </a:ext>
            </a:extLst>
          </p:cNvPr>
          <p:cNvSpPr/>
          <p:nvPr/>
        </p:nvSpPr>
        <p:spPr>
          <a:xfrm>
            <a:off x="5605741" y="3490732"/>
            <a:ext cx="446745" cy="385125"/>
          </a:xfrm>
          <a:prstGeom prst="hexag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957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2EE762-07A4-4573-8189-1171AEB70A25}"/>
              </a:ext>
            </a:extLst>
          </p:cNvPr>
          <p:cNvSpPr txBox="1"/>
          <p:nvPr/>
        </p:nvSpPr>
        <p:spPr>
          <a:xfrm>
            <a:off x="2729325" y="67453"/>
            <a:ext cx="5948854" cy="1202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4000" b="0" i="0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VỀ THĂM QUÊ </a:t>
            </a:r>
          </a:p>
          <a:p>
            <a:pPr algn="ctr">
              <a:spcAft>
                <a:spcPts val="500"/>
              </a:spcAft>
            </a:pPr>
            <a:r>
              <a:rPr lang="vi-VN" sz="2800" b="0" i="0" u="none" strike="noStrike">
                <a:solidFill>
                  <a:srgbClr val="727500"/>
                </a:solidFill>
                <a:effectLst/>
                <a:latin typeface="Arial" panose="020B0604020202020204" pitchFamily="34" charset="0"/>
              </a:rPr>
              <a:t>(Trích)</a:t>
            </a:r>
            <a:endParaRPr lang="vi-VN" sz="2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6B3CE-3DD1-693D-86F0-D15F69BB2DAA}"/>
              </a:ext>
            </a:extLst>
          </p:cNvPr>
          <p:cNvSpPr txBox="1"/>
          <p:nvPr/>
        </p:nvSpPr>
        <p:spPr>
          <a:xfrm>
            <a:off x="608974" y="1196726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Nghỉ hè em thích nhất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 theo mẹ về quê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em cũng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ừng gh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</a:rPr>
              <a:t>ê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thấy em vào ngõ.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68C8C-CCB7-7D0C-B17D-10798ADFC580}"/>
              </a:ext>
            </a:extLst>
          </p:cNvPr>
          <p:cNvSpPr txBox="1"/>
          <p:nvPr/>
        </p:nvSpPr>
        <p:spPr>
          <a:xfrm>
            <a:off x="608974" y="3442252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Mảnh vườn quê bé nhỏ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Bao nhiêu là thứ cây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mỗi năm mỗi 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ầ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Chắc bà luôn vất vả.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4E2BC-9C63-C801-BB2B-D1E6309D764E}"/>
              </a:ext>
            </a:extLst>
          </p:cNvPr>
          <p:cNvSpPr txBox="1"/>
          <p:nvPr/>
        </p:nvSpPr>
        <p:spPr>
          <a:xfrm>
            <a:off x="6175201" y="1187521"/>
            <a:ext cx="469127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Vườn bà có nhiều quả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Chẳng mấy lúc bà ăn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bảo thích để dành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 cháu về ra hái.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98DA5-9632-57A9-9186-42BCF22CED80}"/>
              </a:ext>
            </a:extLst>
          </p:cNvPr>
          <p:cNvSpPr txBox="1"/>
          <p:nvPr/>
        </p:nvSpPr>
        <p:spPr>
          <a:xfrm>
            <a:off x="6096000" y="3425523"/>
            <a:ext cx="469127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 mồ hôi nhễ nhại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 theo quạt liền tay.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 tay bà gió đến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Thơm bao hương quả vườn Thoáng nghe bà kể chuyện Gió th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</a:rPr>
              <a:t>ơ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 say chập chờn.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(Xuân Hoài)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6644AA-D72A-95A6-5E3B-94D147F05E19}"/>
              </a:ext>
            </a:extLst>
          </p:cNvPr>
          <p:cNvCxnSpPr/>
          <p:nvPr/>
        </p:nvCxnSpPr>
        <p:spPr>
          <a:xfrm>
            <a:off x="1272206" y="485929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F74B96-6666-9BA3-6D41-87092AC166BE}"/>
              </a:ext>
            </a:extLst>
          </p:cNvPr>
          <p:cNvCxnSpPr>
            <a:cxnSpLocks/>
          </p:cNvCxnSpPr>
          <p:nvPr/>
        </p:nvCxnSpPr>
        <p:spPr>
          <a:xfrm>
            <a:off x="2133597" y="5349624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25813E-FEFE-8F94-92E4-A62D77508F2F}"/>
              </a:ext>
            </a:extLst>
          </p:cNvPr>
          <p:cNvCxnSpPr/>
          <p:nvPr/>
        </p:nvCxnSpPr>
        <p:spPr>
          <a:xfrm>
            <a:off x="6281531" y="2116094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0BB8F1-083F-24D2-EF92-0F53C8A8276C}"/>
              </a:ext>
            </a:extLst>
          </p:cNvPr>
          <p:cNvCxnSpPr/>
          <p:nvPr/>
        </p:nvCxnSpPr>
        <p:spPr>
          <a:xfrm>
            <a:off x="7973171" y="3878633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E689DB-504C-C80D-A102-361287483008}"/>
              </a:ext>
            </a:extLst>
          </p:cNvPr>
          <p:cNvCxnSpPr/>
          <p:nvPr/>
        </p:nvCxnSpPr>
        <p:spPr>
          <a:xfrm>
            <a:off x="7509345" y="4368963"/>
            <a:ext cx="192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60E18F-7A42-03DE-0297-3ADA39E87239}"/>
              </a:ext>
            </a:extLst>
          </p:cNvPr>
          <p:cNvCxnSpPr>
            <a:cxnSpLocks/>
          </p:cNvCxnSpPr>
          <p:nvPr/>
        </p:nvCxnSpPr>
        <p:spPr>
          <a:xfrm>
            <a:off x="8432626" y="6268994"/>
            <a:ext cx="16638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3945FA-2DB0-E334-099E-0794733C3AA6}"/>
              </a:ext>
            </a:extLst>
          </p:cNvPr>
          <p:cNvCxnSpPr>
            <a:cxnSpLocks/>
          </p:cNvCxnSpPr>
          <p:nvPr/>
        </p:nvCxnSpPr>
        <p:spPr>
          <a:xfrm>
            <a:off x="3278559" y="3204968"/>
            <a:ext cx="690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8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08502-4009-FC2E-5651-F011D2899608}"/>
              </a:ext>
            </a:extLst>
          </p:cNvPr>
          <p:cNvSpPr txBox="1"/>
          <p:nvPr/>
        </p:nvSpPr>
        <p:spPr>
          <a:xfrm>
            <a:off x="287796" y="1290829"/>
            <a:ext cx="10989342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3600">
                <a:solidFill>
                  <a:srgbClr val="FF0000"/>
                </a:solidFill>
                <a:effectLst/>
                <a:latin typeface="HP-211" panose="020B0803050302020204" pitchFamily="34" charset="0"/>
                <a:ea typeface="Times New Roman" panose="02020603050405020304" pitchFamily="18" charset="0"/>
              </a:rPr>
              <a:t>- Luyện đọc ngắt nhịp thơ: </a:t>
            </a:r>
          </a:p>
          <a:p>
            <a:pPr algn="ctr"/>
            <a:r>
              <a:rPr lang="vi-VN" sz="3600">
                <a:effectLst/>
                <a:latin typeface="HP-211" panose="020B0803050302020204" pitchFamily="34" charset="0"/>
                <a:ea typeface="Times New Roman" panose="02020603050405020304" pitchFamily="18" charset="0"/>
              </a:rPr>
              <a:t>Nghỉ hè em thích nhất</a:t>
            </a:r>
          </a:p>
          <a:p>
            <a:pPr algn="ctr"/>
            <a:r>
              <a:rPr lang="vi-VN" sz="3600">
                <a:effectLst/>
                <a:latin typeface="HP-211" panose="020B0803050302020204" pitchFamily="34" charset="0"/>
                <a:ea typeface="Times New Roman" panose="02020603050405020304" pitchFamily="18" charset="0"/>
              </a:rPr>
              <a:t>Được theo mẹ về quê</a:t>
            </a:r>
            <a:endParaRPr lang="en-US" sz="3600">
              <a:solidFill>
                <a:srgbClr val="FF0000"/>
              </a:solidFill>
              <a:effectLst/>
              <a:latin typeface="HP-211" panose="020B08030503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atin typeface="HP-211" panose="020B0803050302020204" pitchFamily="34" charset="0"/>
                <a:ea typeface="Times New Roman" panose="02020603050405020304" pitchFamily="18" charset="0"/>
              </a:rPr>
              <a:t>  Bà em cũng mừng ghê</a:t>
            </a:r>
          </a:p>
          <a:p>
            <a:pPr algn="ctr"/>
            <a:r>
              <a:rPr lang="en-US" sz="3600">
                <a:effectLst/>
                <a:latin typeface="HP-211" panose="020B0803050302020204" pitchFamily="34" charset="0"/>
                <a:ea typeface="Times New Roman" panose="02020603050405020304" pitchFamily="18" charset="0"/>
              </a:rPr>
              <a:t>Khi thấy em vào ngõ.</a:t>
            </a:r>
          </a:p>
          <a:p>
            <a:endParaRPr lang="vi-VN" sz="3600">
              <a:solidFill>
                <a:srgbClr val="FF0000"/>
              </a:solidFill>
              <a:effectLst/>
              <a:latin typeface="HP-211" panose="020B08030503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8E0BB3-545D-AF29-502C-0CE7F5BB3EFC}"/>
              </a:ext>
            </a:extLst>
          </p:cNvPr>
          <p:cNvCxnSpPr/>
          <p:nvPr/>
        </p:nvCxnSpPr>
        <p:spPr>
          <a:xfrm flipH="1">
            <a:off x="5114924" y="1980603"/>
            <a:ext cx="180975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670AB5-9B3C-8151-D4B0-F3D3C2135F70}"/>
              </a:ext>
            </a:extLst>
          </p:cNvPr>
          <p:cNvCxnSpPr/>
          <p:nvPr/>
        </p:nvCxnSpPr>
        <p:spPr>
          <a:xfrm flipH="1">
            <a:off x="7933880" y="2009775"/>
            <a:ext cx="180975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6430E2-51F5-46FF-64D1-1580A1368725}"/>
              </a:ext>
            </a:extLst>
          </p:cNvPr>
          <p:cNvCxnSpPr/>
          <p:nvPr/>
        </p:nvCxnSpPr>
        <p:spPr>
          <a:xfrm flipH="1">
            <a:off x="7919592" y="2589414"/>
            <a:ext cx="180975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F7A41B-154C-EDFC-7A61-69BF43A658A3}"/>
              </a:ext>
            </a:extLst>
          </p:cNvPr>
          <p:cNvCxnSpPr/>
          <p:nvPr/>
        </p:nvCxnSpPr>
        <p:spPr>
          <a:xfrm flipH="1">
            <a:off x="4933949" y="3079951"/>
            <a:ext cx="180975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66666-C602-0D9A-06D5-F12C1BAB2D91}"/>
              </a:ext>
            </a:extLst>
          </p:cNvPr>
          <p:cNvCxnSpPr/>
          <p:nvPr/>
        </p:nvCxnSpPr>
        <p:spPr>
          <a:xfrm flipH="1">
            <a:off x="8162476" y="3131083"/>
            <a:ext cx="180975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577E3C-A183-D708-8F51-F222A03487F0}"/>
              </a:ext>
            </a:extLst>
          </p:cNvPr>
          <p:cNvCxnSpPr/>
          <p:nvPr/>
        </p:nvCxnSpPr>
        <p:spPr>
          <a:xfrm flipH="1">
            <a:off x="8031111" y="3697428"/>
            <a:ext cx="180975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EAC079-DC59-90EF-51DA-B54E3DCC9E3A}"/>
              </a:ext>
            </a:extLst>
          </p:cNvPr>
          <p:cNvCxnSpPr/>
          <p:nvPr/>
        </p:nvCxnSpPr>
        <p:spPr>
          <a:xfrm flipH="1">
            <a:off x="7924354" y="3697428"/>
            <a:ext cx="180975" cy="409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666</Words>
  <Application>Microsoft Office PowerPoint</Application>
  <PresentationFormat>Widescreen</PresentationFormat>
  <Paragraphs>120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Microsoft YaHei</vt:lpstr>
      <vt:lpstr>Algerian</vt:lpstr>
      <vt:lpstr>Arial</vt:lpstr>
      <vt:lpstr>Calibri</vt:lpstr>
      <vt:lpstr>HP-211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687</cp:revision>
  <dcterms:created xsi:type="dcterms:W3CDTF">2020-10-25T22:14:19Z</dcterms:created>
  <dcterms:modified xsi:type="dcterms:W3CDTF">2024-08-28T14:34:04Z</dcterms:modified>
</cp:coreProperties>
</file>