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1" r:id="rId6"/>
    <p:sldId id="280" r:id="rId7"/>
    <p:sldId id="309" r:id="rId8"/>
    <p:sldId id="310" r:id="rId9"/>
    <p:sldId id="311" r:id="rId10"/>
    <p:sldId id="312" r:id="rId11"/>
    <p:sldId id="288" r:id="rId12"/>
    <p:sldId id="313" r:id="rId13"/>
    <p:sldId id="444" r:id="rId14"/>
    <p:sldId id="431" r:id="rId15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Nunito Light" panose="020B0604020202020204" charset="0"/>
      <p:regular r:id="rId21"/>
      <p:italic r:id="rId22"/>
    </p:embeddedFont>
    <p:embeddedFont>
      <p:font typeface="Poppins Medium" panose="020B0604020202020204" charset="0"/>
      <p:regular r:id="rId23"/>
      <p:bold r:id="rId24"/>
      <p:italic r:id="rId25"/>
      <p:boldItalic r:id="rId26"/>
    </p:embeddedFont>
    <p:embeddedFont>
      <p:font typeface="Paytone One" panose="020B0604020202020204" charset="0"/>
      <p:regular r:id="rId27"/>
    </p:embeddedFont>
    <p:embeddedFont>
      <p:font typeface="Mali SemiBold" panose="020B0604020202020204" charset="-34"/>
      <p:regular r:id="rId28"/>
      <p:bold r:id="rId29"/>
      <p:italic r:id="rId30"/>
      <p:boldItalic r:id="rId31"/>
    </p:embeddedFont>
    <p:embeddedFont>
      <p:font typeface="Mali Medium" panose="020B0604020202020204" charset="-34"/>
      <p:regular r:id="rId32"/>
      <p:bold r:id="rId33"/>
      <p:italic r:id="rId34"/>
      <p:boldItalic r:id="rId35"/>
    </p:embeddedFont>
    <p:embeddedFont>
      <p:font typeface="Raleway Thin" panose="020B0604020202020204" charset="0"/>
      <p:regular r:id="rId36"/>
      <p:italic r:id="rId37"/>
    </p:embeddedFont>
    <p:embeddedFont>
      <p:font typeface="Nunito" panose="020B0604020202020204" charset="0"/>
      <p:regular r:id="rId38"/>
      <p:bold r:id="rId39"/>
      <p:italic r:id="rId40"/>
      <p:boldItalic r:id="rId41"/>
    </p:embeddedFont>
    <p:embeddedFont>
      <p:font typeface="Roboto Condensed Light" panose="020B0604020202020204" charset="0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AC7418-2D79-474F-A499-3A3F81EE5577}">
  <a:tblStyle styleId="{D8AC7418-2D79-474F-A499-3A3F81EE55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78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6320de4b7d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6320de4b7d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92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41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61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3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79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 rot="10800000">
            <a:off x="-871475" y="-199225"/>
            <a:ext cx="2043125" cy="2353600"/>
            <a:chOff x="4035675" y="1303525"/>
            <a:chExt cx="2043125" cy="2353600"/>
          </a:xfrm>
        </p:grpSpPr>
        <p:sp>
          <p:nvSpPr>
            <p:cNvPr id="107" name="Google Shape;107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4"/>
          <p:cNvGrpSpPr/>
          <p:nvPr/>
        </p:nvGrpSpPr>
        <p:grpSpPr>
          <a:xfrm rot="10800000">
            <a:off x="7198813" y="3361425"/>
            <a:ext cx="2450375" cy="2355300"/>
            <a:chOff x="3628425" y="1303525"/>
            <a:chExt cx="2450375" cy="2355300"/>
          </a:xfrm>
        </p:grpSpPr>
        <p:sp>
          <p:nvSpPr>
            <p:cNvPr id="113" name="Google Shape;113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752600" y="1535575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8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173" name="Google Shape;173;p8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>
            <a:off x="5666950" y="-698287"/>
            <a:ext cx="2896025" cy="1621550"/>
            <a:chOff x="4452075" y="1301825"/>
            <a:chExt cx="2896025" cy="1621550"/>
          </a:xfrm>
        </p:grpSpPr>
        <p:sp>
          <p:nvSpPr>
            <p:cNvPr id="198" name="Google Shape;198;p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6661925" y="4008763"/>
            <a:ext cx="1210875" cy="1619850"/>
            <a:chOff x="5294650" y="1303525"/>
            <a:chExt cx="1210875" cy="1619850"/>
          </a:xfrm>
        </p:grpSpPr>
        <p:sp>
          <p:nvSpPr>
            <p:cNvPr id="204" name="Google Shape;204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48171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 hasCustomPrompt="1"/>
          </p:nvPr>
        </p:nvSpPr>
        <p:spPr>
          <a:xfrm flipH="1">
            <a:off x="3620539" y="350990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subTitle" idx="1"/>
          </p:nvPr>
        </p:nvSpPr>
        <p:spPr>
          <a:xfrm flipH="1">
            <a:off x="5346175" y="2057588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2"/>
          </p:nvPr>
        </p:nvSpPr>
        <p:spPr>
          <a:xfrm>
            <a:off x="6035925" y="320522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subTitle" idx="3"/>
          </p:nvPr>
        </p:nvSpPr>
        <p:spPr>
          <a:xfrm flipH="1">
            <a:off x="673600" y="3147867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subTitle" idx="4"/>
          </p:nvPr>
        </p:nvSpPr>
        <p:spPr>
          <a:xfrm flipH="1">
            <a:off x="5346175" y="1475063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5"/>
          </p:nvPr>
        </p:nvSpPr>
        <p:spPr>
          <a:xfrm>
            <a:off x="6035925" y="260365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6"/>
          </p:nvPr>
        </p:nvSpPr>
        <p:spPr>
          <a:xfrm flipH="1">
            <a:off x="402700" y="2661042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title" idx="7" hasCustomPrompt="1"/>
          </p:nvPr>
        </p:nvSpPr>
        <p:spPr>
          <a:xfrm>
            <a:off x="3563539" y="2295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>
            <a:spLocks noGrp="1"/>
          </p:cNvSpPr>
          <p:nvPr>
            <p:ph type="title" idx="8" hasCustomPrompt="1"/>
          </p:nvPr>
        </p:nvSpPr>
        <p:spPr>
          <a:xfrm>
            <a:off x="3563539" y="1090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 flipH="1">
            <a:off x="-472385" y="3293973"/>
            <a:ext cx="2284874" cy="2619058"/>
            <a:chOff x="5314125" y="2029825"/>
            <a:chExt cx="2053450" cy="2353575"/>
          </a:xfrm>
        </p:grpSpPr>
        <p:sp>
          <p:nvSpPr>
            <p:cNvPr id="339" name="Google Shape;339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7444707" y="-1786348"/>
            <a:ext cx="2268036" cy="2599759"/>
            <a:chOff x="5314125" y="2029825"/>
            <a:chExt cx="2053450" cy="2353575"/>
          </a:xfrm>
        </p:grpSpPr>
        <p:sp>
          <p:nvSpPr>
            <p:cNvPr id="345" name="Google Shape;345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-1358363" y="875948"/>
            <a:ext cx="2287412" cy="1827506"/>
            <a:chOff x="3450663" y="-567051"/>
            <a:chExt cx="1890580" cy="1510461"/>
          </a:xfrm>
        </p:grpSpPr>
        <p:sp>
          <p:nvSpPr>
            <p:cNvPr id="351" name="Google Shape;351;p15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 txBox="1">
            <a:spLocks noGrp="1"/>
          </p:cNvSpPr>
          <p:nvPr>
            <p:ph type="subTitle" idx="1"/>
          </p:nvPr>
        </p:nvSpPr>
        <p:spPr>
          <a:xfrm flipH="1">
            <a:off x="1333850" y="2325313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5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79" name="Google Shape;679;p25"/>
          <p:cNvGrpSpPr/>
          <p:nvPr/>
        </p:nvGrpSpPr>
        <p:grpSpPr>
          <a:xfrm flipH="1">
            <a:off x="-860700" y="3804050"/>
            <a:ext cx="2033975" cy="1625575"/>
            <a:chOff x="5314125" y="2029825"/>
            <a:chExt cx="2033975" cy="1625575"/>
          </a:xfrm>
        </p:grpSpPr>
        <p:sp>
          <p:nvSpPr>
            <p:cNvPr id="680" name="Google Shape;680;p2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25"/>
          <p:cNvGrpSpPr/>
          <p:nvPr/>
        </p:nvGrpSpPr>
        <p:grpSpPr>
          <a:xfrm flipH="1">
            <a:off x="7228050" y="-755987"/>
            <a:ext cx="2469850" cy="2353575"/>
            <a:chOff x="-354000" y="2968288"/>
            <a:chExt cx="2469850" cy="2353575"/>
          </a:xfrm>
        </p:grpSpPr>
        <p:sp>
          <p:nvSpPr>
            <p:cNvPr id="685" name="Google Shape;685;p25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61" r:id="rId5"/>
    <p:sldLayoutId id="2147483671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556336" y="2339690"/>
            <a:ext cx="8031327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/>
            </a:r>
            <a:br>
              <a:rPr lang="vi-VN" sz="5400" dirty="0"/>
            </a:br>
            <a:r>
              <a:rPr lang="vi-VN" sz="5400" dirty="0"/>
              <a:t/>
            </a:r>
            <a:br>
              <a:rPr lang="vi-VN" sz="5400" dirty="0"/>
            </a:br>
            <a:r>
              <a:rPr lang="vi-VN" sz="5400" dirty="0"/>
              <a:t/>
            </a:r>
            <a:br>
              <a:rPr lang="vi-VN" sz="5400" dirty="0"/>
            </a:br>
            <a:r>
              <a:rPr lang="vi-VN" sz="5400" b="1" dirty="0">
                <a:solidFill>
                  <a:srgbClr val="FF0000"/>
                </a:solidFill>
              </a:rPr>
              <a:t>Sở thích của em</a:t>
            </a:r>
            <a:br>
              <a:rPr lang="vi-VN" sz="5400" b="1" dirty="0">
                <a:solidFill>
                  <a:srgbClr val="FF0000"/>
                </a:solidFill>
              </a:rPr>
            </a:br>
            <a:r>
              <a:rPr lang="vi-VN" sz="5400" b="1" dirty="0">
                <a:solidFill>
                  <a:srgbClr val="FF0000"/>
                </a:solidFill>
              </a:rPr>
              <a:t>Tuầ</a:t>
            </a:r>
            <a:r>
              <a:rPr lang="en" sz="5400" b="1" dirty="0">
                <a:solidFill>
                  <a:srgbClr val="FF0000"/>
                </a:solidFill>
              </a:rPr>
              <a:t>n</a:t>
            </a:r>
            <a:r>
              <a:rPr lang="vi-VN" sz="5400" b="1" dirty="0">
                <a:solidFill>
                  <a:srgbClr val="FF0000"/>
                </a:solidFill>
              </a:rPr>
              <a:t> 2</a:t>
            </a:r>
            <a:endParaRPr sz="5400" b="1" dirty="0">
              <a:solidFill>
                <a:srgbClr val="FF0000"/>
              </a:solidFill>
            </a:endParaRPr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6935172" y="618555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1780884" y="3148830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1134421" y="3809555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715809" y="3076055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772150" y="-329200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22E11-BC9E-41EE-A835-F6278D2B2119}"/>
              </a:ext>
            </a:extLst>
          </p:cNvPr>
          <p:cNvSpPr txBox="1"/>
          <p:nvPr/>
        </p:nvSpPr>
        <p:spPr>
          <a:xfrm>
            <a:off x="3766448" y="3607185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(Tiết 2)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1249188" y="1411538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7804215" y="785809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660550" y="3968299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ED2C94EA-9277-42D4-A797-2FD52B35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8" y="1247102"/>
            <a:ext cx="6582433" cy="22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50182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69"/>
          <p:cNvSpPr/>
          <p:nvPr/>
        </p:nvSpPr>
        <p:spPr>
          <a:xfrm>
            <a:off x="-19050" y="2009775"/>
            <a:ext cx="5391150" cy="2536075"/>
          </a:xfrm>
          <a:custGeom>
            <a:avLst/>
            <a:gdLst/>
            <a:ahLst/>
            <a:cxnLst/>
            <a:rect l="l" t="t" r="r" b="b"/>
            <a:pathLst>
              <a:path w="215646" h="101443" extrusionOk="0">
                <a:moveTo>
                  <a:pt x="0" y="0"/>
                </a:moveTo>
                <a:cubicBezTo>
                  <a:pt x="5674" y="9456"/>
                  <a:pt x="14824" y="16498"/>
                  <a:pt x="20574" y="25908"/>
                </a:cubicBezTo>
                <a:cubicBezTo>
                  <a:pt x="29037" y="39757"/>
                  <a:pt x="35819" y="56717"/>
                  <a:pt x="49911" y="64770"/>
                </a:cubicBezTo>
                <a:cubicBezTo>
                  <a:pt x="57582" y="69154"/>
                  <a:pt x="66265" y="72273"/>
                  <a:pt x="75057" y="73152"/>
                </a:cubicBezTo>
                <a:cubicBezTo>
                  <a:pt x="84927" y="74139"/>
                  <a:pt x="95365" y="71539"/>
                  <a:pt x="104775" y="74676"/>
                </a:cubicBezTo>
                <a:cubicBezTo>
                  <a:pt x="117232" y="78828"/>
                  <a:pt x="121010" y="100092"/>
                  <a:pt x="134112" y="100965"/>
                </a:cubicBezTo>
                <a:cubicBezTo>
                  <a:pt x="144094" y="101630"/>
                  <a:pt x="155506" y="102323"/>
                  <a:pt x="163830" y="96774"/>
                </a:cubicBezTo>
                <a:cubicBezTo>
                  <a:pt x="181794" y="84798"/>
                  <a:pt x="194056" y="57912"/>
                  <a:pt x="215646" y="5791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43" name="Google Shape;1943;p69"/>
          <p:cNvSpPr/>
          <p:nvPr/>
        </p:nvSpPr>
        <p:spPr>
          <a:xfrm>
            <a:off x="6924675" y="2455425"/>
            <a:ext cx="2219396" cy="847425"/>
          </a:xfrm>
          <a:custGeom>
            <a:avLst/>
            <a:gdLst/>
            <a:ahLst/>
            <a:cxnLst/>
            <a:rect l="l" t="t" r="r" b="b"/>
            <a:pathLst>
              <a:path w="104775" h="33897" extrusionOk="0">
                <a:moveTo>
                  <a:pt x="0" y="33528"/>
                </a:moveTo>
                <a:cubicBezTo>
                  <a:pt x="14543" y="36437"/>
                  <a:pt x="25637" y="16412"/>
                  <a:pt x="40386" y="14859"/>
                </a:cubicBezTo>
                <a:cubicBezTo>
                  <a:pt x="50610" y="13783"/>
                  <a:pt x="75088" y="21686"/>
                  <a:pt x="67818" y="28956"/>
                </a:cubicBezTo>
                <a:cubicBezTo>
                  <a:pt x="67216" y="29558"/>
                  <a:pt x="65913" y="28575"/>
                  <a:pt x="65532" y="27813"/>
                </a:cubicBezTo>
                <a:cubicBezTo>
                  <a:pt x="62916" y="22580"/>
                  <a:pt x="69173" y="16093"/>
                  <a:pt x="73533" y="12192"/>
                </a:cubicBezTo>
                <a:cubicBezTo>
                  <a:pt x="81864" y="4738"/>
                  <a:pt x="93596" y="0"/>
                  <a:pt x="104775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45" name="Google Shape;1945;p69"/>
          <p:cNvSpPr txBox="1">
            <a:spLocks noGrp="1"/>
          </p:cNvSpPr>
          <p:nvPr>
            <p:ph type="title"/>
          </p:nvPr>
        </p:nvSpPr>
        <p:spPr>
          <a:xfrm>
            <a:off x="466650" y="253686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Giới thiệu bản thân cùng sản phẩm đã thực hiện</a:t>
            </a:r>
            <a:endParaRPr b="1" dirty="0"/>
          </a:p>
        </p:txBody>
      </p:sp>
      <p:grpSp>
        <p:nvGrpSpPr>
          <p:cNvPr id="1946" name="Google Shape;1946;p69"/>
          <p:cNvGrpSpPr/>
          <p:nvPr/>
        </p:nvGrpSpPr>
        <p:grpSpPr>
          <a:xfrm>
            <a:off x="4780030" y="1550867"/>
            <a:ext cx="2405802" cy="3195289"/>
            <a:chOff x="3580725" y="2020075"/>
            <a:chExt cx="1344925" cy="1786275"/>
          </a:xfrm>
        </p:grpSpPr>
        <p:sp>
          <p:nvSpPr>
            <p:cNvPr id="1947" name="Google Shape;1947;p69"/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solidFill>
              <a:srgbClr val="3F5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9"/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solidFill>
              <a:srgbClr val="3F5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9"/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9"/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rgbClr val="0DA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9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rgbClr val="0DA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3" name="Google Shape;1953;p69"/>
          <p:cNvGrpSpPr/>
          <p:nvPr/>
        </p:nvGrpSpPr>
        <p:grpSpPr>
          <a:xfrm rot="1770005">
            <a:off x="2773111" y="3859449"/>
            <a:ext cx="540962" cy="591542"/>
            <a:chOff x="2013650" y="1733325"/>
            <a:chExt cx="407750" cy="445875"/>
          </a:xfrm>
        </p:grpSpPr>
        <p:sp>
          <p:nvSpPr>
            <p:cNvPr id="1954" name="Google Shape;1954;p6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Premium Vector | Smiling children student uniform back to school  illustration logo.">
            <a:extLst>
              <a:ext uri="{FF2B5EF4-FFF2-40B4-BE49-F238E27FC236}">
                <a16:creationId xmlns:a16="http://schemas.microsoft.com/office/drawing/2014/main" id="{B5C3AA7B-6227-48F0-9172-E6A271D59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00" b="75000" l="52716" r="85783">
                        <a14:foregroundMark x1="69169" y1="19800" x2="73323" y2="20000"/>
                        <a14:foregroundMark x1="85783" y1="35400" x2="86102" y2="41200"/>
                        <a14:foregroundMark x1="52875" y1="41200" x2="53514" y2="44800"/>
                        <a14:foregroundMark x1="65974" y1="74400" x2="65974" y2="72000"/>
                        <a14:foregroundMark x1="72204" y1="75000" x2="7220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440" r="11531" b="21234"/>
          <a:stretch/>
        </p:blipFill>
        <p:spPr bwMode="auto">
          <a:xfrm>
            <a:off x="4862066" y="1651934"/>
            <a:ext cx="2188638" cy="28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Smiling children student uniform back to school  illustration logo.">
            <a:extLst>
              <a:ext uri="{FF2B5EF4-FFF2-40B4-BE49-F238E27FC236}">
                <a16:creationId xmlns:a16="http://schemas.microsoft.com/office/drawing/2014/main" id="{CB316E14-FBD2-4FE9-B941-308096DC1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00" b="72600" l="10224" r="43930">
                        <a14:foregroundMark x1="30511" y1="18800" x2="34984" y2="22400"/>
                        <a14:foregroundMark x1="43930" y1="39200" x2="43930" y2="42400"/>
                        <a14:foregroundMark x1="17093" y1="52400" x2="17093" y2="52400"/>
                        <a14:foregroundMark x1="17093" y1="52400" x2="24760" y2="54600"/>
                        <a14:foregroundMark x1="25879" y1="57000" x2="26837" y2="66800"/>
                        <a14:foregroundMark x1="30990" y1="56200" x2="30990" y2="65800"/>
                        <a14:foregroundMark x1="28275" y1="57200" x2="28275" y2="64600"/>
                        <a14:foregroundMark x1="23323" y1="70200" x2="31629" y2="70200"/>
                        <a14:foregroundMark x1="22204" y1="72600" x2="33546" y2="71600"/>
                        <a14:foregroundMark x1="26198" y1="55200" x2="25080" y2="5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5751" r="51567" b="25279"/>
          <a:stretch/>
        </p:blipFill>
        <p:spPr bwMode="auto">
          <a:xfrm rot="1535518">
            <a:off x="872675" y="1696529"/>
            <a:ext cx="1930605" cy="21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1249188" y="1411538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7804215" y="785809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660550" y="3968299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2AA445F-0375-41CD-AB9B-54A85EB82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3" y="1625513"/>
            <a:ext cx="766333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599" y="345726"/>
            <a:ext cx="6335607" cy="52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9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9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9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9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9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8771" y="851252"/>
            <a:ext cx="7919508" cy="1648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56855" algn="just"/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56855" algn="just"/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Gần 100 học sinh thi vẽ tranh 'Việt Nam trong em' -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9" y="2571750"/>
            <a:ext cx="2481909" cy="18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ến nghị có giờ đọc sách trong nhà trường - Tuổi Trẻ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56" y="2571750"/>
            <a:ext cx="2483776" cy="18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úa Vui lớp 2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8876"/>
          <a:stretch/>
        </p:blipFill>
        <p:spPr bwMode="auto">
          <a:xfrm>
            <a:off x="6113094" y="2588874"/>
            <a:ext cx="2594085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01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76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046319" y="2314901"/>
            <a:ext cx="5179787" cy="632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TẤT CẢ</a:t>
            </a:r>
            <a:r>
              <a:rPr lang="vi-VN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CÁC EM</a:t>
            </a:r>
            <a:endParaRPr lang="en-US" sz="3202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3AEFE8-6227-42B1-8EA0-F436B7E97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88" t="19003" r="31047" b="23294"/>
          <a:stretch/>
        </p:blipFill>
        <p:spPr>
          <a:xfrm>
            <a:off x="1286539" y="0"/>
            <a:ext cx="6400800" cy="5131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0"/>
          <p:cNvSpPr/>
          <p:nvPr/>
        </p:nvSpPr>
        <p:spPr>
          <a:xfrm>
            <a:off x="1788921" y="1300730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0"/>
          <p:cNvSpPr/>
          <p:nvPr/>
        </p:nvSpPr>
        <p:spPr>
          <a:xfrm>
            <a:off x="1145432" y="241669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40"/>
          <p:cNvSpPr txBox="1">
            <a:spLocks noGrp="1"/>
          </p:cNvSpPr>
          <p:nvPr>
            <p:ph type="subTitle" idx="4"/>
          </p:nvPr>
        </p:nvSpPr>
        <p:spPr>
          <a:xfrm flipH="1">
            <a:off x="2310619" y="451826"/>
            <a:ext cx="3943224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Khởi động</a:t>
            </a:r>
            <a:endParaRPr sz="3600" b="1" dirty="0"/>
          </a:p>
        </p:txBody>
      </p:sp>
      <p:sp>
        <p:nvSpPr>
          <p:cNvPr id="1152" name="Google Shape;1152;p40"/>
          <p:cNvSpPr txBox="1">
            <a:spLocks noGrp="1"/>
          </p:cNvSpPr>
          <p:nvPr>
            <p:ph type="subTitle" idx="5"/>
          </p:nvPr>
        </p:nvSpPr>
        <p:spPr>
          <a:xfrm>
            <a:off x="2310617" y="2639539"/>
            <a:ext cx="6929075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Mở rộng và tổng kết chủ đề</a:t>
            </a:r>
            <a:endParaRPr sz="3600" b="1" dirty="0"/>
          </a:p>
        </p:txBody>
      </p:sp>
      <p:sp>
        <p:nvSpPr>
          <p:cNvPr id="1153" name="Google Shape;1153;p40"/>
          <p:cNvSpPr txBox="1">
            <a:spLocks noGrp="1"/>
          </p:cNvSpPr>
          <p:nvPr>
            <p:ph type="subTitle" idx="6"/>
          </p:nvPr>
        </p:nvSpPr>
        <p:spPr>
          <a:xfrm flipH="1">
            <a:off x="2958318" y="1637792"/>
            <a:ext cx="7707981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Khám phá chủ đề</a:t>
            </a:r>
            <a:endParaRPr sz="3600" b="1" dirty="0"/>
          </a:p>
        </p:txBody>
      </p:sp>
      <p:sp>
        <p:nvSpPr>
          <p:cNvPr id="1154" name="Google Shape;1154;p40"/>
          <p:cNvSpPr txBox="1">
            <a:spLocks noGrp="1"/>
          </p:cNvSpPr>
          <p:nvPr>
            <p:ph type="title" idx="8"/>
          </p:nvPr>
        </p:nvSpPr>
        <p:spPr>
          <a:xfrm>
            <a:off x="993897" y="5327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01</a:t>
            </a:r>
            <a:endParaRPr dirty="0"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55" name="Google Shape;1155;p40"/>
          <p:cNvSpPr txBox="1">
            <a:spLocks noGrp="1"/>
          </p:cNvSpPr>
          <p:nvPr>
            <p:ph type="title" idx="7"/>
          </p:nvPr>
        </p:nvSpPr>
        <p:spPr>
          <a:xfrm>
            <a:off x="1637422" y="15918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02</a:t>
            </a:r>
            <a:endParaRPr dirty="0">
              <a:solidFill>
                <a:schemeClr val="accent3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56" name="Google Shape;1156;p40"/>
          <p:cNvSpPr/>
          <p:nvPr/>
        </p:nvSpPr>
        <p:spPr>
          <a:xfrm>
            <a:off x="1145395" y="235986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0"/>
          <p:cNvSpPr txBox="1">
            <a:spLocks noGrp="1"/>
          </p:cNvSpPr>
          <p:nvPr>
            <p:ph type="title"/>
          </p:nvPr>
        </p:nvSpPr>
        <p:spPr>
          <a:xfrm flipH="1">
            <a:off x="1063260" y="265089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03</a:t>
            </a:r>
            <a:endParaRPr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7" name="Google Shape;1145;p40">
            <a:extLst>
              <a:ext uri="{FF2B5EF4-FFF2-40B4-BE49-F238E27FC236}">
                <a16:creationId xmlns:a16="http://schemas.microsoft.com/office/drawing/2014/main" id="{0B3FBDAE-C9D0-4B45-ADF2-359FD27B03EB}"/>
              </a:ext>
            </a:extLst>
          </p:cNvPr>
          <p:cNvSpPr/>
          <p:nvPr/>
        </p:nvSpPr>
        <p:spPr>
          <a:xfrm>
            <a:off x="1788921" y="3469400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53;p40">
            <a:extLst>
              <a:ext uri="{FF2B5EF4-FFF2-40B4-BE49-F238E27FC236}">
                <a16:creationId xmlns:a16="http://schemas.microsoft.com/office/drawing/2014/main" id="{2CE7EE3A-77E7-43E0-BA2E-D673E78D0BE4}"/>
              </a:ext>
            </a:extLst>
          </p:cNvPr>
          <p:cNvSpPr txBox="1">
            <a:spLocks/>
          </p:cNvSpPr>
          <p:nvPr/>
        </p:nvSpPr>
        <p:spPr>
          <a:xfrm flipH="1">
            <a:off x="2958318" y="3806462"/>
            <a:ext cx="7707981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 sz="1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indent="0" algn="l"/>
            <a:r>
              <a:rPr lang="vi-VN" sz="3600" b="1"/>
              <a:t>Cam kết hành động</a:t>
            </a:r>
            <a:endParaRPr lang="en-US" sz="3600" b="1" dirty="0"/>
          </a:p>
        </p:txBody>
      </p:sp>
      <p:sp>
        <p:nvSpPr>
          <p:cNvPr id="20" name="Google Shape;1155;p40">
            <a:extLst>
              <a:ext uri="{FF2B5EF4-FFF2-40B4-BE49-F238E27FC236}">
                <a16:creationId xmlns:a16="http://schemas.microsoft.com/office/drawing/2014/main" id="{D74111C6-B534-4693-A014-CDAE9F7DCA23}"/>
              </a:ext>
            </a:extLst>
          </p:cNvPr>
          <p:cNvSpPr txBox="1">
            <a:spLocks/>
          </p:cNvSpPr>
          <p:nvPr/>
        </p:nvSpPr>
        <p:spPr>
          <a:xfrm>
            <a:off x="1668060" y="3740974"/>
            <a:ext cx="132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Mali SemiBold"/>
              <a:buNone/>
              <a:defRPr sz="4800" b="0" i="0" u="none" strike="noStrike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0</a:t>
            </a:r>
            <a:r>
              <a:rPr lang="vi-VN" dirty="0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4</a:t>
            </a:r>
            <a:endParaRPr lang="en" dirty="0">
              <a:solidFill>
                <a:schemeClr val="accent3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 animBg="1"/>
      <p:bldP spid="1146" grpId="0" animBg="1"/>
      <p:bldP spid="1151" grpId="0" build="p"/>
      <p:bldP spid="1152" grpId="0" build="p"/>
      <p:bldP spid="1153" grpId="0" build="p"/>
      <p:bldP spid="1154" grpId="0"/>
      <p:bldP spid="1155" grpId="0"/>
      <p:bldP spid="1156" grpId="0" animBg="1"/>
      <p:bldP spid="1157" grpId="0"/>
      <p:bldP spid="17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1249188" y="1411538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7804215" y="785809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660550" y="3968299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79062FA-3001-4A44-8800-6BA7A3E09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6" y="1389080"/>
            <a:ext cx="7062328" cy="23653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2"/>
          <p:cNvSpPr txBox="1">
            <a:spLocks noGrp="1"/>
          </p:cNvSpPr>
          <p:nvPr>
            <p:ph type="title"/>
          </p:nvPr>
        </p:nvSpPr>
        <p:spPr>
          <a:xfrm>
            <a:off x="1145432" y="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Chơi trò chơi </a:t>
            </a:r>
            <a:br>
              <a:rPr lang="vi-VN" b="1" dirty="0"/>
            </a:br>
            <a:r>
              <a:rPr lang="vi-VN" b="1" dirty="0"/>
              <a:t>Đoán xem tôi thích làm gì?</a:t>
            </a:r>
            <a:endParaRPr b="1" dirty="0"/>
          </a:p>
        </p:txBody>
      </p:sp>
      <p:sp>
        <p:nvSpPr>
          <p:cNvPr id="6" name="Google Shape;1146;p40">
            <a:extLst>
              <a:ext uri="{FF2B5EF4-FFF2-40B4-BE49-F238E27FC236}">
                <a16:creationId xmlns:a16="http://schemas.microsoft.com/office/drawing/2014/main" id="{9E02A521-A1CB-42B5-B2F0-77A674316A95}"/>
              </a:ext>
            </a:extLst>
          </p:cNvPr>
          <p:cNvSpPr/>
          <p:nvPr/>
        </p:nvSpPr>
        <p:spPr>
          <a:xfrm>
            <a:off x="1145432" y="241669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</p:txBody>
      </p:sp>
      <p:sp>
        <p:nvSpPr>
          <p:cNvPr id="7" name="Google Shape;1154;p40">
            <a:extLst>
              <a:ext uri="{FF2B5EF4-FFF2-40B4-BE49-F238E27FC236}">
                <a16:creationId xmlns:a16="http://schemas.microsoft.com/office/drawing/2014/main" id="{AC0B6A9D-BB38-43F7-AE24-6550784FC815}"/>
              </a:ext>
            </a:extLst>
          </p:cNvPr>
          <p:cNvSpPr txBox="1">
            <a:spLocks/>
          </p:cNvSpPr>
          <p:nvPr/>
        </p:nvSpPr>
        <p:spPr>
          <a:xfrm>
            <a:off x="993897" y="5327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01</a:t>
            </a:r>
            <a:endParaRPr lang="en" sz="5400" dirty="0"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0BF14-7BD6-4516-B285-46E6603B0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000" t="37598" r="30125" b="36660"/>
          <a:stretch/>
        </p:blipFill>
        <p:spPr>
          <a:xfrm>
            <a:off x="4672026" y="1623060"/>
            <a:ext cx="4129074" cy="27317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5A735C-8BAA-4BC7-8EB2-0C8065EE507B}"/>
              </a:ext>
            </a:extLst>
          </p:cNvPr>
          <p:cNvSpPr txBox="1"/>
          <p:nvPr/>
        </p:nvSpPr>
        <p:spPr>
          <a:xfrm>
            <a:off x="519302" y="1692528"/>
            <a:ext cx="380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Thể hiện bằng động tác cơ thể một số việc em thích làm để các bạn trong nhóm đoán.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07548-486E-4886-BB6F-7EDAE9DD9B48}"/>
              </a:ext>
            </a:extLst>
          </p:cNvPr>
          <p:cNvSpPr txBox="1"/>
          <p:nvPr/>
        </p:nvSpPr>
        <p:spPr>
          <a:xfrm>
            <a:off x="519302" y="3343006"/>
            <a:ext cx="380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Chia sẻ cảm xúc của em sau khi chơi.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" grpId="0"/>
      <p:bldP spid="6" grpId="0" animBg="1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61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5327122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</a:rPr>
              <a:t>     Mỗi người đều thích làm một hoặc một số việc nào đó. Điều ấy tạo nên sở thích – sự khác biệt của mỗi con người.</a:t>
            </a:r>
            <a:endParaRPr sz="3200" dirty="0">
              <a:solidFill>
                <a:srgbClr val="FF0000"/>
              </a:solidFill>
            </a:endParaRPr>
          </a:p>
        </p:txBody>
      </p:sp>
      <p:grpSp>
        <p:nvGrpSpPr>
          <p:cNvPr id="1681" name="Google Shape;1681;p61"/>
          <p:cNvGrpSpPr/>
          <p:nvPr/>
        </p:nvGrpSpPr>
        <p:grpSpPr>
          <a:xfrm>
            <a:off x="2485734" y="1302005"/>
            <a:ext cx="540962" cy="591542"/>
            <a:chOff x="2013650" y="1733325"/>
            <a:chExt cx="407750" cy="445875"/>
          </a:xfrm>
        </p:grpSpPr>
        <p:sp>
          <p:nvSpPr>
            <p:cNvPr id="1682" name="Google Shape;1682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61"/>
          <p:cNvGrpSpPr/>
          <p:nvPr/>
        </p:nvGrpSpPr>
        <p:grpSpPr>
          <a:xfrm rot="-1024887">
            <a:off x="3666881" y="3838183"/>
            <a:ext cx="540972" cy="591553"/>
            <a:chOff x="2013650" y="1733325"/>
            <a:chExt cx="407750" cy="445875"/>
          </a:xfrm>
        </p:grpSpPr>
        <p:sp>
          <p:nvSpPr>
            <p:cNvPr id="1700" name="Google Shape;1700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61"/>
          <p:cNvGrpSpPr/>
          <p:nvPr/>
        </p:nvGrpSpPr>
        <p:grpSpPr>
          <a:xfrm rot="-932556" flipH="1">
            <a:off x="6173999" y="466638"/>
            <a:ext cx="540968" cy="591550"/>
            <a:chOff x="2013650" y="1733325"/>
            <a:chExt cx="407750" cy="445875"/>
          </a:xfrm>
        </p:grpSpPr>
        <p:sp>
          <p:nvSpPr>
            <p:cNvPr id="1718" name="Google Shape;1718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1"/>
          <p:cNvSpPr/>
          <p:nvPr/>
        </p:nvSpPr>
        <p:spPr>
          <a:xfrm>
            <a:off x="-438150" y="1000237"/>
            <a:ext cx="2733675" cy="689875"/>
          </a:xfrm>
          <a:custGeom>
            <a:avLst/>
            <a:gdLst/>
            <a:ahLst/>
            <a:cxnLst/>
            <a:rect l="l" t="t" r="r" b="b"/>
            <a:pathLst>
              <a:path w="109347" h="27595" extrusionOk="0">
                <a:moveTo>
                  <a:pt x="109347" y="27595"/>
                </a:moveTo>
                <a:cubicBezTo>
                  <a:pt x="102196" y="18656"/>
                  <a:pt x="92064" y="10427"/>
                  <a:pt x="80772" y="8545"/>
                </a:cubicBezTo>
                <a:cubicBezTo>
                  <a:pt x="75008" y="7584"/>
                  <a:pt x="64919" y="15283"/>
                  <a:pt x="67818" y="20356"/>
                </a:cubicBezTo>
                <a:cubicBezTo>
                  <a:pt x="68844" y="22151"/>
                  <a:pt x="72452" y="22961"/>
                  <a:pt x="73914" y="21499"/>
                </a:cubicBezTo>
                <a:cubicBezTo>
                  <a:pt x="76161" y="19252"/>
                  <a:pt x="75192" y="15022"/>
                  <a:pt x="74295" y="11974"/>
                </a:cubicBezTo>
                <a:cubicBezTo>
                  <a:pt x="72545" y="6025"/>
                  <a:pt x="65204" y="2108"/>
                  <a:pt x="59055" y="1306"/>
                </a:cubicBezTo>
                <a:cubicBezTo>
                  <a:pt x="45071" y="-518"/>
                  <a:pt x="30544" y="-547"/>
                  <a:pt x="16764" y="2449"/>
                </a:cubicBezTo>
                <a:cubicBezTo>
                  <a:pt x="11253" y="3647"/>
                  <a:pt x="3988" y="8723"/>
                  <a:pt x="0" y="473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1249188" y="1411538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7804215" y="785809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660550" y="3968299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41E7012-9885-4AAA-BABA-3A7BE269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8" y="1697578"/>
            <a:ext cx="71573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2"/>
          <p:cNvSpPr txBox="1">
            <a:spLocks noGrp="1"/>
          </p:cNvSpPr>
          <p:nvPr>
            <p:ph type="title"/>
          </p:nvPr>
        </p:nvSpPr>
        <p:spPr>
          <a:xfrm>
            <a:off x="993897" y="482139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/>
              <a:t>Chia sẻ sở thích của em</a:t>
            </a:r>
            <a:endParaRPr b="1" dirty="0"/>
          </a:p>
        </p:txBody>
      </p:sp>
      <p:sp>
        <p:nvSpPr>
          <p:cNvPr id="6" name="Google Shape;1146;p40">
            <a:extLst>
              <a:ext uri="{FF2B5EF4-FFF2-40B4-BE49-F238E27FC236}">
                <a16:creationId xmlns:a16="http://schemas.microsoft.com/office/drawing/2014/main" id="{9E02A521-A1CB-42B5-B2F0-77A674316A95}"/>
              </a:ext>
            </a:extLst>
          </p:cNvPr>
          <p:cNvSpPr/>
          <p:nvPr/>
        </p:nvSpPr>
        <p:spPr>
          <a:xfrm>
            <a:off x="1145432" y="241669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</p:txBody>
      </p:sp>
      <p:sp>
        <p:nvSpPr>
          <p:cNvPr id="7" name="Google Shape;1154;p40">
            <a:extLst>
              <a:ext uri="{FF2B5EF4-FFF2-40B4-BE49-F238E27FC236}">
                <a16:creationId xmlns:a16="http://schemas.microsoft.com/office/drawing/2014/main" id="{AC0B6A9D-BB38-43F7-AE24-6550784FC815}"/>
              </a:ext>
            </a:extLst>
          </p:cNvPr>
          <p:cNvSpPr txBox="1">
            <a:spLocks/>
          </p:cNvSpPr>
          <p:nvPr/>
        </p:nvSpPr>
        <p:spPr>
          <a:xfrm>
            <a:off x="993897" y="5327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dirty="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0</a:t>
            </a:r>
            <a:r>
              <a:rPr lang="vi-VN" sz="5400" dirty="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2</a:t>
            </a:r>
            <a:endParaRPr lang="en" sz="5400" dirty="0"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A735C-8BAA-4BC7-8EB2-0C8065EE507B}"/>
              </a:ext>
            </a:extLst>
          </p:cNvPr>
          <p:cNvSpPr txBox="1"/>
          <p:nvPr/>
        </p:nvSpPr>
        <p:spPr>
          <a:xfrm>
            <a:off x="519302" y="1692528"/>
            <a:ext cx="3801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Giới thiệu những sở thích của em bằng cách vẽ một bông hoa. Mỗi sở thích được thể hiện trên một cánh hoa.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07548-486E-4886-BB6F-7EDAE9DD9B48}"/>
              </a:ext>
            </a:extLst>
          </p:cNvPr>
          <p:cNvSpPr txBox="1"/>
          <p:nvPr/>
        </p:nvSpPr>
        <p:spPr>
          <a:xfrm>
            <a:off x="519302" y="3626449"/>
            <a:ext cx="380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Trưng bày những bông hoa theo tổ.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A48A8-5962-4206-92E6-A56607144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125" t="26938" r="30625" b="52579"/>
          <a:stretch/>
        </p:blipFill>
        <p:spPr>
          <a:xfrm>
            <a:off x="4823462" y="1820549"/>
            <a:ext cx="3280410" cy="247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" grpId="0"/>
      <p:bldP spid="6" grpId="0" animBg="1"/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61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5327122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</a:rPr>
              <a:t>     Có thể dùng nhiều cách thú vị để giới thiệu về sở thích của mình, khiến mọi người có ấn tượng về mình.</a:t>
            </a:r>
            <a:endParaRPr sz="3200" dirty="0">
              <a:solidFill>
                <a:srgbClr val="FF0000"/>
              </a:solidFill>
            </a:endParaRPr>
          </a:p>
        </p:txBody>
      </p:sp>
      <p:grpSp>
        <p:nvGrpSpPr>
          <p:cNvPr id="1681" name="Google Shape;1681;p61"/>
          <p:cNvGrpSpPr/>
          <p:nvPr/>
        </p:nvGrpSpPr>
        <p:grpSpPr>
          <a:xfrm>
            <a:off x="2485734" y="1302005"/>
            <a:ext cx="540962" cy="591542"/>
            <a:chOff x="2013650" y="1733325"/>
            <a:chExt cx="407750" cy="445875"/>
          </a:xfrm>
        </p:grpSpPr>
        <p:sp>
          <p:nvSpPr>
            <p:cNvPr id="1682" name="Google Shape;1682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61"/>
          <p:cNvGrpSpPr/>
          <p:nvPr/>
        </p:nvGrpSpPr>
        <p:grpSpPr>
          <a:xfrm rot="-1024887">
            <a:off x="3666881" y="3838183"/>
            <a:ext cx="540972" cy="591553"/>
            <a:chOff x="2013650" y="1733325"/>
            <a:chExt cx="407750" cy="445875"/>
          </a:xfrm>
        </p:grpSpPr>
        <p:sp>
          <p:nvSpPr>
            <p:cNvPr id="1700" name="Google Shape;1700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61"/>
          <p:cNvGrpSpPr/>
          <p:nvPr/>
        </p:nvGrpSpPr>
        <p:grpSpPr>
          <a:xfrm rot="-932556" flipH="1">
            <a:off x="6173999" y="466638"/>
            <a:ext cx="540968" cy="591550"/>
            <a:chOff x="2013650" y="1733325"/>
            <a:chExt cx="407750" cy="445875"/>
          </a:xfrm>
        </p:grpSpPr>
        <p:sp>
          <p:nvSpPr>
            <p:cNvPr id="1718" name="Google Shape;1718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1"/>
          <p:cNvSpPr/>
          <p:nvPr/>
        </p:nvSpPr>
        <p:spPr>
          <a:xfrm>
            <a:off x="-438150" y="1000237"/>
            <a:ext cx="2733675" cy="689875"/>
          </a:xfrm>
          <a:custGeom>
            <a:avLst/>
            <a:gdLst/>
            <a:ahLst/>
            <a:cxnLst/>
            <a:rect l="l" t="t" r="r" b="b"/>
            <a:pathLst>
              <a:path w="109347" h="27595" extrusionOk="0">
                <a:moveTo>
                  <a:pt x="109347" y="27595"/>
                </a:moveTo>
                <a:cubicBezTo>
                  <a:pt x="102196" y="18656"/>
                  <a:pt x="92064" y="10427"/>
                  <a:pt x="80772" y="8545"/>
                </a:cubicBezTo>
                <a:cubicBezTo>
                  <a:pt x="75008" y="7584"/>
                  <a:pt x="64919" y="15283"/>
                  <a:pt x="67818" y="20356"/>
                </a:cubicBezTo>
                <a:cubicBezTo>
                  <a:pt x="68844" y="22151"/>
                  <a:pt x="72452" y="22961"/>
                  <a:pt x="73914" y="21499"/>
                </a:cubicBezTo>
                <a:cubicBezTo>
                  <a:pt x="76161" y="19252"/>
                  <a:pt x="75192" y="15022"/>
                  <a:pt x="74295" y="11974"/>
                </a:cubicBezTo>
                <a:cubicBezTo>
                  <a:pt x="72545" y="6025"/>
                  <a:pt x="65204" y="2108"/>
                  <a:pt x="59055" y="1306"/>
                </a:cubicBezTo>
                <a:cubicBezTo>
                  <a:pt x="45071" y="-518"/>
                  <a:pt x="30544" y="-547"/>
                  <a:pt x="16764" y="2449"/>
                </a:cubicBezTo>
                <a:cubicBezTo>
                  <a:pt x="11253" y="3647"/>
                  <a:pt x="3988" y="8723"/>
                  <a:pt x="0" y="473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4155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220</Words>
  <Application>Microsoft Office PowerPoint</Application>
  <PresentationFormat>On-screen Show (16:9)</PresentationFormat>
  <Paragraphs>25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Fira Sans Extra Condensed Medium</vt:lpstr>
      <vt:lpstr>Arial</vt:lpstr>
      <vt:lpstr>Nunito Light</vt:lpstr>
      <vt:lpstr>Poppins Medium</vt:lpstr>
      <vt:lpstr>Times New Roman</vt:lpstr>
      <vt:lpstr>Paytone One</vt:lpstr>
      <vt:lpstr>Mali SemiBold</vt:lpstr>
      <vt:lpstr>Mali Medium</vt:lpstr>
      <vt:lpstr>Raleway Thin</vt:lpstr>
      <vt:lpstr>Nunito</vt:lpstr>
      <vt:lpstr>Roboto Condensed Light</vt:lpstr>
      <vt:lpstr>Spelling Bee by Slidesgo</vt:lpstr>
      <vt:lpstr>   Sở thích của em Tuần 2</vt:lpstr>
      <vt:lpstr>PowerPoint Presentation</vt:lpstr>
      <vt:lpstr>01</vt:lpstr>
      <vt:lpstr>PowerPoint Presentation</vt:lpstr>
      <vt:lpstr>Chơi trò chơi  Đoán xem tôi thích làm gì?</vt:lpstr>
      <vt:lpstr>     Mỗi người đều thích làm một hoặc một số việc nào đó. Điều ấy tạo nên sở thích – sự khác biệt của mỗi con người.</vt:lpstr>
      <vt:lpstr>PowerPoint Presentation</vt:lpstr>
      <vt:lpstr>Chia sẻ sở thích của em</vt:lpstr>
      <vt:lpstr>     Có thể dùng nhiều cách thú vị để giới thiệu về sở thích của mình, khiến mọi người có ấn tượng về mình.</vt:lpstr>
      <vt:lpstr>PowerPoint Presentation</vt:lpstr>
      <vt:lpstr>Giới thiệu bản thân cùng sản phẩm đã thực hiện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Hoạt động trải nghiệm Tuần 2</dc:title>
  <cp:lastModifiedBy>Admin</cp:lastModifiedBy>
  <cp:revision>16</cp:revision>
  <dcterms:modified xsi:type="dcterms:W3CDTF">2024-09-21T17:01:02Z</dcterms:modified>
</cp:coreProperties>
</file>