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3.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3957" r:id="rId5"/>
  </p:sldMasterIdLst>
  <p:notesMasterIdLst>
    <p:notesMasterId r:id="rId41"/>
  </p:notesMasterIdLst>
  <p:sldIdLst>
    <p:sldId id="309" r:id="rId6"/>
    <p:sldId id="866" r:id="rId7"/>
    <p:sldId id="917" r:id="rId8"/>
    <p:sldId id="974" r:id="rId9"/>
    <p:sldId id="975" r:id="rId10"/>
    <p:sldId id="976" r:id="rId11"/>
    <p:sldId id="978" r:id="rId12"/>
    <p:sldId id="889" r:id="rId13"/>
    <p:sldId id="985" r:id="rId14"/>
    <p:sldId id="986" r:id="rId15"/>
    <p:sldId id="981" r:id="rId16"/>
    <p:sldId id="982" r:id="rId17"/>
    <p:sldId id="987" r:id="rId18"/>
    <p:sldId id="899" r:id="rId19"/>
    <p:sldId id="988" r:id="rId20"/>
    <p:sldId id="989" r:id="rId21"/>
    <p:sldId id="990" r:id="rId22"/>
    <p:sldId id="992" r:id="rId23"/>
    <p:sldId id="991" r:id="rId24"/>
    <p:sldId id="937" r:id="rId25"/>
    <p:sldId id="993" r:id="rId26"/>
    <p:sldId id="956" r:id="rId27"/>
    <p:sldId id="996" r:id="rId28"/>
    <p:sldId id="1009" r:id="rId29"/>
    <p:sldId id="997" r:id="rId30"/>
    <p:sldId id="1010" r:id="rId31"/>
    <p:sldId id="1013" r:id="rId32"/>
    <p:sldId id="1011" r:id="rId33"/>
    <p:sldId id="1012" r:id="rId34"/>
    <p:sldId id="1014" r:id="rId35"/>
    <p:sldId id="1017" r:id="rId36"/>
    <p:sldId id="1015" r:id="rId37"/>
    <p:sldId id="1016" r:id="rId38"/>
    <p:sldId id="765" r:id="rId39"/>
    <p:sldId id="271" r:id="rId40"/>
  </p:sldIdLst>
  <p:sldSz cx="9144000" cy="5143500" type="screen16x9"/>
  <p:notesSz cx="6858000" cy="9144000"/>
  <p:custDataLst>
    <p:tags r:id="rId42"/>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309"/>
            <p14:sldId id="866"/>
            <p14:sldId id="917"/>
            <p14:sldId id="974"/>
            <p14:sldId id="975"/>
            <p14:sldId id="976"/>
            <p14:sldId id="978"/>
            <p14:sldId id="889"/>
            <p14:sldId id="985"/>
            <p14:sldId id="986"/>
            <p14:sldId id="981"/>
            <p14:sldId id="982"/>
            <p14:sldId id="987"/>
            <p14:sldId id="899"/>
            <p14:sldId id="988"/>
            <p14:sldId id="989"/>
            <p14:sldId id="990"/>
            <p14:sldId id="992"/>
            <p14:sldId id="991"/>
            <p14:sldId id="937"/>
            <p14:sldId id="993"/>
            <p14:sldId id="956"/>
            <p14:sldId id="996"/>
            <p14:sldId id="1009"/>
            <p14:sldId id="997"/>
            <p14:sldId id="1010"/>
            <p14:sldId id="1013"/>
            <p14:sldId id="1011"/>
            <p14:sldId id="1012"/>
            <p14:sldId id="1014"/>
            <p14:sldId id="1017"/>
            <p14:sldId id="1015"/>
            <p14:sldId id="1016"/>
            <p14:sldId id="765"/>
            <p14:sldId id="271"/>
          </p14:sldIdLst>
        </p14:section>
        <p14:section name="Untitled Section" id="{684F6D74-326A-40AB-B802-30D745D1CEE6}">
          <p14:sldIdLst/>
        </p14:section>
        <p14:section name="Untitled Section" id="{DFDC6B65-5194-4328-BEBA-5A7D52A91657}">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FDCF"/>
    <a:srgbClr val="C9FFE1"/>
    <a:srgbClr val="FF0000"/>
    <a:srgbClr val="ABE0F8"/>
    <a:srgbClr val="00B050"/>
    <a:srgbClr val="E92910"/>
    <a:srgbClr val="F0AE04"/>
    <a:srgbClr val="ADDFF5"/>
    <a:srgbClr val="0E7A90"/>
    <a:srgbClr val="60A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075" autoAdjust="0"/>
  </p:normalViewPr>
  <p:slideViewPr>
    <p:cSldViewPr>
      <p:cViewPr varScale="1">
        <p:scale>
          <a:sx n="112" d="100"/>
          <a:sy n="112" d="100"/>
        </p:scale>
        <p:origin x="210" y="12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3"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2024/9/21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40180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92320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32251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734281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72886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89440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56093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803558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666489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916934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1580096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776717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51510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4090890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691152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1122837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127744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3842595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633779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2696640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706143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876782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2799236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4060433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58320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61046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417455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08685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685556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2"/>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59"/>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59"/>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9"/>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9"/>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2024/9/21</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2"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59"/>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9"/>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6" name="页脚占位符 5"/>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5053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02669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966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2"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2"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8" name="页脚占位符 7"/>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1142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5814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8670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14239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8822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1375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53666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44967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2024/9/21</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198" y="4876007"/>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669501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110337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4" name="页脚占位符 3"/>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3" name="页脚占位符 2"/>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97"/>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1" y="204797"/>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6" name="页脚占位符 5"/>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2024/9/21</a:t>
            </a:fld>
            <a:endParaRPr lang="zh-CN" altLang="en-US"/>
          </a:p>
        </p:txBody>
      </p:sp>
      <p:sp>
        <p:nvSpPr>
          <p:cNvPr id="6" name="页脚占位符 5"/>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9/21/2024</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9/21/2024</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914378"/>
            <a:fld id="{C764DE79-268F-4C1A-8933-263129D2AF90}" type="datetimeFigureOut">
              <a:rPr lang="en-US" smtClean="0">
                <a:solidFill>
                  <a:prstClr val="black">
                    <a:tint val="75000"/>
                  </a:prstClr>
                </a:solidFill>
              </a:rPr>
              <a:pPr defTabSz="914378"/>
              <a:t>9/21/2024</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914378"/>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914378"/>
            <a:fld id="{48F63A3B-78C7-47BE-AE5E-E10140E04643}" type="slidenum">
              <a:rPr lang="en-US" smtClean="0">
                <a:solidFill>
                  <a:prstClr val="black">
                    <a:tint val="75000"/>
                  </a:prstClr>
                </a:solidFill>
              </a:rPr>
              <a:pPr defTabSz="914378"/>
              <a:t>‹#›</a:t>
            </a:fld>
            <a:endParaRPr lang="en-US" dirty="0">
              <a:solidFill>
                <a:prstClr val="black">
                  <a:tint val="75000"/>
                </a:prstClr>
              </a:solidFill>
            </a:endParaRPr>
          </a:p>
        </p:txBody>
      </p:sp>
    </p:spTree>
    <p:extLst>
      <p:ext uri="{BB962C8B-B14F-4D97-AF65-F5344CB8AC3E}">
        <p14:creationId xmlns:p14="http://schemas.microsoft.com/office/powerpoint/2010/main" val="35270786"/>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26.jpeg"/><Relationship Id="rId5" Type="http://schemas.openxmlformats.org/officeDocument/2006/relationships/image" Target="../media/image16.jp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26.jpeg"/><Relationship Id="rId5" Type="http://schemas.openxmlformats.org/officeDocument/2006/relationships/image" Target="../media/image16.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26.jpeg"/><Relationship Id="rId5" Type="http://schemas.openxmlformats.org/officeDocument/2006/relationships/image" Target="../media/image16.jp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5.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1.xml"/><Relationship Id="rId6" Type="http://schemas.openxmlformats.org/officeDocument/2006/relationships/image" Target="../media/image33.jpeg"/><Relationship Id="rId5" Type="http://schemas.openxmlformats.org/officeDocument/2006/relationships/image" Target="../media/image16.jp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33.jpeg"/><Relationship Id="rId5" Type="http://schemas.openxmlformats.org/officeDocument/2006/relationships/image" Target="../media/image16.jp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33.jpeg"/><Relationship Id="rId5" Type="http://schemas.openxmlformats.org/officeDocument/2006/relationships/image" Target="../media/image16.jp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33.jpeg"/><Relationship Id="rId5" Type="http://schemas.openxmlformats.org/officeDocument/2006/relationships/image" Target="../media/image16.jp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35.jpe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audio" Target="../media/audio2.wav"/><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10.emf"/><Relationship Id="rId11" Type="http://schemas.openxmlformats.org/officeDocument/2006/relationships/audio" Target="../media/audio40.wav"/><Relationship Id="rId5" Type="http://schemas.openxmlformats.org/officeDocument/2006/relationships/image" Target="../media/image9.emf"/><Relationship Id="rId10" Type="http://schemas.openxmlformats.org/officeDocument/2006/relationships/image" Target="../media/image13.png"/><Relationship Id="rId4" Type="http://schemas.openxmlformats.org/officeDocument/2006/relationships/image" Target="../media/image8.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media/image37.jpeg"/><Relationship Id="rId5" Type="http://schemas.openxmlformats.org/officeDocument/2006/relationships/image" Target="../media/image16.jp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37.jpeg"/><Relationship Id="rId5" Type="http://schemas.openxmlformats.org/officeDocument/2006/relationships/image" Target="../media/image16.jp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16.jp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5.jpeg"/><Relationship Id="rId7"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43.png"/><Relationship Id="rId5" Type="http://schemas.openxmlformats.org/officeDocument/2006/relationships/image" Target="../media/image16.jp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image" Target="../media/image46.jpeg"/><Relationship Id="rId5" Type="http://schemas.openxmlformats.org/officeDocument/2006/relationships/image" Target="../media/image40.jpeg"/><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1.xml"/><Relationship Id="rId5" Type="http://schemas.openxmlformats.org/officeDocument/2006/relationships/image" Target="../media/image47.pn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41.xml"/><Relationship Id="rId6" Type="http://schemas.openxmlformats.org/officeDocument/2006/relationships/image" Target="../media/image41.jpeg"/><Relationship Id="rId5" Type="http://schemas.openxmlformats.org/officeDocument/2006/relationships/image" Target="../media/image36.jpeg"/><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image" Target="../media/image42.jpeg"/><Relationship Id="rId5" Type="http://schemas.openxmlformats.org/officeDocument/2006/relationships/image" Target="../media/image48.jpe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41.xml"/><Relationship Id="rId5" Type="http://schemas.openxmlformats.org/officeDocument/2006/relationships/image" Target="../media/image39.png"/><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41.xml"/><Relationship Id="rId5" Type="http://schemas.openxmlformats.org/officeDocument/2006/relationships/image" Target="../media/image36.jpeg"/><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41.xml"/><Relationship Id="rId5" Type="http://schemas.openxmlformats.org/officeDocument/2006/relationships/image" Target="../media/image36.jpeg"/><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41.xml"/><Relationship Id="rId5" Type="http://schemas.openxmlformats.org/officeDocument/2006/relationships/image" Target="../media/image39.png"/><Relationship Id="rId4" Type="http://schemas.openxmlformats.org/officeDocument/2006/relationships/image" Target="../media/image16.jp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openxmlformats.org/officeDocument/2006/relationships/image" Target="../media/image49.jpeg"/><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12" Type="http://schemas.openxmlformats.org/officeDocument/2006/relationships/image" Target="../media/image62.svg"/><Relationship Id="rId2" Type="http://schemas.openxmlformats.org/officeDocument/2006/relationships/image" Target="../media/image50.jpeg"/><Relationship Id="rId1" Type="http://schemas.openxmlformats.org/officeDocument/2006/relationships/slideLayout" Target="../slideLayouts/slideLayout29.xml"/><Relationship Id="rId6" Type="http://schemas.openxmlformats.org/officeDocument/2006/relationships/image" Target="../media/image54.emf"/><Relationship Id="rId11" Type="http://schemas.openxmlformats.org/officeDocument/2006/relationships/image" Target="../media/image59.png"/><Relationship Id="rId5" Type="http://schemas.openxmlformats.org/officeDocument/2006/relationships/image" Target="../media/image53.emf"/><Relationship Id="rId10" Type="http://schemas.openxmlformats.org/officeDocument/2006/relationships/image" Target="../media/image58.emf"/><Relationship Id="rId4" Type="http://schemas.openxmlformats.org/officeDocument/2006/relationships/image" Target="../media/image52.emf"/><Relationship Id="rId9" Type="http://schemas.openxmlformats.org/officeDocument/2006/relationships/image" Target="../media/image57.emf"/></Relationships>
</file>

<file path=ppt/slides/_rels/slide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5.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9.jp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6.jpg"/><Relationship Id="rId9"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24.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2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3.wav"/><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4" y="-20538"/>
            <a:ext cx="9191294" cy="5145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33" y="-461075"/>
            <a:ext cx="9649072" cy="55495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2950782"/>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10" y="3140349"/>
            <a:ext cx="5602021" cy="1948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4574" y="1431062"/>
            <a:ext cx="3201194" cy="4289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67532" t="19027" r="11038" b="19634"/>
          <a:stretch>
            <a:fillRect/>
          </a:stretch>
        </p:blipFill>
        <p:spPr bwMode="auto">
          <a:xfrm>
            <a:off x="7687101" y="-158843"/>
            <a:ext cx="1604839" cy="16376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val="0"/>
              </a:ext>
            </a:extLst>
          </a:blip>
          <a:srcRect l="3846" t="10301" r="70716" b="10733"/>
          <a:stretch>
            <a:fillRect/>
          </a:stretch>
        </p:blipFill>
        <p:spPr bwMode="auto">
          <a:xfrm>
            <a:off x="-232895" y="-320217"/>
            <a:ext cx="1905000" cy="2108200"/>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828552" y="841212"/>
            <a:ext cx="7487866" cy="3242713"/>
          </a:xfrm>
          <a:prstGeom prst="rect">
            <a:avLst/>
          </a:prstGeom>
        </p:spPr>
        <p:txBody>
          <a:bodyPr spcFirstLastPara="1" wrap="none" lIns="91304" tIns="45713" rIns="91304" bIns="45713" numCol="1" fromWordArt="1">
            <a:prstTxWarp prst="textArchUp">
              <a:avLst>
                <a:gd name="adj" fmla="val 11020719"/>
              </a:avLst>
            </a:prstTxWarp>
          </a:bodyPr>
          <a:lstStyle/>
          <a:p>
            <a:pPr algn="ctr" defTabSz="912360"/>
            <a:r>
              <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a:t>
            </a:r>
            <a:r>
              <a:rPr lang="en-US" sz="3600" b="1" kern="1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VỚI BÀI GIẢNG</a:t>
            </a:r>
            <a:endPar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sp>
        <p:nvSpPr>
          <p:cNvPr id="13" name="圆角矩形 1"/>
          <p:cNvSpPr/>
          <p:nvPr/>
        </p:nvSpPr>
        <p:spPr>
          <a:xfrm>
            <a:off x="1706207" y="1808561"/>
            <a:ext cx="5421715" cy="109142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686" tIns="60842" rIns="121686" bIns="60842" anchor="ctr"/>
          <a:lstStyle/>
          <a:p>
            <a:pPr algn="ctr" defTabSz="1216480">
              <a:defRPr/>
            </a:pPr>
            <a:r>
              <a:rPr lang="en-US" altLang="zh-CN" sz="4000" b="1">
                <a:solidFill>
                  <a:srgbClr val="FF0000"/>
                </a:solidFill>
                <a:latin typeface="Arial" pitchFamily="34" charset="0"/>
                <a:cs typeface="Arial" pitchFamily="34" charset="0"/>
              </a:rPr>
              <a:t>TIẾNG VIỆT  LỚP 3</a:t>
            </a:r>
            <a:endParaRPr lang="zh-CN" altLang="en-US" sz="4000" b="1" dirty="0">
              <a:solidFill>
                <a:srgbClr val="FF0000"/>
              </a:solidFill>
              <a:latin typeface="Arial" pitchFamily="34" charset="0"/>
              <a:cs typeface="Arial" pitchFamily="34" charset="0"/>
            </a:endParaRPr>
          </a:p>
        </p:txBody>
      </p:sp>
      <p:pic>
        <p:nvPicPr>
          <p:cNvPr id="21"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64" y="3140349"/>
            <a:ext cx="5602021" cy="1948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2.22222E-6 -2.49923E-6 L 0.9533 0.02225 " pathEditMode="relative" rAng="0" ptsTypes="AA">
                                      <p:cBhvr>
                                        <p:cTn id="11" dur="2000" fill="hold"/>
                                        <p:tgtEl>
                                          <p:spTgt spid="20"/>
                                        </p:tgtEl>
                                        <p:attrNameLst>
                                          <p:attrName>ppt_x</p:attrName>
                                          <p:attrName>ppt_y</p:attrName>
                                        </p:attrNameLst>
                                      </p:cBhvr>
                                      <p:rCtr x="47656" y="1112"/>
                                    </p:animMotion>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1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2" presetClass="entr" presetSubtype="8" fill="hold" nodeType="withEffect">
                                  <p:stCondLst>
                                    <p:cond delay="10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1250" fill="hold"/>
                                        <p:tgtEl>
                                          <p:spTgt spid="21"/>
                                        </p:tgtEl>
                                        <p:attrNameLst>
                                          <p:attrName>ppt_x</p:attrName>
                                        </p:attrNameLst>
                                      </p:cBhvr>
                                      <p:tavLst>
                                        <p:tav tm="0">
                                          <p:val>
                                            <p:strVal val="0-#ppt_w/2"/>
                                          </p:val>
                                        </p:tav>
                                        <p:tav tm="100000">
                                          <p:val>
                                            <p:strVal val="#ppt_x"/>
                                          </p:val>
                                        </p:tav>
                                      </p:tavLst>
                                    </p:anim>
                                    <p:anim calcmode="lin" valueType="num">
                                      <p:cBhvr additive="base">
                                        <p:cTn id="39"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32"/>
          <p:cNvSpPr>
            <a:spLocks noChangeArrowheads="1"/>
          </p:cNvSpPr>
          <p:nvPr/>
        </p:nvSpPr>
        <p:spPr bwMode="auto">
          <a:xfrm>
            <a:off x="2124730" y="1058614"/>
            <a:ext cx="6331290" cy="3216685"/>
          </a:xfrm>
          <a:prstGeom prst="roundRect">
            <a:avLst>
              <a:gd name="adj" fmla="val 16667"/>
            </a:avLst>
          </a:prstGeom>
          <a:solidFill>
            <a:srgbClr val="FFE38B"/>
          </a:solidFill>
          <a:ln w="9525" algn="ctr">
            <a:solidFill>
              <a:srgbClr val="FFC000"/>
            </a:solidFill>
            <a:round/>
            <a:headEnd/>
            <a:tailEnd/>
          </a:ln>
        </p:spPr>
        <p:txBody>
          <a:bodyPr/>
          <a:lstStyle/>
          <a:p>
            <a:endParaRPr lang="en-US"/>
          </a:p>
        </p:txBody>
      </p:sp>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3"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865185" y="493759"/>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F4B6D55-9414-4DD7-8435-0D9B28C98F2C}"/>
                </a:ext>
              </a:extLst>
            </p:cNvPr>
            <p:cNvSpPr txBox="1"/>
            <p:nvPr/>
          </p:nvSpPr>
          <p:spPr>
            <a:xfrm>
              <a:off x="1313940" y="483518"/>
              <a:ext cx="3906132" cy="438580"/>
            </a:xfrm>
            <a:prstGeom prst="rect">
              <a:avLst/>
            </a:prstGeom>
            <a:noFill/>
          </p:spPr>
          <p:txBody>
            <a:bodyPr wrap="square" lIns="68579" tIns="34289" rIns="68579" bIns="34289" rtlCol="0">
              <a:spAutoFit/>
            </a:bodyPr>
            <a:lstStyle/>
            <a:p>
              <a:pPr algn="just" defTabSz="685783">
                <a:defRPr/>
              </a:pPr>
              <a:r>
                <a:rPr lang="en-US" sz="240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rPr>
                <a:t>Đọc nối tiếp đoạn</a:t>
              </a:r>
              <a:endParaRPr lang="en-US" sz="2400" dirty="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endParaRPr>
            </a:p>
          </p:txBody>
        </p:sp>
      </p:grpSp>
      <p:sp>
        <p:nvSpPr>
          <p:cNvPr id="18" name="TextBox 17"/>
          <p:cNvSpPr txBox="1"/>
          <p:nvPr/>
        </p:nvSpPr>
        <p:spPr>
          <a:xfrm>
            <a:off x="2339752" y="1237104"/>
            <a:ext cx="5688632" cy="430885"/>
          </a:xfrm>
          <a:prstGeom prst="rect">
            <a:avLst/>
          </a:prstGeom>
          <a:noFill/>
        </p:spPr>
        <p:txBody>
          <a:bodyPr wrap="square" lIns="91438" tIns="45719" rIns="91438" bIns="45719" rtlCol="0">
            <a:spAutoFit/>
          </a:bodyPr>
          <a:lstStyle/>
          <a:p>
            <a:pPr algn="just"/>
            <a:r>
              <a:rPr lang="en-US" sz="2200" b="1">
                <a:solidFill>
                  <a:srgbClr val="C00000"/>
                </a:solidFill>
                <a:latin typeface="UTM Avo" pitchFamily="18" charset="0"/>
              </a:rPr>
              <a:t>Đoạn 1: </a:t>
            </a:r>
            <a:r>
              <a:rPr lang="en-US" sz="2200" b="1">
                <a:latin typeface="UTM Avo" pitchFamily="18" charset="0"/>
              </a:rPr>
              <a:t>từ đầu đến </a:t>
            </a:r>
            <a:r>
              <a:rPr lang="en-US" sz="2200" b="1">
                <a:solidFill>
                  <a:srgbClr val="002060"/>
                </a:solidFill>
                <a:latin typeface="UTM Avo" pitchFamily="18" charset="0"/>
              </a:rPr>
              <a:t>Cho cậu này. </a:t>
            </a:r>
            <a:endParaRPr lang="en-US" sz="2200" b="1" dirty="0">
              <a:solidFill>
                <a:srgbClr val="002060"/>
              </a:solidFill>
              <a:latin typeface="UTM Avo" pitchFamily="18" charset="0"/>
            </a:endParaRPr>
          </a:p>
        </p:txBody>
      </p:sp>
      <p:sp>
        <p:nvSpPr>
          <p:cNvPr id="25" name="TextBox 24"/>
          <p:cNvSpPr txBox="1"/>
          <p:nvPr/>
        </p:nvSpPr>
        <p:spPr>
          <a:xfrm>
            <a:off x="2338047" y="1764260"/>
            <a:ext cx="5904656" cy="430885"/>
          </a:xfrm>
          <a:prstGeom prst="rect">
            <a:avLst/>
          </a:prstGeom>
          <a:noFill/>
        </p:spPr>
        <p:txBody>
          <a:bodyPr wrap="square" lIns="91438" tIns="45719" rIns="91438" bIns="45719" rtlCol="0">
            <a:spAutoFit/>
          </a:bodyPr>
          <a:lstStyle/>
          <a:p>
            <a:pPr algn="just"/>
            <a:r>
              <a:rPr lang="en-US" sz="2200" b="1">
                <a:solidFill>
                  <a:srgbClr val="C00000"/>
                </a:solidFill>
                <a:latin typeface="UTM Avo" pitchFamily="18" charset="0"/>
              </a:rPr>
              <a:t>Đoạn 2: </a:t>
            </a:r>
            <a:r>
              <a:rPr lang="en-US" sz="2200" b="1">
                <a:latin typeface="UTM Avo" pitchFamily="18" charset="0"/>
              </a:rPr>
              <a:t>tiếp theo đến </a:t>
            </a:r>
            <a:r>
              <a:rPr lang="en-US" sz="2200" b="1">
                <a:solidFill>
                  <a:srgbClr val="002060"/>
                </a:solidFill>
                <a:latin typeface="UTM Avo" pitchFamily="18" charset="0"/>
              </a:rPr>
              <a:t>bầu trời xanh.</a:t>
            </a:r>
            <a:endParaRPr lang="en-US" sz="2200" b="1" dirty="0">
              <a:solidFill>
                <a:srgbClr val="002060"/>
              </a:solidFill>
              <a:latin typeface="UTM Avo" pitchFamily="18" charset="0"/>
            </a:endParaRPr>
          </a:p>
        </p:txBody>
      </p:sp>
      <p:sp>
        <p:nvSpPr>
          <p:cNvPr id="26" name="TextBox 25"/>
          <p:cNvSpPr txBox="1"/>
          <p:nvPr/>
        </p:nvSpPr>
        <p:spPr>
          <a:xfrm>
            <a:off x="2343767" y="2328719"/>
            <a:ext cx="6174548" cy="430885"/>
          </a:xfrm>
          <a:prstGeom prst="rect">
            <a:avLst/>
          </a:prstGeom>
          <a:noFill/>
        </p:spPr>
        <p:txBody>
          <a:bodyPr wrap="square" lIns="91438" tIns="45719" rIns="91438" bIns="45719" rtlCol="0">
            <a:spAutoFit/>
          </a:bodyPr>
          <a:lstStyle/>
          <a:p>
            <a:pPr algn="just"/>
            <a:r>
              <a:rPr lang="en-US" sz="2200" b="1">
                <a:solidFill>
                  <a:srgbClr val="C00000"/>
                </a:solidFill>
                <a:latin typeface="UTM Avo" pitchFamily="18" charset="0"/>
              </a:rPr>
              <a:t>Đoạn 3: </a:t>
            </a:r>
            <a:r>
              <a:rPr lang="en-US" sz="2200" b="1">
                <a:latin typeface="UTM Avo" pitchFamily="18" charset="0"/>
              </a:rPr>
              <a:t>tiếp theo đến </a:t>
            </a:r>
            <a:r>
              <a:rPr lang="en-US" sz="2200" b="1">
                <a:solidFill>
                  <a:srgbClr val="002060"/>
                </a:solidFill>
                <a:latin typeface="UTM Avo" pitchFamily="18" charset="0"/>
              </a:rPr>
              <a:t>ừ nhỉ.</a:t>
            </a:r>
            <a:endParaRPr lang="en-US" sz="2200" b="1" dirty="0">
              <a:solidFill>
                <a:srgbClr val="002060"/>
              </a:solidFill>
              <a:latin typeface="UTM Avo" pitchFamily="18" charset="0"/>
            </a:endParaRPr>
          </a:p>
        </p:txBody>
      </p:sp>
      <p:sp>
        <p:nvSpPr>
          <p:cNvPr id="27" name="TextBox 26"/>
          <p:cNvSpPr txBox="1"/>
          <p:nvPr/>
        </p:nvSpPr>
        <p:spPr>
          <a:xfrm>
            <a:off x="2327338" y="2877078"/>
            <a:ext cx="5688632" cy="430885"/>
          </a:xfrm>
          <a:prstGeom prst="rect">
            <a:avLst/>
          </a:prstGeom>
          <a:noFill/>
        </p:spPr>
        <p:txBody>
          <a:bodyPr wrap="square" lIns="91438" tIns="45719" rIns="91438" bIns="45719" rtlCol="0">
            <a:spAutoFit/>
          </a:bodyPr>
          <a:lstStyle/>
          <a:p>
            <a:pPr algn="just"/>
            <a:r>
              <a:rPr lang="en-US" sz="2200" b="1">
                <a:solidFill>
                  <a:srgbClr val="C00000"/>
                </a:solidFill>
                <a:latin typeface="UTM Avo" pitchFamily="18" charset="0"/>
              </a:rPr>
              <a:t>Đoạn 4: </a:t>
            </a:r>
            <a:r>
              <a:rPr lang="en-US" sz="2200" b="1">
                <a:latin typeface="UTM Avo" pitchFamily="18" charset="0"/>
              </a:rPr>
              <a:t>tiếp theo đến </a:t>
            </a:r>
            <a:r>
              <a:rPr lang="en-US" sz="2200" b="1">
                <a:solidFill>
                  <a:srgbClr val="002060"/>
                </a:solidFill>
                <a:latin typeface="UTM Avo" pitchFamily="18" charset="0"/>
              </a:rPr>
              <a:t>hết.</a:t>
            </a:r>
            <a:endParaRPr lang="en-US" sz="2200" b="1" dirty="0">
              <a:solidFill>
                <a:srgbClr val="002060"/>
              </a:solidFill>
              <a:latin typeface="UTM Avo" pitchFamily="18" charset="0"/>
            </a:endParaRPr>
          </a:p>
        </p:txBody>
      </p:sp>
      <p:pic>
        <p:nvPicPr>
          <p:cNvPr id="56" name="Picture 1"/>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25465"/>
          <a:stretch/>
        </p:blipFill>
        <p:spPr bwMode="auto">
          <a:xfrm>
            <a:off x="157472" y="1303817"/>
            <a:ext cx="2399950" cy="33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06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600"/>
                                        <p:tgtEl>
                                          <p:spTgt spid="56"/>
                                        </p:tgtEl>
                                      </p:cBhvr>
                                    </p:animEffect>
                                    <p:anim calcmode="lin" valueType="num">
                                      <p:cBhvr>
                                        <p:cTn id="11" dur="600" fill="hold"/>
                                        <p:tgtEl>
                                          <p:spTgt spid="56"/>
                                        </p:tgtEl>
                                        <p:attrNameLst>
                                          <p:attrName>ppt_x</p:attrName>
                                        </p:attrNameLst>
                                      </p:cBhvr>
                                      <p:tavLst>
                                        <p:tav tm="0">
                                          <p:val>
                                            <p:strVal val="#ppt_x"/>
                                          </p:val>
                                        </p:tav>
                                        <p:tav tm="100000">
                                          <p:val>
                                            <p:strVal val="#ppt_x"/>
                                          </p:val>
                                        </p:tav>
                                      </p:tavLst>
                                    </p:anim>
                                    <p:anim calcmode="lin" valueType="num">
                                      <p:cBhvr>
                                        <p:cTn id="12" dur="600" fill="hold"/>
                                        <p:tgtEl>
                                          <p:spTgt spid="56"/>
                                        </p:tgtEl>
                                        <p:attrNameLst>
                                          <p:attrName>ppt_y</p:attrName>
                                        </p:attrNameLst>
                                      </p:cBhvr>
                                      <p:tavLst>
                                        <p:tav tm="0">
                                          <p:val>
                                            <p:strVal val="#ppt_y+.1"/>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6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8"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32"/>
          <p:cNvSpPr>
            <a:spLocks noChangeArrowheads="1"/>
          </p:cNvSpPr>
          <p:nvPr/>
        </p:nvSpPr>
        <p:spPr bwMode="auto">
          <a:xfrm>
            <a:off x="2339752" y="1277877"/>
            <a:ext cx="6331290" cy="3216685"/>
          </a:xfrm>
          <a:prstGeom prst="roundRect">
            <a:avLst>
              <a:gd name="adj" fmla="val 16667"/>
            </a:avLst>
          </a:prstGeom>
          <a:solidFill>
            <a:srgbClr val="FFE38B"/>
          </a:solidFill>
          <a:ln w="9525" algn="ctr">
            <a:solidFill>
              <a:srgbClr val="FFC000"/>
            </a:solidFill>
            <a:round/>
            <a:headEnd/>
            <a:tailEnd/>
          </a:ln>
        </p:spPr>
        <p:txBody>
          <a:bodyPr/>
          <a:lstStyle/>
          <a:p>
            <a:endParaRPr lang="en-US"/>
          </a:p>
        </p:txBody>
      </p:sp>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3"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865185" y="493759"/>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F4B6D55-9414-4DD7-8435-0D9B28C98F2C}"/>
                </a:ext>
              </a:extLst>
            </p:cNvPr>
            <p:cNvSpPr txBox="1"/>
            <p:nvPr/>
          </p:nvSpPr>
          <p:spPr>
            <a:xfrm>
              <a:off x="1313940" y="483518"/>
              <a:ext cx="3906132" cy="438580"/>
            </a:xfrm>
            <a:prstGeom prst="rect">
              <a:avLst/>
            </a:prstGeom>
            <a:noFill/>
          </p:spPr>
          <p:txBody>
            <a:bodyPr wrap="square" lIns="68579" tIns="34289" rIns="68579" bIns="34289" rtlCol="0">
              <a:spAutoFit/>
            </a:bodyPr>
            <a:lstStyle/>
            <a:p>
              <a:pPr algn="just" defTabSz="685783">
                <a:defRPr/>
              </a:pPr>
              <a:r>
                <a:rPr lang="en-US" sz="240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rPr>
                <a:t>Luyện đọc đúng</a:t>
              </a:r>
              <a:endParaRPr lang="en-US" sz="2400" dirty="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endParaRPr>
            </a:p>
          </p:txBody>
        </p:sp>
      </p:grpSp>
      <p:sp>
        <p:nvSpPr>
          <p:cNvPr id="18" name="TextBox 17"/>
          <p:cNvSpPr txBox="1"/>
          <p:nvPr/>
        </p:nvSpPr>
        <p:spPr>
          <a:xfrm>
            <a:off x="3779912" y="2083901"/>
            <a:ext cx="2154514" cy="430885"/>
          </a:xfrm>
          <a:prstGeom prst="rect">
            <a:avLst/>
          </a:prstGeom>
          <a:noFill/>
        </p:spPr>
        <p:txBody>
          <a:bodyPr wrap="square" lIns="91438" tIns="45719" rIns="91438" bIns="45719" rtlCol="0">
            <a:spAutoFit/>
          </a:bodyPr>
          <a:lstStyle/>
          <a:p>
            <a:pPr algn="just"/>
            <a:r>
              <a:rPr lang="en-US" sz="2200" b="1">
                <a:latin typeface="UTM Avo" pitchFamily="18" charset="0"/>
              </a:rPr>
              <a:t>-  t</a:t>
            </a:r>
            <a:r>
              <a:rPr lang="en-US" sz="2200" b="1">
                <a:solidFill>
                  <a:srgbClr val="C00000"/>
                </a:solidFill>
                <a:latin typeface="UTM Avo" pitchFamily="18" charset="0"/>
              </a:rPr>
              <a:t>ia</a:t>
            </a:r>
            <a:r>
              <a:rPr lang="en-US" sz="2200" b="1">
                <a:latin typeface="UTM Avo" pitchFamily="18" charset="0"/>
              </a:rPr>
              <a:t> </a:t>
            </a:r>
            <a:r>
              <a:rPr lang="en-US" sz="2200" b="1">
                <a:solidFill>
                  <a:srgbClr val="C00000"/>
                </a:solidFill>
                <a:latin typeface="UTM Avo" pitchFamily="18" charset="0"/>
              </a:rPr>
              <a:t>n</a:t>
            </a:r>
            <a:r>
              <a:rPr lang="en-US" sz="2200" b="1">
                <a:latin typeface="UTM Avo" pitchFamily="18" charset="0"/>
              </a:rPr>
              <a:t>ắng</a:t>
            </a:r>
            <a:endParaRPr lang="en-US" sz="2200" b="1" dirty="0">
              <a:solidFill>
                <a:srgbClr val="C00000"/>
              </a:solidFill>
              <a:latin typeface="UTM Avo" pitchFamily="18" charset="0"/>
            </a:endParaRPr>
          </a:p>
        </p:txBody>
      </p:sp>
      <p:grpSp>
        <p:nvGrpSpPr>
          <p:cNvPr id="20" name="Group 19"/>
          <p:cNvGrpSpPr/>
          <p:nvPr/>
        </p:nvGrpSpPr>
        <p:grpSpPr>
          <a:xfrm>
            <a:off x="2504905" y="1423084"/>
            <a:ext cx="3921360" cy="504056"/>
            <a:chOff x="506624" y="2139702"/>
            <a:chExt cx="3921360" cy="504056"/>
          </a:xfrm>
        </p:grpSpPr>
        <p:sp>
          <p:nvSpPr>
            <p:cNvPr id="21" name="Rounded Rectangle 20"/>
            <p:cNvSpPr/>
            <p:nvPr/>
          </p:nvSpPr>
          <p:spPr>
            <a:xfrm>
              <a:off x="506624" y="2139702"/>
              <a:ext cx="2283536"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dirty="0" err="1">
                  <a:latin typeface="UTM Avo" pitchFamily="18" charset="0"/>
                </a:rPr>
                <a:t>Từ</a:t>
              </a:r>
              <a:r>
                <a:rPr lang="en-US" sz="2200" b="1" dirty="0">
                  <a:latin typeface="UTM Avo" pitchFamily="18" charset="0"/>
                </a:rPr>
                <a:t> </a:t>
              </a:r>
              <a:r>
                <a:rPr lang="en-US" sz="2200" b="1" dirty="0" err="1">
                  <a:latin typeface="UTM Avo" pitchFamily="18" charset="0"/>
                </a:rPr>
                <a:t>khó</a:t>
              </a:r>
              <a:r>
                <a:rPr lang="en-US" sz="2200" b="1" dirty="0">
                  <a:latin typeface="UTM Avo" pitchFamily="18" charset="0"/>
                </a:rPr>
                <a:t>: </a:t>
              </a:r>
            </a:p>
          </p:txBody>
        </p:sp>
      </p:grpSp>
      <p:sp>
        <p:nvSpPr>
          <p:cNvPr id="25" name="TextBox 24"/>
          <p:cNvSpPr txBox="1"/>
          <p:nvPr/>
        </p:nvSpPr>
        <p:spPr>
          <a:xfrm>
            <a:off x="3779912" y="2431223"/>
            <a:ext cx="2154514" cy="430885"/>
          </a:xfrm>
          <a:prstGeom prst="rect">
            <a:avLst/>
          </a:prstGeom>
          <a:noFill/>
        </p:spPr>
        <p:txBody>
          <a:bodyPr wrap="square" lIns="91438" tIns="45719" rIns="91438" bIns="45719" rtlCol="0">
            <a:spAutoFit/>
          </a:bodyPr>
          <a:lstStyle/>
          <a:p>
            <a:pPr algn="just"/>
            <a:r>
              <a:rPr lang="en-US" sz="2200" b="1">
                <a:latin typeface="UTM Avo" pitchFamily="18" charset="0"/>
              </a:rPr>
              <a:t>-  vẫy </a:t>
            </a:r>
            <a:r>
              <a:rPr lang="en-US" sz="2200" b="1">
                <a:solidFill>
                  <a:srgbClr val="C00000"/>
                </a:solidFill>
                <a:latin typeface="UTM Avo" pitchFamily="18" charset="0"/>
              </a:rPr>
              <a:t>r</a:t>
            </a:r>
            <a:r>
              <a:rPr lang="en-US" sz="2200" b="1">
                <a:latin typeface="UTM Avo" pitchFamily="18" charset="0"/>
              </a:rPr>
              <a:t>ối </a:t>
            </a:r>
            <a:r>
              <a:rPr lang="en-US" sz="2200" b="1">
                <a:solidFill>
                  <a:srgbClr val="C00000"/>
                </a:solidFill>
                <a:latin typeface="UTM Avo" pitchFamily="18" charset="0"/>
              </a:rPr>
              <a:t>r</a:t>
            </a:r>
            <a:r>
              <a:rPr lang="en-US" sz="2200" b="1">
                <a:latin typeface="UTM Avo" pitchFamily="18" charset="0"/>
              </a:rPr>
              <a:t>ít</a:t>
            </a:r>
            <a:endParaRPr lang="en-US" sz="2200" b="1" dirty="0">
              <a:solidFill>
                <a:srgbClr val="C00000"/>
              </a:solidFill>
              <a:latin typeface="UTM Avo" pitchFamily="18" charset="0"/>
            </a:endParaRPr>
          </a:p>
        </p:txBody>
      </p:sp>
      <p:sp>
        <p:nvSpPr>
          <p:cNvPr id="26" name="TextBox 25"/>
          <p:cNvSpPr txBox="1"/>
          <p:nvPr/>
        </p:nvSpPr>
        <p:spPr>
          <a:xfrm>
            <a:off x="3779912" y="2790100"/>
            <a:ext cx="2154514" cy="430885"/>
          </a:xfrm>
          <a:prstGeom prst="rect">
            <a:avLst/>
          </a:prstGeom>
          <a:noFill/>
        </p:spPr>
        <p:txBody>
          <a:bodyPr wrap="square" lIns="91438" tIns="45719" rIns="91438" bIns="45719" rtlCol="0">
            <a:spAutoFit/>
          </a:bodyPr>
          <a:lstStyle/>
          <a:p>
            <a:pPr algn="just"/>
            <a:r>
              <a:rPr lang="en-US" sz="2200" b="1">
                <a:latin typeface="UTM Avo" pitchFamily="18" charset="0"/>
              </a:rPr>
              <a:t>-  </a:t>
            </a:r>
            <a:r>
              <a:rPr lang="en-US" sz="2200" b="1">
                <a:solidFill>
                  <a:srgbClr val="C00000"/>
                </a:solidFill>
                <a:latin typeface="UTM Avo" pitchFamily="18" charset="0"/>
              </a:rPr>
              <a:t>n</a:t>
            </a:r>
            <a:r>
              <a:rPr lang="en-US" sz="2200" b="1">
                <a:latin typeface="UTM Avo" pitchFamily="18" charset="0"/>
              </a:rPr>
              <a:t>ằm </a:t>
            </a:r>
            <a:r>
              <a:rPr lang="en-US" sz="2200" b="1">
                <a:solidFill>
                  <a:srgbClr val="C00000"/>
                </a:solidFill>
                <a:latin typeface="UTM Avo" pitchFamily="18" charset="0"/>
              </a:rPr>
              <a:t>l</a:t>
            </a:r>
            <a:r>
              <a:rPr lang="en-US" sz="2200" b="1">
                <a:latin typeface="UTM Avo" pitchFamily="18" charset="0"/>
              </a:rPr>
              <a:t>ăn ra</a:t>
            </a:r>
            <a:endParaRPr lang="en-US" sz="2200" b="1" dirty="0">
              <a:solidFill>
                <a:srgbClr val="C00000"/>
              </a:solidFill>
              <a:latin typeface="UTM Avo" pitchFamily="18" charset="0"/>
            </a:endParaRPr>
          </a:p>
        </p:txBody>
      </p:sp>
      <p:sp>
        <p:nvSpPr>
          <p:cNvPr id="27" name="TextBox 26"/>
          <p:cNvSpPr txBox="1"/>
          <p:nvPr/>
        </p:nvSpPr>
        <p:spPr>
          <a:xfrm>
            <a:off x="3779912" y="3222148"/>
            <a:ext cx="2154514" cy="430885"/>
          </a:xfrm>
          <a:prstGeom prst="rect">
            <a:avLst/>
          </a:prstGeom>
          <a:noFill/>
        </p:spPr>
        <p:txBody>
          <a:bodyPr wrap="square" lIns="91438" tIns="45719" rIns="91438" bIns="45719" rtlCol="0">
            <a:spAutoFit/>
          </a:bodyPr>
          <a:lstStyle/>
          <a:p>
            <a:pPr algn="just"/>
            <a:r>
              <a:rPr lang="en-US" sz="2200" b="1">
                <a:latin typeface="UTM Avo" pitchFamily="18" charset="0"/>
              </a:rPr>
              <a:t>-  đen nh</a:t>
            </a:r>
            <a:r>
              <a:rPr lang="en-US" sz="2200" b="1">
                <a:solidFill>
                  <a:srgbClr val="C00000"/>
                </a:solidFill>
                <a:latin typeface="UTM Avo" pitchFamily="18" charset="0"/>
              </a:rPr>
              <a:t>ẻm</a:t>
            </a:r>
            <a:endParaRPr lang="en-US" sz="2200" b="1" dirty="0">
              <a:solidFill>
                <a:srgbClr val="C00000"/>
              </a:solidFill>
              <a:latin typeface="UTM Avo" pitchFamily="18" charset="0"/>
            </a:endParaRPr>
          </a:p>
        </p:txBody>
      </p:sp>
      <p:sp>
        <p:nvSpPr>
          <p:cNvPr id="28" name="TextBox 27"/>
          <p:cNvSpPr txBox="1"/>
          <p:nvPr/>
        </p:nvSpPr>
        <p:spPr>
          <a:xfrm>
            <a:off x="3779912" y="3582188"/>
            <a:ext cx="2154514" cy="430885"/>
          </a:xfrm>
          <a:prstGeom prst="rect">
            <a:avLst/>
          </a:prstGeom>
          <a:noFill/>
        </p:spPr>
        <p:txBody>
          <a:bodyPr wrap="square" lIns="91438" tIns="45719" rIns="91438" bIns="45719" rtlCol="0">
            <a:spAutoFit/>
          </a:bodyPr>
          <a:lstStyle/>
          <a:p>
            <a:pPr algn="just"/>
            <a:r>
              <a:rPr lang="en-US" sz="2200" b="1">
                <a:latin typeface="UTM Avo" pitchFamily="18" charset="0"/>
              </a:rPr>
              <a:t>-  </a:t>
            </a:r>
            <a:r>
              <a:rPr lang="en-US" sz="2200" b="1">
                <a:solidFill>
                  <a:srgbClr val="C00000"/>
                </a:solidFill>
                <a:latin typeface="UTM Avo" pitchFamily="18" charset="0"/>
              </a:rPr>
              <a:t>l</a:t>
            </a:r>
            <a:r>
              <a:rPr lang="en-US" sz="2200" b="1">
                <a:latin typeface="UTM Avo" pitchFamily="18" charset="0"/>
              </a:rPr>
              <a:t>ấp l</a:t>
            </a:r>
            <a:r>
              <a:rPr lang="en-US" sz="2200" b="1">
                <a:solidFill>
                  <a:srgbClr val="C00000"/>
                </a:solidFill>
                <a:latin typeface="UTM Avo" pitchFamily="18" charset="0"/>
              </a:rPr>
              <a:t>ánh</a:t>
            </a:r>
            <a:endParaRPr lang="en-US" sz="2200" b="1" dirty="0">
              <a:solidFill>
                <a:srgbClr val="C00000"/>
              </a:solidFill>
              <a:latin typeface="UTM Avo" pitchFamily="18" charset="0"/>
            </a:endParaRPr>
          </a:p>
        </p:txBody>
      </p:sp>
      <p:sp>
        <p:nvSpPr>
          <p:cNvPr id="55" name="TextBox 54"/>
          <p:cNvSpPr txBox="1"/>
          <p:nvPr/>
        </p:nvSpPr>
        <p:spPr>
          <a:xfrm>
            <a:off x="3779912" y="4013073"/>
            <a:ext cx="2154514" cy="430885"/>
          </a:xfrm>
          <a:prstGeom prst="rect">
            <a:avLst/>
          </a:prstGeom>
          <a:noFill/>
        </p:spPr>
        <p:txBody>
          <a:bodyPr wrap="square" lIns="91438" tIns="45719" rIns="91438" bIns="45719" rtlCol="0">
            <a:spAutoFit/>
          </a:bodyPr>
          <a:lstStyle/>
          <a:p>
            <a:pPr algn="just"/>
            <a:r>
              <a:rPr lang="en-US" sz="2200" b="1">
                <a:latin typeface="UTM Avo" pitchFamily="18" charset="0"/>
              </a:rPr>
              <a:t>-  trải ngh</a:t>
            </a:r>
            <a:r>
              <a:rPr lang="en-US" sz="2200" b="1">
                <a:solidFill>
                  <a:srgbClr val="C00000"/>
                </a:solidFill>
                <a:latin typeface="UTM Avo" pitchFamily="18" charset="0"/>
              </a:rPr>
              <a:t>iệm</a:t>
            </a:r>
            <a:endParaRPr lang="en-US" sz="2200" b="1" dirty="0">
              <a:solidFill>
                <a:srgbClr val="C00000"/>
              </a:solidFill>
              <a:latin typeface="UTM Avo" pitchFamily="18" charset="0"/>
            </a:endParaRPr>
          </a:p>
        </p:txBody>
      </p:sp>
      <p:pic>
        <p:nvPicPr>
          <p:cNvPr id="56" name="Picture 1"/>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25465"/>
          <a:stretch/>
        </p:blipFill>
        <p:spPr bwMode="auto">
          <a:xfrm>
            <a:off x="157472" y="1303817"/>
            <a:ext cx="2399950" cy="33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88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42"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600"/>
                                        <p:tgtEl>
                                          <p:spTgt spid="56"/>
                                        </p:tgtEl>
                                      </p:cBhvr>
                                    </p:animEffect>
                                    <p:anim calcmode="lin" valueType="num">
                                      <p:cBhvr>
                                        <p:cTn id="19" dur="600" fill="hold"/>
                                        <p:tgtEl>
                                          <p:spTgt spid="56"/>
                                        </p:tgtEl>
                                        <p:attrNameLst>
                                          <p:attrName>ppt_x</p:attrName>
                                        </p:attrNameLst>
                                      </p:cBhvr>
                                      <p:tavLst>
                                        <p:tav tm="0">
                                          <p:val>
                                            <p:strVal val="#ppt_x"/>
                                          </p:val>
                                        </p:tav>
                                        <p:tav tm="100000">
                                          <p:val>
                                            <p:strVal val="#ppt_x"/>
                                          </p:val>
                                        </p:tav>
                                      </p:tavLst>
                                    </p:anim>
                                    <p:anim calcmode="lin" valueType="num">
                                      <p:cBhvr>
                                        <p:cTn id="20" dur="600" fill="hold"/>
                                        <p:tgtEl>
                                          <p:spTgt spid="56"/>
                                        </p:tgtEl>
                                        <p:attrNameLst>
                                          <p:attrName>ppt_y</p:attrName>
                                        </p:attrNameLst>
                                      </p:cBhvr>
                                      <p:tavLst>
                                        <p:tav tm="0">
                                          <p:val>
                                            <p:strVal val="#ppt_y+.1"/>
                                          </p:val>
                                        </p:tav>
                                        <p:tav tm="100000">
                                          <p:val>
                                            <p:strVal val="#ppt_y"/>
                                          </p:val>
                                        </p:tav>
                                      </p:tavLst>
                                    </p:anim>
                                  </p:childTnLst>
                                </p:cTn>
                              </p:par>
                              <p:par>
                                <p:cTn id="21" presetID="22" presetClass="entr" presetSubtype="1"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up)">
                                      <p:cBhvr>
                                        <p:cTn id="23" dur="6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left)">
                                      <p:cBhvr>
                                        <p:cTn id="53" dur="500"/>
                                        <p:tgtEl>
                                          <p:spTgt spid="55"/>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8" grpId="0"/>
      <p:bldP spid="25" grpId="0"/>
      <p:bldP spid="26" grpId="0"/>
      <p:bldP spid="27" grpId="0"/>
      <p:bldP spid="28"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a:xfrm>
            <a:off x="855842" y="1621031"/>
            <a:ext cx="8180654" cy="2720176"/>
          </a:xfrm>
          <a:prstGeom prst="roundRect">
            <a:avLst/>
          </a:prstGeom>
          <a:solidFill>
            <a:srgbClr val="FFFFD9"/>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3"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971600" y="483518"/>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F4B6D55-9414-4DD7-8435-0D9B28C98F2C}"/>
                </a:ext>
              </a:extLst>
            </p:cNvPr>
            <p:cNvSpPr txBox="1"/>
            <p:nvPr/>
          </p:nvSpPr>
          <p:spPr>
            <a:xfrm>
              <a:off x="1313940" y="483518"/>
              <a:ext cx="3906132" cy="438580"/>
            </a:xfrm>
            <a:prstGeom prst="rect">
              <a:avLst/>
            </a:prstGeom>
            <a:noFill/>
          </p:spPr>
          <p:txBody>
            <a:bodyPr wrap="square" lIns="68579" tIns="34289" rIns="68579" bIns="34289" rtlCol="0">
              <a:spAutoFit/>
            </a:bodyPr>
            <a:lstStyle/>
            <a:p>
              <a:pPr algn="just" defTabSz="685783">
                <a:defRPr/>
              </a:pPr>
              <a:r>
                <a:rPr lang="en-US" sz="240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rPr>
                <a:t>Luyện đọc đúng</a:t>
              </a:r>
              <a:endParaRPr lang="en-US" sz="2400" dirty="0">
                <a:solidFill>
                  <a:prstClr val="black">
                    <a:lumMod val="85000"/>
                    <a:lumOff val="15000"/>
                  </a:prstClr>
                </a:solidFill>
                <a:effectLst>
                  <a:outerShdw blurRad="50800" dist="38100" dir="8100000" algn="tr" rotWithShape="0">
                    <a:prstClr val="black">
                      <a:alpha val="40000"/>
                    </a:prstClr>
                  </a:outerShdw>
                </a:effectLst>
                <a:ea typeface="Arial-Rounded" panose="020B0604020202020204" pitchFamily="34" charset="0"/>
                <a:cs typeface="Arial-Rounded" panose="020B0604020202020204" pitchFamily="34" charset="0"/>
              </a:endParaRPr>
            </a:p>
          </p:txBody>
        </p:sp>
      </p:grpSp>
      <p:grpSp>
        <p:nvGrpSpPr>
          <p:cNvPr id="29" name="Group 28"/>
          <p:cNvGrpSpPr/>
          <p:nvPr/>
        </p:nvGrpSpPr>
        <p:grpSpPr>
          <a:xfrm>
            <a:off x="971600" y="1046010"/>
            <a:ext cx="3921361" cy="504056"/>
            <a:chOff x="506623" y="2139702"/>
            <a:chExt cx="3921361" cy="504056"/>
          </a:xfrm>
        </p:grpSpPr>
        <p:sp>
          <p:nvSpPr>
            <p:cNvPr id="30" name="Rounded Rectangle 29"/>
            <p:cNvSpPr/>
            <p:nvPr/>
          </p:nvSpPr>
          <p:spPr>
            <a:xfrm>
              <a:off x="506623" y="2139702"/>
              <a:ext cx="2193169"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Câu dài: </a:t>
              </a:r>
            </a:p>
          </p:txBody>
        </p:sp>
      </p:grpSp>
      <p:sp>
        <p:nvSpPr>
          <p:cNvPr id="32" name="TextBox 31"/>
          <p:cNvSpPr txBox="1"/>
          <p:nvPr/>
        </p:nvSpPr>
        <p:spPr>
          <a:xfrm>
            <a:off x="895806" y="1643236"/>
            <a:ext cx="8014423" cy="769439"/>
          </a:xfrm>
          <a:prstGeom prst="rect">
            <a:avLst/>
          </a:prstGeom>
          <a:noFill/>
        </p:spPr>
        <p:txBody>
          <a:bodyPr wrap="square" lIns="91438" tIns="45719" rIns="91438" bIns="45719" rtlCol="0">
            <a:spAutoFit/>
          </a:bodyPr>
          <a:lstStyle/>
          <a:p>
            <a:pPr algn="just"/>
            <a:r>
              <a:rPr lang="en-US" sz="2200">
                <a:latin typeface="UTM Avo" pitchFamily="18" charset="0"/>
              </a:rPr>
              <a:t>-  </a:t>
            </a:r>
            <a:r>
              <a:rPr lang="vi-VN" sz="2200">
                <a:latin typeface="UTM Avo" pitchFamily="18" charset="0"/>
              </a:rPr>
              <a:t>Sơn về quê từ đ</a:t>
            </a:r>
            <a:r>
              <a:rPr lang="en-US" sz="2200">
                <a:latin typeface="UTM Avo" pitchFamily="18" charset="0"/>
              </a:rPr>
              <a:t>ầ</a:t>
            </a:r>
            <a:r>
              <a:rPr lang="vi-VN" sz="2200">
                <a:latin typeface="UTM Avo" pitchFamily="18" charset="0"/>
              </a:rPr>
              <a:t>u hè, giờ gặp lại, hai bạn có bao nhiêu chuyện</a:t>
            </a:r>
            <a:r>
              <a:rPr lang="en-US" sz="2200">
                <a:latin typeface="UTM Avo" pitchFamily="18" charset="0"/>
              </a:rPr>
              <a:t>.</a:t>
            </a:r>
            <a:endParaRPr lang="en-US" sz="2200" dirty="0">
              <a:latin typeface="UTM Avo" pitchFamily="18" charset="0"/>
            </a:endParaRPr>
          </a:p>
        </p:txBody>
      </p:sp>
      <p:sp>
        <p:nvSpPr>
          <p:cNvPr id="33" name="TextBox 32"/>
          <p:cNvSpPr txBox="1"/>
          <p:nvPr/>
        </p:nvSpPr>
        <p:spPr>
          <a:xfrm>
            <a:off x="899592" y="2450383"/>
            <a:ext cx="8014423" cy="769439"/>
          </a:xfrm>
          <a:prstGeom prst="rect">
            <a:avLst/>
          </a:prstGeom>
          <a:noFill/>
        </p:spPr>
        <p:txBody>
          <a:bodyPr wrap="square" lIns="91438" tIns="45719" rIns="91438" bIns="45719" rtlCol="0">
            <a:spAutoFit/>
          </a:bodyPr>
          <a:lstStyle/>
          <a:p>
            <a:pPr algn="just"/>
            <a:r>
              <a:rPr lang="en-US" sz="2200" dirty="0">
                <a:latin typeface="UTM Avo" pitchFamily="18" charset="0"/>
              </a:rPr>
              <a:t>-  </a:t>
            </a:r>
            <a:r>
              <a:rPr lang="vi-VN" sz="2200" dirty="0">
                <a:latin typeface="UTM Avo" pitchFamily="18" charset="0"/>
              </a:rPr>
              <a:t>Sơn kể ở quê, cậu được theo ông bà đi trồng rau, câu cá</a:t>
            </a:r>
            <a:r>
              <a:rPr lang="en-US" sz="2200" dirty="0">
                <a:latin typeface="UTM Avo" pitchFamily="18" charset="0"/>
              </a:rPr>
              <a:t>.</a:t>
            </a:r>
          </a:p>
        </p:txBody>
      </p:sp>
      <p:grpSp>
        <p:nvGrpSpPr>
          <p:cNvPr id="39" name="Group 38"/>
          <p:cNvGrpSpPr/>
          <p:nvPr/>
        </p:nvGrpSpPr>
        <p:grpSpPr>
          <a:xfrm rot="20875940">
            <a:off x="8469275" y="1703157"/>
            <a:ext cx="266926" cy="385345"/>
            <a:chOff x="3615073" y="1059582"/>
            <a:chExt cx="185662" cy="354853"/>
          </a:xfrm>
        </p:grpSpPr>
        <p:cxnSp>
          <p:nvCxnSpPr>
            <p:cNvPr id="40" name="Straight Connector 39"/>
            <p:cNvCxnSpPr/>
            <p:nvPr/>
          </p:nvCxnSpPr>
          <p:spPr>
            <a:xfrm flipH="1">
              <a:off x="3635896"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615073"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H="1">
            <a:off x="2714504" y="2358836"/>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055232" y="1628089"/>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684892" y="1598570"/>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876256" y="2378558"/>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rot="20875940">
            <a:off x="7671404" y="2414380"/>
            <a:ext cx="266926" cy="385345"/>
            <a:chOff x="3615073" y="1059582"/>
            <a:chExt cx="185662" cy="354853"/>
          </a:xfrm>
        </p:grpSpPr>
        <p:cxnSp>
          <p:nvCxnSpPr>
            <p:cNvPr id="50" name="Straight Connector 49"/>
            <p:cNvCxnSpPr/>
            <p:nvPr/>
          </p:nvCxnSpPr>
          <p:spPr>
            <a:xfrm flipH="1">
              <a:off x="3635896"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3615073"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885749" y="3232782"/>
            <a:ext cx="8014423" cy="769439"/>
          </a:xfrm>
          <a:prstGeom prst="rect">
            <a:avLst/>
          </a:prstGeom>
          <a:noFill/>
        </p:spPr>
        <p:txBody>
          <a:bodyPr wrap="square" lIns="91438" tIns="45719" rIns="91438" bIns="45719" rtlCol="0">
            <a:spAutoFit/>
          </a:bodyPr>
          <a:lstStyle/>
          <a:p>
            <a:pPr algn="just"/>
            <a:r>
              <a:rPr lang="en-US" sz="2200">
                <a:latin typeface="UTM Avo" pitchFamily="18" charset="0"/>
              </a:rPr>
              <a:t>-  </a:t>
            </a:r>
            <a:r>
              <a:rPr lang="vi-VN" sz="2200">
                <a:latin typeface="UTM Avo" pitchFamily="18" charset="0"/>
              </a:rPr>
              <a:t>Ngày mai đi học rồi, nhưng mùa hè chắc sẽ theo các bạn vào lớp học.</a:t>
            </a:r>
            <a:endParaRPr lang="en-US" sz="2200" dirty="0">
              <a:latin typeface="UTM Avo" pitchFamily="18" charset="0"/>
            </a:endParaRPr>
          </a:p>
        </p:txBody>
      </p:sp>
      <p:cxnSp>
        <p:nvCxnSpPr>
          <p:cNvPr id="46" name="Straight Connector 45"/>
          <p:cNvCxnSpPr/>
          <p:nvPr/>
        </p:nvCxnSpPr>
        <p:spPr>
          <a:xfrm flipH="1">
            <a:off x="3563888" y="3165983"/>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332854" y="3165983"/>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rot="20875940">
            <a:off x="1403078" y="3534959"/>
            <a:ext cx="266926" cy="385345"/>
            <a:chOff x="3615073" y="1059582"/>
            <a:chExt cx="185662" cy="354853"/>
          </a:xfrm>
        </p:grpSpPr>
        <p:cxnSp>
          <p:nvCxnSpPr>
            <p:cNvPr id="57" name="Straight Connector 56"/>
            <p:cNvCxnSpPr/>
            <p:nvPr/>
          </p:nvCxnSpPr>
          <p:spPr>
            <a:xfrm flipH="1">
              <a:off x="3635896"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615073"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350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up)">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up)">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up)">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up)">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up)">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up)">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par>
                                <p:cTn id="73" presetID="16" presetClass="entr" presetSubtype="21"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barn(inVertical)">
                                      <p:cBhvr>
                                        <p:cTn id="75" dur="1000"/>
                                        <p:tgtEl>
                                          <p:spTgt spid="54"/>
                                        </p:tgtEl>
                                      </p:cBhvr>
                                    </p:animEffect>
                                  </p:childTnLst>
                                </p:cTn>
                              </p:par>
                              <p:par>
                                <p:cTn id="76" presetID="10" presetClass="exit" presetSubtype="0" fill="hold" nodeType="with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43"/>
                                        </p:tgtEl>
                                      </p:cBhvr>
                                    </p:animEffect>
                                    <p:set>
                                      <p:cBhvr>
                                        <p:cTn id="81" dur="1" fill="hold">
                                          <p:stCondLst>
                                            <p:cond delay="499"/>
                                          </p:stCondLst>
                                        </p:cTn>
                                        <p:tgtEl>
                                          <p:spTgt spid="43"/>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49"/>
                                        </p:tgtEl>
                                      </p:cBhvr>
                                    </p:animEffect>
                                    <p:set>
                                      <p:cBhvr>
                                        <p:cTn id="90" dur="1" fill="hold">
                                          <p:stCondLst>
                                            <p:cond delay="499"/>
                                          </p:stCondLst>
                                        </p:cTn>
                                        <p:tgtEl>
                                          <p:spTgt spid="49"/>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2"/>
                                        </p:tgtEl>
                                      </p:cBhvr>
                                    </p:animEffect>
                                    <p:set>
                                      <p:cBhvr>
                                        <p:cTn id="96" dur="1" fill="hold">
                                          <p:stCondLst>
                                            <p:cond delay="499"/>
                                          </p:stCondLst>
                                        </p:cTn>
                                        <p:tgtEl>
                                          <p:spTgt spid="5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6"/>
                                        </p:tgtEl>
                                      </p:cBhvr>
                                    </p:animEffect>
                                    <p:set>
                                      <p:cBhvr>
                                        <p:cTn id="99"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32" grpId="0"/>
      <p:bldP spid="33"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grpSp>
        <p:nvGrpSpPr>
          <p:cNvPr id="19" name="Group 18"/>
          <p:cNvGrpSpPr/>
          <p:nvPr/>
        </p:nvGrpSpPr>
        <p:grpSpPr>
          <a:xfrm>
            <a:off x="86611" y="426567"/>
            <a:ext cx="3921361" cy="504056"/>
            <a:chOff x="506623" y="2139702"/>
            <a:chExt cx="3921361" cy="504056"/>
          </a:xfrm>
        </p:grpSpPr>
        <p:sp>
          <p:nvSpPr>
            <p:cNvPr id="20" name="Rounded Rectangle 19"/>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Luyện đọc theo nhóm: </a:t>
              </a:r>
            </a:p>
          </p:txBody>
        </p:sp>
      </p:grpSp>
      <p:grpSp>
        <p:nvGrpSpPr>
          <p:cNvPr id="22" name="Group 21"/>
          <p:cNvGrpSpPr/>
          <p:nvPr/>
        </p:nvGrpSpPr>
        <p:grpSpPr>
          <a:xfrm>
            <a:off x="1243916" y="1730405"/>
            <a:ext cx="7135258" cy="3237734"/>
            <a:chOff x="969875" y="1737998"/>
            <a:chExt cx="7135258" cy="3237734"/>
          </a:xfrm>
        </p:grpSpPr>
        <p:pic>
          <p:nvPicPr>
            <p:cNvPr id="24" name="Picture 4"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875" y="215833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0786" y="1747380"/>
              <a:ext cx="1565920" cy="25601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Administrator\Application Data\Zamaan's Software\psc\screenshot.JP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0290"/>
            <a:stretch/>
          </p:blipFill>
          <p:spPr bwMode="auto">
            <a:xfrm flipH="1">
              <a:off x="6064607" y="2427734"/>
              <a:ext cx="2040526" cy="21931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9956" y="1737998"/>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29" name="Trapezoid 5"/>
            <p:cNvSpPr/>
            <p:nvPr/>
          </p:nvSpPr>
          <p:spPr>
            <a:xfrm>
              <a:off x="2184422" y="3830162"/>
              <a:ext cx="4965266" cy="8406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94551" y="1260333"/>
            <a:ext cx="3457853" cy="1090851"/>
            <a:chOff x="7407402" y="1805759"/>
            <a:chExt cx="3457853" cy="1090851"/>
          </a:xfrm>
        </p:grpSpPr>
        <p:pic>
          <p:nvPicPr>
            <p:cNvPr id="31"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Chúng ta </a:t>
              </a:r>
              <a:r>
                <a:rPr lang="en-US" sz="2200" b="1">
                  <a:solidFill>
                    <a:srgbClr val="C00000"/>
                  </a:solidFill>
                  <a:latin typeface="UTM Avo" pitchFamily="18" charset="0"/>
                </a:rPr>
                <a:t>đọc nối  tiếp</a:t>
              </a:r>
              <a:r>
                <a:rPr lang="en-US" sz="2200">
                  <a:latin typeface="UTM Avo" pitchFamily="18" charset="0"/>
                </a:rPr>
                <a:t> các đoạn</a:t>
              </a:r>
              <a:endParaRPr lang="en-US" sz="2000">
                <a:latin typeface="UTM Avo" pitchFamily="18" charset="0"/>
              </a:endParaRPr>
            </a:p>
          </p:txBody>
        </p:sp>
      </p:grpSp>
      <p:grpSp>
        <p:nvGrpSpPr>
          <p:cNvPr id="33" name="Group 32"/>
          <p:cNvGrpSpPr/>
          <p:nvPr/>
        </p:nvGrpSpPr>
        <p:grpSpPr>
          <a:xfrm>
            <a:off x="3231969" y="934223"/>
            <a:ext cx="1767271" cy="904934"/>
            <a:chOff x="-499893" y="-848088"/>
            <a:chExt cx="2171554" cy="968426"/>
          </a:xfrm>
        </p:grpSpPr>
        <p:sp>
          <p:nvSpPr>
            <p:cNvPr id="34" name="Oval Callout 33"/>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94457" y="-848088"/>
              <a:ext cx="1960681" cy="823426"/>
            </a:xfrm>
            <a:prstGeom prst="rect">
              <a:avLst/>
            </a:prstGeom>
            <a:noFill/>
          </p:spPr>
          <p:txBody>
            <a:bodyPr wrap="square" rtlCol="0">
              <a:spAutoFit/>
            </a:bodyPr>
            <a:lstStyle/>
            <a:p>
              <a:pPr algn="ctr"/>
              <a:r>
                <a:rPr lang="en-US" sz="2200">
                  <a:latin typeface="UTM Avo" pitchFamily="18" charset="0"/>
                </a:rPr>
                <a:t>Tớ đọc </a:t>
              </a:r>
            </a:p>
            <a:p>
              <a:pPr algn="ctr"/>
              <a:r>
                <a:rPr lang="en-US" sz="2200" b="1">
                  <a:solidFill>
                    <a:srgbClr val="C00000"/>
                  </a:solidFill>
                  <a:latin typeface="UTM Avo" pitchFamily="18" charset="0"/>
                </a:rPr>
                <a:t>đoạn 2</a:t>
              </a:r>
              <a:endParaRPr lang="en-US" sz="2000" b="1">
                <a:solidFill>
                  <a:srgbClr val="C00000"/>
                </a:solidFill>
                <a:latin typeface="UTM Avo" pitchFamily="18" charset="0"/>
              </a:endParaRPr>
            </a:p>
          </p:txBody>
        </p:sp>
      </p:grpSp>
      <p:grpSp>
        <p:nvGrpSpPr>
          <p:cNvPr id="36" name="Group 35"/>
          <p:cNvGrpSpPr/>
          <p:nvPr/>
        </p:nvGrpSpPr>
        <p:grpSpPr>
          <a:xfrm>
            <a:off x="5985385" y="1701869"/>
            <a:ext cx="3168352" cy="1090851"/>
            <a:chOff x="7407402" y="1805759"/>
            <a:chExt cx="3457853" cy="1090851"/>
          </a:xfrm>
        </p:grpSpPr>
        <p:pic>
          <p:nvPicPr>
            <p:cNvPr id="3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767153" y="1948927"/>
              <a:ext cx="2420036" cy="769441"/>
            </a:xfrm>
            <a:prstGeom prst="rect">
              <a:avLst/>
            </a:prstGeom>
            <a:noFill/>
          </p:spPr>
          <p:txBody>
            <a:bodyPr wrap="square" rtlCol="0">
              <a:spAutoFit/>
            </a:bodyPr>
            <a:lstStyle/>
            <a:p>
              <a:pPr algn="ctr"/>
              <a:r>
                <a:rPr lang="en-US" sz="2200">
                  <a:latin typeface="UTM Avo" pitchFamily="18" charset="0"/>
                </a:rPr>
                <a:t>Còn tớ đọc </a:t>
              </a:r>
              <a:r>
                <a:rPr lang="en-US" sz="2200" b="1">
                  <a:solidFill>
                    <a:srgbClr val="C00000"/>
                  </a:solidFill>
                  <a:latin typeface="UTM Avo" pitchFamily="18" charset="0"/>
                </a:rPr>
                <a:t>đoạn cuối</a:t>
              </a:r>
              <a:endParaRPr lang="en-US" sz="2000" b="1">
                <a:solidFill>
                  <a:srgbClr val="C00000"/>
                </a:solidFill>
                <a:latin typeface="UTM Avo" pitchFamily="18" charset="0"/>
              </a:endParaRPr>
            </a:p>
          </p:txBody>
        </p:sp>
      </p:grpSp>
      <p:grpSp>
        <p:nvGrpSpPr>
          <p:cNvPr id="40" name="Group 39"/>
          <p:cNvGrpSpPr/>
          <p:nvPr/>
        </p:nvGrpSpPr>
        <p:grpSpPr>
          <a:xfrm>
            <a:off x="5036977" y="897765"/>
            <a:ext cx="1767271" cy="904934"/>
            <a:chOff x="-499893" y="-848088"/>
            <a:chExt cx="2171554" cy="968426"/>
          </a:xfrm>
        </p:grpSpPr>
        <p:sp>
          <p:nvSpPr>
            <p:cNvPr id="41" name="Oval Callout 40"/>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94457" y="-848088"/>
              <a:ext cx="1960681" cy="823426"/>
            </a:xfrm>
            <a:prstGeom prst="rect">
              <a:avLst/>
            </a:prstGeom>
            <a:noFill/>
          </p:spPr>
          <p:txBody>
            <a:bodyPr wrap="square" rtlCol="0">
              <a:spAutoFit/>
            </a:bodyPr>
            <a:lstStyle/>
            <a:p>
              <a:pPr algn="ctr"/>
              <a:r>
                <a:rPr lang="en-US" sz="2200">
                  <a:latin typeface="UTM Avo" pitchFamily="18" charset="0"/>
                </a:rPr>
                <a:t>Tớ đọc </a:t>
              </a:r>
            </a:p>
            <a:p>
              <a:pPr algn="ctr"/>
              <a:r>
                <a:rPr lang="en-US" sz="2200" b="1">
                  <a:solidFill>
                    <a:srgbClr val="C00000"/>
                  </a:solidFill>
                  <a:latin typeface="UTM Avo" pitchFamily="18" charset="0"/>
                </a:rPr>
                <a:t>đoạn 3</a:t>
              </a:r>
              <a:endParaRPr lang="en-US" sz="2000" b="1">
                <a:solidFill>
                  <a:srgbClr val="C00000"/>
                </a:solidFill>
                <a:latin typeface="UTM Avo" pitchFamily="18" charset="0"/>
              </a:endParaRPr>
            </a:p>
          </p:txBody>
        </p:sp>
      </p:grpSp>
    </p:spTree>
    <p:extLst>
      <p:ext uri="{BB962C8B-B14F-4D97-AF65-F5344CB8AC3E}">
        <p14:creationId xmlns:p14="http://schemas.microsoft.com/office/powerpoint/2010/main" val="3521167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1059582"/>
            <a:ext cx="8064897" cy="702267"/>
          </a:xfrm>
          <a:prstGeom prst="roundRect">
            <a:avLst>
              <a:gd name="adj" fmla="val 16667"/>
            </a:avLst>
          </a:prstGeom>
          <a:solidFill>
            <a:srgbClr val="FFFFD9"/>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grpSp>
        <p:nvGrpSpPr>
          <p:cNvPr id="20" name="Group 19"/>
          <p:cNvGrpSpPr/>
          <p:nvPr/>
        </p:nvGrpSpPr>
        <p:grpSpPr>
          <a:xfrm>
            <a:off x="0" y="514367"/>
            <a:ext cx="3921361" cy="504056"/>
            <a:chOff x="506623" y="2139702"/>
            <a:chExt cx="3921361" cy="504056"/>
          </a:xfrm>
        </p:grpSpPr>
        <p:sp>
          <p:nvSpPr>
            <p:cNvPr id="21" name="Rounded Rectangle 20"/>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3. Trả lời câu hỏi: </a:t>
              </a:r>
            </a:p>
          </p:txBody>
        </p:sp>
      </p:grpSp>
      <p:sp>
        <p:nvSpPr>
          <p:cNvPr id="54" name="TextBox 53"/>
          <p:cNvSpPr txBox="1"/>
          <p:nvPr/>
        </p:nvSpPr>
        <p:spPr>
          <a:xfrm>
            <a:off x="943755" y="1059582"/>
            <a:ext cx="7823995" cy="769439"/>
          </a:xfrm>
          <a:prstGeom prst="rect">
            <a:avLst/>
          </a:prstGeom>
          <a:noFill/>
        </p:spPr>
        <p:txBody>
          <a:bodyPr wrap="square" lIns="91438" tIns="45719" rIns="91438" bIns="45719" rtlCol="0">
            <a:spAutoFit/>
          </a:bodyPr>
          <a:lstStyle/>
          <a:p>
            <a:pPr algn="just"/>
            <a:r>
              <a:rPr lang="en-US" sz="2200" b="1">
                <a:solidFill>
                  <a:srgbClr val="C00000"/>
                </a:solidFill>
              </a:rPr>
              <a:t>  1. </a:t>
            </a:r>
            <a:r>
              <a:rPr lang="vi-VN" sz="2200" b="1">
                <a:solidFill>
                  <a:schemeClr val="tx1">
                    <a:lumMod val="95000"/>
                    <a:lumOff val="5000"/>
                  </a:schemeClr>
                </a:solidFill>
              </a:rPr>
              <a:t>Tìm những chi tiết thể hiện ni</a:t>
            </a:r>
            <a:r>
              <a:rPr lang="en-US" sz="2200" b="1">
                <a:solidFill>
                  <a:schemeClr val="tx1">
                    <a:lumMod val="95000"/>
                    <a:lumOff val="5000"/>
                  </a:schemeClr>
                </a:solidFill>
              </a:rPr>
              <a:t>ề</a:t>
            </a:r>
            <a:r>
              <a:rPr lang="vi-VN" sz="2200" b="1">
                <a:solidFill>
                  <a:schemeClr val="tx1">
                    <a:lumMod val="95000"/>
                    <a:lumOff val="5000"/>
                  </a:schemeClr>
                </a:solidFill>
              </a:rPr>
              <a:t>m vui khi gặp lại nhau của Chi và Sơn.</a:t>
            </a:r>
            <a:endParaRPr lang="en-US" sz="2200" b="1" dirty="0">
              <a:solidFill>
                <a:schemeClr val="tx1">
                  <a:lumMod val="95000"/>
                  <a:lumOff val="5000"/>
                </a:schemeClr>
              </a:solidFill>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1059582"/>
            <a:ext cx="733425" cy="6762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444440" y="1907919"/>
            <a:ext cx="3733585" cy="543471"/>
            <a:chOff x="708943" y="6078636"/>
            <a:chExt cx="5167386" cy="724626"/>
          </a:xfrm>
        </p:grpSpPr>
        <p:sp>
          <p:nvSpPr>
            <p:cNvPr id="27" name="TextBox 19"/>
            <p:cNvSpPr txBox="1"/>
            <p:nvPr/>
          </p:nvSpPr>
          <p:spPr>
            <a:xfrm>
              <a:off x="708943" y="6110865"/>
              <a:ext cx="5028546" cy="692397"/>
            </a:xfrm>
            <a:prstGeom prst="roundRect">
              <a:avLst>
                <a:gd name="adj" fmla="val 50000"/>
              </a:avLst>
            </a:prstGeom>
            <a:solidFill>
              <a:srgbClr val="F15A88"/>
            </a:solidFill>
          </p:spPr>
          <p:txBody>
            <a:bodyPr wrap="square" lIns="91403" tIns="45702" rIns="91403" bIns="45702" rtlCol="0">
              <a:spAutoFit/>
            </a:bodyPr>
            <a:lstStyle/>
            <a:p>
              <a:pPr algn="ctr" defTabSz="685749"/>
              <a:endParaRPr lang="en-US" dirty="0">
                <a:solidFill>
                  <a:prstClr val="white"/>
                </a:solidFill>
                <a:latin typeface="Arial-Rounded" panose="020B0500000000000000" charset="0"/>
                <a:ea typeface="Arial-Rounded" panose="020B0500000000000000" charset="0"/>
                <a:cs typeface="Arial-Rounded" panose="020B0500000000000000" charset="0"/>
              </a:endParaRPr>
            </a:p>
          </p:txBody>
        </p:sp>
        <p:sp>
          <p:nvSpPr>
            <p:cNvPr id="28" name="TextBox 20"/>
            <p:cNvSpPr txBox="1"/>
            <p:nvPr/>
          </p:nvSpPr>
          <p:spPr>
            <a:xfrm>
              <a:off x="708943" y="6078636"/>
              <a:ext cx="5167386" cy="697625"/>
            </a:xfrm>
            <a:prstGeom prst="rect">
              <a:avLst/>
            </a:prstGeom>
            <a:noFill/>
          </p:spPr>
          <p:txBody>
            <a:bodyPr wrap="square">
              <a:spAutoFit/>
            </a:bodyPr>
            <a:lstStyle/>
            <a:p>
              <a:pPr algn="ctr" defTabSz="685749"/>
              <a:r>
                <a:rPr lang="en-US" sz="2800" dirty="0" err="1">
                  <a:latin typeface="+mj-lt"/>
                  <a:ea typeface="Arial-Rounded" panose="020B0500000000000000" charset="0"/>
                  <a:cs typeface="Arial-Rounded" panose="020B0500000000000000" charset="0"/>
                </a:rPr>
                <a:t>Đọc</a:t>
              </a:r>
              <a:r>
                <a:rPr lang="en-US" sz="2800" dirty="0">
                  <a:latin typeface="+mj-lt"/>
                  <a:ea typeface="Arial-Rounded" panose="020B0500000000000000" charset="0"/>
                  <a:cs typeface="Arial-Rounded" panose="020B0500000000000000" charset="0"/>
                </a:rPr>
                <a:t> </a:t>
              </a:r>
              <a:r>
                <a:rPr lang="en-US" sz="2800" err="1">
                  <a:latin typeface="+mj-lt"/>
                  <a:ea typeface="Arial-Rounded" panose="020B0500000000000000" charset="0"/>
                  <a:cs typeface="Arial-Rounded" panose="020B0500000000000000" charset="0"/>
                </a:rPr>
                <a:t>thầm</a:t>
              </a:r>
              <a:r>
                <a:rPr lang="en-US" sz="2800">
                  <a:latin typeface="+mj-lt"/>
                  <a:ea typeface="Arial-Rounded" panose="020B0500000000000000" charset="0"/>
                  <a:cs typeface="Arial-Rounded" panose="020B0500000000000000" charset="0"/>
                </a:rPr>
                <a:t> đoạn 1 + 2</a:t>
              </a:r>
              <a:endParaRPr lang="en-US" sz="2800" dirty="0">
                <a:latin typeface="+mj-lt"/>
                <a:ea typeface="Arial-Rounded" panose="020B0500000000000000" charset="0"/>
                <a:cs typeface="Arial-Rounded" panose="020B0500000000000000" charset="0"/>
              </a:endParaRPr>
            </a:p>
          </p:txBody>
        </p:sp>
      </p:grpSp>
      <p:sp>
        <p:nvSpPr>
          <p:cNvPr id="32" name="Rounded Rectangular Callout 31"/>
          <p:cNvSpPr/>
          <p:nvPr/>
        </p:nvSpPr>
        <p:spPr>
          <a:xfrm>
            <a:off x="3921361" y="2249414"/>
            <a:ext cx="5115135" cy="2233323"/>
          </a:xfrm>
          <a:prstGeom prst="wedgeRoundRectCallout">
            <a:avLst>
              <a:gd name="adj1" fmla="val -67462"/>
              <a:gd name="adj2" fmla="val -11929"/>
              <a:gd name="adj3" fmla="val 16667"/>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marL="342900" indent="-342900" algn="just" defTabSz="685715">
              <a:buFontTx/>
              <a:buChar char="-"/>
            </a:pPr>
            <a:r>
              <a:rPr lang="vi-VN" sz="2200">
                <a:solidFill>
                  <a:schemeClr val="tx1"/>
                </a:solidFill>
                <a:latin typeface="+mj-lt"/>
                <a:cs typeface="Arial-Rounded" panose="020B0500000000000000" charset="0"/>
                <a:sym typeface="+mn-ea"/>
              </a:rPr>
              <a:t>Sơn vẫy rối rít</a:t>
            </a:r>
            <a:endParaRPr lang="en-US" sz="2200">
              <a:solidFill>
                <a:schemeClr val="tx1"/>
              </a:solidFill>
              <a:latin typeface="+mj-lt"/>
              <a:cs typeface="Arial-Rounded" panose="020B0500000000000000" charset="0"/>
              <a:sym typeface="+mn-ea"/>
            </a:endParaRPr>
          </a:p>
          <a:p>
            <a:pPr marL="342900" indent="-342900" algn="just" defTabSz="685715">
              <a:buFontTx/>
              <a:buChar char="-"/>
            </a:pPr>
            <a:r>
              <a:rPr lang="vi-VN" sz="2200">
                <a:solidFill>
                  <a:schemeClr val="tx1"/>
                </a:solidFill>
                <a:latin typeface="+mj-lt"/>
                <a:cs typeface="Arial-Rounded" panose="020B0500000000000000" charset="0"/>
                <a:sym typeface="+mn-ea"/>
              </a:rPr>
              <a:t> Sơn cho Chi một chiếc diều rất xinh</a:t>
            </a:r>
            <a:endParaRPr lang="en-US" sz="2200">
              <a:solidFill>
                <a:schemeClr val="tx1"/>
              </a:solidFill>
              <a:latin typeface="+mj-lt"/>
              <a:cs typeface="Arial-Rounded" panose="020B0500000000000000" charset="0"/>
              <a:sym typeface="+mn-ea"/>
            </a:endParaRPr>
          </a:p>
          <a:p>
            <a:pPr marL="342900" indent="-342900" algn="just" defTabSz="685715">
              <a:buFontTx/>
              <a:buChar char="-"/>
            </a:pPr>
            <a:r>
              <a:rPr lang="vi-VN" sz="2200">
                <a:solidFill>
                  <a:schemeClr val="tx1"/>
                </a:solidFill>
                <a:latin typeface="+mj-lt"/>
                <a:cs typeface="Arial-Rounded" panose="020B0500000000000000" charset="0"/>
                <a:sym typeface="+mn-ea"/>
              </a:rPr>
              <a:t> Chi mừng rỡ chạy ra</a:t>
            </a:r>
            <a:endParaRPr lang="en-US" sz="2200">
              <a:solidFill>
                <a:schemeClr val="tx1"/>
              </a:solidFill>
              <a:latin typeface="+mj-lt"/>
              <a:cs typeface="Arial-Rounded" panose="020B0500000000000000" charset="0"/>
              <a:sym typeface="+mn-ea"/>
            </a:endParaRPr>
          </a:p>
          <a:p>
            <a:pPr marL="342900" indent="-342900" algn="just" defTabSz="685715">
              <a:buFontTx/>
              <a:buChar char="-"/>
            </a:pPr>
            <a:r>
              <a:rPr lang="vi-VN" sz="2200">
                <a:solidFill>
                  <a:schemeClr val="tx1"/>
                </a:solidFill>
                <a:latin typeface="+mj-lt"/>
                <a:cs typeface="Arial-Rounded" panose="020B0500000000000000" charset="0"/>
                <a:sym typeface="+mn-ea"/>
              </a:rPr>
              <a:t> Hai bạn có bao nhiêu chuyện để kể với nhau.</a:t>
            </a:r>
            <a:endParaRPr lang="en-US" sz="2200" dirty="0">
              <a:solidFill>
                <a:srgbClr val="C00000"/>
              </a:solidFill>
              <a:latin typeface="+mj-lt"/>
              <a:cs typeface="Arial-Rounded" panose="020B0500000000000000" charset="0"/>
              <a:sym typeface="+mn-ea"/>
            </a:endParaRPr>
          </a:p>
        </p:txBody>
      </p:sp>
      <p:pic>
        <p:nvPicPr>
          <p:cNvPr id="31" name="Picture 5" descr="C:\Users\Administrator\Application Data\Zamaan's Software\psc\screenshot.JP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1387"/>
          <a:stretch/>
        </p:blipFill>
        <p:spPr bwMode="auto">
          <a:xfrm>
            <a:off x="73540" y="2621632"/>
            <a:ext cx="3418340" cy="203835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flipV="1">
            <a:off x="1619672" y="1410715"/>
            <a:ext cx="2301689" cy="89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40097" y="1427009"/>
            <a:ext cx="24636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63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wipe(down)">
                                      <p:cBhvr>
                                        <p:cTn id="12" dur="500"/>
                                        <p:tgtEl>
                                          <p:spTgt spid="22530"/>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0" end="0"/>
                                            </p:txEl>
                                          </p:spTgt>
                                        </p:tgtEl>
                                        <p:attrNameLst>
                                          <p:attrName>style.visibility</p:attrName>
                                        </p:attrNameLst>
                                      </p:cBhvr>
                                      <p:to>
                                        <p:strVal val="visible"/>
                                      </p:to>
                                    </p:set>
                                    <p:animEffect transition="in" filter="wipe(left)">
                                      <p:cBhvr>
                                        <p:cTn id="17" dur="500"/>
                                        <p:tgtEl>
                                          <p:spTgt spid="54">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up)">
                                      <p:cBhvr>
                                        <p:cTn id="23" dur="6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10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wipe(left)">
                                      <p:cBhvr>
                                        <p:cTn id="43" dur="1000"/>
                                        <p:tgtEl>
                                          <p:spTgt spid="32">
                                            <p:txEl>
                                              <p:pRg st="0" end="0"/>
                                            </p:txEl>
                                          </p:spTgt>
                                        </p:tgtEl>
                                      </p:cBhvr>
                                    </p:animEffect>
                                  </p:childTnLst>
                                </p:cTn>
                              </p:par>
                              <p:par>
                                <p:cTn id="44" presetID="42" presetClass="exit" presetSubtype="0" fill="hold" nodeType="withEffect">
                                  <p:stCondLst>
                                    <p:cond delay="0"/>
                                  </p:stCondLst>
                                  <p:childTnLst>
                                    <p:animEffect transition="out" filter="fade">
                                      <p:cBhvr>
                                        <p:cTn id="45" dur="1000"/>
                                        <p:tgtEl>
                                          <p:spTgt spid="26"/>
                                        </p:tgtEl>
                                      </p:cBhvr>
                                    </p:animEffect>
                                    <p:anim calcmode="lin" valueType="num">
                                      <p:cBhvr>
                                        <p:cTn id="46" dur="1000"/>
                                        <p:tgtEl>
                                          <p:spTgt spid="26"/>
                                        </p:tgtEl>
                                        <p:attrNameLst>
                                          <p:attrName>ppt_x</p:attrName>
                                        </p:attrNameLst>
                                      </p:cBhvr>
                                      <p:tavLst>
                                        <p:tav tm="0">
                                          <p:val>
                                            <p:strVal val="ppt_x"/>
                                          </p:val>
                                        </p:tav>
                                        <p:tav tm="100000">
                                          <p:val>
                                            <p:strVal val="ppt_x"/>
                                          </p:val>
                                        </p:tav>
                                      </p:tavLst>
                                    </p:anim>
                                    <p:anim calcmode="lin" valueType="num">
                                      <p:cBhvr>
                                        <p:cTn id="47" dur="1000"/>
                                        <p:tgtEl>
                                          <p:spTgt spid="26"/>
                                        </p:tgtEl>
                                        <p:attrNameLst>
                                          <p:attrName>ppt_y</p:attrName>
                                        </p:attrNameLst>
                                      </p:cBhvr>
                                      <p:tavLst>
                                        <p:tav tm="0">
                                          <p:val>
                                            <p:strVal val="ppt_y"/>
                                          </p:val>
                                        </p:tav>
                                        <p:tav tm="100000">
                                          <p:val>
                                            <p:strVal val="ppt_y+.1"/>
                                          </p:val>
                                        </p:tav>
                                      </p:tavLst>
                                    </p:anim>
                                    <p:set>
                                      <p:cBhvr>
                                        <p:cTn id="48" dur="1" fill="hold">
                                          <p:stCondLst>
                                            <p:cond delay="999"/>
                                          </p:stCondLst>
                                        </p:cTn>
                                        <p:tgtEl>
                                          <p:spTgt spid="26"/>
                                        </p:tgtEl>
                                        <p:attrNameLst>
                                          <p:attrName>style.visibility</p:attrName>
                                        </p:attrNameLst>
                                      </p:cBhvr>
                                      <p:to>
                                        <p:strVal val="hidden"/>
                                      </p:to>
                                    </p:set>
                                  </p:childTnLst>
                                </p:cTn>
                              </p:par>
                              <p:par>
                                <p:cTn id="49" presetID="2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2">
                                            <p:txEl>
                                              <p:pRg st="1" end="1"/>
                                            </p:txEl>
                                          </p:spTgt>
                                        </p:tgtEl>
                                        <p:attrNameLst>
                                          <p:attrName>style.visibility</p:attrName>
                                        </p:attrNameLst>
                                      </p:cBhvr>
                                      <p:to>
                                        <p:strVal val="visible"/>
                                      </p:to>
                                    </p:set>
                                    <p:animEffect transition="in" filter="wipe(left)">
                                      <p:cBhvr>
                                        <p:cTn id="56" dur="1000"/>
                                        <p:tgtEl>
                                          <p:spTgt spid="3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2">
                                            <p:txEl>
                                              <p:pRg st="2" end="2"/>
                                            </p:txEl>
                                          </p:spTgt>
                                        </p:tgtEl>
                                        <p:attrNameLst>
                                          <p:attrName>style.visibility</p:attrName>
                                        </p:attrNameLst>
                                      </p:cBhvr>
                                      <p:to>
                                        <p:strVal val="visible"/>
                                      </p:to>
                                    </p:set>
                                    <p:animEffect transition="in" filter="wipe(left)">
                                      <p:cBhvr>
                                        <p:cTn id="61" dur="1000"/>
                                        <p:tgtEl>
                                          <p:spTgt spid="3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2">
                                            <p:txEl>
                                              <p:pRg st="3" end="3"/>
                                            </p:txEl>
                                          </p:spTgt>
                                        </p:tgtEl>
                                        <p:attrNameLst>
                                          <p:attrName>style.visibility</p:attrName>
                                        </p:attrNameLst>
                                      </p:cBhvr>
                                      <p:to>
                                        <p:strVal val="visible"/>
                                      </p:to>
                                    </p:set>
                                    <p:animEffect transition="in" filter="wipe(left)">
                                      <p:cBhvr>
                                        <p:cTn id="66" dur="10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2" grpId="0" animBg="1"/>
      <p:bldP spid="3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555526"/>
            <a:ext cx="8064897" cy="523753"/>
          </a:xfrm>
          <a:prstGeom prst="roundRect">
            <a:avLst>
              <a:gd name="adj" fmla="val 16667"/>
            </a:avLst>
          </a:prstGeom>
          <a:solidFill>
            <a:srgbClr val="FFFFD9"/>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54" name="TextBox 53"/>
          <p:cNvSpPr txBox="1"/>
          <p:nvPr/>
        </p:nvSpPr>
        <p:spPr>
          <a:xfrm>
            <a:off x="943755" y="555526"/>
            <a:ext cx="7823995" cy="430885"/>
          </a:xfrm>
          <a:prstGeom prst="rect">
            <a:avLst/>
          </a:prstGeom>
          <a:noFill/>
        </p:spPr>
        <p:txBody>
          <a:bodyPr wrap="square" lIns="91438" tIns="45719" rIns="91438" bIns="45719" rtlCol="0">
            <a:spAutoFit/>
          </a:bodyPr>
          <a:lstStyle/>
          <a:p>
            <a:pPr algn="just"/>
            <a:r>
              <a:rPr lang="en-US" sz="2200" b="1">
                <a:solidFill>
                  <a:srgbClr val="C00000"/>
                </a:solidFill>
              </a:rPr>
              <a:t>2</a:t>
            </a:r>
            <a:r>
              <a:rPr lang="en-US" sz="2200" b="1">
                <a:solidFill>
                  <a:schemeClr val="tx1">
                    <a:lumMod val="95000"/>
                    <a:lumOff val="5000"/>
                  </a:schemeClr>
                </a:solidFill>
              </a:rPr>
              <a:t>. </a:t>
            </a:r>
            <a:r>
              <a:rPr lang="vi-VN" sz="2200" b="1">
                <a:solidFill>
                  <a:schemeClr val="tx1">
                    <a:lumMod val="95000"/>
                    <a:lumOff val="5000"/>
                  </a:schemeClr>
                </a:solidFill>
              </a:rPr>
              <a:t>Sơn đã có những trải nghiệm gì trong mùa hè?</a:t>
            </a:r>
            <a:endParaRPr lang="en-US" sz="2200" b="1" dirty="0">
              <a:solidFill>
                <a:schemeClr val="tx1">
                  <a:lumMod val="95000"/>
                  <a:lumOff val="5000"/>
                </a:schemeClr>
              </a:solidFill>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555526"/>
            <a:ext cx="733425" cy="6762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590433" y="1230457"/>
            <a:ext cx="3733585" cy="540562"/>
            <a:chOff x="708943" y="6082515"/>
            <a:chExt cx="5167386" cy="720747"/>
          </a:xfrm>
        </p:grpSpPr>
        <p:sp>
          <p:nvSpPr>
            <p:cNvPr id="27" name="TextBox 19"/>
            <p:cNvSpPr txBox="1"/>
            <p:nvPr/>
          </p:nvSpPr>
          <p:spPr>
            <a:xfrm>
              <a:off x="708943" y="6110865"/>
              <a:ext cx="5028546" cy="692397"/>
            </a:xfrm>
            <a:prstGeom prst="roundRect">
              <a:avLst>
                <a:gd name="adj" fmla="val 50000"/>
              </a:avLst>
            </a:prstGeom>
            <a:solidFill>
              <a:srgbClr val="F15A88"/>
            </a:solidFill>
          </p:spPr>
          <p:txBody>
            <a:bodyPr wrap="square" lIns="91403" tIns="45702" rIns="91403" bIns="45702" rtlCol="0">
              <a:spAutoFit/>
            </a:bodyPr>
            <a:lstStyle/>
            <a:p>
              <a:pPr algn="ctr" defTabSz="685749"/>
              <a:endParaRPr lang="en-US" dirty="0">
                <a:solidFill>
                  <a:prstClr val="white"/>
                </a:solidFill>
                <a:latin typeface="Arial-Rounded" panose="020B0500000000000000" charset="0"/>
                <a:ea typeface="Arial-Rounded" panose="020B0500000000000000" charset="0"/>
                <a:cs typeface="Arial-Rounded" panose="020B0500000000000000" charset="0"/>
              </a:endParaRPr>
            </a:p>
          </p:txBody>
        </p:sp>
        <p:sp>
          <p:nvSpPr>
            <p:cNvPr id="28" name="TextBox 20"/>
            <p:cNvSpPr txBox="1"/>
            <p:nvPr/>
          </p:nvSpPr>
          <p:spPr>
            <a:xfrm>
              <a:off x="708943" y="6082515"/>
              <a:ext cx="5167386" cy="697624"/>
            </a:xfrm>
            <a:prstGeom prst="rect">
              <a:avLst/>
            </a:prstGeom>
            <a:noFill/>
          </p:spPr>
          <p:txBody>
            <a:bodyPr wrap="square">
              <a:spAutoFit/>
            </a:bodyPr>
            <a:lstStyle/>
            <a:p>
              <a:pPr algn="ctr" defTabSz="685749"/>
              <a:r>
                <a:rPr lang="en-US" sz="2800" dirty="0" err="1">
                  <a:latin typeface="+mj-lt"/>
                  <a:ea typeface="Arial-Rounded" panose="020B0500000000000000" charset="0"/>
                  <a:cs typeface="Arial-Rounded" panose="020B0500000000000000" charset="0"/>
                </a:rPr>
                <a:t>Đọc</a:t>
              </a:r>
              <a:r>
                <a:rPr lang="en-US" sz="2800" dirty="0">
                  <a:latin typeface="+mj-lt"/>
                  <a:ea typeface="Arial-Rounded" panose="020B0500000000000000" charset="0"/>
                  <a:cs typeface="Arial-Rounded" panose="020B0500000000000000" charset="0"/>
                </a:rPr>
                <a:t> </a:t>
              </a:r>
              <a:r>
                <a:rPr lang="en-US" sz="2800" err="1">
                  <a:latin typeface="+mj-lt"/>
                  <a:ea typeface="Arial-Rounded" panose="020B0500000000000000" charset="0"/>
                  <a:cs typeface="Arial-Rounded" panose="020B0500000000000000" charset="0"/>
                </a:rPr>
                <a:t>thầm</a:t>
              </a:r>
              <a:r>
                <a:rPr lang="en-US" sz="2800">
                  <a:latin typeface="+mj-lt"/>
                  <a:ea typeface="Arial-Rounded" panose="020B0500000000000000" charset="0"/>
                  <a:cs typeface="Arial-Rounded" panose="020B0500000000000000" charset="0"/>
                </a:rPr>
                <a:t> đoạn 2</a:t>
              </a:r>
              <a:endParaRPr lang="en-US" sz="2800" dirty="0">
                <a:latin typeface="+mj-lt"/>
                <a:ea typeface="Arial-Rounded" panose="020B0500000000000000" charset="0"/>
                <a:cs typeface="Arial-Rounded" panose="020B0500000000000000" charset="0"/>
              </a:endParaRPr>
            </a:p>
          </p:txBody>
        </p:sp>
      </p:grpSp>
      <p:cxnSp>
        <p:nvCxnSpPr>
          <p:cNvPr id="25" name="Straight Connector 24"/>
          <p:cNvCxnSpPr/>
          <p:nvPr/>
        </p:nvCxnSpPr>
        <p:spPr>
          <a:xfrm flipV="1">
            <a:off x="2843808" y="927759"/>
            <a:ext cx="2448272" cy="31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a:spLocks noChangeArrowheads="1"/>
          </p:cNvSpPr>
          <p:nvPr/>
        </p:nvSpPr>
        <p:spPr bwMode="auto">
          <a:xfrm>
            <a:off x="3526671" y="2353520"/>
            <a:ext cx="1861108" cy="1015653"/>
          </a:xfrm>
          <a:prstGeom prst="roundRect">
            <a:avLst>
              <a:gd name="adj" fmla="val 16667"/>
            </a:avLst>
          </a:prstGeom>
          <a:solidFill>
            <a:srgbClr val="C9FFE1"/>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29" name="Rectangle 28"/>
          <p:cNvSpPr>
            <a:spLocks noChangeArrowheads="1"/>
          </p:cNvSpPr>
          <p:nvPr/>
        </p:nvSpPr>
        <p:spPr bwMode="auto">
          <a:xfrm>
            <a:off x="3591847" y="2413409"/>
            <a:ext cx="1730759" cy="95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gn="r">
              <a:lnSpc>
                <a:spcPct val="150000"/>
              </a:lnSpc>
            </a:pPr>
            <a:r>
              <a:rPr lang="en-US" sz="2000" b="1">
                <a:solidFill>
                  <a:srgbClr val="002060"/>
                </a:solidFill>
                <a:latin typeface="UTM Avo" pitchFamily="18" charset="0"/>
              </a:rPr>
              <a:t>Trải nghiệm của Sơn</a:t>
            </a:r>
            <a:endParaRPr lang="en-US" sz="2000" b="1" dirty="0">
              <a:solidFill>
                <a:srgbClr val="002060"/>
              </a:solidFill>
              <a:latin typeface="UTM Avo" pitchFamily="18" charset="0"/>
            </a:endParaRPr>
          </a:p>
        </p:txBody>
      </p:sp>
      <p:sp>
        <p:nvSpPr>
          <p:cNvPr id="30" name="Rounded Rectangle 29"/>
          <p:cNvSpPr>
            <a:spLocks noChangeArrowheads="1"/>
          </p:cNvSpPr>
          <p:nvPr/>
        </p:nvSpPr>
        <p:spPr bwMode="auto">
          <a:xfrm>
            <a:off x="6024201" y="1961555"/>
            <a:ext cx="3036006" cy="73366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r>
              <a:rPr lang="en-US" sz="2200">
                <a:solidFill>
                  <a:prstClr val="black"/>
                </a:solidFill>
              </a:rPr>
              <a:t>theo ông bà đi trồng rau, câu cá</a:t>
            </a:r>
          </a:p>
        </p:txBody>
      </p:sp>
      <p:cxnSp>
        <p:nvCxnSpPr>
          <p:cNvPr id="33" name="Curved Connector 30"/>
          <p:cNvCxnSpPr>
            <a:cxnSpLocks noChangeShapeType="1"/>
            <a:stCxn id="24" idx="3"/>
            <a:endCxn id="30" idx="1"/>
          </p:cNvCxnSpPr>
          <p:nvPr/>
        </p:nvCxnSpPr>
        <p:spPr bwMode="auto">
          <a:xfrm flipV="1">
            <a:off x="5387779" y="2328388"/>
            <a:ext cx="636422" cy="53295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ounded Rectangle 33"/>
          <p:cNvSpPr>
            <a:spLocks noChangeArrowheads="1"/>
          </p:cNvSpPr>
          <p:nvPr/>
        </p:nvSpPr>
        <p:spPr bwMode="auto">
          <a:xfrm>
            <a:off x="6070123" y="2940961"/>
            <a:ext cx="2990083" cy="727223"/>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r>
              <a:rPr lang="en-US" sz="2200">
                <a:solidFill>
                  <a:prstClr val="black"/>
                </a:solidFill>
              </a:rPr>
              <a:t>cùng các bạn đi thả diều.</a:t>
            </a:r>
          </a:p>
        </p:txBody>
      </p:sp>
      <p:cxnSp>
        <p:nvCxnSpPr>
          <p:cNvPr id="35" name="Curved Connector 30"/>
          <p:cNvCxnSpPr>
            <a:cxnSpLocks noChangeShapeType="1"/>
            <a:stCxn id="24" idx="3"/>
            <a:endCxn id="34" idx="1"/>
          </p:cNvCxnSpPr>
          <p:nvPr/>
        </p:nvCxnSpPr>
        <p:spPr bwMode="auto">
          <a:xfrm>
            <a:off x="5387779" y="2861347"/>
            <a:ext cx="682344" cy="443226"/>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ounded Rectangle 35"/>
          <p:cNvSpPr>
            <a:spLocks noChangeArrowheads="1"/>
          </p:cNvSpPr>
          <p:nvPr/>
        </p:nvSpPr>
        <p:spPr bwMode="auto">
          <a:xfrm>
            <a:off x="6070122" y="3851303"/>
            <a:ext cx="2990083" cy="764618"/>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r>
              <a:rPr lang="en-US" sz="2200">
                <a:solidFill>
                  <a:prstClr val="black"/>
                </a:solidFill>
              </a:rPr>
              <a:t>nằm lăn ra bãi cỏ ngắm trời.</a:t>
            </a:r>
          </a:p>
        </p:txBody>
      </p:sp>
      <p:cxnSp>
        <p:nvCxnSpPr>
          <p:cNvPr id="37" name="Curved Connector 30"/>
          <p:cNvCxnSpPr>
            <a:cxnSpLocks noChangeShapeType="1"/>
            <a:stCxn id="24" idx="3"/>
            <a:endCxn id="36" idx="1"/>
          </p:cNvCxnSpPr>
          <p:nvPr/>
        </p:nvCxnSpPr>
        <p:spPr bwMode="auto">
          <a:xfrm>
            <a:off x="5387779" y="2861347"/>
            <a:ext cx="682343" cy="1372265"/>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8" name="Picture 2" descr="C:\Users\Administrator\Application Data\Zamaan's Software\psc\screenshot.JPG"/>
          <p:cNvPicPr>
            <a:picLocks noChangeAspect="1" noChangeArrowheads="1"/>
          </p:cNvPicPr>
          <p:nvPr/>
        </p:nvPicPr>
        <p:blipFill rotWithShape="1">
          <a:blip r:embed="rId7">
            <a:clrChange>
              <a:clrFrom>
                <a:srgbClr val="FCFCFC"/>
              </a:clrFrom>
              <a:clrTo>
                <a:srgbClr val="FCFCFC">
                  <a:alpha val="0"/>
                </a:srgbClr>
              </a:clrTo>
            </a:clrChange>
            <a:extLst>
              <a:ext uri="{28A0092B-C50C-407E-A947-70E740481C1C}">
                <a14:useLocalDpi xmlns:a14="http://schemas.microsoft.com/office/drawing/2010/main" val="0"/>
              </a:ext>
            </a:extLst>
          </a:blip>
          <a:srcRect r="9029"/>
          <a:stretch/>
        </p:blipFill>
        <p:spPr bwMode="auto">
          <a:xfrm>
            <a:off x="-36512" y="2144221"/>
            <a:ext cx="3851920" cy="254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53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wipe(left)">
                                      <p:cBhvr>
                                        <p:cTn id="12" dur="500"/>
                                        <p:tgtEl>
                                          <p:spTgt spid="5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6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par>
                                <p:cTn id="26" presetID="22" presetClass="entr" presetSubtype="4"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42" presetClass="exit" presetSubtype="0" fill="hold" nodeType="withEffect">
                                  <p:stCondLst>
                                    <p:cond delay="0"/>
                                  </p:stCondLst>
                                  <p:childTnLst>
                                    <p:animEffect transition="out" filter="fade">
                                      <p:cBhvr>
                                        <p:cTn id="35" dur="1000"/>
                                        <p:tgtEl>
                                          <p:spTgt spid="26"/>
                                        </p:tgtEl>
                                      </p:cBhvr>
                                    </p:animEffect>
                                    <p:anim calcmode="lin" valueType="num">
                                      <p:cBhvr>
                                        <p:cTn id="36" dur="1000"/>
                                        <p:tgtEl>
                                          <p:spTgt spid="26"/>
                                        </p:tgtEl>
                                        <p:attrNameLst>
                                          <p:attrName>ppt_x</p:attrName>
                                        </p:attrNameLst>
                                      </p:cBhvr>
                                      <p:tavLst>
                                        <p:tav tm="0">
                                          <p:val>
                                            <p:strVal val="ppt_x"/>
                                          </p:val>
                                        </p:tav>
                                        <p:tav tm="100000">
                                          <p:val>
                                            <p:strVal val="ppt_x"/>
                                          </p:val>
                                        </p:tav>
                                      </p:tavLst>
                                    </p:anim>
                                    <p:anim calcmode="lin" valueType="num">
                                      <p:cBhvr>
                                        <p:cTn id="37" dur="1000"/>
                                        <p:tgtEl>
                                          <p:spTgt spid="26"/>
                                        </p:tgtEl>
                                        <p:attrNameLst>
                                          <p:attrName>ppt_y</p:attrName>
                                        </p:attrNameLst>
                                      </p:cBhvr>
                                      <p:tavLst>
                                        <p:tav tm="0">
                                          <p:val>
                                            <p:strVal val="ppt_y"/>
                                          </p:val>
                                        </p:tav>
                                        <p:tav tm="100000">
                                          <p:val>
                                            <p:strVal val="ppt_y+.1"/>
                                          </p:val>
                                        </p:tav>
                                      </p:tavLst>
                                    </p:anim>
                                    <p:set>
                                      <p:cBhvr>
                                        <p:cTn id="38" dur="1" fill="hold">
                                          <p:stCondLst>
                                            <p:cond delay="999"/>
                                          </p:stCondLst>
                                        </p:cTn>
                                        <p:tgtEl>
                                          <p:spTgt spid="26"/>
                                        </p:tgtEl>
                                        <p:attrNameLst>
                                          <p:attrName>style.visibility</p:attrName>
                                        </p:attrNameLst>
                                      </p:cBhvr>
                                      <p:to>
                                        <p:strVal val="hidden"/>
                                      </p:to>
                                    </p:set>
                                  </p:childTnLst>
                                </p:cTn>
                              </p:par>
                              <p:par>
                                <p:cTn id="39" presetID="6" presetClass="entr" presetSubtype="16"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ircle(in)">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circle(in)">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left)">
                                      <p:cBhvr>
                                        <p:cTn id="62" dur="500"/>
                                        <p:tgtEl>
                                          <p:spTgt spid="37"/>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circle(in)">
                                      <p:cBhvr>
                                        <p:cTn id="6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4" grpId="0" animBg="1"/>
      <p:bldP spid="29" grpId="0"/>
      <p:bldP spid="30" grpId="0" animBg="1"/>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555526"/>
            <a:ext cx="8064897" cy="523753"/>
          </a:xfrm>
          <a:prstGeom prst="roundRect">
            <a:avLst>
              <a:gd name="adj" fmla="val 16667"/>
            </a:avLst>
          </a:prstGeom>
          <a:solidFill>
            <a:srgbClr val="FFFFD9"/>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54" name="TextBox 53"/>
          <p:cNvSpPr txBox="1"/>
          <p:nvPr/>
        </p:nvSpPr>
        <p:spPr>
          <a:xfrm>
            <a:off x="943755" y="555526"/>
            <a:ext cx="7823995" cy="430885"/>
          </a:xfrm>
          <a:prstGeom prst="rect">
            <a:avLst/>
          </a:prstGeom>
          <a:noFill/>
        </p:spPr>
        <p:txBody>
          <a:bodyPr wrap="square" lIns="91438" tIns="45719" rIns="91438" bIns="45719" rtlCol="0">
            <a:spAutoFit/>
          </a:bodyPr>
          <a:lstStyle/>
          <a:p>
            <a:pPr algn="just"/>
            <a:r>
              <a:rPr lang="en-US" sz="2200" b="1">
                <a:solidFill>
                  <a:srgbClr val="C00000"/>
                </a:solidFill>
              </a:rPr>
              <a:t>3</a:t>
            </a:r>
            <a:r>
              <a:rPr lang="en-US" sz="2200" b="1">
                <a:solidFill>
                  <a:schemeClr val="tx1">
                    <a:lumMod val="95000"/>
                    <a:lumOff val="5000"/>
                  </a:schemeClr>
                </a:solidFill>
              </a:rPr>
              <a:t>. </a:t>
            </a:r>
            <a:r>
              <a:rPr lang="vi-VN" sz="2200" b="1">
                <a:solidFill>
                  <a:schemeClr val="tx1">
                    <a:lumMod val="95000"/>
                    <a:lumOff val="5000"/>
                  </a:schemeClr>
                </a:solidFill>
              </a:rPr>
              <a:t>Trải nghiệm mùa hè c</a:t>
            </a:r>
            <a:r>
              <a:rPr lang="en-US" sz="2200" b="1">
                <a:solidFill>
                  <a:schemeClr val="tx1">
                    <a:lumMod val="95000"/>
                    <a:lumOff val="5000"/>
                  </a:schemeClr>
                </a:solidFill>
              </a:rPr>
              <a:t>ủ</a:t>
            </a:r>
            <a:r>
              <a:rPr lang="vi-VN" sz="2200" b="1">
                <a:solidFill>
                  <a:schemeClr val="tx1">
                    <a:lumMod val="95000"/>
                    <a:lumOff val="5000"/>
                  </a:schemeClr>
                </a:solidFill>
              </a:rPr>
              <a:t>a </a:t>
            </a:r>
            <a:r>
              <a:rPr lang="en-US" sz="2200" b="1">
                <a:solidFill>
                  <a:schemeClr val="tx1">
                    <a:lumMod val="95000"/>
                    <a:lumOff val="5000"/>
                  </a:schemeClr>
                </a:solidFill>
              </a:rPr>
              <a:t>C</a:t>
            </a:r>
            <a:r>
              <a:rPr lang="vi-VN" sz="2200" b="1">
                <a:solidFill>
                  <a:schemeClr val="tx1">
                    <a:lumMod val="95000"/>
                    <a:lumOff val="5000"/>
                  </a:schemeClr>
                </a:solidFill>
              </a:rPr>
              <a:t>hi có gì khác v</a:t>
            </a:r>
            <a:r>
              <a:rPr lang="en-US" sz="2200" b="1">
                <a:solidFill>
                  <a:schemeClr val="tx1">
                    <a:lumMod val="95000"/>
                    <a:lumOff val="5000"/>
                  </a:schemeClr>
                </a:solidFill>
              </a:rPr>
              <a:t>ớ</a:t>
            </a:r>
            <a:r>
              <a:rPr lang="vi-VN" sz="2200" b="1">
                <a:solidFill>
                  <a:schemeClr val="tx1">
                    <a:lumMod val="95000"/>
                    <a:lumOff val="5000"/>
                  </a:schemeClr>
                </a:solidFill>
              </a:rPr>
              <a:t>i Sơn?</a:t>
            </a:r>
            <a:endParaRPr lang="en-US" sz="2200" b="1" dirty="0">
              <a:solidFill>
                <a:schemeClr val="tx1">
                  <a:lumMod val="95000"/>
                  <a:lumOff val="5000"/>
                </a:schemeClr>
              </a:solidFill>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555526"/>
            <a:ext cx="733425" cy="6762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590433" y="1230457"/>
            <a:ext cx="3733585" cy="540562"/>
            <a:chOff x="708943" y="6082515"/>
            <a:chExt cx="5167386" cy="720747"/>
          </a:xfrm>
        </p:grpSpPr>
        <p:sp>
          <p:nvSpPr>
            <p:cNvPr id="27" name="TextBox 19"/>
            <p:cNvSpPr txBox="1"/>
            <p:nvPr/>
          </p:nvSpPr>
          <p:spPr>
            <a:xfrm>
              <a:off x="708943" y="6110865"/>
              <a:ext cx="5028546" cy="692397"/>
            </a:xfrm>
            <a:prstGeom prst="roundRect">
              <a:avLst>
                <a:gd name="adj" fmla="val 50000"/>
              </a:avLst>
            </a:prstGeom>
            <a:solidFill>
              <a:srgbClr val="F15A88"/>
            </a:solidFill>
          </p:spPr>
          <p:txBody>
            <a:bodyPr wrap="square" lIns="91403" tIns="45702" rIns="91403" bIns="45702" rtlCol="0">
              <a:spAutoFit/>
            </a:bodyPr>
            <a:lstStyle/>
            <a:p>
              <a:pPr algn="ctr" defTabSz="685749"/>
              <a:endParaRPr lang="en-US" dirty="0">
                <a:solidFill>
                  <a:prstClr val="white"/>
                </a:solidFill>
                <a:latin typeface="Arial-Rounded" panose="020B0500000000000000" charset="0"/>
                <a:ea typeface="Arial-Rounded" panose="020B0500000000000000" charset="0"/>
                <a:cs typeface="Arial-Rounded" panose="020B0500000000000000" charset="0"/>
              </a:endParaRPr>
            </a:p>
          </p:txBody>
        </p:sp>
        <p:sp>
          <p:nvSpPr>
            <p:cNvPr id="28" name="TextBox 20"/>
            <p:cNvSpPr txBox="1"/>
            <p:nvPr/>
          </p:nvSpPr>
          <p:spPr>
            <a:xfrm>
              <a:off x="708943" y="6082515"/>
              <a:ext cx="5167386" cy="697624"/>
            </a:xfrm>
            <a:prstGeom prst="rect">
              <a:avLst/>
            </a:prstGeom>
            <a:noFill/>
          </p:spPr>
          <p:txBody>
            <a:bodyPr wrap="square">
              <a:spAutoFit/>
            </a:bodyPr>
            <a:lstStyle/>
            <a:p>
              <a:pPr algn="ctr" defTabSz="685749"/>
              <a:r>
                <a:rPr lang="en-US" sz="2800" dirty="0" err="1">
                  <a:latin typeface="+mj-lt"/>
                  <a:ea typeface="Arial-Rounded" panose="020B0500000000000000" charset="0"/>
                  <a:cs typeface="Arial-Rounded" panose="020B0500000000000000" charset="0"/>
                </a:rPr>
                <a:t>Đọc</a:t>
              </a:r>
              <a:r>
                <a:rPr lang="en-US" sz="2800" dirty="0">
                  <a:latin typeface="+mj-lt"/>
                  <a:ea typeface="Arial-Rounded" panose="020B0500000000000000" charset="0"/>
                  <a:cs typeface="Arial-Rounded" panose="020B0500000000000000" charset="0"/>
                </a:rPr>
                <a:t> </a:t>
              </a:r>
              <a:r>
                <a:rPr lang="en-US" sz="2800" err="1">
                  <a:latin typeface="+mj-lt"/>
                  <a:ea typeface="Arial-Rounded" panose="020B0500000000000000" charset="0"/>
                  <a:cs typeface="Arial-Rounded" panose="020B0500000000000000" charset="0"/>
                </a:rPr>
                <a:t>thầm</a:t>
              </a:r>
              <a:r>
                <a:rPr lang="en-US" sz="2800">
                  <a:latin typeface="+mj-lt"/>
                  <a:ea typeface="Arial-Rounded" panose="020B0500000000000000" charset="0"/>
                  <a:cs typeface="Arial-Rounded" panose="020B0500000000000000" charset="0"/>
                </a:rPr>
                <a:t> đoạn 3+4</a:t>
              </a:r>
              <a:endParaRPr lang="en-US" sz="2800" dirty="0">
                <a:latin typeface="+mj-lt"/>
                <a:ea typeface="Arial-Rounded" panose="020B0500000000000000" charset="0"/>
                <a:cs typeface="Arial-Rounded" panose="020B0500000000000000" charset="0"/>
              </a:endParaRPr>
            </a:p>
          </p:txBody>
        </p:sp>
      </p:grpSp>
      <p:cxnSp>
        <p:nvCxnSpPr>
          <p:cNvPr id="25" name="Straight Connector 24"/>
          <p:cNvCxnSpPr/>
          <p:nvPr/>
        </p:nvCxnSpPr>
        <p:spPr>
          <a:xfrm>
            <a:off x="2964113" y="916462"/>
            <a:ext cx="3552103" cy="12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6" descr="C:\Users\Administrator\Application Data\Zamaan's Software\psc\screenshot.JPG"/>
          <p:cNvPicPr>
            <a:picLocks noChangeAspect="1" noChangeArrowheads="1"/>
          </p:cNvPicPr>
          <p:nvPr/>
        </p:nvPicPr>
        <p:blipFill>
          <a:blip r:embed="rId7">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183163" y="2649650"/>
            <a:ext cx="3886200" cy="2000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1247692770"/>
              </p:ext>
            </p:extLst>
          </p:nvPr>
        </p:nvGraphicFramePr>
        <p:xfrm>
          <a:off x="899592" y="1275605"/>
          <a:ext cx="7912323" cy="3024337"/>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3087787">
                  <a:extLst>
                    <a:ext uri="{9D8B030D-6E8A-4147-A177-3AD203B41FA5}">
                      <a16:colId xmlns:a16="http://schemas.microsoft.com/office/drawing/2014/main" val="20002"/>
                    </a:ext>
                  </a:extLst>
                </a:gridCol>
              </a:tblGrid>
              <a:tr h="458501">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a:solidFill>
                            <a:srgbClr val="C00000"/>
                          </a:solidFill>
                        </a:rPr>
                        <a:t>Kì nghỉ hè của Sơn</a:t>
                      </a:r>
                      <a:endParaRPr lang="en-US" sz="200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288" rtl="0" eaLnBrk="1" fontAlgn="auto" latinLnBrk="0" hangingPunct="1">
                        <a:lnSpc>
                          <a:spcPct val="100000"/>
                        </a:lnSpc>
                        <a:spcBef>
                          <a:spcPts val="0"/>
                        </a:spcBef>
                        <a:spcAft>
                          <a:spcPts val="0"/>
                        </a:spcAft>
                        <a:buClrTx/>
                        <a:buSzTx/>
                        <a:buFontTx/>
                        <a:buNone/>
                        <a:tabLst/>
                        <a:defRPr/>
                      </a:pPr>
                      <a:r>
                        <a:rPr lang="vi-VN" sz="2000">
                          <a:solidFill>
                            <a:srgbClr val="C00000"/>
                          </a:solidFill>
                        </a:rPr>
                        <a:t>K</a:t>
                      </a:r>
                      <a:r>
                        <a:rPr lang="en-US" sz="2000">
                          <a:solidFill>
                            <a:srgbClr val="C00000"/>
                          </a:solidFill>
                        </a:rPr>
                        <a:t>ì</a:t>
                      </a:r>
                      <a:r>
                        <a:rPr lang="vi-VN" sz="2000">
                          <a:solidFill>
                            <a:srgbClr val="C00000"/>
                          </a:solidFill>
                        </a:rPr>
                        <a:t> nghỉ hè của Chi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77604">
                <a:tc>
                  <a:txBody>
                    <a:bodyPr/>
                    <a:lstStyle/>
                    <a:p>
                      <a:r>
                        <a:rPr lang="vi-VN" sz="2000"/>
                        <a:t>Địa điểm</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88232">
                <a:tc>
                  <a:txBody>
                    <a:bodyPr/>
                    <a:lstStyle/>
                    <a:p>
                      <a:endParaRPr lang="en-US" sz="2000"/>
                    </a:p>
                    <a:p>
                      <a:r>
                        <a:rPr lang="vi-VN" sz="2000"/>
                        <a:t>Hoạt động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2" name="TextBox 31"/>
          <p:cNvSpPr txBox="1"/>
          <p:nvPr/>
        </p:nvSpPr>
        <p:spPr>
          <a:xfrm>
            <a:off x="2653548" y="1752740"/>
            <a:ext cx="2664295" cy="400110"/>
          </a:xfrm>
          <a:prstGeom prst="rect">
            <a:avLst/>
          </a:prstGeom>
          <a:noFill/>
        </p:spPr>
        <p:txBody>
          <a:bodyPr wrap="square" rtlCol="0">
            <a:spAutoFit/>
          </a:bodyPr>
          <a:lstStyle/>
          <a:p>
            <a:pPr algn="just"/>
            <a:r>
              <a:rPr lang="vi-VN" sz="2000"/>
              <a:t>- ở quê</a:t>
            </a:r>
            <a:endParaRPr lang="en-US" sz="2000" dirty="0">
              <a:solidFill>
                <a:srgbClr val="000000"/>
              </a:solidFill>
              <a:latin typeface="UTM Avo" pitchFamily="18" charset="0"/>
            </a:endParaRPr>
          </a:p>
        </p:txBody>
      </p:sp>
      <p:sp>
        <p:nvSpPr>
          <p:cNvPr id="39" name="TextBox 38"/>
          <p:cNvSpPr txBox="1"/>
          <p:nvPr/>
        </p:nvSpPr>
        <p:spPr>
          <a:xfrm>
            <a:off x="5868144" y="1780697"/>
            <a:ext cx="2664295" cy="400110"/>
          </a:xfrm>
          <a:prstGeom prst="rect">
            <a:avLst/>
          </a:prstGeom>
          <a:noFill/>
        </p:spPr>
        <p:txBody>
          <a:bodyPr wrap="square" rtlCol="0">
            <a:spAutoFit/>
          </a:bodyPr>
          <a:lstStyle/>
          <a:p>
            <a:pPr algn="just"/>
            <a:r>
              <a:rPr lang="vi-VN" sz="2000"/>
              <a:t>- ở </a:t>
            </a:r>
            <a:r>
              <a:rPr lang="en-US" sz="2000"/>
              <a:t>nhà</a:t>
            </a:r>
            <a:endParaRPr lang="en-US" sz="2000" dirty="0">
              <a:solidFill>
                <a:srgbClr val="000000"/>
              </a:solidFill>
              <a:latin typeface="UTM Avo" pitchFamily="18" charset="0"/>
            </a:endParaRPr>
          </a:p>
        </p:txBody>
      </p:sp>
      <p:sp>
        <p:nvSpPr>
          <p:cNvPr id="40" name="TextBox 39"/>
          <p:cNvSpPr txBox="1"/>
          <p:nvPr/>
        </p:nvSpPr>
        <p:spPr>
          <a:xfrm>
            <a:off x="2724378" y="2309396"/>
            <a:ext cx="2927742" cy="707886"/>
          </a:xfrm>
          <a:prstGeom prst="rect">
            <a:avLst/>
          </a:prstGeom>
          <a:noFill/>
        </p:spPr>
        <p:txBody>
          <a:bodyPr wrap="square" rtlCol="0">
            <a:spAutoFit/>
          </a:bodyPr>
          <a:lstStyle/>
          <a:p>
            <a:pPr algn="just"/>
            <a:r>
              <a:rPr lang="vi-VN" sz="2000"/>
              <a:t>- Theo ông bà đi trồng rau, câu cá</a:t>
            </a:r>
            <a:r>
              <a:rPr lang="en-US" sz="2000"/>
              <a:t>.</a:t>
            </a:r>
            <a:r>
              <a:rPr lang="vi-VN" sz="2000"/>
              <a:t> </a:t>
            </a:r>
            <a:endParaRPr lang="en-US" sz="2000" dirty="0">
              <a:solidFill>
                <a:srgbClr val="000000"/>
              </a:solidFill>
              <a:latin typeface="UTM Avo" pitchFamily="18" charset="0"/>
            </a:endParaRPr>
          </a:p>
        </p:txBody>
      </p:sp>
      <p:sp>
        <p:nvSpPr>
          <p:cNvPr id="41" name="TextBox 40"/>
          <p:cNvSpPr txBox="1"/>
          <p:nvPr/>
        </p:nvSpPr>
        <p:spPr>
          <a:xfrm>
            <a:off x="2724378" y="2952431"/>
            <a:ext cx="2927742" cy="400110"/>
          </a:xfrm>
          <a:prstGeom prst="rect">
            <a:avLst/>
          </a:prstGeom>
          <a:noFill/>
        </p:spPr>
        <p:txBody>
          <a:bodyPr wrap="square" rtlCol="0">
            <a:spAutoFit/>
          </a:bodyPr>
          <a:lstStyle/>
          <a:p>
            <a:pPr algn="just"/>
            <a:r>
              <a:rPr lang="vi-VN" sz="2000"/>
              <a:t>- Cùng bạn th</a:t>
            </a:r>
            <a:r>
              <a:rPr lang="en-US" sz="2000"/>
              <a:t>ả</a:t>
            </a:r>
            <a:r>
              <a:rPr lang="vi-VN" sz="2000"/>
              <a:t> diều</a:t>
            </a:r>
            <a:endParaRPr lang="en-US" sz="2000" dirty="0">
              <a:solidFill>
                <a:srgbClr val="000000"/>
              </a:solidFill>
              <a:latin typeface="UTM Avo" pitchFamily="18" charset="0"/>
            </a:endParaRPr>
          </a:p>
        </p:txBody>
      </p:sp>
      <p:sp>
        <p:nvSpPr>
          <p:cNvPr id="42" name="TextBox 41"/>
          <p:cNvSpPr txBox="1"/>
          <p:nvPr/>
        </p:nvSpPr>
        <p:spPr>
          <a:xfrm>
            <a:off x="5846734" y="2343479"/>
            <a:ext cx="2921016" cy="400110"/>
          </a:xfrm>
          <a:prstGeom prst="rect">
            <a:avLst/>
          </a:prstGeom>
          <a:noFill/>
        </p:spPr>
        <p:txBody>
          <a:bodyPr wrap="square" rtlCol="0">
            <a:spAutoFit/>
          </a:bodyPr>
          <a:lstStyle/>
          <a:p>
            <a:pPr algn="just"/>
            <a:r>
              <a:rPr lang="vi-VN" sz="2000"/>
              <a:t>- Tập đi xe đạp cùng bố </a:t>
            </a:r>
            <a:endParaRPr lang="en-US" sz="2000" dirty="0">
              <a:solidFill>
                <a:srgbClr val="000000"/>
              </a:solidFill>
              <a:latin typeface="UTM Avo" pitchFamily="18" charset="0"/>
            </a:endParaRPr>
          </a:p>
        </p:txBody>
      </p:sp>
      <p:sp>
        <p:nvSpPr>
          <p:cNvPr id="43" name="TextBox 42"/>
          <p:cNvSpPr txBox="1"/>
          <p:nvPr/>
        </p:nvSpPr>
        <p:spPr>
          <a:xfrm>
            <a:off x="5875198" y="2952431"/>
            <a:ext cx="2892551" cy="400110"/>
          </a:xfrm>
          <a:prstGeom prst="rect">
            <a:avLst/>
          </a:prstGeom>
          <a:noFill/>
        </p:spPr>
        <p:txBody>
          <a:bodyPr wrap="square" rtlCol="0">
            <a:spAutoFit/>
          </a:bodyPr>
          <a:lstStyle/>
          <a:p>
            <a:pPr algn="just"/>
            <a:r>
              <a:rPr lang="vi-VN" sz="2000"/>
              <a:t>- Đạp xe đi khắp nơi</a:t>
            </a:r>
            <a:endParaRPr lang="en-US" sz="2000" dirty="0">
              <a:solidFill>
                <a:srgbClr val="000000"/>
              </a:solidFill>
              <a:latin typeface="UTM Avo" pitchFamily="18" charset="0"/>
            </a:endParaRPr>
          </a:p>
        </p:txBody>
      </p:sp>
      <p:sp>
        <p:nvSpPr>
          <p:cNvPr id="44" name="TextBox 43"/>
          <p:cNvSpPr txBox="1"/>
          <p:nvPr/>
        </p:nvSpPr>
        <p:spPr>
          <a:xfrm>
            <a:off x="2653548" y="3408869"/>
            <a:ext cx="2927742" cy="707886"/>
          </a:xfrm>
          <a:prstGeom prst="rect">
            <a:avLst/>
          </a:prstGeom>
          <a:noFill/>
        </p:spPr>
        <p:txBody>
          <a:bodyPr wrap="square" rtlCol="0">
            <a:spAutoFit/>
          </a:bodyPr>
          <a:lstStyle/>
          <a:p>
            <a:r>
              <a:rPr lang="vi-VN" sz="2000"/>
              <a:t>- </a:t>
            </a:r>
            <a:r>
              <a:rPr lang="en-US" sz="2000">
                <a:solidFill>
                  <a:prstClr val="black"/>
                </a:solidFill>
              </a:rPr>
              <a:t>Nằm lăn ra bãi cỏ ngắm trời.</a:t>
            </a:r>
          </a:p>
        </p:txBody>
      </p:sp>
    </p:spTree>
    <p:extLst>
      <p:ext uri="{BB962C8B-B14F-4D97-AF65-F5344CB8AC3E}">
        <p14:creationId xmlns:p14="http://schemas.microsoft.com/office/powerpoint/2010/main" val="354471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wipe(left)">
                                      <p:cBhvr>
                                        <p:cTn id="12" dur="500"/>
                                        <p:tgtEl>
                                          <p:spTgt spid="5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6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1000"/>
                                        <p:tgtEl>
                                          <p:spTgt spid="6"/>
                                        </p:tgtEl>
                                      </p:cBhvr>
                                    </p:animEffect>
                                  </p:childTnLst>
                                </p:cTn>
                              </p:par>
                              <p:par>
                                <p:cTn id="34" presetID="42" presetClass="exit" presetSubtype="0" fill="hold" nodeType="withEffect">
                                  <p:stCondLst>
                                    <p:cond delay="0"/>
                                  </p:stCondLst>
                                  <p:childTnLst>
                                    <p:animEffect transition="out" filter="fade">
                                      <p:cBhvr>
                                        <p:cTn id="35" dur="1000"/>
                                        <p:tgtEl>
                                          <p:spTgt spid="26"/>
                                        </p:tgtEl>
                                      </p:cBhvr>
                                    </p:animEffect>
                                    <p:anim calcmode="lin" valueType="num">
                                      <p:cBhvr>
                                        <p:cTn id="36" dur="1000"/>
                                        <p:tgtEl>
                                          <p:spTgt spid="26"/>
                                        </p:tgtEl>
                                        <p:attrNameLst>
                                          <p:attrName>ppt_x</p:attrName>
                                        </p:attrNameLst>
                                      </p:cBhvr>
                                      <p:tavLst>
                                        <p:tav tm="0">
                                          <p:val>
                                            <p:strVal val="ppt_x"/>
                                          </p:val>
                                        </p:tav>
                                        <p:tav tm="100000">
                                          <p:val>
                                            <p:strVal val="ppt_x"/>
                                          </p:val>
                                        </p:tav>
                                      </p:tavLst>
                                    </p:anim>
                                    <p:anim calcmode="lin" valueType="num">
                                      <p:cBhvr>
                                        <p:cTn id="37" dur="1000"/>
                                        <p:tgtEl>
                                          <p:spTgt spid="26"/>
                                        </p:tgtEl>
                                        <p:attrNameLst>
                                          <p:attrName>ppt_y</p:attrName>
                                        </p:attrNameLst>
                                      </p:cBhvr>
                                      <p:tavLst>
                                        <p:tav tm="0">
                                          <p:val>
                                            <p:strVal val="ppt_y"/>
                                          </p:val>
                                        </p:tav>
                                        <p:tav tm="100000">
                                          <p:val>
                                            <p:strVal val="ppt_y+.1"/>
                                          </p:val>
                                        </p:tav>
                                      </p:tavLst>
                                    </p:anim>
                                    <p:set>
                                      <p:cBhvr>
                                        <p:cTn id="38" dur="1" fill="hold">
                                          <p:stCondLst>
                                            <p:cond delay="999"/>
                                          </p:stCondLst>
                                        </p:cTn>
                                        <p:tgtEl>
                                          <p:spTgt spid="26"/>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10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10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10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10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left)">
                                      <p:cBhvr>
                                        <p:cTn id="71" dur="10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2" grpId="0"/>
      <p:bldP spid="39" grpId="0"/>
      <p:bldP spid="40" grpId="0"/>
      <p:bldP spid="41" grpId="0"/>
      <p:bldP spid="42" grpId="0"/>
      <p:bldP spid="43"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555526"/>
            <a:ext cx="8064897" cy="742616"/>
          </a:xfrm>
          <a:prstGeom prst="roundRect">
            <a:avLst>
              <a:gd name="adj" fmla="val 16667"/>
            </a:avLst>
          </a:prstGeom>
          <a:solidFill>
            <a:srgbClr val="FFFFD9"/>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54" name="TextBox 53"/>
          <p:cNvSpPr txBox="1"/>
          <p:nvPr/>
        </p:nvSpPr>
        <p:spPr>
          <a:xfrm>
            <a:off x="943755" y="555526"/>
            <a:ext cx="7823995" cy="769439"/>
          </a:xfrm>
          <a:prstGeom prst="rect">
            <a:avLst/>
          </a:prstGeom>
          <a:noFill/>
        </p:spPr>
        <p:txBody>
          <a:bodyPr wrap="square" lIns="91438" tIns="45719" rIns="91438" bIns="45719" rtlCol="0">
            <a:spAutoFit/>
          </a:bodyPr>
          <a:lstStyle/>
          <a:p>
            <a:pPr algn="just"/>
            <a:r>
              <a:rPr lang="en-US" sz="2200" b="1">
                <a:solidFill>
                  <a:srgbClr val="C00000"/>
                </a:solidFill>
              </a:rPr>
              <a:t>4</a:t>
            </a:r>
            <a:r>
              <a:rPr lang="en-US" sz="2200" b="1">
                <a:solidFill>
                  <a:schemeClr val="tx1">
                    <a:lumMod val="95000"/>
                    <a:lumOff val="5000"/>
                  </a:schemeClr>
                </a:solidFill>
              </a:rPr>
              <a:t>. </a:t>
            </a:r>
            <a:r>
              <a:rPr lang="vi-VN" sz="2200" b="1">
                <a:solidFill>
                  <a:schemeClr val="tx1">
                    <a:lumMod val="95000"/>
                    <a:lumOff val="5000"/>
                  </a:schemeClr>
                </a:solidFill>
              </a:rPr>
              <a:t>Theo em, vì sao khi đi học, mùa hè sẽ theo các bạn vào lớp?</a:t>
            </a:r>
            <a:endParaRPr lang="en-US" sz="2200" b="1" dirty="0">
              <a:solidFill>
                <a:schemeClr val="tx1">
                  <a:lumMod val="95000"/>
                  <a:lumOff val="5000"/>
                </a:schemeClr>
              </a:solidFill>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555526"/>
            <a:ext cx="733425" cy="67627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a:off x="5314015" y="914672"/>
            <a:ext cx="3290433" cy="121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1">
            <a:extLst>
              <a:ext uri="{FF2B5EF4-FFF2-40B4-BE49-F238E27FC236}">
                <a16:creationId xmlns:a16="http://schemas.microsoft.com/office/drawing/2014/main" id="{BBE011E9-916D-42CE-801F-80190316A496}"/>
              </a:ext>
            </a:extLst>
          </p:cNvPr>
          <p:cNvSpPr/>
          <p:nvPr/>
        </p:nvSpPr>
        <p:spPr>
          <a:xfrm>
            <a:off x="3059834" y="1569212"/>
            <a:ext cx="5904654" cy="679202"/>
          </a:xfrm>
          <a:prstGeom prst="roundRect">
            <a:avLst/>
          </a:prstGeom>
          <a:solidFill>
            <a:srgbClr val="92D05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6738" indent="-566738"/>
            <a:r>
              <a:rPr lang="en-US" sz="2100">
                <a:solidFill>
                  <a:srgbClr val="000000"/>
                </a:solidFill>
              </a:rPr>
              <a:t>       Vì các bạn vẫn nhớ những câu chuyện về mùa hè.</a:t>
            </a:r>
            <a:endParaRPr lang="vi-VN" sz="2100" dirty="0">
              <a:solidFill>
                <a:srgbClr val="000000"/>
              </a:solidFill>
            </a:endParaRPr>
          </a:p>
        </p:txBody>
      </p:sp>
      <p:sp>
        <p:nvSpPr>
          <p:cNvPr id="30" name="Oval 29">
            <a:extLst>
              <a:ext uri="{FF2B5EF4-FFF2-40B4-BE49-F238E27FC236}">
                <a16:creationId xmlns:a16="http://schemas.microsoft.com/office/drawing/2014/main" id="{3EE50C7F-F8A7-48B3-ADE9-471AF5ACB84A}"/>
              </a:ext>
            </a:extLst>
          </p:cNvPr>
          <p:cNvSpPr/>
          <p:nvPr/>
        </p:nvSpPr>
        <p:spPr>
          <a:xfrm>
            <a:off x="2731939" y="1586556"/>
            <a:ext cx="655787" cy="590076"/>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288"/>
            <a:r>
              <a:rPr lang="en-US" sz="2400" b="1">
                <a:solidFill>
                  <a:srgbClr val="000000"/>
                </a:solidFill>
              </a:rPr>
              <a:t>A</a:t>
            </a:r>
            <a:endParaRPr lang="vi-VN" sz="2400" b="1" dirty="0">
              <a:solidFill>
                <a:srgbClr val="000000"/>
              </a:solidFill>
            </a:endParaRPr>
          </a:p>
        </p:txBody>
      </p:sp>
      <p:sp>
        <p:nvSpPr>
          <p:cNvPr id="33" name="Rectangle: Rounded Corners 1">
            <a:extLst>
              <a:ext uri="{FF2B5EF4-FFF2-40B4-BE49-F238E27FC236}">
                <a16:creationId xmlns:a16="http://schemas.microsoft.com/office/drawing/2014/main" id="{BBE011E9-916D-42CE-801F-80190316A496}"/>
              </a:ext>
            </a:extLst>
          </p:cNvPr>
          <p:cNvSpPr/>
          <p:nvPr/>
        </p:nvSpPr>
        <p:spPr>
          <a:xfrm>
            <a:off x="3070606" y="2437295"/>
            <a:ext cx="5893881" cy="679202"/>
          </a:xfrm>
          <a:prstGeom prst="roundRect">
            <a:avLst/>
          </a:prstGeom>
          <a:solidFill>
            <a:srgbClr val="92D05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8000"/>
            <a:r>
              <a:rPr lang="en-US" sz="2100">
                <a:solidFill>
                  <a:srgbClr val="000000"/>
                </a:solidFill>
              </a:rPr>
              <a:t> Vì các bạn sẽ kể cho nhau nghe những câu chuyện về mùa hè.</a:t>
            </a:r>
            <a:endParaRPr lang="vi-VN" sz="2100" dirty="0">
              <a:solidFill>
                <a:srgbClr val="000000"/>
              </a:solidFill>
            </a:endParaRPr>
          </a:p>
        </p:txBody>
      </p:sp>
      <p:sp>
        <p:nvSpPr>
          <p:cNvPr id="34" name="Oval 33">
            <a:extLst>
              <a:ext uri="{FF2B5EF4-FFF2-40B4-BE49-F238E27FC236}">
                <a16:creationId xmlns:a16="http://schemas.microsoft.com/office/drawing/2014/main" id="{3EE50C7F-F8A7-48B3-ADE9-471AF5ACB84A}"/>
              </a:ext>
            </a:extLst>
          </p:cNvPr>
          <p:cNvSpPr/>
          <p:nvPr/>
        </p:nvSpPr>
        <p:spPr>
          <a:xfrm>
            <a:off x="2742712" y="2454639"/>
            <a:ext cx="655787" cy="590076"/>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288"/>
            <a:r>
              <a:rPr lang="en-US" sz="2400" b="1">
                <a:solidFill>
                  <a:srgbClr val="000000"/>
                </a:solidFill>
              </a:rPr>
              <a:t>B</a:t>
            </a:r>
            <a:endParaRPr lang="vi-VN" sz="2400" b="1" dirty="0">
              <a:solidFill>
                <a:srgbClr val="000000"/>
              </a:solidFill>
            </a:endParaRPr>
          </a:p>
        </p:txBody>
      </p:sp>
      <p:sp>
        <p:nvSpPr>
          <p:cNvPr id="35" name="Rectangle: Rounded Corners 1">
            <a:extLst>
              <a:ext uri="{FF2B5EF4-FFF2-40B4-BE49-F238E27FC236}">
                <a16:creationId xmlns:a16="http://schemas.microsoft.com/office/drawing/2014/main" id="{BBE011E9-916D-42CE-801F-80190316A496}"/>
              </a:ext>
            </a:extLst>
          </p:cNvPr>
          <p:cNvSpPr/>
          <p:nvPr/>
        </p:nvSpPr>
        <p:spPr>
          <a:xfrm>
            <a:off x="3070606" y="3322722"/>
            <a:ext cx="5893881" cy="679202"/>
          </a:xfrm>
          <a:prstGeom prst="roundRect">
            <a:avLst/>
          </a:prstGeom>
          <a:solidFill>
            <a:srgbClr val="92D05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8000"/>
            <a:r>
              <a:rPr lang="en-US" sz="2100">
                <a:solidFill>
                  <a:srgbClr val="000000"/>
                </a:solidFill>
              </a:rPr>
              <a:t> Vì các bạn sẽ mang những kỉ niệm của mùa hè đến lớp.</a:t>
            </a:r>
            <a:endParaRPr lang="vi-VN" sz="2100" dirty="0">
              <a:solidFill>
                <a:srgbClr val="000000"/>
              </a:solidFill>
            </a:endParaRPr>
          </a:p>
        </p:txBody>
      </p:sp>
      <p:sp>
        <p:nvSpPr>
          <p:cNvPr id="36" name="Oval 35">
            <a:extLst>
              <a:ext uri="{FF2B5EF4-FFF2-40B4-BE49-F238E27FC236}">
                <a16:creationId xmlns:a16="http://schemas.microsoft.com/office/drawing/2014/main" id="{3EE50C7F-F8A7-48B3-ADE9-471AF5ACB84A}"/>
              </a:ext>
            </a:extLst>
          </p:cNvPr>
          <p:cNvSpPr/>
          <p:nvPr/>
        </p:nvSpPr>
        <p:spPr>
          <a:xfrm>
            <a:off x="2742712" y="3340066"/>
            <a:ext cx="655787" cy="590076"/>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288"/>
            <a:r>
              <a:rPr lang="en-US" sz="2400" b="1">
                <a:solidFill>
                  <a:srgbClr val="000000"/>
                </a:solidFill>
              </a:rPr>
              <a:t>C</a:t>
            </a:r>
            <a:endParaRPr lang="vi-VN" sz="2400" b="1" dirty="0">
              <a:solidFill>
                <a:srgbClr val="000000"/>
              </a:solidFill>
            </a:endParaRPr>
          </a:p>
        </p:txBody>
      </p:sp>
      <p:cxnSp>
        <p:nvCxnSpPr>
          <p:cNvPr id="37" name="Straight Connector 36"/>
          <p:cNvCxnSpPr/>
          <p:nvPr/>
        </p:nvCxnSpPr>
        <p:spPr>
          <a:xfrm flipV="1">
            <a:off x="963070" y="1203598"/>
            <a:ext cx="1160657" cy="17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2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wipe(left)">
                                      <p:cBhvr>
                                        <p:cTn id="12" dur="500"/>
                                        <p:tgtEl>
                                          <p:spTgt spid="5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6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ircle(out)">
                                      <p:cBhvr>
                                        <p:cTn id="30" dur="1000"/>
                                        <p:tgtEl>
                                          <p:spTgt spid="3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100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out)">
                                      <p:cBhvr>
                                        <p:cTn id="38" dur="1000"/>
                                        <p:tgtEl>
                                          <p:spTgt spid="3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10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32"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ircle(out)">
                                      <p:cBhvr>
                                        <p:cTn id="46" dur="1000"/>
                                        <p:tgtEl>
                                          <p:spTgt spid="3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1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9" grpId="0" animBg="1"/>
      <p:bldP spid="30" grpId="0" animBg="1"/>
      <p:bldP spid="33" grpId="0" animBg="1"/>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grpSp>
        <p:nvGrpSpPr>
          <p:cNvPr id="30" name="Group 29"/>
          <p:cNvGrpSpPr/>
          <p:nvPr/>
        </p:nvGrpSpPr>
        <p:grpSpPr>
          <a:xfrm>
            <a:off x="0" y="479966"/>
            <a:ext cx="2875278" cy="504056"/>
            <a:chOff x="506624" y="2139702"/>
            <a:chExt cx="3797572" cy="504056"/>
          </a:xfrm>
        </p:grpSpPr>
        <p:sp>
          <p:nvSpPr>
            <p:cNvPr id="31" name="Rounded Rectangle 30"/>
            <p:cNvSpPr/>
            <p:nvPr/>
          </p:nvSpPr>
          <p:spPr>
            <a:xfrm>
              <a:off x="506624" y="2139702"/>
              <a:ext cx="3455092"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85310" y="2212873"/>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Nội dung : </a:t>
              </a:r>
              <a:endParaRPr lang="en-US" sz="2200" b="1" dirty="0">
                <a:latin typeface="UTM Avo" pitchFamily="18" charset="0"/>
              </a:endParaRPr>
            </a:p>
          </p:txBody>
        </p:sp>
      </p:grpSp>
      <p:pic>
        <p:nvPicPr>
          <p:cNvPr id="18" name="Picture 3" descr="C:\Users\Administrator\Application Data\Zamaan's Software\psc\screenshot.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9073"/>
          <a:stretch/>
        </p:blipFill>
        <p:spPr bwMode="auto">
          <a:xfrm>
            <a:off x="-144828" y="1590521"/>
            <a:ext cx="2428875" cy="3098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istrator\Application Data\Zamaan's Software\psc\screenshot.JPG"/>
          <p:cNvPicPr>
            <a:picLocks noChangeAspect="1" noChangeArrowheads="1"/>
          </p:cNvPicPr>
          <p:nvPr/>
        </p:nvPicPr>
        <p:blipFill rotWithShape="1">
          <a:blip r:embed="rId6">
            <a:clrChange>
              <a:clrFrom>
                <a:srgbClr val="C4B69C"/>
              </a:clrFrom>
              <a:clrTo>
                <a:srgbClr val="C4B69C">
                  <a:alpha val="0"/>
                </a:srgbClr>
              </a:clrTo>
            </a:clrChange>
            <a:extLst>
              <a:ext uri="{28A0092B-C50C-407E-A947-70E740481C1C}">
                <a14:useLocalDpi xmlns:a14="http://schemas.microsoft.com/office/drawing/2010/main" val="0"/>
              </a:ext>
            </a:extLst>
          </a:blip>
          <a:srcRect r="17202"/>
          <a:stretch/>
        </p:blipFill>
        <p:spPr bwMode="auto">
          <a:xfrm>
            <a:off x="6371232" y="1693692"/>
            <a:ext cx="2772768" cy="3016442"/>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ular Callout 20"/>
          <p:cNvSpPr/>
          <p:nvPr/>
        </p:nvSpPr>
        <p:spPr>
          <a:xfrm>
            <a:off x="2162807" y="2475816"/>
            <a:ext cx="4097566" cy="1825276"/>
          </a:xfrm>
          <a:prstGeom prst="wedgeRoundRectCallout">
            <a:avLst>
              <a:gd name="adj1" fmla="val 64574"/>
              <a:gd name="adj2" fmla="val -20837"/>
              <a:gd name="adj3" fmla="val 16667"/>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Arial (Body)"/>
              </a:rPr>
              <a:t>- </a:t>
            </a:r>
            <a:r>
              <a:rPr lang="vi-VN" sz="2000">
                <a:solidFill>
                  <a:schemeClr val="tx1"/>
                </a:solidFill>
                <a:latin typeface="Arial (Body)"/>
              </a:rPr>
              <a:t>Trải nghiệm mùa hè c</a:t>
            </a:r>
            <a:r>
              <a:rPr lang="en-US" sz="2000">
                <a:solidFill>
                  <a:schemeClr val="tx1"/>
                </a:solidFill>
                <a:latin typeface="Arial (Body)"/>
              </a:rPr>
              <a:t>ủ</a:t>
            </a:r>
            <a:r>
              <a:rPr lang="vi-VN" sz="2000">
                <a:solidFill>
                  <a:schemeClr val="tx1"/>
                </a:solidFill>
                <a:latin typeface="Arial (Body)"/>
              </a:rPr>
              <a:t>a bạn nhỏ nào cũng đều rất thú vị và đáng nhớ, dù các bạn ch</a:t>
            </a:r>
            <a:r>
              <a:rPr lang="en-US" sz="2000">
                <a:solidFill>
                  <a:schemeClr val="tx1"/>
                </a:solidFill>
                <a:latin typeface="Arial (Body)"/>
              </a:rPr>
              <a:t>ỉ</a:t>
            </a:r>
            <a:r>
              <a:rPr lang="vi-VN" sz="2000">
                <a:solidFill>
                  <a:schemeClr val="tx1"/>
                </a:solidFill>
                <a:latin typeface="Arial (Body)"/>
              </a:rPr>
              <a:t> </a:t>
            </a:r>
            <a:r>
              <a:rPr lang="en-US" sz="2000">
                <a:solidFill>
                  <a:schemeClr val="tx1"/>
                </a:solidFill>
                <a:latin typeface="Arial (Body)"/>
              </a:rPr>
              <a:t>ở</a:t>
            </a:r>
            <a:r>
              <a:rPr lang="vi-VN" sz="2000">
                <a:solidFill>
                  <a:schemeClr val="tx1"/>
                </a:solidFill>
                <a:latin typeface="Arial (Body)"/>
              </a:rPr>
              <a:t> nhà h</a:t>
            </a:r>
            <a:r>
              <a:rPr lang="en-US" sz="2000">
                <a:solidFill>
                  <a:schemeClr val="tx1"/>
                </a:solidFill>
                <a:latin typeface="Arial (Body)"/>
              </a:rPr>
              <a:t>ay </a:t>
            </a:r>
            <a:r>
              <a:rPr lang="vi-VN" sz="2000">
                <a:solidFill>
                  <a:schemeClr val="tx1"/>
                </a:solidFill>
                <a:latin typeface="Arial (Body)"/>
              </a:rPr>
              <a:t>được đi đến những nơi xa</a:t>
            </a:r>
            <a:r>
              <a:rPr lang="en-US" sz="2000">
                <a:solidFill>
                  <a:schemeClr val="tx1"/>
                </a:solidFill>
                <a:latin typeface="Arial (Body)"/>
              </a:rPr>
              <a:t>.</a:t>
            </a:r>
            <a:endParaRPr lang="en-US" sz="2000" dirty="0">
              <a:solidFill>
                <a:schemeClr val="tx1"/>
              </a:solidFill>
              <a:latin typeface="Arial (Body)"/>
            </a:endParaRPr>
          </a:p>
        </p:txBody>
      </p:sp>
      <p:sp>
        <p:nvSpPr>
          <p:cNvPr id="19" name="Cloud Callout 18"/>
          <p:cNvSpPr/>
          <p:nvPr/>
        </p:nvSpPr>
        <p:spPr>
          <a:xfrm>
            <a:off x="1984489" y="845068"/>
            <a:ext cx="3466942" cy="1266876"/>
          </a:xfrm>
          <a:prstGeom prst="cloudCallout">
            <a:avLst>
              <a:gd name="adj1" fmla="val -53760"/>
              <a:gd name="adj2" fmla="val 5191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 </a:t>
            </a:r>
            <a:r>
              <a:rPr lang="vi-VN" sz="2000">
                <a:solidFill>
                  <a:schemeClr val="tx1"/>
                </a:solidFill>
              </a:rPr>
              <a:t>Bài </a:t>
            </a:r>
            <a:r>
              <a:rPr lang="en-US" sz="2000">
                <a:solidFill>
                  <a:schemeClr val="tx1"/>
                </a:solidFill>
              </a:rPr>
              <a:t>đọc cho bạn  </a:t>
            </a:r>
            <a:r>
              <a:rPr lang="en-US" sz="2000" dirty="0" err="1">
                <a:solidFill>
                  <a:schemeClr val="tx1"/>
                </a:solidFill>
              </a:rPr>
              <a:t>biết</a:t>
            </a:r>
            <a:r>
              <a:rPr lang="en-US" sz="2000" dirty="0">
                <a:solidFill>
                  <a:schemeClr val="tx1"/>
                </a:solidFill>
              </a:rPr>
              <a:t> </a:t>
            </a:r>
            <a:r>
              <a:rPr lang="en-US" sz="2000" dirty="0" err="1">
                <a:solidFill>
                  <a:schemeClr val="tx1"/>
                </a:solidFill>
              </a:rPr>
              <a:t>điều</a:t>
            </a:r>
            <a:r>
              <a:rPr lang="en-US" sz="2000" dirty="0">
                <a:solidFill>
                  <a:schemeClr val="tx1"/>
                </a:solidFill>
              </a:rPr>
              <a:t> </a:t>
            </a:r>
            <a:r>
              <a:rPr lang="en-US" sz="2000" dirty="0" err="1">
                <a:solidFill>
                  <a:schemeClr val="tx1"/>
                </a:solidFill>
              </a:rPr>
              <a:t>gì</a:t>
            </a:r>
            <a:r>
              <a:rPr lang="en-US" sz="2000" dirty="0">
                <a:solidFill>
                  <a:schemeClr val="tx1"/>
                </a:solidFill>
              </a:rPr>
              <a:t>?</a:t>
            </a:r>
          </a:p>
        </p:txBody>
      </p:sp>
    </p:spTree>
    <p:extLst>
      <p:ext uri="{BB962C8B-B14F-4D97-AF65-F5344CB8AC3E}">
        <p14:creationId xmlns:p14="http://schemas.microsoft.com/office/powerpoint/2010/main" val="36994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10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pic>
        <p:nvPicPr>
          <p:cNvPr id="20" name="Picture 2" descr="C:\Users\Administrator\Application Data\Zamaan's Software\psc\screenshot.JPG"/>
          <p:cNvPicPr>
            <a:picLocks noChangeAspect="1" noChangeArrowheads="1"/>
          </p:cNvPicPr>
          <p:nvPr/>
        </p:nvPicPr>
        <p:blipFill rotWithShape="1">
          <a:blip r:embed="rId5">
            <a:clrChange>
              <a:clrFrom>
                <a:srgbClr val="FCFCFC"/>
              </a:clrFrom>
              <a:clrTo>
                <a:srgbClr val="FCFCFC">
                  <a:alpha val="0"/>
                </a:srgbClr>
              </a:clrTo>
            </a:clrChange>
            <a:extLst>
              <a:ext uri="{28A0092B-C50C-407E-A947-70E740481C1C}">
                <a14:useLocalDpi xmlns:a14="http://schemas.microsoft.com/office/drawing/2010/main" val="0"/>
              </a:ext>
            </a:extLst>
          </a:blip>
          <a:srcRect r="9029"/>
          <a:stretch/>
        </p:blipFill>
        <p:spPr bwMode="auto">
          <a:xfrm>
            <a:off x="-14943" y="2144221"/>
            <a:ext cx="3851920" cy="2542905"/>
          </a:xfrm>
          <a:prstGeom prst="rect">
            <a:avLst/>
          </a:prstGeom>
          <a:noFill/>
          <a:extLst>
            <a:ext uri="{909E8E84-426E-40DD-AFC4-6F175D3DCCD1}">
              <a14:hiddenFill xmlns:a14="http://schemas.microsoft.com/office/drawing/2010/main">
                <a:solidFill>
                  <a:srgbClr val="FFFFFF"/>
                </a:solidFill>
              </a14:hiddenFill>
            </a:ext>
          </a:extLst>
        </p:spPr>
      </p:pic>
      <p:sp>
        <p:nvSpPr>
          <p:cNvPr id="23" name="Oval Callout 22"/>
          <p:cNvSpPr/>
          <p:nvPr/>
        </p:nvSpPr>
        <p:spPr>
          <a:xfrm>
            <a:off x="755577" y="604890"/>
            <a:ext cx="4608512" cy="1381844"/>
          </a:xfrm>
          <a:prstGeom prst="wedgeEllipseCallout">
            <a:avLst>
              <a:gd name="adj1" fmla="val -41953"/>
              <a:gd name="adj2" fmla="val 55927"/>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8"/>
            <a:endParaRPr lang="en-US">
              <a:solidFill>
                <a:srgbClr val="FFFFFF"/>
              </a:solidFill>
            </a:endParaRPr>
          </a:p>
        </p:txBody>
      </p:sp>
      <p:sp>
        <p:nvSpPr>
          <p:cNvPr id="24" name="TextBox 23"/>
          <p:cNvSpPr txBox="1"/>
          <p:nvPr/>
        </p:nvSpPr>
        <p:spPr>
          <a:xfrm>
            <a:off x="1259633" y="772009"/>
            <a:ext cx="3650006" cy="1107996"/>
          </a:xfrm>
          <a:prstGeom prst="rect">
            <a:avLst/>
          </a:prstGeom>
          <a:noFill/>
        </p:spPr>
        <p:txBody>
          <a:bodyPr wrap="square" rtlCol="0">
            <a:spAutoFit/>
          </a:bodyPr>
          <a:lstStyle/>
          <a:p>
            <a:pPr algn="ctr"/>
            <a:r>
              <a:rPr lang="en-US" sz="2200">
                <a:solidFill>
                  <a:srgbClr val="000000"/>
                </a:solidFill>
                <a:latin typeface="UTM Avo" pitchFamily="18" charset="0"/>
              </a:rPr>
              <a:t>Bạn </a:t>
            </a:r>
            <a:r>
              <a:rPr lang="vi-VN" sz="2200">
                <a:solidFill>
                  <a:srgbClr val="000000"/>
                </a:solidFill>
                <a:latin typeface="UTM Avo" pitchFamily="18" charset="0"/>
              </a:rPr>
              <a:t>có mang theo mùa hè đến lớp giống </a:t>
            </a:r>
            <a:r>
              <a:rPr lang="en-US" sz="2200">
                <a:solidFill>
                  <a:srgbClr val="000000"/>
                </a:solidFill>
                <a:latin typeface="UTM Avo" pitchFamily="18" charset="0"/>
              </a:rPr>
              <a:t>C</a:t>
            </a:r>
            <a:r>
              <a:rPr lang="vi-VN" sz="2200">
                <a:solidFill>
                  <a:srgbClr val="000000"/>
                </a:solidFill>
                <a:latin typeface="UTM Avo" pitchFamily="18" charset="0"/>
              </a:rPr>
              <a:t>hi và Sơn không?</a:t>
            </a:r>
            <a:endParaRPr lang="en-US" sz="2200">
              <a:solidFill>
                <a:srgbClr val="000000"/>
              </a:solidFill>
              <a:latin typeface="UTM Avo" pitchFamily="18" charset="0"/>
            </a:endParaRPr>
          </a:p>
        </p:txBody>
      </p:sp>
      <p:sp>
        <p:nvSpPr>
          <p:cNvPr id="26" name="Oval Callout 25"/>
          <p:cNvSpPr/>
          <p:nvPr/>
        </p:nvSpPr>
        <p:spPr>
          <a:xfrm>
            <a:off x="3707904" y="1967132"/>
            <a:ext cx="4608512" cy="1381844"/>
          </a:xfrm>
          <a:prstGeom prst="wedgeEllipseCallout">
            <a:avLst>
              <a:gd name="adj1" fmla="val -57385"/>
              <a:gd name="adj2" fmla="val -24950"/>
            </a:avLst>
          </a:prstGeom>
          <a:solidFill>
            <a:srgbClr val="ABE0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8"/>
            <a:endParaRPr lang="en-US">
              <a:solidFill>
                <a:srgbClr val="FFFFFF"/>
              </a:solidFill>
            </a:endParaRPr>
          </a:p>
        </p:txBody>
      </p:sp>
      <p:sp>
        <p:nvSpPr>
          <p:cNvPr id="27" name="TextBox 26"/>
          <p:cNvSpPr txBox="1"/>
          <p:nvPr/>
        </p:nvSpPr>
        <p:spPr>
          <a:xfrm>
            <a:off x="3971133" y="2273334"/>
            <a:ext cx="3650006" cy="769441"/>
          </a:xfrm>
          <a:prstGeom prst="rect">
            <a:avLst/>
          </a:prstGeom>
          <a:noFill/>
        </p:spPr>
        <p:txBody>
          <a:bodyPr wrap="square" rtlCol="0">
            <a:spAutoFit/>
          </a:bodyPr>
          <a:lstStyle/>
          <a:p>
            <a:pPr algn="ctr"/>
            <a:r>
              <a:rPr lang="en-US" sz="2200">
                <a:solidFill>
                  <a:srgbClr val="000000"/>
                </a:solidFill>
                <a:latin typeface="UTM Avo" pitchFamily="18" charset="0"/>
              </a:rPr>
              <a:t>Bạn </a:t>
            </a:r>
            <a:r>
              <a:rPr lang="vi-VN" sz="2200">
                <a:solidFill>
                  <a:srgbClr val="000000"/>
                </a:solidFill>
                <a:latin typeface="UTM Avo" pitchFamily="18" charset="0"/>
              </a:rPr>
              <a:t>mang mùa hè đến lớp bằng cách nào?</a:t>
            </a:r>
            <a:endParaRPr lang="en-US" sz="2200">
              <a:solidFill>
                <a:srgbClr val="000000"/>
              </a:solidFill>
              <a:latin typeface="UTM Avo" pitchFamily="18" charset="0"/>
            </a:endParaRPr>
          </a:p>
        </p:txBody>
      </p:sp>
    </p:spTree>
    <p:extLst>
      <p:ext uri="{BB962C8B-B14F-4D97-AF65-F5344CB8AC3E}">
        <p14:creationId xmlns:p14="http://schemas.microsoft.com/office/powerpoint/2010/main" val="9951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6" y="227842"/>
            <a:ext cx="1433272" cy="1546957"/>
          </a:xfrm>
          <a:prstGeom prst="rect">
            <a:avLst/>
          </a:prstGeom>
        </p:spPr>
      </p:pic>
      <p:pic>
        <p:nvPicPr>
          <p:cNvPr id="5" name="图片 4"/>
          <p:cNvPicPr>
            <a:picLocks noChangeAspect="1"/>
          </p:cNvPicPr>
          <p:nvPr/>
        </p:nvPicPr>
        <p:blipFill>
          <a:blip r:embed="rId7"/>
          <a:stretch>
            <a:fillRect/>
          </a:stretch>
        </p:blipFill>
        <p:spPr>
          <a:xfrm>
            <a:off x="6671819" y="314751"/>
            <a:ext cx="1111871" cy="1373141"/>
          </a:xfrm>
          <a:prstGeom prst="rect">
            <a:avLst/>
          </a:prstGeom>
        </p:spPr>
      </p:pic>
      <p:pic>
        <p:nvPicPr>
          <p:cNvPr id="6" name="图片 5"/>
          <p:cNvPicPr>
            <a:picLocks noChangeAspect="1"/>
          </p:cNvPicPr>
          <p:nvPr/>
        </p:nvPicPr>
        <p:blipFill>
          <a:blip r:embed="rId8"/>
          <a:stretch>
            <a:fillRect/>
          </a:stretch>
        </p:blipFill>
        <p:spPr>
          <a:xfrm>
            <a:off x="2502138" y="3363839"/>
            <a:ext cx="4613791" cy="1132999"/>
          </a:xfrm>
          <a:prstGeom prst="rect">
            <a:avLst/>
          </a:prstGeom>
        </p:spPr>
      </p:pic>
      <p:grpSp>
        <p:nvGrpSpPr>
          <p:cNvPr id="11" name="组合 10"/>
          <p:cNvGrpSpPr/>
          <p:nvPr/>
        </p:nvGrpSpPr>
        <p:grpSpPr>
          <a:xfrm rot="6329695" flipH="1">
            <a:off x="7291386" y="2202714"/>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78">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78">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78">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78">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78">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78">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78">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78">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78">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78">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2812092" y="1195615"/>
            <a:ext cx="3519818" cy="955646"/>
          </a:xfrm>
          <a:prstGeom prst="rect">
            <a:avLst/>
          </a:prstGeom>
          <a:noFill/>
        </p:spPr>
        <p:txBody>
          <a:bodyPr wrap="square" lIns="68579" tIns="34289" rIns="68579"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92">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89" y="2112121"/>
            <a:ext cx="2137831" cy="389801"/>
          </a:xfrm>
          <a:prstGeom prst="rect">
            <a:avLst/>
          </a:prstGeom>
        </p:spPr>
        <p:txBody>
          <a:bodyPr wrap="none" lIns="91438" tIns="45719" rIns="91438" bIns="45719" fromWordArt="1">
            <a:prstTxWarp prst="textPlain">
              <a:avLst>
                <a:gd name="adj" fmla="val 50000"/>
              </a:avLst>
            </a:prstTxWarp>
          </a:bodyPr>
          <a:lstStyle/>
          <a:p>
            <a:pPr algn="ctr" defTabSz="914378"/>
            <a:r>
              <a:rPr lang="en-US" sz="2800" kern="10" dirty="0" err="1">
                <a:ln w="19050">
                  <a:solidFill>
                    <a:srgbClr val="FF00FF"/>
                  </a:solidFill>
                  <a:round/>
                  <a:headEnd/>
                  <a:tailEnd/>
                </a:ln>
                <a:solidFill>
                  <a:srgbClr val="002060"/>
                </a:solidFill>
                <a:latin typeface="UTM Avo" pitchFamily="18" charset="0"/>
                <a:cs typeface="Times New Roman"/>
              </a:rPr>
              <a:t>Câu</a:t>
            </a:r>
            <a:r>
              <a:rPr lang="en-US" sz="2800" kern="10" dirty="0">
                <a:ln w="19050">
                  <a:solidFill>
                    <a:srgbClr val="FF00FF"/>
                  </a:solidFill>
                  <a:round/>
                  <a:headEnd/>
                  <a:tailEnd/>
                </a:ln>
                <a:solidFill>
                  <a:srgbClr val="002060"/>
                </a:solidFill>
                <a:latin typeface="UTM Avo" pitchFamily="18" charset="0"/>
                <a:cs typeface="Times New Roman"/>
              </a:rPr>
              <a:t> </a:t>
            </a:r>
            <a:r>
              <a:rPr lang="en-US" sz="2800" kern="10" dirty="0" err="1">
                <a:ln w="19050">
                  <a:solidFill>
                    <a:srgbClr val="FF00FF"/>
                  </a:solidFill>
                  <a:round/>
                  <a:headEnd/>
                  <a:tailEnd/>
                </a:ln>
                <a:solidFill>
                  <a:srgbClr val="002060"/>
                </a:solidFill>
                <a:latin typeface="UTM Avo" pitchFamily="18" charset="0"/>
                <a:cs typeface="Times New Roman"/>
              </a:rPr>
              <a:t>đố</a:t>
            </a:r>
            <a:r>
              <a:rPr lang="en-US" sz="2800" kern="10" dirty="0">
                <a:ln w="19050">
                  <a:solidFill>
                    <a:srgbClr val="FF00FF"/>
                  </a:solidFill>
                  <a:round/>
                  <a:headEnd/>
                  <a:tailEnd/>
                </a:ln>
                <a:solidFill>
                  <a:srgbClr val="002060"/>
                </a:solidFill>
                <a:latin typeface="UTM Avo" pitchFamily="18" charset="0"/>
                <a:cs typeface="Times New Roman"/>
              </a:rPr>
              <a:t>: </a:t>
            </a:r>
          </a:p>
        </p:txBody>
      </p:sp>
      <p:sp>
        <p:nvSpPr>
          <p:cNvPr id="20" name="WordArt 27"/>
          <p:cNvSpPr>
            <a:spLocks noChangeArrowheads="1" noChangeShapeType="1" noTextEdit="1"/>
          </p:cNvSpPr>
          <p:nvPr/>
        </p:nvSpPr>
        <p:spPr bwMode="auto">
          <a:xfrm>
            <a:off x="2018231" y="2729764"/>
            <a:ext cx="5133046" cy="578761"/>
          </a:xfrm>
          <a:prstGeom prst="rect">
            <a:avLst/>
          </a:prstGeom>
        </p:spPr>
        <p:txBody>
          <a:bodyPr wrap="none" lIns="91438" tIns="45719" rIns="91438" bIns="45719" fromWordArt="1">
            <a:prstTxWarp prst="textPlain">
              <a:avLst>
                <a:gd name="adj" fmla="val 50000"/>
              </a:avLst>
            </a:prstTxWarp>
          </a:bodyPr>
          <a:lstStyle/>
          <a:p>
            <a:pPr algn="ctr" defTabSz="914378"/>
            <a:r>
              <a:rPr lang="en-US" sz="2800" kern="10">
                <a:ln w="19050">
                  <a:solidFill>
                    <a:srgbClr val="FF00FF"/>
                  </a:solidFill>
                  <a:round/>
                  <a:headEnd/>
                  <a:tailEnd/>
                </a:ln>
                <a:solidFill>
                  <a:srgbClr val="FF0000"/>
                </a:solidFill>
                <a:latin typeface="UTM Avo" pitchFamily="18" charset="0"/>
                <a:cs typeface="Times New Roman"/>
              </a:rPr>
              <a:t>Mùa nào ấy </a:t>
            </a:r>
            <a:r>
              <a:rPr lang="en-US" sz="2800" kern="10" dirty="0" err="1">
                <a:ln w="19050">
                  <a:solidFill>
                    <a:srgbClr val="FF00FF"/>
                  </a:solidFill>
                  <a:round/>
                  <a:headEnd/>
                  <a:tailEnd/>
                </a:ln>
                <a:solidFill>
                  <a:srgbClr val="FF0000"/>
                </a:solidFill>
                <a:latin typeface="UTM Avo" pitchFamily="18" charset="0"/>
                <a:cs typeface="Times New Roman"/>
              </a:rPr>
              <a:t>nhỉ</a:t>
            </a:r>
            <a:r>
              <a:rPr lang="en-US" sz="2800" kern="10" dirty="0">
                <a:ln w="19050">
                  <a:solidFill>
                    <a:srgbClr val="FF00FF"/>
                  </a:solidFill>
                  <a:round/>
                  <a:headEnd/>
                  <a:tailEnd/>
                </a:ln>
                <a:solidFill>
                  <a:srgbClr val="FF0000"/>
                </a:solidFill>
                <a:latin typeface="UTM Avo" pitchFamily="18" charset="0"/>
                <a:cs typeface="Times New Roman"/>
              </a:rPr>
              <a:t>?</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340257"/>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32"/>
          <p:cNvSpPr>
            <a:spLocks noChangeArrowheads="1"/>
          </p:cNvSpPr>
          <p:nvPr/>
        </p:nvSpPr>
        <p:spPr bwMode="auto">
          <a:xfrm>
            <a:off x="251520" y="984021"/>
            <a:ext cx="8784976" cy="3696499"/>
          </a:xfrm>
          <a:prstGeom prst="roundRect">
            <a:avLst>
              <a:gd name="adj" fmla="val 16667"/>
            </a:avLst>
          </a:prstGeom>
          <a:noFill/>
          <a:ln w="28575" algn="ctr">
            <a:solidFill>
              <a:srgbClr val="00589A"/>
            </a:solidFill>
            <a:round/>
            <a:headEnd/>
            <a:tailEnd/>
          </a:ln>
        </p:spPr>
        <p:txBody>
          <a:bodyPr/>
          <a:lstStyle/>
          <a:p>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pic>
        <p:nvPicPr>
          <p:cNvPr id="18" name="Picture 3" descr="C:\Users\Administrator\Application Data\Zamaan's Software\psc\screenshot.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9073"/>
          <a:stretch/>
        </p:blipFill>
        <p:spPr bwMode="auto">
          <a:xfrm>
            <a:off x="6859141" y="1544824"/>
            <a:ext cx="2428875" cy="3098763"/>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Administrator\Application Data\Zamaan's Software\psc\screen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r="8803"/>
          <a:stretch/>
        </p:blipFill>
        <p:spPr bwMode="auto">
          <a:xfrm>
            <a:off x="98356" y="1004561"/>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6623" y="1182107"/>
            <a:ext cx="8333999" cy="3477875"/>
          </a:xfrm>
          <a:prstGeom prst="rect">
            <a:avLst/>
          </a:prstGeom>
        </p:spPr>
        <p:txBody>
          <a:bodyPr wrap="square">
            <a:spAutoFit/>
          </a:bodyPr>
          <a:lstStyle/>
          <a:p>
            <a:pPr indent="465138" algn="ctr"/>
            <a:r>
              <a:rPr lang="en-US" sz="2000">
                <a:solidFill>
                  <a:srgbClr val="C00000"/>
                </a:solidFill>
              </a:rPr>
              <a:t>NGÀY GẶP LẠI</a:t>
            </a:r>
          </a:p>
          <a:p>
            <a:pPr indent="465138" algn="just"/>
            <a:r>
              <a:rPr lang="en-US" sz="2000"/>
              <a:t>Chi mở tung của sổ đón những tia nắng đầu thu. Thế là hết hè rồi. Ngày mai bắt đầu năm học mới.</a:t>
            </a:r>
          </a:p>
          <a:p>
            <a:pPr indent="465138" algn="just"/>
            <a:r>
              <a:rPr lang="en-US" sz="2000"/>
              <a:t>Có tiếng gọi ngoài cổng. Chi nhìn ra, thấy Sơn giơ chiếc diều rất xinh, vẫy rối rít:</a:t>
            </a:r>
          </a:p>
          <a:p>
            <a:pPr indent="465138" algn="just"/>
            <a:r>
              <a:rPr lang="en-US" sz="2000"/>
              <a:t>- Cho cậu này.</a:t>
            </a:r>
          </a:p>
          <a:p>
            <a:pPr indent="465138" algn="just"/>
            <a:r>
              <a:rPr lang="en-US" sz="2000"/>
              <a:t>Chi mừng rỡ chạy ra. Sơn về quê từ đầu hè, giờ gặp lại, hai bạn có bao nhiêu chuyện. Sơn kể ở quê, cậu đuợc theo ông bà đi trồng rau, câu cá. Chiều chiều, cậu thuờng cùng bạn thả diều. Khi diều lên cao, cậu nằm lăn ra bãi cỏ ngắm trời. Cánh diều đứng im như ngủ thiếp đi trên bầu trời xanh.</a:t>
            </a:r>
          </a:p>
        </p:txBody>
      </p:sp>
      <p:grpSp>
        <p:nvGrpSpPr>
          <p:cNvPr id="30" name="Group 29"/>
          <p:cNvGrpSpPr/>
          <p:nvPr/>
        </p:nvGrpSpPr>
        <p:grpSpPr>
          <a:xfrm>
            <a:off x="0" y="479966"/>
            <a:ext cx="2875278" cy="504056"/>
            <a:chOff x="506624" y="2139702"/>
            <a:chExt cx="3797572" cy="504056"/>
          </a:xfrm>
        </p:grpSpPr>
        <p:sp>
          <p:nvSpPr>
            <p:cNvPr id="31" name="Rounded Rectangle 30"/>
            <p:cNvSpPr/>
            <p:nvPr/>
          </p:nvSpPr>
          <p:spPr>
            <a:xfrm>
              <a:off x="506624" y="2139702"/>
              <a:ext cx="3455092"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85310" y="2212873"/>
              <a:ext cx="3618886" cy="430885"/>
            </a:xfrm>
            <a:prstGeom prst="rect">
              <a:avLst/>
            </a:prstGeom>
            <a:noFill/>
          </p:spPr>
          <p:txBody>
            <a:bodyPr wrap="square" lIns="91438" tIns="45719" rIns="91438" bIns="45719" rtlCol="0">
              <a:spAutoFit/>
            </a:bodyPr>
            <a:lstStyle/>
            <a:p>
              <a:pPr algn="just"/>
              <a:r>
                <a:rPr lang="vi-VN" sz="2200" b="1" dirty="0">
                  <a:latin typeface="UTM Avo" pitchFamily="18" charset="0"/>
                </a:rPr>
                <a:t>4. Luyện đọc lại</a:t>
              </a:r>
              <a:endParaRPr lang="en-US" sz="2200" b="1" dirty="0">
                <a:latin typeface="UTM Avo" pitchFamily="18" charset="0"/>
              </a:endParaRPr>
            </a:p>
          </p:txBody>
        </p:sp>
      </p:grpSp>
    </p:spTree>
    <p:extLst>
      <p:ext uri="{BB962C8B-B14F-4D97-AF65-F5344CB8AC3E}">
        <p14:creationId xmlns:p14="http://schemas.microsoft.com/office/powerpoint/2010/main" val="20046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482"/>
                                        </p:tgtEl>
                                        <p:attrNameLst>
                                          <p:attrName>style.visibility</p:attrName>
                                        </p:attrNameLst>
                                      </p:cBhvr>
                                      <p:to>
                                        <p:strVal val="visible"/>
                                      </p:to>
                                    </p:set>
                                    <p:animEffect transition="in" filter="wipe(left)">
                                      <p:cBhvr>
                                        <p:cTn id="15" dur="1000"/>
                                        <p:tgtEl>
                                          <p:spTgt spid="20482"/>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1000"/>
                                        <p:tgtEl>
                                          <p:spTgt spid="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600"/>
                                        <p:tgtEl>
                                          <p:spTgt spid="25"/>
                                        </p:tgtEl>
                                      </p:cBhvr>
                                    </p:animEffect>
                                  </p:childTnLst>
                                </p:cTn>
                              </p:par>
                              <p:par>
                                <p:cTn id="22" presetID="16" presetClass="exit" presetSubtype="21" fill="hold" nodeType="withEffect">
                                  <p:stCondLst>
                                    <p:cond delay="0"/>
                                  </p:stCondLst>
                                  <p:childTnLst>
                                    <p:animEffect transition="out" filter="barn(inVertical)">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32"/>
          <p:cNvSpPr>
            <a:spLocks noChangeArrowheads="1"/>
          </p:cNvSpPr>
          <p:nvPr/>
        </p:nvSpPr>
        <p:spPr bwMode="auto">
          <a:xfrm>
            <a:off x="251520" y="554189"/>
            <a:ext cx="8784976" cy="4126331"/>
          </a:xfrm>
          <a:prstGeom prst="roundRect">
            <a:avLst>
              <a:gd name="adj" fmla="val 16667"/>
            </a:avLst>
          </a:prstGeom>
          <a:noFill/>
          <a:ln w="28575" algn="ctr">
            <a:solidFill>
              <a:srgbClr val="00589A"/>
            </a:solidFill>
            <a:round/>
            <a:headEnd/>
            <a:tailEnd/>
          </a:ln>
        </p:spPr>
        <p:txBody>
          <a:bodyPr/>
          <a:lstStyle/>
          <a:p>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pic>
        <p:nvPicPr>
          <p:cNvPr id="18" name="Picture 3" descr="C:\Users\Administrator\Application Data\Zamaan's Software\psc\screenshot.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9073"/>
          <a:stretch/>
        </p:blipFill>
        <p:spPr bwMode="auto">
          <a:xfrm>
            <a:off x="6859141" y="1544824"/>
            <a:ext cx="2428875" cy="3098763"/>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Users\Administrator\Application Data\Zamaan's Software\psc\screen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r="8803"/>
          <a:stretch/>
        </p:blipFill>
        <p:spPr bwMode="auto">
          <a:xfrm>
            <a:off x="0" y="454009"/>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2406" y="664324"/>
            <a:ext cx="8333999" cy="3785652"/>
          </a:xfrm>
          <a:prstGeom prst="rect">
            <a:avLst/>
          </a:prstGeom>
        </p:spPr>
        <p:txBody>
          <a:bodyPr wrap="square">
            <a:spAutoFit/>
          </a:bodyPr>
          <a:lstStyle/>
          <a:p>
            <a:pPr indent="347663" algn="just"/>
            <a:r>
              <a:rPr lang="vi-VN" sz="2000"/>
              <a:t>Nhìn Sơn đen nhẻm, mắt láp lánh khi kể chuyện, Chi chợt thấy buồn:</a:t>
            </a:r>
          </a:p>
          <a:p>
            <a:pPr indent="347663" algn="just"/>
            <a:r>
              <a:rPr lang="vi-VN" sz="2000"/>
              <a:t>- Tớ chẳng được đi đâu.</a:t>
            </a:r>
          </a:p>
          <a:p>
            <a:pPr indent="347663" algn="just"/>
            <a:r>
              <a:rPr lang="vi-VN" sz="2000"/>
              <a:t>- Nhưng mẹ tớ bảo cậu biết đi xe đạp rồi.</a:t>
            </a:r>
          </a:p>
          <a:p>
            <a:pPr indent="347663" algn="just"/>
            <a:r>
              <a:rPr lang="vi-VN" sz="2000"/>
              <a:t>- Ừ, tớ ở nhà tập xe thôi.</a:t>
            </a:r>
          </a:p>
          <a:p>
            <a:pPr indent="347663" algn="just"/>
            <a:r>
              <a:rPr lang="vi-VN" sz="2000"/>
              <a:t>- Thế cậu được đạp xe đi khắp nơi mà.</a:t>
            </a:r>
          </a:p>
          <a:p>
            <a:pPr indent="347663" algn="just"/>
            <a:r>
              <a:rPr lang="vi-VN" sz="2000"/>
              <a:t>Chi cười:</a:t>
            </a:r>
          </a:p>
          <a:p>
            <a:pPr indent="347663" algn="just"/>
            <a:r>
              <a:rPr lang="vi-VN" sz="2000"/>
              <a:t>- Ừ nhỉ.</a:t>
            </a:r>
          </a:p>
          <a:p>
            <a:pPr indent="347663" algn="just"/>
            <a:r>
              <a:rPr lang="vi-VN" sz="2000"/>
              <a:t>Thế là Chi kể bố dạy Chi đi xe đạp. Bây giờ, Chi đã đạp xe bon bon. Con đường quen thuộc bỗng trở nên mới mẻ.</a:t>
            </a:r>
          </a:p>
          <a:p>
            <a:pPr indent="347663" algn="just"/>
            <a:r>
              <a:rPr lang="vi-VN" sz="2000"/>
              <a:t>Cứ thế, hai bạn thi nhau kể những trải nghiệm mùa hè.</a:t>
            </a:r>
          </a:p>
          <a:p>
            <a:pPr indent="347663" algn="just"/>
            <a:r>
              <a:rPr lang="vi-VN" sz="2000"/>
              <a:t>Ngày mai đi học rồi, nhưng mùa hè chắc sẽ theo các bạn vào lớp học.</a:t>
            </a:r>
            <a:endParaRPr lang="en-US" sz="2000"/>
          </a:p>
        </p:txBody>
      </p:sp>
    </p:spTree>
    <p:extLst>
      <p:ext uri="{BB962C8B-B14F-4D97-AF65-F5344CB8AC3E}">
        <p14:creationId xmlns:p14="http://schemas.microsoft.com/office/powerpoint/2010/main" val="141689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wipe(left)">
                                      <p:cBhvr>
                                        <p:cTn id="12" dur="1000"/>
                                        <p:tgtEl>
                                          <p:spTgt spid="2048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0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600"/>
                                        <p:tgtEl>
                                          <p:spTgt spid="25"/>
                                        </p:tgtEl>
                                      </p:cBhvr>
                                    </p:animEffect>
                                  </p:childTnLst>
                                </p:cTn>
                              </p:par>
                              <p:par>
                                <p:cTn id="19" presetID="16" presetClass="exit" presetSubtype="21" fill="hold" nodeType="withEffect">
                                  <p:stCondLst>
                                    <p:cond delay="0"/>
                                  </p:stCondLst>
                                  <p:childTnLst>
                                    <p:animEffect transition="out" filter="barn(inVertical)">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grpSp>
        <p:nvGrpSpPr>
          <p:cNvPr id="16" name="Group 15"/>
          <p:cNvGrpSpPr/>
          <p:nvPr/>
        </p:nvGrpSpPr>
        <p:grpSpPr>
          <a:xfrm>
            <a:off x="2543687" y="1643897"/>
            <a:ext cx="5362200" cy="504056"/>
            <a:chOff x="506623" y="2139702"/>
            <a:chExt cx="3921361" cy="504056"/>
          </a:xfrm>
        </p:grpSpPr>
        <p:sp>
          <p:nvSpPr>
            <p:cNvPr id="17" name="Rounded Rectangle 16"/>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09098" y="2139702"/>
              <a:ext cx="3618886" cy="430885"/>
            </a:xfrm>
            <a:prstGeom prst="rect">
              <a:avLst/>
            </a:prstGeom>
            <a:noFill/>
          </p:spPr>
          <p:txBody>
            <a:bodyPr wrap="square" lIns="91438" tIns="45719" rIns="91438" bIns="45719" rtlCol="0">
              <a:spAutoFit/>
            </a:bodyPr>
            <a:lstStyle/>
            <a:p>
              <a:pPr algn="ctr"/>
              <a:r>
                <a:rPr lang="en-US" sz="2200" b="1">
                  <a:solidFill>
                    <a:srgbClr val="C00000"/>
                  </a:solidFill>
                  <a:latin typeface="UTM Avo" pitchFamily="18" charset="0"/>
                </a:rPr>
                <a:t>MÙA HÈ CỦA EM</a:t>
              </a:r>
              <a:endParaRPr lang="en-US" sz="2200" b="1" dirty="0">
                <a:solidFill>
                  <a:srgbClr val="C00000"/>
                </a:solidFill>
                <a:latin typeface="UTM Avo" pitchFamily="18" charset="0"/>
              </a:endParaRPr>
            </a:p>
          </p:txBody>
        </p:sp>
      </p:grpSp>
      <p:grpSp>
        <p:nvGrpSpPr>
          <p:cNvPr id="20" name="Group 19"/>
          <p:cNvGrpSpPr/>
          <p:nvPr/>
        </p:nvGrpSpPr>
        <p:grpSpPr>
          <a:xfrm>
            <a:off x="-1985" y="578168"/>
            <a:ext cx="4285953" cy="891035"/>
            <a:chOff x="20608" y="3816424"/>
            <a:chExt cx="3039224" cy="1059582"/>
          </a:xfrm>
        </p:grpSpPr>
        <p:sp>
          <p:nvSpPr>
            <p:cNvPr id="21" name="Freeform 20"/>
            <p:cNvSpPr/>
            <p:nvPr/>
          </p:nvSpPr>
          <p:spPr>
            <a:xfrm>
              <a:off x="20608" y="3816424"/>
              <a:ext cx="3039224" cy="1059582"/>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0608" y="3895281"/>
              <a:ext cx="2880320" cy="899519"/>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F0A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90076" y="4019909"/>
              <a:ext cx="1984607" cy="622192"/>
            </a:xfrm>
            <a:prstGeom prst="rect">
              <a:avLst/>
            </a:prstGeom>
            <a:noFill/>
          </p:spPr>
          <p:txBody>
            <a:bodyPr wrap="square" rtlCol="0">
              <a:spAutoFit/>
            </a:bodyPr>
            <a:lstStyle/>
            <a:p>
              <a:r>
                <a:rPr lang="en-US" sz="2800" b="1">
                  <a:solidFill>
                    <a:srgbClr val="C00000"/>
                  </a:solidFill>
                  <a:latin typeface="UTM Avo" panose="02040603050506020204" pitchFamily="18" charset="0"/>
                </a:rPr>
                <a:t>NÓI VÀ NGHE</a:t>
              </a:r>
              <a:endParaRPr lang="en-US" sz="2800" b="1" dirty="0">
                <a:solidFill>
                  <a:srgbClr val="C00000"/>
                </a:solidFill>
                <a:latin typeface="UTM Avo" pitchFamily="18" charset="0"/>
              </a:endParaRPr>
            </a:p>
          </p:txBody>
        </p:sp>
      </p:grpSp>
      <p:grpSp>
        <p:nvGrpSpPr>
          <p:cNvPr id="25" name="Group 24"/>
          <p:cNvGrpSpPr/>
          <p:nvPr/>
        </p:nvGrpSpPr>
        <p:grpSpPr>
          <a:xfrm>
            <a:off x="0" y="555526"/>
            <a:ext cx="4283968" cy="891035"/>
            <a:chOff x="20608" y="3816424"/>
            <a:chExt cx="3039224" cy="1059582"/>
          </a:xfrm>
        </p:grpSpPr>
        <p:sp>
          <p:nvSpPr>
            <p:cNvPr id="26" name="Freeform 25"/>
            <p:cNvSpPr/>
            <p:nvPr/>
          </p:nvSpPr>
          <p:spPr>
            <a:xfrm>
              <a:off x="20608" y="3816424"/>
              <a:ext cx="3039224" cy="1059582"/>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0E7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20608" y="3895281"/>
              <a:ext cx="2880320" cy="899519"/>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ADD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40316" y="3999395"/>
              <a:ext cx="1999222" cy="622192"/>
            </a:xfrm>
            <a:prstGeom prst="rect">
              <a:avLst/>
            </a:prstGeom>
            <a:noFill/>
          </p:spPr>
          <p:txBody>
            <a:bodyPr wrap="square" rtlCol="0">
              <a:spAutoFit/>
            </a:bodyPr>
            <a:lstStyle/>
            <a:p>
              <a:r>
                <a:rPr lang="en-US" sz="2800" b="1">
                  <a:solidFill>
                    <a:srgbClr val="00589A"/>
                  </a:solidFill>
                  <a:latin typeface="UTM Avo" panose="02040603050506020204" pitchFamily="18" charset="0"/>
                </a:rPr>
                <a:t>NÓI VÀ NGHE</a:t>
              </a:r>
              <a:endParaRPr lang="en-US" sz="2800" b="1" dirty="0">
                <a:solidFill>
                  <a:srgbClr val="00589A"/>
                </a:solidFill>
                <a:latin typeface="UTM Avo" pitchFamily="18" charset="0"/>
              </a:endParaRPr>
            </a:p>
          </p:txBody>
        </p:sp>
      </p:grpSp>
    </p:spTree>
    <p:extLst>
      <p:ext uri="{BB962C8B-B14F-4D97-AF65-F5344CB8AC3E}">
        <p14:creationId xmlns:p14="http://schemas.microsoft.com/office/powerpoint/2010/main" val="234184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ular Callout 9"/>
          <p:cNvSpPr/>
          <p:nvPr/>
        </p:nvSpPr>
        <p:spPr>
          <a:xfrm>
            <a:off x="1403647" y="1256984"/>
            <a:ext cx="7488833" cy="1386774"/>
          </a:xfrm>
          <a:prstGeom prst="wedgeRectCallout">
            <a:avLst>
              <a:gd name="adj1" fmla="val -36319"/>
              <a:gd name="adj2" fmla="val 72772"/>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itchFamily="18" charset="0"/>
              </a:rPr>
              <a:t>Kể về điều em nhớ nhất trong kì nghỉ hè vừa qua.</a:t>
            </a:r>
            <a:endParaRPr lang="en-US" sz="2000" b="1" dirty="0">
              <a:solidFill>
                <a:schemeClr val="tx1">
                  <a:lumMod val="95000"/>
                  <a:lumOff val="5000"/>
                </a:schemeClr>
              </a:solidFill>
              <a:latin typeface="UTM Avo"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4" name="TextBox 23"/>
          <p:cNvSpPr txBox="1"/>
          <p:nvPr/>
        </p:nvSpPr>
        <p:spPr>
          <a:xfrm>
            <a:off x="1948666" y="1166433"/>
            <a:ext cx="6727790" cy="1477325"/>
          </a:xfrm>
          <a:prstGeom prst="rect">
            <a:avLst/>
          </a:prstGeom>
          <a:noFill/>
        </p:spPr>
        <p:txBody>
          <a:bodyPr wrap="square" lIns="91438" tIns="45719" rIns="91438" bIns="45719" rtlCol="0">
            <a:spAutoFit/>
          </a:bodyPr>
          <a:lstStyle/>
          <a:p>
            <a:pPr marL="342900" indent="-342900" algn="just">
              <a:lnSpc>
                <a:spcPct val="150000"/>
              </a:lnSpc>
              <a:buFontTx/>
              <a:buChar char="-"/>
            </a:pPr>
            <a:r>
              <a:rPr lang="en-US" sz="2000">
                <a:latin typeface="UTM Avo" pitchFamily="18" charset="0"/>
              </a:rPr>
              <a:t>Nghỉ hè qua, em được đi  những đâu?</a:t>
            </a:r>
          </a:p>
          <a:p>
            <a:pPr marL="342900" indent="-342900" algn="just">
              <a:lnSpc>
                <a:spcPct val="150000"/>
              </a:lnSpc>
              <a:buFontTx/>
              <a:buChar char="-"/>
            </a:pPr>
            <a:r>
              <a:rPr lang="en-US" sz="2000">
                <a:latin typeface="UTM Avo" pitchFamily="18" charset="0"/>
              </a:rPr>
              <a:t>Em được tham gia những hoạt động nào?</a:t>
            </a:r>
          </a:p>
          <a:p>
            <a:pPr algn="just">
              <a:lnSpc>
                <a:spcPct val="150000"/>
              </a:lnSpc>
            </a:pPr>
            <a:r>
              <a:rPr lang="en-US" sz="2000">
                <a:latin typeface="UTM Avo" pitchFamily="18" charset="0"/>
              </a:rPr>
              <a:t>-    Em nhớ nhất điều gì?</a:t>
            </a:r>
          </a:p>
        </p:txBody>
      </p:sp>
      <p:sp>
        <p:nvSpPr>
          <p:cNvPr id="25" name="TextBox 24"/>
          <p:cNvSpPr txBox="1"/>
          <p:nvPr/>
        </p:nvSpPr>
        <p:spPr>
          <a:xfrm>
            <a:off x="1375081" y="1131590"/>
            <a:ext cx="892663" cy="494685"/>
          </a:xfrm>
          <a:prstGeom prst="rect">
            <a:avLst/>
          </a:prstGeom>
          <a:noFill/>
        </p:spPr>
        <p:txBody>
          <a:bodyPr wrap="square" lIns="91438" tIns="45719" rIns="91438" bIns="45719" rtlCol="0">
            <a:spAutoFit/>
          </a:bodyPr>
          <a:lstStyle/>
          <a:p>
            <a:pPr algn="just">
              <a:lnSpc>
                <a:spcPct val="150000"/>
              </a:lnSpc>
            </a:pPr>
            <a:r>
              <a:rPr lang="en-US" sz="2000" b="1">
                <a:solidFill>
                  <a:srgbClr val="FF0000"/>
                </a:solidFill>
                <a:latin typeface="Arial Rounded MT Bold" pitchFamily="34" charset="0"/>
              </a:rPr>
              <a:t>  G :</a:t>
            </a:r>
          </a:p>
        </p:txBody>
      </p:sp>
      <p:pic>
        <p:nvPicPr>
          <p:cNvPr id="26" name="Picture 18" descr="club%20meeting"/>
          <p:cNvPicPr>
            <a:picLocks noChangeAspect="1" noChangeArrowheads="1"/>
          </p:cNvPicPr>
          <p:nvPr/>
        </p:nvPicPr>
        <p:blipFill rotWithShape="1">
          <a:blip r:embed="rId5">
            <a:extLst>
              <a:ext uri="{28A0092B-C50C-407E-A947-70E740481C1C}">
                <a14:useLocalDpi xmlns:a14="http://schemas.microsoft.com/office/drawing/2010/main" val="0"/>
              </a:ext>
            </a:extLst>
          </a:blip>
          <a:srcRect b="20084"/>
          <a:stretch/>
        </p:blipFill>
        <p:spPr bwMode="auto">
          <a:xfrm>
            <a:off x="-202081" y="2643758"/>
            <a:ext cx="4846089" cy="201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34" name="Picture 3"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793187"/>
            <a:ext cx="1943823" cy="1835162"/>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2715766"/>
            <a:ext cx="2064876" cy="1902680"/>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pic>
        <p:nvPicPr>
          <p:cNvPr id="36" name="Picture 2" descr="C:\Users\Administrator\Application Data\Zamaan's Software\psc\screenshot.JP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4427984" y="2787774"/>
            <a:ext cx="4684735" cy="1835162"/>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17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75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10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animEffect transition="in" filter="wipe(left)">
                                      <p:cBhvr>
                                        <p:cTn id="41" dur="1000"/>
                                        <p:tgtEl>
                                          <p:spTgt spid="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xEl>
                                              <p:pRg st="1" end="1"/>
                                            </p:txEl>
                                          </p:spTgt>
                                        </p:tgtEl>
                                        <p:attrNameLst>
                                          <p:attrName>style.visibility</p:attrName>
                                        </p:attrNameLst>
                                      </p:cBhvr>
                                      <p:to>
                                        <p:strVal val="visible"/>
                                      </p:to>
                                    </p:set>
                                    <p:animEffect transition="in" filter="wipe(left)">
                                      <p:cBhvr>
                                        <p:cTn id="46" dur="1000"/>
                                        <p:tgtEl>
                                          <p:spTgt spid="2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animEffect transition="in" filter="wipe(left)">
                                      <p:cBhvr>
                                        <p:cTn id="51" dur="100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32"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circle(out)">
                                      <p:cBhvr>
                                        <p:cTn id="61" dur="1000"/>
                                        <p:tgtEl>
                                          <p:spTgt spid="34"/>
                                        </p:tgtEl>
                                      </p:cBhvr>
                                    </p:animEffect>
                                  </p:childTnLst>
                                </p:cTn>
                              </p:par>
                              <p:par>
                                <p:cTn id="62" presetID="6" presetClass="entr" presetSubtype="32"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circle(out)">
                                      <p:cBhvr>
                                        <p:cTn id="64" dur="1000"/>
                                        <p:tgtEl>
                                          <p:spTgt spid="36"/>
                                        </p:tgtEl>
                                      </p:cBhvr>
                                    </p:animEffect>
                                  </p:childTnLst>
                                </p:cTn>
                              </p:par>
                              <p:par>
                                <p:cTn id="65" presetID="6" presetClass="entr" presetSubtype="32"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out)">
                                      <p:cBhvr>
                                        <p:cTn id="6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7"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itchFamily="18" charset="0"/>
              </a:rPr>
              <a:t>Kể về điều em nhớ nhất trong kì nghỉ hè vừa qua.</a:t>
            </a:r>
            <a:endParaRPr lang="en-US" sz="2000" b="1" dirty="0">
              <a:solidFill>
                <a:schemeClr val="tx1">
                  <a:lumMod val="95000"/>
                  <a:lumOff val="5000"/>
                </a:schemeClr>
              </a:solidFill>
              <a:latin typeface="UTM Avo"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564952" y="3444854"/>
            <a:ext cx="2145286" cy="707884"/>
          </a:xfrm>
          <a:prstGeom prst="rect">
            <a:avLst/>
          </a:prstGeom>
          <a:noFill/>
        </p:spPr>
        <p:txBody>
          <a:bodyPr wrap="square" lIns="91438" tIns="45719" rIns="91438" bIns="45719" rtlCol="0">
            <a:spAutoFit/>
          </a:bodyPr>
          <a:lstStyle/>
          <a:p>
            <a:pPr algn="ctr"/>
            <a:r>
              <a:rPr lang="en-US" sz="2000" b="1">
                <a:solidFill>
                  <a:srgbClr val="002060"/>
                </a:solidFill>
                <a:latin typeface="UTM Avo" pitchFamily="18" charset="0"/>
              </a:rPr>
              <a:t>Chơi trò chơi dân gian</a:t>
            </a:r>
          </a:p>
        </p:txBody>
      </p:sp>
      <p:sp>
        <p:nvSpPr>
          <p:cNvPr id="30" name="TextBox 29"/>
          <p:cNvSpPr txBox="1"/>
          <p:nvPr/>
        </p:nvSpPr>
        <p:spPr>
          <a:xfrm>
            <a:off x="899590" y="3395778"/>
            <a:ext cx="2145286" cy="400108"/>
          </a:xfrm>
          <a:prstGeom prst="rect">
            <a:avLst/>
          </a:prstGeom>
          <a:noFill/>
        </p:spPr>
        <p:txBody>
          <a:bodyPr wrap="square" lIns="91438" tIns="45719" rIns="91438" bIns="45719" rtlCol="0">
            <a:spAutoFit/>
          </a:bodyPr>
          <a:lstStyle/>
          <a:p>
            <a:pPr algn="ctr"/>
            <a:r>
              <a:rPr lang="en-US" sz="2000" b="1">
                <a:solidFill>
                  <a:srgbClr val="002060"/>
                </a:solidFill>
                <a:latin typeface="UTM Avo" pitchFamily="18" charset="0"/>
              </a:rPr>
              <a:t>Thả diều</a:t>
            </a:r>
          </a:p>
        </p:txBody>
      </p:sp>
      <p:sp>
        <p:nvSpPr>
          <p:cNvPr id="32" name="TextBox 31"/>
          <p:cNvSpPr txBox="1"/>
          <p:nvPr/>
        </p:nvSpPr>
        <p:spPr>
          <a:xfrm>
            <a:off x="3610894" y="3453180"/>
            <a:ext cx="2145286" cy="400108"/>
          </a:xfrm>
          <a:prstGeom prst="rect">
            <a:avLst/>
          </a:prstGeom>
          <a:noFill/>
        </p:spPr>
        <p:txBody>
          <a:bodyPr wrap="square" lIns="91438" tIns="45719" rIns="91438" bIns="45719" rtlCol="0">
            <a:spAutoFit/>
          </a:bodyPr>
          <a:lstStyle/>
          <a:p>
            <a:pPr algn="ctr"/>
            <a:r>
              <a:rPr lang="en-US" sz="2000" b="1">
                <a:solidFill>
                  <a:srgbClr val="002060"/>
                </a:solidFill>
                <a:latin typeface="UTM Avo" pitchFamily="18" charset="0"/>
              </a:rPr>
              <a:t>Vui đùa</a:t>
            </a:r>
          </a:p>
        </p:txBody>
      </p:sp>
      <p:pic>
        <p:nvPicPr>
          <p:cNvPr id="33" name="Picture 32"/>
          <p:cNvPicPr>
            <a:picLocks noChangeAspect="1"/>
          </p:cNvPicPr>
          <p:nvPr/>
        </p:nvPicPr>
        <p:blipFill rotWithShape="1">
          <a:blip r:embed="rId6"/>
          <a:srcRect t="9855"/>
          <a:stretch/>
        </p:blipFill>
        <p:spPr>
          <a:xfrm>
            <a:off x="516415" y="1604051"/>
            <a:ext cx="2645778" cy="1725544"/>
          </a:xfrm>
          <a:prstGeom prst="rect">
            <a:avLst/>
          </a:prstGeom>
        </p:spPr>
      </p:pic>
      <p:pic>
        <p:nvPicPr>
          <p:cNvPr id="37" name="Picture 36"/>
          <p:cNvPicPr>
            <a:picLocks noChangeAspect="1"/>
          </p:cNvPicPr>
          <p:nvPr/>
        </p:nvPicPr>
        <p:blipFill>
          <a:blip r:embed="rId7"/>
          <a:stretch>
            <a:fillRect/>
          </a:stretch>
        </p:blipFill>
        <p:spPr>
          <a:xfrm>
            <a:off x="3466164" y="1594259"/>
            <a:ext cx="2653784" cy="1769190"/>
          </a:xfrm>
          <a:prstGeom prst="rect">
            <a:avLst/>
          </a:prstGeom>
        </p:spPr>
      </p:pic>
      <p:pic>
        <p:nvPicPr>
          <p:cNvPr id="38" name="Picture 37"/>
          <p:cNvPicPr>
            <a:picLocks noChangeAspect="1"/>
          </p:cNvPicPr>
          <p:nvPr/>
        </p:nvPicPr>
        <p:blipFill>
          <a:blip r:embed="rId8"/>
          <a:stretch>
            <a:fillRect/>
          </a:stretch>
        </p:blipFill>
        <p:spPr>
          <a:xfrm>
            <a:off x="6310703" y="1604051"/>
            <a:ext cx="2653784" cy="1767859"/>
          </a:xfrm>
          <a:prstGeom prst="rect">
            <a:avLst/>
          </a:prstGeom>
        </p:spPr>
      </p:pic>
    </p:spTree>
    <p:extLst>
      <p:ext uri="{BB962C8B-B14F-4D97-AF65-F5344CB8AC3E}">
        <p14:creationId xmlns:p14="http://schemas.microsoft.com/office/powerpoint/2010/main" val="64411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out)">
                                      <p:cBhvr>
                                        <p:cTn id="7" dur="10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out)">
                                      <p:cBhvr>
                                        <p:cTn id="15" dur="1000"/>
                                        <p:tgtEl>
                                          <p:spTgt spid="3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circle(out)">
                                      <p:cBhvr>
                                        <p:cTn id="23" dur="1000"/>
                                        <p:tgtEl>
                                          <p:spTgt spid="3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2222946" y="601079"/>
            <a:ext cx="6813550" cy="333882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6"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20" y="483518"/>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54" name="TextBox 53"/>
          <p:cNvSpPr txBox="1"/>
          <p:nvPr/>
        </p:nvSpPr>
        <p:spPr>
          <a:xfrm>
            <a:off x="2438970" y="673087"/>
            <a:ext cx="6597526" cy="3139319"/>
          </a:xfrm>
          <a:prstGeom prst="rect">
            <a:avLst/>
          </a:prstGeom>
          <a:noFill/>
        </p:spPr>
        <p:txBody>
          <a:bodyPr wrap="square" lIns="91438" tIns="45719" rIns="91438" bIns="45719" rtlCol="0">
            <a:spAutoFit/>
          </a:bodyPr>
          <a:lstStyle/>
          <a:p>
            <a:pPr algn="just">
              <a:lnSpc>
                <a:spcPct val="150000"/>
              </a:lnSpc>
            </a:pPr>
            <a:r>
              <a:rPr lang="en-US" sz="2200" b="1" u="sng">
                <a:solidFill>
                  <a:srgbClr val="FFFFD9"/>
                </a:solidFill>
                <a:latin typeface="UTM Avo" pitchFamily="18" charset="0"/>
              </a:rPr>
              <a:t>Lưu ý khi nói - nghe:</a:t>
            </a:r>
          </a:p>
          <a:p>
            <a:pPr algn="just">
              <a:lnSpc>
                <a:spcPct val="150000"/>
              </a:lnSpc>
            </a:pPr>
            <a:r>
              <a:rPr lang="en-US" sz="2200">
                <a:solidFill>
                  <a:srgbClr val="FFFFD9"/>
                </a:solidFill>
                <a:latin typeface="UTM Avo" pitchFamily="18" charset="0"/>
              </a:rPr>
              <a:t>- </a:t>
            </a:r>
            <a:r>
              <a:rPr lang="vi-VN" sz="2200">
                <a:solidFill>
                  <a:srgbClr val="FFFFD9"/>
                </a:solidFill>
                <a:latin typeface="UTM Avo" pitchFamily="18" charset="0"/>
              </a:rPr>
              <a:t>Em nói cho bạn đủ nghe, rõ ràng, kể về những điều em đã </a:t>
            </a:r>
            <a:r>
              <a:rPr lang="en-US" sz="2200">
                <a:solidFill>
                  <a:srgbClr val="FFFFD9"/>
                </a:solidFill>
                <a:latin typeface="UTM Avo" pitchFamily="18" charset="0"/>
              </a:rPr>
              <a:t>trải nghiệm trong mùa hè qua</a:t>
            </a:r>
            <a:r>
              <a:rPr lang="vi-VN" sz="2200">
                <a:solidFill>
                  <a:srgbClr val="FFFFD9"/>
                </a:solidFill>
                <a:latin typeface="UTM Avo" pitchFamily="18" charset="0"/>
              </a:rPr>
              <a:t>.</a:t>
            </a:r>
            <a:endParaRPr lang="en-US" sz="2200">
              <a:solidFill>
                <a:srgbClr val="FFFFD9"/>
              </a:solidFill>
              <a:latin typeface="UTM Avo" pitchFamily="18" charset="0"/>
            </a:endParaRPr>
          </a:p>
          <a:p>
            <a:pPr algn="just">
              <a:lnSpc>
                <a:spcPct val="150000"/>
              </a:lnSpc>
            </a:pPr>
            <a:r>
              <a:rPr lang="en-US" sz="2200">
                <a:solidFill>
                  <a:srgbClr val="FFFFD9"/>
                </a:solidFill>
                <a:latin typeface="UTM Avo" pitchFamily="18" charset="0"/>
              </a:rPr>
              <a:t>- </a:t>
            </a:r>
            <a:r>
              <a:rPr lang="vi-VN" sz="2200">
                <a:solidFill>
                  <a:srgbClr val="FFFFD9"/>
                </a:solidFill>
                <a:latin typeface="UTM Avo" pitchFamily="18" charset="0"/>
              </a:rPr>
              <a:t>Em chăm chú nghe bạn </a:t>
            </a:r>
            <a:r>
              <a:rPr lang="en-US" sz="2200">
                <a:solidFill>
                  <a:srgbClr val="FFFFD9"/>
                </a:solidFill>
                <a:latin typeface="UTM Avo" pitchFamily="18" charset="0"/>
              </a:rPr>
              <a:t>kể</a:t>
            </a:r>
            <a:r>
              <a:rPr lang="vi-VN" sz="2200">
                <a:solidFill>
                  <a:srgbClr val="FFFFD9"/>
                </a:solidFill>
                <a:latin typeface="UTM Avo" pitchFamily="18" charset="0"/>
              </a:rPr>
              <a:t>, có thể hỏi bạn về điều bạn vừa kể. </a:t>
            </a:r>
            <a:endParaRPr lang="en-US" sz="2200">
              <a:solidFill>
                <a:srgbClr val="FFFFD9"/>
              </a:solidFill>
              <a:latin typeface="UTM Avo" pitchFamily="18" charset="0"/>
            </a:endParaRPr>
          </a:p>
        </p:txBody>
      </p:sp>
    </p:spTree>
    <p:extLst>
      <p:ext uri="{BB962C8B-B14F-4D97-AF65-F5344CB8AC3E}">
        <p14:creationId xmlns:p14="http://schemas.microsoft.com/office/powerpoint/2010/main" val="261026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600"/>
                                        <p:tgtEl>
                                          <p:spTgt spid="56"/>
                                        </p:tgtEl>
                                      </p:cBhvr>
                                    </p:animEffect>
                                    <p:anim calcmode="lin" valueType="num">
                                      <p:cBhvr>
                                        <p:cTn id="11" dur="600" fill="hold"/>
                                        <p:tgtEl>
                                          <p:spTgt spid="56"/>
                                        </p:tgtEl>
                                        <p:attrNameLst>
                                          <p:attrName>ppt_x</p:attrName>
                                        </p:attrNameLst>
                                      </p:cBhvr>
                                      <p:tavLst>
                                        <p:tav tm="0">
                                          <p:val>
                                            <p:strVal val="#ppt_x"/>
                                          </p:val>
                                        </p:tav>
                                        <p:tav tm="100000">
                                          <p:val>
                                            <p:strVal val="#ppt_x"/>
                                          </p:val>
                                        </p:tav>
                                      </p:tavLst>
                                    </p:anim>
                                    <p:anim calcmode="lin" valueType="num">
                                      <p:cBhvr>
                                        <p:cTn id="12" dur="6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0" end="0"/>
                                            </p:txEl>
                                          </p:spTgt>
                                        </p:tgtEl>
                                        <p:attrNameLst>
                                          <p:attrName>style.visibility</p:attrName>
                                        </p:attrNameLst>
                                      </p:cBhvr>
                                      <p:to>
                                        <p:strVal val="visible"/>
                                      </p:to>
                                    </p:set>
                                    <p:animEffect transition="in" filter="wipe(left)">
                                      <p:cBhvr>
                                        <p:cTn id="17" dur="500"/>
                                        <p:tgtEl>
                                          <p:spTgt spid="54">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up)">
                                      <p:cBhvr>
                                        <p:cTn id="20" dur="6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4">
                                            <p:txEl>
                                              <p:pRg st="1" end="1"/>
                                            </p:txEl>
                                          </p:spTgt>
                                        </p:tgtEl>
                                        <p:attrNameLst>
                                          <p:attrName>style.visibility</p:attrName>
                                        </p:attrNameLst>
                                      </p:cBhvr>
                                      <p:to>
                                        <p:strVal val="visible"/>
                                      </p:to>
                                    </p:set>
                                    <p:animEffect transition="in" filter="wipe(left)">
                                      <p:cBhvr>
                                        <p:cTn id="25" dur="500"/>
                                        <p:tgtEl>
                                          <p:spTgt spid="5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xEl>
                                              <p:pRg st="2" end="2"/>
                                            </p:txEl>
                                          </p:spTgt>
                                        </p:tgtEl>
                                        <p:attrNameLst>
                                          <p:attrName>style.visibility</p:attrName>
                                        </p:attrNameLst>
                                      </p:cBhvr>
                                      <p:to>
                                        <p:strVal val="visible"/>
                                      </p:to>
                                    </p:set>
                                    <p:animEffect transition="in" filter="wipe(left)">
                                      <p:cBhvr>
                                        <p:cTn id="30" dur="500"/>
                                        <p:tgtEl>
                                          <p:spTgt spid="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itchFamily="18" charset="0"/>
              </a:rPr>
              <a:t>Kể về điều em nhớ nhất trong kì nghỉ hè vừa qua.</a:t>
            </a:r>
            <a:endParaRPr lang="en-US" sz="2000" b="1" dirty="0">
              <a:solidFill>
                <a:schemeClr val="tx1">
                  <a:lumMod val="95000"/>
                  <a:lumOff val="5000"/>
                </a:schemeClr>
              </a:solidFill>
              <a:latin typeface="UTM Avo"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ular Callout 22"/>
          <p:cNvSpPr/>
          <p:nvPr/>
        </p:nvSpPr>
        <p:spPr>
          <a:xfrm>
            <a:off x="323528" y="1256984"/>
            <a:ext cx="5040560" cy="1386774"/>
          </a:xfrm>
          <a:prstGeom prst="wedgeRectCallout">
            <a:avLst>
              <a:gd name="adj1" fmla="val -39696"/>
              <a:gd name="adj2" fmla="val 65446"/>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97818" y="1203598"/>
            <a:ext cx="4966270" cy="1477325"/>
          </a:xfrm>
          <a:prstGeom prst="rect">
            <a:avLst/>
          </a:prstGeom>
          <a:noFill/>
        </p:spPr>
        <p:txBody>
          <a:bodyPr wrap="square" lIns="91438" tIns="45719" rIns="91438" bIns="45719" rtlCol="0">
            <a:spAutoFit/>
          </a:bodyPr>
          <a:lstStyle/>
          <a:p>
            <a:pPr marL="342900" indent="-342900" algn="just">
              <a:lnSpc>
                <a:spcPct val="150000"/>
              </a:lnSpc>
              <a:buFontTx/>
              <a:buChar char="-"/>
            </a:pPr>
            <a:r>
              <a:rPr lang="en-US" sz="2000">
                <a:latin typeface="UTM Avo" pitchFamily="18" charset="0"/>
              </a:rPr>
              <a:t>Nghỉ hè,  tớ về quê thăm ông bà. </a:t>
            </a:r>
          </a:p>
          <a:p>
            <a:pPr marL="342900" indent="-342900" algn="just">
              <a:lnSpc>
                <a:spcPct val="150000"/>
              </a:lnSpc>
              <a:buFontTx/>
              <a:buChar char="-"/>
            </a:pPr>
            <a:r>
              <a:rPr lang="en-US" sz="2000">
                <a:latin typeface="UTM Avo" pitchFamily="18" charset="0"/>
              </a:rPr>
              <a:t>Tớ được mẹ cho đi thăm mọi nơi. </a:t>
            </a:r>
          </a:p>
          <a:p>
            <a:pPr marL="342900" indent="-342900" algn="just">
              <a:lnSpc>
                <a:spcPct val="150000"/>
              </a:lnSpc>
              <a:buFontTx/>
              <a:buChar char="-"/>
            </a:pPr>
            <a:r>
              <a:rPr lang="en-US" sz="2000">
                <a:latin typeface="UTM Avo" pitchFamily="18" charset="0"/>
              </a:rPr>
              <a:t>Tớ được bà dạy trồng rau, nuôi gà.</a:t>
            </a:r>
          </a:p>
        </p:txBody>
      </p:sp>
      <p:pic>
        <p:nvPicPr>
          <p:cNvPr id="25"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5884" y="1067753"/>
            <a:ext cx="3432433" cy="32405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 name="Picture 3" descr="C:\Users\Administrator\Application Data\Zamaan's Software\psc\screensh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338125">
            <a:off x="1389598" y="4085970"/>
            <a:ext cx="518386" cy="4894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2876" y="2612264"/>
            <a:ext cx="3857625" cy="20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6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1000"/>
                                        <p:tgtEl>
                                          <p:spTgt spid="36"/>
                                        </p:tgtEl>
                                      </p:cBhvr>
                                    </p:animEffect>
                                  </p:childTnLst>
                                </p:cTn>
                              </p:par>
                              <p:par>
                                <p:cTn id="8" presetID="6" presetClass="entr" presetSubtype="3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out)">
                                      <p:cBhvr>
                                        <p:cTn id="10" dur="1000"/>
                                        <p:tgtEl>
                                          <p:spTgt spid="35"/>
                                        </p:tgtEl>
                                      </p:cBhvr>
                                    </p:animEffect>
                                  </p:childTnLst>
                                </p:cTn>
                              </p:par>
                              <p:par>
                                <p:cTn id="11" presetID="6" presetClass="entr" presetSubtype="32"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out)">
                                      <p:cBhvr>
                                        <p:cTn id="13" dur="1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wipe(left)">
                                      <p:cBhvr>
                                        <p:cTn id="18" dur="1000"/>
                                        <p:tgtEl>
                                          <p:spTgt spid="24">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wipe(left)">
                                      <p:cBhvr>
                                        <p:cTn id="26" dur="1000"/>
                                        <p:tgtEl>
                                          <p:spTgt spid="2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xEl>
                                              <p:pRg st="2" end="2"/>
                                            </p:txEl>
                                          </p:spTgt>
                                        </p:tgtEl>
                                        <p:attrNameLst>
                                          <p:attrName>style.visibility</p:attrName>
                                        </p:attrNameLst>
                                      </p:cBhvr>
                                      <p:to>
                                        <p:strVal val="visible"/>
                                      </p:to>
                                    </p:set>
                                    <p:animEffect transition="in" filter="wipe(left)">
                                      <p:cBhvr>
                                        <p:cTn id="31" dur="10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itchFamily="18" charset="0"/>
              </a:rPr>
              <a:t>Kể về điều em nhớ nhất trong kì nghỉ hè vừa qua.</a:t>
            </a:r>
            <a:endParaRPr lang="en-US" sz="2000" b="1" dirty="0">
              <a:solidFill>
                <a:schemeClr val="tx1">
                  <a:lumMod val="95000"/>
                  <a:lumOff val="5000"/>
                </a:schemeClr>
              </a:solidFill>
              <a:latin typeface="UTM Avo"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46584" y="2716607"/>
            <a:ext cx="5793568" cy="1878916"/>
          </a:xfrm>
          <a:prstGeom prst="roundRect">
            <a:avLst/>
          </a:prstGeom>
          <a:solidFill>
            <a:srgbClr val="FFC1C1"/>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ular Callout 25"/>
          <p:cNvSpPr/>
          <p:nvPr/>
        </p:nvSpPr>
        <p:spPr>
          <a:xfrm>
            <a:off x="2627784" y="1166433"/>
            <a:ext cx="6228496" cy="1386774"/>
          </a:xfrm>
          <a:prstGeom prst="wedgeRectCallout">
            <a:avLst>
              <a:gd name="adj1" fmla="val 35435"/>
              <a:gd name="adj2" fmla="val 64399"/>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915816" y="1059582"/>
            <a:ext cx="5956379" cy="1477325"/>
          </a:xfrm>
          <a:prstGeom prst="rect">
            <a:avLst/>
          </a:prstGeom>
          <a:noFill/>
        </p:spPr>
        <p:txBody>
          <a:bodyPr wrap="square" lIns="91438" tIns="45719" rIns="91438" bIns="45719" rtlCol="0">
            <a:spAutoFit/>
          </a:bodyPr>
          <a:lstStyle/>
          <a:p>
            <a:pPr marL="342900" indent="-342900" algn="just">
              <a:lnSpc>
                <a:spcPct val="150000"/>
              </a:lnSpc>
              <a:buFontTx/>
              <a:buChar char="-"/>
            </a:pPr>
            <a:r>
              <a:rPr lang="en-US" sz="2000">
                <a:latin typeface="UTM Avo" pitchFamily="18" charset="0"/>
              </a:rPr>
              <a:t>Nghỉ hè, bạn  được đi  những đâu?</a:t>
            </a:r>
          </a:p>
          <a:p>
            <a:pPr marL="342900" indent="-342900" algn="just">
              <a:lnSpc>
                <a:spcPct val="150000"/>
              </a:lnSpc>
              <a:buFontTx/>
              <a:buChar char="-"/>
            </a:pPr>
            <a:r>
              <a:rPr lang="en-US" sz="2000">
                <a:latin typeface="UTM Avo" pitchFamily="18" charset="0"/>
              </a:rPr>
              <a:t>Bạn được tham gia những hoạt động nào?</a:t>
            </a:r>
          </a:p>
          <a:p>
            <a:pPr algn="just">
              <a:lnSpc>
                <a:spcPct val="150000"/>
              </a:lnSpc>
            </a:pPr>
            <a:r>
              <a:rPr lang="en-US" sz="2000">
                <a:latin typeface="UTM Avo" pitchFamily="18" charset="0"/>
              </a:rPr>
              <a:t>-    Bạn nhớ nhất điều gì?</a:t>
            </a:r>
          </a:p>
        </p:txBody>
      </p:sp>
      <p:sp>
        <p:nvSpPr>
          <p:cNvPr id="33" name="TextBox 32"/>
          <p:cNvSpPr txBox="1"/>
          <p:nvPr/>
        </p:nvSpPr>
        <p:spPr>
          <a:xfrm>
            <a:off x="146584" y="2716607"/>
            <a:ext cx="5747422" cy="1015661"/>
          </a:xfrm>
          <a:prstGeom prst="rect">
            <a:avLst/>
          </a:prstGeom>
          <a:noFill/>
        </p:spPr>
        <p:txBody>
          <a:bodyPr wrap="square" lIns="91438" tIns="45719" rIns="91438" bIns="45719" rtlCol="0">
            <a:spAutoFit/>
          </a:bodyPr>
          <a:lstStyle/>
          <a:p>
            <a:pPr algn="just">
              <a:lnSpc>
                <a:spcPct val="150000"/>
              </a:lnSpc>
            </a:pPr>
            <a:r>
              <a:rPr lang="en-US" sz="2000">
                <a:latin typeface="UTM Avo" pitchFamily="18" charset="0"/>
              </a:rPr>
              <a:t> - Nghỉ hè vừa qua, tớ được mẹ cho về quê chơi. </a:t>
            </a:r>
          </a:p>
        </p:txBody>
      </p:sp>
      <p:pic>
        <p:nvPicPr>
          <p:cNvPr id="34" name="Picture 5"/>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b="25642"/>
          <a:stretch/>
        </p:blipFill>
        <p:spPr bwMode="auto">
          <a:xfrm>
            <a:off x="5790592" y="2105846"/>
            <a:ext cx="3429000" cy="254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192730" y="3147814"/>
            <a:ext cx="5747422" cy="506290"/>
          </a:xfrm>
          <a:prstGeom prst="rect">
            <a:avLst/>
          </a:prstGeom>
          <a:noFill/>
        </p:spPr>
        <p:txBody>
          <a:bodyPr wrap="square" lIns="91438" tIns="45719" rIns="91438" bIns="45719" rtlCol="0">
            <a:spAutoFit/>
          </a:bodyPr>
          <a:lstStyle/>
          <a:p>
            <a:pPr algn="just">
              <a:lnSpc>
                <a:spcPct val="150000"/>
              </a:lnSpc>
            </a:pPr>
            <a:r>
              <a:rPr lang="en-US" sz="2000" dirty="0">
                <a:latin typeface="UTM Avo" pitchFamily="18" charset="0"/>
              </a:rPr>
              <a:t> </a:t>
            </a:r>
            <a:r>
              <a:rPr lang="en-US" sz="2000" dirty="0" err="1">
                <a:latin typeface="UTM Avo" pitchFamily="18" charset="0"/>
              </a:rPr>
              <a:t>Tớ</a:t>
            </a:r>
            <a:r>
              <a:rPr lang="en-US" sz="2000" dirty="0">
                <a:latin typeface="UTM Avo" pitchFamily="18" charset="0"/>
              </a:rPr>
              <a:t> </a:t>
            </a:r>
            <a:r>
              <a:rPr lang="en-US" sz="2000" dirty="0" err="1">
                <a:latin typeface="UTM Avo" pitchFamily="18" charset="0"/>
              </a:rPr>
              <a:t>được</a:t>
            </a:r>
            <a:r>
              <a:rPr lang="en-US" sz="2000" dirty="0">
                <a:latin typeface="UTM Avo" pitchFamily="18" charset="0"/>
              </a:rPr>
              <a:t> </a:t>
            </a:r>
            <a:r>
              <a:rPr lang="en-US" sz="2000" dirty="0" err="1">
                <a:latin typeface="UTM Avo" pitchFamily="18" charset="0"/>
              </a:rPr>
              <a:t>ra</a:t>
            </a:r>
            <a:r>
              <a:rPr lang="en-US" sz="2000" dirty="0">
                <a:latin typeface="UTM Avo" pitchFamily="18" charset="0"/>
              </a:rPr>
              <a:t> </a:t>
            </a:r>
            <a:r>
              <a:rPr lang="en-US" sz="2000" dirty="0" err="1">
                <a:latin typeface="UTM Avo" pitchFamily="18" charset="0"/>
              </a:rPr>
              <a:t>đồng</a:t>
            </a:r>
            <a:r>
              <a:rPr lang="en-US" sz="2000" dirty="0">
                <a:latin typeface="UTM Avo" pitchFamily="18" charset="0"/>
              </a:rPr>
              <a:t> </a:t>
            </a:r>
            <a:r>
              <a:rPr lang="en-US" sz="2000" dirty="0" err="1">
                <a:latin typeface="UTM Avo" pitchFamily="18" charset="0"/>
              </a:rPr>
              <a:t>cùng</a:t>
            </a:r>
            <a:r>
              <a:rPr lang="en-US" sz="2000" dirty="0">
                <a:latin typeface="UTM Avo" pitchFamily="18" charset="0"/>
              </a:rPr>
              <a:t> </a:t>
            </a:r>
            <a:r>
              <a:rPr lang="en-US" sz="2000" dirty="0" err="1">
                <a:latin typeface="UTM Avo" pitchFamily="18" charset="0"/>
              </a:rPr>
              <a:t>bà</a:t>
            </a:r>
            <a:r>
              <a:rPr lang="en-US" sz="2000" dirty="0">
                <a:latin typeface="UTM Avo" pitchFamily="18" charset="0"/>
              </a:rPr>
              <a:t>. </a:t>
            </a:r>
            <a:r>
              <a:rPr lang="en-US" sz="2000" dirty="0" err="1">
                <a:latin typeface="UTM Avo" pitchFamily="18" charset="0"/>
              </a:rPr>
              <a:t>Tớ</a:t>
            </a:r>
            <a:r>
              <a:rPr lang="en-US" sz="2000" dirty="0">
                <a:latin typeface="UTM Avo" pitchFamily="18" charset="0"/>
              </a:rPr>
              <a:t> </a:t>
            </a:r>
            <a:r>
              <a:rPr lang="en-US" sz="2000" dirty="0" err="1">
                <a:latin typeface="UTM Avo" pitchFamily="18" charset="0"/>
              </a:rPr>
              <a:t>được</a:t>
            </a:r>
            <a:r>
              <a:rPr lang="en-US" sz="2000" dirty="0">
                <a:latin typeface="UTM Avo" pitchFamily="18" charset="0"/>
              </a:rPr>
              <a:t> </a:t>
            </a:r>
            <a:r>
              <a:rPr lang="en-US" sz="2000" dirty="0" err="1">
                <a:latin typeface="UTM Avo" pitchFamily="18" charset="0"/>
              </a:rPr>
              <a:t>ông</a:t>
            </a:r>
            <a:r>
              <a:rPr lang="en-US" sz="2000" dirty="0">
                <a:latin typeface="UTM Avo" pitchFamily="18" charset="0"/>
              </a:rPr>
              <a:t> </a:t>
            </a:r>
            <a:r>
              <a:rPr lang="en-US" sz="2000" dirty="0" err="1">
                <a:latin typeface="UTM Avo" pitchFamily="18" charset="0"/>
              </a:rPr>
              <a:t>cho</a:t>
            </a:r>
            <a:r>
              <a:rPr lang="en-US" sz="2000" dirty="0">
                <a:latin typeface="UTM Avo" pitchFamily="18" charset="0"/>
              </a:rPr>
              <a:t> </a:t>
            </a:r>
            <a:r>
              <a:rPr lang="en-US" sz="2000" dirty="0" err="1">
                <a:latin typeface="UTM Avo" pitchFamily="18" charset="0"/>
              </a:rPr>
              <a:t>đi</a:t>
            </a:r>
            <a:r>
              <a:rPr lang="en-US" sz="2000" dirty="0">
                <a:latin typeface="UTM Avo" pitchFamily="18" charset="0"/>
              </a:rPr>
              <a:t> </a:t>
            </a:r>
            <a:r>
              <a:rPr lang="en-US" sz="2000" dirty="0" err="1">
                <a:latin typeface="UTM Avo" pitchFamily="18" charset="0"/>
              </a:rPr>
              <a:t>câu</a:t>
            </a:r>
            <a:r>
              <a:rPr lang="en-US" sz="2000" dirty="0">
                <a:latin typeface="UTM Avo" pitchFamily="18" charset="0"/>
              </a:rPr>
              <a:t>. </a:t>
            </a:r>
          </a:p>
        </p:txBody>
      </p:sp>
      <p:sp>
        <p:nvSpPr>
          <p:cNvPr id="36" name="TextBox 35"/>
          <p:cNvSpPr txBox="1"/>
          <p:nvPr/>
        </p:nvSpPr>
        <p:spPr>
          <a:xfrm>
            <a:off x="251520" y="3579862"/>
            <a:ext cx="5747422" cy="506290"/>
          </a:xfrm>
          <a:prstGeom prst="rect">
            <a:avLst/>
          </a:prstGeom>
          <a:noFill/>
        </p:spPr>
        <p:txBody>
          <a:bodyPr wrap="square" lIns="91438" tIns="45719" rIns="91438" bIns="45719" rtlCol="0">
            <a:spAutoFit/>
          </a:bodyPr>
          <a:lstStyle/>
          <a:p>
            <a:pPr algn="just">
              <a:lnSpc>
                <a:spcPct val="150000"/>
              </a:lnSpc>
            </a:pPr>
            <a:r>
              <a:rPr lang="en-US" sz="2000" dirty="0" err="1">
                <a:latin typeface="UTM Avo" pitchFamily="18" charset="0"/>
              </a:rPr>
              <a:t>Tớ</a:t>
            </a:r>
            <a:r>
              <a:rPr lang="en-US" sz="2000" dirty="0">
                <a:latin typeface="UTM Avo" pitchFamily="18" charset="0"/>
              </a:rPr>
              <a:t> </a:t>
            </a:r>
            <a:r>
              <a:rPr lang="en-US" sz="2000" dirty="0" err="1">
                <a:latin typeface="UTM Avo" pitchFamily="18" charset="0"/>
              </a:rPr>
              <a:t>nhớ</a:t>
            </a:r>
            <a:r>
              <a:rPr lang="en-US" sz="2000" dirty="0">
                <a:latin typeface="UTM Avo" pitchFamily="18" charset="0"/>
              </a:rPr>
              <a:t> </a:t>
            </a:r>
            <a:r>
              <a:rPr lang="en-US" sz="2000" dirty="0" err="1">
                <a:latin typeface="UTM Avo" pitchFamily="18" charset="0"/>
              </a:rPr>
              <a:t>nhất</a:t>
            </a:r>
            <a:r>
              <a:rPr lang="en-US" sz="2000" dirty="0">
                <a:latin typeface="UTM Avo" pitchFamily="18" charset="0"/>
              </a:rPr>
              <a:t> </a:t>
            </a:r>
            <a:r>
              <a:rPr lang="en-US" sz="2000" dirty="0" err="1">
                <a:latin typeface="UTM Avo" pitchFamily="18" charset="0"/>
              </a:rPr>
              <a:t>được</a:t>
            </a:r>
            <a:r>
              <a:rPr lang="en-US" sz="2000" dirty="0">
                <a:latin typeface="UTM Avo" pitchFamily="18" charset="0"/>
              </a:rPr>
              <a:t> </a:t>
            </a:r>
            <a:r>
              <a:rPr lang="en-US" sz="2000" dirty="0" err="1">
                <a:latin typeface="UTM Avo" pitchFamily="18" charset="0"/>
              </a:rPr>
              <a:t>chơi</a:t>
            </a:r>
            <a:r>
              <a:rPr lang="en-US" sz="2000" dirty="0">
                <a:latin typeface="UTM Avo" pitchFamily="18" charset="0"/>
              </a:rPr>
              <a:t> </a:t>
            </a:r>
            <a:r>
              <a:rPr lang="en-US" sz="2000" dirty="0" err="1">
                <a:latin typeface="UTM Avo" pitchFamily="18" charset="0"/>
              </a:rPr>
              <a:t>thả</a:t>
            </a:r>
            <a:r>
              <a:rPr lang="en-US" sz="2000" dirty="0">
                <a:latin typeface="UTM Avo" pitchFamily="18" charset="0"/>
              </a:rPr>
              <a:t> </a:t>
            </a:r>
            <a:r>
              <a:rPr lang="en-US" sz="2000" dirty="0" err="1">
                <a:latin typeface="UTM Avo" pitchFamily="18" charset="0"/>
              </a:rPr>
              <a:t>diều</a:t>
            </a:r>
            <a:r>
              <a:rPr lang="en-US" sz="2000" dirty="0">
                <a:latin typeface="UTM Avo" pitchFamily="18" charset="0"/>
              </a:rPr>
              <a:t> </a:t>
            </a:r>
            <a:r>
              <a:rPr lang="en-US" sz="2000" dirty="0" err="1">
                <a:latin typeface="UTM Avo" pitchFamily="18" charset="0"/>
              </a:rPr>
              <a:t>trên</a:t>
            </a:r>
            <a:r>
              <a:rPr lang="en-US" sz="2000" dirty="0">
                <a:latin typeface="UTM Avo" pitchFamily="18" charset="0"/>
              </a:rPr>
              <a:t> </a:t>
            </a:r>
            <a:r>
              <a:rPr lang="en-US" sz="2000" dirty="0" err="1">
                <a:latin typeface="UTM Avo" pitchFamily="18" charset="0"/>
              </a:rPr>
              <a:t>đồng</a:t>
            </a:r>
            <a:r>
              <a:rPr lang="en-US" sz="2000" dirty="0">
                <a:latin typeface="UTM Avo" pitchFamily="18" charset="0"/>
              </a:rPr>
              <a:t>.</a:t>
            </a:r>
          </a:p>
        </p:txBody>
      </p:sp>
    </p:spTree>
    <p:extLst>
      <p:ext uri="{BB962C8B-B14F-4D97-AF65-F5344CB8AC3E}">
        <p14:creationId xmlns:p14="http://schemas.microsoft.com/office/powerpoint/2010/main" val="97425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wipe(left)">
                                      <p:cBhvr>
                                        <p:cTn id="7" dur="1000"/>
                                        <p:tgtEl>
                                          <p:spTgt spid="3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1000"/>
                                        <p:tgtEl>
                                          <p:spTgt spid="3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10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wipe(left)">
                                      <p:cBhvr>
                                        <p:cTn id="18" dur="1000"/>
                                        <p:tgtEl>
                                          <p:spTgt spid="33">
                                            <p:txEl>
                                              <p:pRg st="0" end="0"/>
                                            </p:txEl>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xEl>
                                              <p:pRg st="1" end="1"/>
                                            </p:txEl>
                                          </p:spTgt>
                                        </p:tgtEl>
                                        <p:attrNameLst>
                                          <p:attrName>style.visibility</p:attrName>
                                        </p:attrNameLst>
                                      </p:cBhvr>
                                      <p:to>
                                        <p:strVal val="visible"/>
                                      </p:to>
                                    </p:set>
                                    <p:animEffect transition="in" filter="wipe(left)">
                                      <p:cBhvr>
                                        <p:cTn id="26" dur="1000"/>
                                        <p:tgtEl>
                                          <p:spTgt spid="3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Effect transition="in" filter="wipe(left)">
                                      <p:cBhvr>
                                        <p:cTn id="31" dur="1000"/>
                                        <p:tgtEl>
                                          <p:spTgt spid="3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2">
                                            <p:txEl>
                                              <p:pRg st="2" end="2"/>
                                            </p:txEl>
                                          </p:spTgt>
                                        </p:tgtEl>
                                        <p:attrNameLst>
                                          <p:attrName>style.visibility</p:attrName>
                                        </p:attrNameLst>
                                      </p:cBhvr>
                                      <p:to>
                                        <p:strVal val="visible"/>
                                      </p:to>
                                    </p:set>
                                    <p:animEffect transition="in" filter="wipe(left)">
                                      <p:cBhvr>
                                        <p:cTn id="36" dur="1000"/>
                                        <p:tgtEl>
                                          <p:spTgt spid="3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xEl>
                                              <p:pRg st="0" end="0"/>
                                            </p:txEl>
                                          </p:spTgt>
                                        </p:tgtEl>
                                        <p:attrNameLst>
                                          <p:attrName>style.visibility</p:attrName>
                                        </p:attrNameLst>
                                      </p:cBhvr>
                                      <p:to>
                                        <p:strVal val="visible"/>
                                      </p:to>
                                    </p:set>
                                    <p:animEffect transition="in" filter="wipe(left)">
                                      <p:cBhvr>
                                        <p:cTn id="41" dur="10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itchFamily="18" charset="0"/>
              </a:rPr>
              <a:t>Kể về điều em nhớ nhất trong kì nghỉ hè vừa qua.</a:t>
            </a:r>
            <a:endParaRPr lang="en-US" sz="2000" b="1" dirty="0">
              <a:solidFill>
                <a:schemeClr val="tx1">
                  <a:lumMod val="95000"/>
                  <a:lumOff val="5000"/>
                </a:schemeClr>
              </a:solidFill>
              <a:latin typeface="UTM Avo"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37" name="Picture 6" descr="C:\Users\Administrator\Application Data\Zamaan's Software\psc\screenshot.JPG"/>
          <p:cNvPicPr>
            <a:picLocks noChangeAspect="1" noChangeArrowheads="1"/>
          </p:cNvPicPr>
          <p:nvPr/>
        </p:nvPicPr>
        <p:blipFill>
          <a:blip r:embed="rId5">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5396" y="2811365"/>
            <a:ext cx="3599284" cy="18525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9753" y="1262397"/>
            <a:ext cx="3530923" cy="3253569"/>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sp>
        <p:nvSpPr>
          <p:cNvPr id="39" name="Rectangular Callout 38"/>
          <p:cNvSpPr/>
          <p:nvPr/>
        </p:nvSpPr>
        <p:spPr>
          <a:xfrm>
            <a:off x="323528" y="1203598"/>
            <a:ext cx="4896544" cy="1386774"/>
          </a:xfrm>
          <a:prstGeom prst="wedgeRectCallout">
            <a:avLst>
              <a:gd name="adj1" fmla="val -39696"/>
              <a:gd name="adj2" fmla="val 65446"/>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97818" y="1203598"/>
            <a:ext cx="4822254" cy="1323437"/>
          </a:xfrm>
          <a:prstGeom prst="rect">
            <a:avLst/>
          </a:prstGeom>
          <a:noFill/>
        </p:spPr>
        <p:txBody>
          <a:bodyPr wrap="square" lIns="91438" tIns="45719" rIns="91438" bIns="45719" rtlCol="0">
            <a:spAutoFit/>
          </a:bodyPr>
          <a:lstStyle/>
          <a:p>
            <a:pPr algn="just"/>
            <a:r>
              <a:rPr lang="en-US" sz="2000" dirty="0">
                <a:latin typeface="UTM Avo" pitchFamily="18" charset="0"/>
              </a:rPr>
              <a:t>- </a:t>
            </a:r>
            <a:r>
              <a:rPr lang="en-US" sz="2000" dirty="0" err="1">
                <a:latin typeface="UTM Avo" pitchFamily="18" charset="0"/>
              </a:rPr>
              <a:t>Hè</a:t>
            </a:r>
            <a:r>
              <a:rPr lang="en-US" sz="2000" dirty="0">
                <a:latin typeface="UTM Avo" pitchFamily="18" charset="0"/>
              </a:rPr>
              <a:t> qua, </a:t>
            </a:r>
            <a:r>
              <a:rPr lang="en-US" sz="2000" dirty="0" err="1">
                <a:latin typeface="UTM Avo" pitchFamily="18" charset="0"/>
              </a:rPr>
              <a:t>tớ</a:t>
            </a:r>
            <a:r>
              <a:rPr lang="en-US" sz="2000" dirty="0">
                <a:latin typeface="UTM Avo" pitchFamily="18" charset="0"/>
              </a:rPr>
              <a:t> </a:t>
            </a:r>
            <a:r>
              <a:rPr lang="en-US" sz="2000" dirty="0" err="1">
                <a:latin typeface="UTM Avo" pitchFamily="18" charset="0"/>
              </a:rPr>
              <a:t>được</a:t>
            </a:r>
            <a:r>
              <a:rPr lang="en-US" sz="2000" dirty="0">
                <a:latin typeface="UTM Avo" pitchFamily="18" charset="0"/>
              </a:rPr>
              <a:t> </a:t>
            </a:r>
            <a:r>
              <a:rPr lang="en-US" sz="2000" dirty="0" err="1">
                <a:latin typeface="UTM Avo" pitchFamily="18" charset="0"/>
              </a:rPr>
              <a:t>đi</a:t>
            </a:r>
            <a:r>
              <a:rPr lang="en-US" sz="2000" dirty="0">
                <a:latin typeface="UTM Avo" pitchFamily="18" charset="0"/>
              </a:rPr>
              <a:t> </a:t>
            </a:r>
            <a:r>
              <a:rPr lang="en-US" sz="2000" dirty="0" err="1">
                <a:latin typeface="UTM Avo" pitchFamily="18" charset="0"/>
              </a:rPr>
              <a:t>nghỉ</a:t>
            </a:r>
            <a:r>
              <a:rPr lang="en-US" sz="2000" dirty="0">
                <a:latin typeface="UTM Avo" pitchFamily="18" charset="0"/>
              </a:rPr>
              <a:t> </a:t>
            </a:r>
            <a:r>
              <a:rPr lang="en-US" sz="2000" dirty="0" err="1">
                <a:latin typeface="UTM Avo" pitchFamily="18" charset="0"/>
              </a:rPr>
              <a:t>mát</a:t>
            </a:r>
            <a:r>
              <a:rPr lang="en-US" sz="2000" dirty="0">
                <a:latin typeface="UTM Avo" pitchFamily="18" charset="0"/>
              </a:rPr>
              <a:t> ở </a:t>
            </a:r>
            <a:r>
              <a:rPr lang="en-US" sz="2000" dirty="0" err="1">
                <a:latin typeface="UTM Avo" pitchFamily="18" charset="0"/>
              </a:rPr>
              <a:t>biển</a:t>
            </a:r>
            <a:r>
              <a:rPr lang="en-US" sz="2000" dirty="0">
                <a:latin typeface="UTM Avo" pitchFamily="18" charset="0"/>
              </a:rPr>
              <a:t>.</a:t>
            </a:r>
          </a:p>
          <a:p>
            <a:pPr algn="just"/>
            <a:r>
              <a:rPr lang="en-US" sz="2000" dirty="0">
                <a:latin typeface="UTM Avo" pitchFamily="18" charset="0"/>
              </a:rPr>
              <a:t>- </a:t>
            </a:r>
            <a:r>
              <a:rPr lang="en-US" sz="2000" dirty="0" err="1">
                <a:latin typeface="UTM Avo" pitchFamily="18" charset="0"/>
              </a:rPr>
              <a:t>Tớ</a:t>
            </a:r>
            <a:r>
              <a:rPr lang="en-US" sz="2000" dirty="0">
                <a:latin typeface="UTM Avo" pitchFamily="18" charset="0"/>
              </a:rPr>
              <a:t> </a:t>
            </a:r>
            <a:r>
              <a:rPr lang="en-US" sz="2000" dirty="0" err="1">
                <a:latin typeface="UTM Avo" pitchFamily="18" charset="0"/>
              </a:rPr>
              <a:t>được</a:t>
            </a:r>
            <a:r>
              <a:rPr lang="en-US" sz="2000" dirty="0">
                <a:latin typeface="UTM Avo" pitchFamily="18" charset="0"/>
              </a:rPr>
              <a:t> </a:t>
            </a:r>
            <a:r>
              <a:rPr lang="en-US" sz="2000" dirty="0" err="1">
                <a:latin typeface="UTM Avo" pitchFamily="18" charset="0"/>
              </a:rPr>
              <a:t>chơi</a:t>
            </a:r>
            <a:r>
              <a:rPr lang="vi-VN" sz="2000" dirty="0">
                <a:latin typeface="UTM Avo" pitchFamily="18" charset="0"/>
              </a:rPr>
              <a:t> </a:t>
            </a:r>
            <a:r>
              <a:rPr lang="en-US" sz="2000" dirty="0" err="1">
                <a:latin typeface="UTM Avo" pitchFamily="18" charset="0"/>
              </a:rPr>
              <a:t>trên</a:t>
            </a:r>
            <a:r>
              <a:rPr lang="en-US" sz="2000" dirty="0">
                <a:latin typeface="UTM Avo" pitchFamily="18" charset="0"/>
              </a:rPr>
              <a:t> </a:t>
            </a:r>
            <a:r>
              <a:rPr lang="en-US" sz="2000" dirty="0" err="1">
                <a:latin typeface="UTM Avo" pitchFamily="18" charset="0"/>
              </a:rPr>
              <a:t>bãi</a:t>
            </a:r>
            <a:r>
              <a:rPr lang="en-US" sz="2000" dirty="0">
                <a:latin typeface="UTM Avo" pitchFamily="18" charset="0"/>
              </a:rPr>
              <a:t> </a:t>
            </a:r>
            <a:r>
              <a:rPr lang="en-US" sz="2000" dirty="0" err="1">
                <a:latin typeface="UTM Avo" pitchFamily="18" charset="0"/>
              </a:rPr>
              <a:t>biển</a:t>
            </a:r>
            <a:r>
              <a:rPr lang="en-US" sz="2000" dirty="0">
                <a:latin typeface="UTM Avo" pitchFamily="18" charset="0"/>
              </a:rPr>
              <a:t>. </a:t>
            </a:r>
          </a:p>
          <a:p>
            <a:pPr algn="just"/>
            <a:r>
              <a:rPr lang="en-US" sz="2000" dirty="0">
                <a:latin typeface="UTM Avo" pitchFamily="18" charset="0"/>
              </a:rPr>
              <a:t>- </a:t>
            </a:r>
            <a:r>
              <a:rPr lang="en-US" sz="2000" dirty="0" err="1">
                <a:latin typeface="UTM Avo" pitchFamily="18" charset="0"/>
              </a:rPr>
              <a:t>Tớ</a:t>
            </a:r>
            <a:r>
              <a:rPr lang="en-US" sz="2000" dirty="0">
                <a:latin typeface="UTM Avo" pitchFamily="18" charset="0"/>
              </a:rPr>
              <a:t> </a:t>
            </a:r>
            <a:r>
              <a:rPr lang="en-US" sz="2000" dirty="0" err="1">
                <a:latin typeface="UTM Avo" pitchFamily="18" charset="0"/>
              </a:rPr>
              <a:t>cùng</a:t>
            </a:r>
            <a:r>
              <a:rPr lang="en-US" sz="2000" dirty="0">
                <a:latin typeface="UTM Avo" pitchFamily="18" charset="0"/>
              </a:rPr>
              <a:t> </a:t>
            </a:r>
            <a:r>
              <a:rPr lang="en-US" sz="2000" dirty="0" err="1">
                <a:latin typeface="UTM Avo" pitchFamily="18" charset="0"/>
              </a:rPr>
              <a:t>em</a:t>
            </a:r>
            <a:r>
              <a:rPr lang="en-US" sz="2000" dirty="0">
                <a:latin typeface="UTM Avo" pitchFamily="18" charset="0"/>
              </a:rPr>
              <a:t> </a:t>
            </a:r>
            <a:r>
              <a:rPr lang="en-US" sz="2000" dirty="0" err="1">
                <a:latin typeface="UTM Avo" pitchFamily="18" charset="0"/>
              </a:rPr>
              <a:t>xây</a:t>
            </a:r>
            <a:r>
              <a:rPr lang="en-US" sz="2000" dirty="0">
                <a:latin typeface="UTM Avo" pitchFamily="18" charset="0"/>
              </a:rPr>
              <a:t> </a:t>
            </a:r>
            <a:r>
              <a:rPr lang="en-US" sz="2000" dirty="0" err="1">
                <a:latin typeface="UTM Avo" pitchFamily="18" charset="0"/>
              </a:rPr>
              <a:t>lâu</a:t>
            </a:r>
            <a:r>
              <a:rPr lang="en-US" sz="2000" dirty="0">
                <a:latin typeface="UTM Avo" pitchFamily="18" charset="0"/>
              </a:rPr>
              <a:t> </a:t>
            </a:r>
            <a:r>
              <a:rPr lang="en-US" sz="2000" dirty="0" err="1">
                <a:latin typeface="UTM Avo" pitchFamily="18" charset="0"/>
              </a:rPr>
              <a:t>đài</a:t>
            </a:r>
            <a:r>
              <a:rPr lang="en-US" sz="2000" dirty="0">
                <a:latin typeface="UTM Avo" pitchFamily="18" charset="0"/>
              </a:rPr>
              <a:t> </a:t>
            </a:r>
            <a:r>
              <a:rPr lang="en-US" sz="2000" dirty="0" err="1">
                <a:latin typeface="UTM Avo" pitchFamily="18" charset="0"/>
              </a:rPr>
              <a:t>cát</a:t>
            </a:r>
            <a:r>
              <a:rPr lang="en-US" sz="2000" dirty="0">
                <a:latin typeface="UTM Avo" pitchFamily="18" charset="0"/>
              </a:rPr>
              <a:t>.</a:t>
            </a:r>
          </a:p>
          <a:p>
            <a:pPr algn="just"/>
            <a:r>
              <a:rPr lang="en-US" sz="2000" dirty="0">
                <a:latin typeface="UTM Avo" pitchFamily="18" charset="0"/>
              </a:rPr>
              <a:t>- </a:t>
            </a:r>
            <a:r>
              <a:rPr lang="en-US" sz="2000" dirty="0" err="1">
                <a:latin typeface="UTM Avo" pitchFamily="18" charset="0"/>
              </a:rPr>
              <a:t>Tớ</a:t>
            </a:r>
            <a:r>
              <a:rPr lang="en-US" sz="2000" dirty="0">
                <a:latin typeface="UTM Avo" pitchFamily="18" charset="0"/>
              </a:rPr>
              <a:t> </a:t>
            </a:r>
            <a:r>
              <a:rPr lang="en-US" sz="2000" dirty="0" err="1">
                <a:latin typeface="UTM Avo" pitchFamily="18" charset="0"/>
              </a:rPr>
              <a:t>còn</a:t>
            </a:r>
            <a:r>
              <a:rPr lang="en-US" sz="2000" dirty="0">
                <a:latin typeface="UTM Avo" pitchFamily="18" charset="0"/>
              </a:rPr>
              <a:t> </a:t>
            </a:r>
            <a:r>
              <a:rPr lang="en-US" sz="2000" dirty="0" err="1">
                <a:latin typeface="UTM Avo" pitchFamily="18" charset="0"/>
              </a:rPr>
              <a:t>được</a:t>
            </a:r>
            <a:r>
              <a:rPr lang="en-US" sz="2000" dirty="0">
                <a:latin typeface="UTM Avo" pitchFamily="18" charset="0"/>
              </a:rPr>
              <a:t> </a:t>
            </a:r>
            <a:r>
              <a:rPr lang="en-US" sz="2000" dirty="0" err="1">
                <a:latin typeface="UTM Avo" pitchFamily="18" charset="0"/>
              </a:rPr>
              <a:t>thả</a:t>
            </a:r>
            <a:r>
              <a:rPr lang="en-US" sz="2000" dirty="0">
                <a:latin typeface="UTM Avo" pitchFamily="18" charset="0"/>
              </a:rPr>
              <a:t> </a:t>
            </a:r>
            <a:r>
              <a:rPr lang="en-US" sz="2000" dirty="0" err="1">
                <a:latin typeface="UTM Avo" pitchFamily="18" charset="0"/>
              </a:rPr>
              <a:t>diều</a:t>
            </a:r>
            <a:r>
              <a:rPr lang="en-US" sz="2000" dirty="0">
                <a:latin typeface="UTM Avo" pitchFamily="18" charset="0"/>
              </a:rPr>
              <a:t>.  </a:t>
            </a:r>
          </a:p>
        </p:txBody>
      </p:sp>
    </p:spTree>
    <p:extLst>
      <p:ext uri="{BB962C8B-B14F-4D97-AF65-F5344CB8AC3E}">
        <p14:creationId xmlns:p14="http://schemas.microsoft.com/office/powerpoint/2010/main" val="377298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000"/>
                                        <p:tgtEl>
                                          <p:spTgt spid="37"/>
                                        </p:tgtEl>
                                      </p:cBhvr>
                                    </p:animEffect>
                                  </p:childTnLst>
                                </p:cTn>
                              </p:par>
                              <p:par>
                                <p:cTn id="8" presetID="6" presetClass="entr" presetSubtype="32"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circle(ou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animEffect transition="in" filter="wipe(left)">
                                      <p:cBhvr>
                                        <p:cTn id="15" dur="1000"/>
                                        <p:tgtEl>
                                          <p:spTgt spid="40">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10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0">
                                            <p:txEl>
                                              <p:pRg st="1" end="1"/>
                                            </p:txEl>
                                          </p:spTgt>
                                        </p:tgtEl>
                                        <p:attrNameLst>
                                          <p:attrName>style.visibility</p:attrName>
                                        </p:attrNameLst>
                                      </p:cBhvr>
                                      <p:to>
                                        <p:strVal val="visible"/>
                                      </p:to>
                                    </p:set>
                                    <p:animEffect transition="in" filter="wipe(left)">
                                      <p:cBhvr>
                                        <p:cTn id="23" dur="1000"/>
                                        <p:tgtEl>
                                          <p:spTgt spid="4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0">
                                            <p:txEl>
                                              <p:pRg st="2" end="2"/>
                                            </p:txEl>
                                          </p:spTgt>
                                        </p:tgtEl>
                                        <p:attrNameLst>
                                          <p:attrName>style.visibility</p:attrName>
                                        </p:attrNameLst>
                                      </p:cBhvr>
                                      <p:to>
                                        <p:strVal val="visible"/>
                                      </p:to>
                                    </p:set>
                                    <p:animEffect transition="in" filter="wipe(left)">
                                      <p:cBhvr>
                                        <p:cTn id="28" dur="1000"/>
                                        <p:tgtEl>
                                          <p:spTgt spid="4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0">
                                            <p:txEl>
                                              <p:pRg st="3" end="3"/>
                                            </p:txEl>
                                          </p:spTgt>
                                        </p:tgtEl>
                                        <p:attrNameLst>
                                          <p:attrName>style.visibility</p:attrName>
                                        </p:attrNameLst>
                                      </p:cBhvr>
                                      <p:to>
                                        <p:strVal val="visible"/>
                                      </p:to>
                                    </p:set>
                                    <p:animEffect transition="in" filter="wipe(left)">
                                      <p:cBhvr>
                                        <p:cTn id="33" dur="10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itchFamily="18" charset="0"/>
              </a:rPr>
              <a:t>Kể về điều em nhớ nhất trong kì nghỉ hè vừa qua.</a:t>
            </a:r>
            <a:endParaRPr lang="en-US" sz="2000" b="1" dirty="0">
              <a:solidFill>
                <a:schemeClr val="tx1">
                  <a:lumMod val="95000"/>
                  <a:lumOff val="5000"/>
                </a:schemeClr>
              </a:solidFill>
              <a:latin typeface="UTM Avo"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1</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a:off x="2051720" y="973662"/>
            <a:ext cx="28803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87824" y="973662"/>
            <a:ext cx="1944216"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40152" y="959750"/>
            <a:ext cx="136815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ular Callout 23"/>
          <p:cNvSpPr/>
          <p:nvPr/>
        </p:nvSpPr>
        <p:spPr>
          <a:xfrm>
            <a:off x="158056" y="2983519"/>
            <a:ext cx="5278039" cy="1660068"/>
          </a:xfrm>
          <a:prstGeom prst="wedgeRectCallout">
            <a:avLst>
              <a:gd name="adj1" fmla="val 59037"/>
              <a:gd name="adj2" fmla="val -38552"/>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5934" y="3037952"/>
            <a:ext cx="4815319" cy="1631214"/>
          </a:xfrm>
          <a:prstGeom prst="rect">
            <a:avLst/>
          </a:prstGeom>
          <a:noFill/>
        </p:spPr>
        <p:txBody>
          <a:bodyPr wrap="square" lIns="91438" tIns="45719" rIns="91438" bIns="45719" rtlCol="0">
            <a:spAutoFit/>
          </a:bodyPr>
          <a:lstStyle/>
          <a:p>
            <a:pPr algn="just"/>
            <a:r>
              <a:rPr lang="en-US" sz="2000">
                <a:latin typeface="UTM Avo" pitchFamily="18" charset="0"/>
              </a:rPr>
              <a:t>- Được nghỉ hè, chiều chiều, các bạn xóm mình rủ nhau chơi đá bóng. </a:t>
            </a:r>
          </a:p>
          <a:p>
            <a:pPr algn="just"/>
            <a:r>
              <a:rPr lang="en-US" sz="2000">
                <a:latin typeface="UTM Avo" pitchFamily="18" charset="0"/>
              </a:rPr>
              <a:t>- Trận đấu nào thật hấp dẫn. Các bạn reo hò thật vui. Kì nghỉ hè thật đáng nhớ với  tớ.</a:t>
            </a:r>
          </a:p>
        </p:txBody>
      </p:sp>
      <p:pic>
        <p:nvPicPr>
          <p:cNvPr id="28" name="Picture 2"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4680" y="2073661"/>
            <a:ext cx="3538401" cy="27303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Application Data\Zamaan's Software\psc\screenshot.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235923" y="1225482"/>
            <a:ext cx="4504715" cy="17646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3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out)">
                                      <p:cBhvr>
                                        <p:cTn id="7" dur="10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wipe(left)">
                                      <p:cBhvr>
                                        <p:cTn id="15" dur="1000"/>
                                        <p:tgtEl>
                                          <p:spTgt spid="25">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1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wipe(left)">
                                      <p:cBhvr>
                                        <p:cTn id="23" dur="10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297" b="17875"/>
          <a:stretch/>
        </p:blipFill>
        <p:spPr>
          <a:xfrm>
            <a:off x="5373848" y="585022"/>
            <a:ext cx="3626659" cy="3930944"/>
          </a:xfrm>
          <a:prstGeom prst="rect">
            <a:avLst/>
          </a:prstGeom>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MÙA NÀO   </a:t>
            </a:r>
            <a:r>
              <a:rPr lang="en-US" sz="2200" b="1" dirty="0">
                <a:solidFill>
                  <a:srgbClr val="FFFF00"/>
                </a:solidFill>
              </a:rPr>
              <a:t>ẤY NHỈ ?</a:t>
            </a:r>
            <a:endParaRPr lang="vi-VN" sz="2200" b="1" dirty="0">
              <a:solidFill>
                <a:srgbClr val="FFFF00"/>
              </a:solidFill>
            </a:endParaRPr>
          </a:p>
        </p:txBody>
      </p:sp>
      <p:sp>
        <p:nvSpPr>
          <p:cNvPr id="10" name="Rectangle 9"/>
          <p:cNvSpPr/>
          <p:nvPr/>
        </p:nvSpPr>
        <p:spPr>
          <a:xfrm>
            <a:off x="430096" y="1121020"/>
            <a:ext cx="4643670" cy="3430476"/>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11" name="Rectangle 10"/>
          <p:cNvSpPr/>
          <p:nvPr/>
        </p:nvSpPr>
        <p:spPr>
          <a:xfrm>
            <a:off x="5452251" y="1136134"/>
            <a:ext cx="3548256" cy="3430476"/>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13" name="Text Box 11"/>
          <p:cNvSpPr txBox="1">
            <a:spLocks noChangeArrowheads="1"/>
          </p:cNvSpPr>
          <p:nvPr/>
        </p:nvSpPr>
        <p:spPr bwMode="auto">
          <a:xfrm>
            <a:off x="490997" y="1744731"/>
            <a:ext cx="4464496" cy="1477317"/>
          </a:xfrm>
          <a:prstGeom prst="rect">
            <a:avLst/>
          </a:prstGeom>
          <a:noFill/>
          <a:ln>
            <a:noFill/>
          </a:ln>
          <a:effectLst/>
        </p:spPr>
        <p:txBody>
          <a:bodyPr wrap="square" lIns="91430" tIns="45715" rIns="91430" bIns="45715">
            <a:spAutoFit/>
          </a:bodyPr>
          <a:lstStyle/>
          <a:p>
            <a:pPr indent="290478">
              <a:lnSpc>
                <a:spcPct val="150000"/>
              </a:lnSpc>
            </a:pPr>
            <a:r>
              <a:rPr lang="vi-VN" sz="2000" b="1">
                <a:latin typeface="Arial (Body)"/>
              </a:rPr>
              <a:t>Mùa nào ve hát râm ran</a:t>
            </a:r>
          </a:p>
          <a:p>
            <a:pPr indent="290478">
              <a:lnSpc>
                <a:spcPct val="150000"/>
              </a:lnSpc>
            </a:pPr>
            <a:r>
              <a:rPr lang="vi-VN" sz="2000" b="1">
                <a:latin typeface="Arial (Body)"/>
              </a:rPr>
              <a:t>Phượng nở rực đỏ, </a:t>
            </a:r>
            <a:endParaRPr lang="en-US" sz="2000" b="1">
              <a:latin typeface="Arial (Body)"/>
            </a:endParaRPr>
          </a:p>
          <a:p>
            <a:pPr indent="290478">
              <a:lnSpc>
                <a:spcPct val="150000"/>
              </a:lnSpc>
            </a:pPr>
            <a:r>
              <a:rPr lang="en-US" sz="2000" b="1">
                <a:latin typeface="Arial (Body)"/>
              </a:rPr>
              <a:t>            </a:t>
            </a:r>
            <a:r>
              <a:rPr lang="vi-VN" sz="2000" b="1">
                <a:latin typeface="Arial (Body)"/>
              </a:rPr>
              <a:t>chang chang nắng vàng.</a:t>
            </a:r>
            <a:endParaRPr lang="vi-VN" sz="2000" b="1" dirty="0">
              <a:latin typeface="Arial (Body)"/>
            </a:endParaRPr>
          </a:p>
        </p:txBody>
      </p:sp>
      <p:sp>
        <p:nvSpPr>
          <p:cNvPr id="15" name="WordArt 27"/>
          <p:cNvSpPr>
            <a:spLocks noChangeArrowheads="1" noChangeShapeType="1" noTextEdit="1"/>
          </p:cNvSpPr>
          <p:nvPr/>
        </p:nvSpPr>
        <p:spPr bwMode="auto">
          <a:xfrm>
            <a:off x="473629" y="555526"/>
            <a:ext cx="2137831" cy="389801"/>
          </a:xfrm>
          <a:prstGeom prst="rect">
            <a:avLst/>
          </a:prstGeom>
        </p:spPr>
        <p:txBody>
          <a:bodyPr wrap="none" lIns="91438" tIns="45719" rIns="91438" bIns="45719" fromWordArt="1">
            <a:prstTxWarp prst="textPlain">
              <a:avLst>
                <a:gd name="adj" fmla="val 50000"/>
              </a:avLst>
            </a:prstTxWarp>
          </a:bodyPr>
          <a:lstStyle/>
          <a:p>
            <a:pPr algn="ctr" defTabSz="914378"/>
            <a:r>
              <a:rPr lang="en-US" sz="2800" kern="10">
                <a:ln w="19050">
                  <a:solidFill>
                    <a:srgbClr val="FF00FF"/>
                  </a:solidFill>
                  <a:round/>
                  <a:headEnd/>
                  <a:tailEnd/>
                </a:ln>
                <a:solidFill>
                  <a:srgbClr val="002060"/>
                </a:solidFill>
                <a:latin typeface="UTM Avo" pitchFamily="18" charset="0"/>
                <a:cs typeface="Times New Roman"/>
              </a:rPr>
              <a:t>Câu đố: </a:t>
            </a:r>
          </a:p>
        </p:txBody>
      </p:sp>
      <p:sp>
        <p:nvSpPr>
          <p:cNvPr id="16" name="Text Box 11"/>
          <p:cNvSpPr txBox="1">
            <a:spLocks noChangeArrowheads="1"/>
          </p:cNvSpPr>
          <p:nvPr/>
        </p:nvSpPr>
        <p:spPr bwMode="auto">
          <a:xfrm>
            <a:off x="2751932" y="4151397"/>
            <a:ext cx="2306948" cy="400099"/>
          </a:xfrm>
          <a:prstGeom prst="rect">
            <a:avLst/>
          </a:prstGeom>
          <a:noFill/>
          <a:ln>
            <a:noFill/>
          </a:ln>
          <a:effectLst/>
        </p:spPr>
        <p:txBody>
          <a:bodyPr wrap="square" lIns="91430" tIns="45715" rIns="91430" bIns="45715">
            <a:spAutoFit/>
          </a:bodyPr>
          <a:lstStyle/>
          <a:p>
            <a:pPr indent="290478" algn="just"/>
            <a:r>
              <a:rPr lang="en-US" sz="2000" b="1" i="1" dirty="0" err="1">
                <a:solidFill>
                  <a:srgbClr val="002060"/>
                </a:solidFill>
                <a:latin typeface="Arial (Body)"/>
              </a:rPr>
              <a:t>Đó</a:t>
            </a:r>
            <a:r>
              <a:rPr lang="en-US" sz="2000" b="1" i="1" dirty="0">
                <a:solidFill>
                  <a:srgbClr val="002060"/>
                </a:solidFill>
                <a:latin typeface="Arial (Body)"/>
              </a:rPr>
              <a:t> </a:t>
            </a:r>
            <a:r>
              <a:rPr lang="en-US" sz="2000" b="1" i="1" err="1">
                <a:solidFill>
                  <a:srgbClr val="002060"/>
                </a:solidFill>
                <a:latin typeface="Arial (Body)"/>
              </a:rPr>
              <a:t>là</a:t>
            </a:r>
            <a:r>
              <a:rPr lang="en-US" sz="2000" b="1" i="1">
                <a:solidFill>
                  <a:srgbClr val="002060"/>
                </a:solidFill>
                <a:latin typeface="Arial (Body)"/>
              </a:rPr>
              <a:t>  mùa gì?</a:t>
            </a:r>
            <a:endParaRPr lang="vi-VN" sz="2000" b="1" i="1" dirty="0">
              <a:solidFill>
                <a:srgbClr val="002060"/>
              </a:solidFill>
              <a:latin typeface="Arial (Body)"/>
            </a:endParaRPr>
          </a:p>
        </p:txBody>
      </p:sp>
      <p:sp>
        <p:nvSpPr>
          <p:cNvPr id="17" name="Text Box 11"/>
          <p:cNvSpPr txBox="1">
            <a:spLocks noChangeArrowheads="1"/>
          </p:cNvSpPr>
          <p:nvPr/>
        </p:nvSpPr>
        <p:spPr bwMode="auto">
          <a:xfrm>
            <a:off x="6378285" y="4137222"/>
            <a:ext cx="2010139" cy="400099"/>
          </a:xfrm>
          <a:prstGeom prst="rect">
            <a:avLst/>
          </a:prstGeom>
          <a:noFill/>
          <a:ln>
            <a:noFill/>
          </a:ln>
          <a:effectLst/>
        </p:spPr>
        <p:txBody>
          <a:bodyPr wrap="square" lIns="91430" tIns="45715" rIns="91430" bIns="45715">
            <a:spAutoFit/>
          </a:bodyPr>
          <a:lstStyle/>
          <a:p>
            <a:pPr indent="290478" algn="just"/>
            <a:r>
              <a:rPr lang="en-US" sz="2000" b="1">
                <a:solidFill>
                  <a:srgbClr val="002060"/>
                </a:solidFill>
                <a:latin typeface="Arial (Body)"/>
              </a:rPr>
              <a:t>Mùa hè</a:t>
            </a:r>
            <a:endParaRPr lang="vi-VN" sz="2000" b="1" dirty="0">
              <a:solidFill>
                <a:srgbClr val="002060"/>
              </a:solidFill>
              <a:latin typeface="Arial (Body)"/>
            </a:endParaRPr>
          </a:p>
        </p:txBody>
      </p:sp>
      <p:pic>
        <p:nvPicPr>
          <p:cNvPr id="3" name="Picture 2"/>
          <p:cNvPicPr>
            <a:picLocks noChangeAspect="1"/>
          </p:cNvPicPr>
          <p:nvPr/>
        </p:nvPicPr>
        <p:blipFill rotWithShape="1">
          <a:blip r:embed="rId6"/>
          <a:srcRect l="16539"/>
          <a:stretch/>
        </p:blipFill>
        <p:spPr>
          <a:xfrm>
            <a:off x="5508104" y="1569751"/>
            <a:ext cx="3410615" cy="2433951"/>
          </a:xfrm>
          <a:prstGeom prst="rect">
            <a:avLst/>
          </a:prstGeom>
        </p:spPr>
      </p:pic>
    </p:spTree>
    <p:extLst>
      <p:ext uri="{BB962C8B-B14F-4D97-AF65-F5344CB8AC3E}">
        <p14:creationId xmlns:p14="http://schemas.microsoft.com/office/powerpoint/2010/main" val="318799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wipe(left)">
                                      <p:cBhvr>
                                        <p:cTn id="15" dur="500"/>
                                        <p:tgtEl>
                                          <p:spTgt spid="13">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wipe(left)">
                                      <p:cBhvr>
                                        <p:cTn id="18" dur="500"/>
                                        <p:tgtEl>
                                          <p:spTgt spid="13">
                                            <p:txEl>
                                              <p:pRg st="2" end="2"/>
                                            </p:txEl>
                                          </p:spTgt>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wipe(left)">
                                      <p:cBhvr>
                                        <p:cTn id="26" dur="500"/>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wipe(left)">
                                      <p:cBhvr>
                                        <p:cTn id="34" dur="500"/>
                                        <p:tgtEl>
                                          <p:spTgt spid="17">
                                            <p:txEl>
                                              <p:pRg st="0" end="0"/>
                                            </p:txEl>
                                          </p:spTgt>
                                        </p:tgtEl>
                                      </p:cBhvr>
                                    </p:animEffect>
                                  </p:childTnLst>
                                </p:cTn>
                              </p:par>
                              <p:par>
                                <p:cTn id="35" presetID="6" presetClass="entr" presetSubtype="32"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out)">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17">
                                            <p:txEl>
                                              <p:pRg st="0" end="0"/>
                                            </p:txEl>
                                          </p:spTgt>
                                        </p:tgtEl>
                                      </p:cBhvr>
                                    </p:animEffect>
                                    <p:set>
                                      <p:cBhvr>
                                        <p:cTn id="47" dur="1" fill="hold">
                                          <p:stCondLst>
                                            <p:cond delay="499"/>
                                          </p:stCondLst>
                                        </p:cTn>
                                        <p:tgtEl>
                                          <p:spTgt spid="17">
                                            <p:txEl>
                                              <p:pRg st="0" end="0"/>
                                            </p:txEl>
                                          </p:spTgt>
                                        </p:tgtEl>
                                        <p:attrNameLst>
                                          <p:attrName>style.visibility</p:attrName>
                                        </p:attrNameLst>
                                      </p:cBhvr>
                                      <p:to>
                                        <p:strVal val="hidden"/>
                                      </p:to>
                                    </p:set>
                                  </p:childTnLst>
                                </p:cTn>
                              </p:par>
                              <p:par>
                                <p:cTn id="48" presetID="6" presetClass="entr" presetSubtype="32"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out)">
                                      <p:cBhvr>
                                        <p:cTn id="50" dur="1000"/>
                                        <p:tgtEl>
                                          <p:spTgt spid="19"/>
                                        </p:tgtEl>
                                      </p:cBhvr>
                                    </p:animEffect>
                                  </p:childTnLst>
                                </p:cTn>
                              </p:par>
                              <p:par>
                                <p:cTn id="51" presetID="16" presetClass="exit" presetSubtype="21" fill="hold" nodeType="withEffect">
                                  <p:stCondLst>
                                    <p:cond delay="0"/>
                                  </p:stCondLst>
                                  <p:childTnLst>
                                    <p:animEffect transition="out" filter="barn(inVertical)">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5" grpId="0"/>
      <p:bldP spid="17"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ular Callout 9"/>
          <p:cNvSpPr/>
          <p:nvPr/>
        </p:nvSpPr>
        <p:spPr>
          <a:xfrm>
            <a:off x="1403647" y="1549418"/>
            <a:ext cx="7488833" cy="1238355"/>
          </a:xfrm>
          <a:prstGeom prst="wedgeRectCallout">
            <a:avLst>
              <a:gd name="adj1" fmla="val -36319"/>
              <a:gd name="adj2" fmla="val 72772"/>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itchFamily="18" charset="0"/>
              </a:rPr>
              <a:t>Mùa hè năm nay của em có gì khác với mùa hè năm ngoái?</a:t>
            </a:r>
            <a:endParaRPr lang="en-US" sz="2000" b="1" dirty="0">
              <a:solidFill>
                <a:schemeClr val="tx1">
                  <a:lumMod val="95000"/>
                  <a:lumOff val="5000"/>
                </a:schemeClr>
              </a:solidFill>
              <a:latin typeface="UTM Avo"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24" name="TextBox 23"/>
          <p:cNvSpPr txBox="1"/>
          <p:nvPr/>
        </p:nvSpPr>
        <p:spPr>
          <a:xfrm>
            <a:off x="1948666" y="1549419"/>
            <a:ext cx="6727790" cy="950323"/>
          </a:xfrm>
          <a:prstGeom prst="rect">
            <a:avLst/>
          </a:prstGeom>
          <a:noFill/>
        </p:spPr>
        <p:txBody>
          <a:bodyPr wrap="square" lIns="91438" tIns="45719" rIns="91438" bIns="45719" rtlCol="0">
            <a:spAutoFit/>
          </a:bodyPr>
          <a:lstStyle/>
          <a:p>
            <a:pPr marL="342900" indent="-342900" algn="just">
              <a:lnSpc>
                <a:spcPct val="150000"/>
              </a:lnSpc>
              <a:buFontTx/>
              <a:buChar char="-"/>
            </a:pPr>
            <a:r>
              <a:rPr lang="vi-VN" sz="2000">
                <a:latin typeface="UTM Avo" pitchFamily="18" charset="0"/>
              </a:rPr>
              <a:t>Trong mỗi mùa hè, em đã làm những gì? </a:t>
            </a:r>
          </a:p>
          <a:p>
            <a:pPr marL="342900" indent="-342900" algn="just">
              <a:lnSpc>
                <a:spcPct val="150000"/>
              </a:lnSpc>
              <a:buFontTx/>
              <a:buChar char="-"/>
            </a:pPr>
            <a:r>
              <a:rPr lang="vi-VN" sz="2000">
                <a:latin typeface="UTM Avo" pitchFamily="18" charset="0"/>
              </a:rPr>
              <a:t> Em thích mùa hè nào hơn?</a:t>
            </a:r>
            <a:endParaRPr lang="en-US" sz="2000">
              <a:latin typeface="UTM Avo" pitchFamily="18" charset="0"/>
            </a:endParaRPr>
          </a:p>
        </p:txBody>
      </p:sp>
      <p:sp>
        <p:nvSpPr>
          <p:cNvPr id="25" name="TextBox 24"/>
          <p:cNvSpPr txBox="1"/>
          <p:nvPr/>
        </p:nvSpPr>
        <p:spPr>
          <a:xfrm>
            <a:off x="1375081" y="1501001"/>
            <a:ext cx="892663" cy="494685"/>
          </a:xfrm>
          <a:prstGeom prst="rect">
            <a:avLst/>
          </a:prstGeom>
          <a:noFill/>
        </p:spPr>
        <p:txBody>
          <a:bodyPr wrap="square" lIns="91438" tIns="45719" rIns="91438" bIns="45719" rtlCol="0">
            <a:spAutoFit/>
          </a:bodyPr>
          <a:lstStyle/>
          <a:p>
            <a:pPr algn="just">
              <a:lnSpc>
                <a:spcPct val="150000"/>
              </a:lnSpc>
            </a:pPr>
            <a:r>
              <a:rPr lang="en-US" sz="2000" b="1">
                <a:solidFill>
                  <a:srgbClr val="FF0000"/>
                </a:solidFill>
                <a:latin typeface="Arial Rounded MT Bold" pitchFamily="34" charset="0"/>
              </a:rPr>
              <a:t>  G :</a:t>
            </a:r>
          </a:p>
        </p:txBody>
      </p:sp>
      <p:pic>
        <p:nvPicPr>
          <p:cNvPr id="26" name="Picture 18" descr="club%20meeting"/>
          <p:cNvPicPr>
            <a:picLocks noChangeAspect="1" noChangeArrowheads="1"/>
          </p:cNvPicPr>
          <p:nvPr/>
        </p:nvPicPr>
        <p:blipFill rotWithShape="1">
          <a:blip r:embed="rId5">
            <a:extLst>
              <a:ext uri="{28A0092B-C50C-407E-A947-70E740481C1C}">
                <a14:useLocalDpi xmlns:a14="http://schemas.microsoft.com/office/drawing/2010/main" val="0"/>
              </a:ext>
            </a:extLst>
          </a:blip>
          <a:srcRect b="20084"/>
          <a:stretch/>
        </p:blipFill>
        <p:spPr bwMode="auto">
          <a:xfrm>
            <a:off x="-202081" y="2643758"/>
            <a:ext cx="4846089" cy="201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p:nvCxnSpPr>
        <p:spPr>
          <a:xfrm flipV="1">
            <a:off x="2051720" y="959750"/>
            <a:ext cx="171931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6096" y="973662"/>
            <a:ext cx="144016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24328" y="973662"/>
            <a:ext cx="115212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51720" y="1273631"/>
            <a:ext cx="1335223"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01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75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1000"/>
                                        <p:tgtEl>
                                          <p:spTgt spid="31"/>
                                        </p:tgtEl>
                                      </p:cBhvr>
                                    </p:animEffect>
                                  </p:childTnLst>
                                </p:cTn>
                              </p:par>
                              <p:par>
                                <p:cTn id="26" presetID="22" presetClass="entr" presetSubtype="8"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10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1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left)">
                                      <p:cBhvr>
                                        <p:cTn id="44" dur="10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xEl>
                                              <p:pRg st="1" end="1"/>
                                            </p:txEl>
                                          </p:spTgt>
                                        </p:tgtEl>
                                        <p:attrNameLst>
                                          <p:attrName>style.visibility</p:attrName>
                                        </p:attrNameLst>
                                      </p:cBhvr>
                                      <p:to>
                                        <p:strVal val="visible"/>
                                      </p:to>
                                    </p:set>
                                    <p:animEffect transition="in" filter="wipe(left)">
                                      <p:cBhvr>
                                        <p:cTn id="49"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7"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itchFamily="18" charset="0"/>
              </a:rPr>
              <a:t>Mùa hè năm nay của em có gì khác với mùa hè năm ngoái?</a:t>
            </a:r>
            <a:endParaRPr lang="en-US" sz="2000" b="1" dirty="0">
              <a:solidFill>
                <a:schemeClr val="tx1">
                  <a:lumMod val="95000"/>
                  <a:lumOff val="5000"/>
                </a:schemeClr>
              </a:solidFill>
              <a:latin typeface="UTM Avo"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flipV="1">
            <a:off x="2051720" y="959750"/>
            <a:ext cx="171931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6096" y="973662"/>
            <a:ext cx="144016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24328" y="973662"/>
            <a:ext cx="115212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Rounded Rectangular Callout 29"/>
          <p:cNvSpPr/>
          <p:nvPr/>
        </p:nvSpPr>
        <p:spPr>
          <a:xfrm>
            <a:off x="251519" y="1488540"/>
            <a:ext cx="2952329" cy="787027"/>
          </a:xfrm>
          <a:prstGeom prst="wedgeRoundRectCallout">
            <a:avLst>
              <a:gd name="adj1" fmla="val 38259"/>
              <a:gd name="adj2" fmla="val 72237"/>
              <a:gd name="adj3" fmla="val 16667"/>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rPr>
              <a:t> </a:t>
            </a:r>
            <a:r>
              <a:rPr lang="en-US" sz="2000" b="1">
                <a:solidFill>
                  <a:srgbClr val="002060"/>
                </a:solidFill>
              </a:rPr>
              <a:t>- Nghỉ hè này, bạn có điều gì vui không?</a:t>
            </a:r>
            <a:endParaRPr lang="en-US" sz="2000" b="1" dirty="0">
              <a:solidFill>
                <a:srgbClr val="C00000"/>
              </a:solidFill>
              <a:latin typeface="HP001 4 hàng" pitchFamily="34" charset="0"/>
            </a:endParaRPr>
          </a:p>
        </p:txBody>
      </p:sp>
      <p:sp>
        <p:nvSpPr>
          <p:cNvPr id="32" name="Rounded Rectangular Callout 31"/>
          <p:cNvSpPr/>
          <p:nvPr/>
        </p:nvSpPr>
        <p:spPr>
          <a:xfrm>
            <a:off x="6232912" y="1458686"/>
            <a:ext cx="2712850" cy="1088582"/>
          </a:xfrm>
          <a:prstGeom prst="wedgeRoundRectCallout">
            <a:avLst>
              <a:gd name="adj1" fmla="val -66655"/>
              <a:gd name="adj2" fmla="val 38280"/>
              <a:gd name="adj3" fmla="val 16667"/>
            </a:avLst>
          </a:prstGeom>
          <a:solidFill>
            <a:srgbClr val="F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rPr>
              <a:t>- </a:t>
            </a:r>
            <a:r>
              <a:rPr lang="en-US" sz="2000" b="1" dirty="0" err="1">
                <a:solidFill>
                  <a:srgbClr val="002060"/>
                </a:solidFill>
              </a:rPr>
              <a:t>Ôi</a:t>
            </a:r>
            <a:r>
              <a:rPr lang="en-US" sz="2000" b="1">
                <a:solidFill>
                  <a:srgbClr val="002060"/>
                </a:solidFill>
              </a:rPr>
              <a:t>, tớ phải nghỉ ở nhà. Tớ giúp đỡ mẹ. Vì ông tớ mệt!</a:t>
            </a:r>
            <a:endParaRPr lang="en-US" sz="2000" b="1" dirty="0">
              <a:solidFill>
                <a:srgbClr val="C00000"/>
              </a:solidFill>
            </a:endParaRPr>
          </a:p>
        </p:txBody>
      </p:sp>
      <p:pic>
        <p:nvPicPr>
          <p:cNvPr id="33" name="Picture 6" descr="C:\Users\Administrator\Application Data\Zamaan's Software\psc\screenshot.JPG"/>
          <p:cNvPicPr>
            <a:picLocks noChangeAspect="1" noChangeArrowheads="1"/>
          </p:cNvPicPr>
          <p:nvPr/>
        </p:nvPicPr>
        <p:blipFill>
          <a:blip r:embed="rId5">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2376574" y="2670537"/>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240798" y="2406273"/>
            <a:ext cx="2931339" cy="924648"/>
          </a:xfrm>
          <a:prstGeom prst="wedgeRoundRectCallout">
            <a:avLst>
              <a:gd name="adj1" fmla="val 57982"/>
              <a:gd name="adj2" fmla="val 2177"/>
              <a:gd name="adj3" fmla="val 16667"/>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002060"/>
                </a:solidFill>
              </a:rPr>
              <a:t>- </a:t>
            </a:r>
            <a:r>
              <a:rPr lang="en-US" sz="2000" b="1">
                <a:solidFill>
                  <a:srgbClr val="002060"/>
                </a:solidFill>
              </a:rPr>
              <a:t>Bạn tuyệt quá! Thế mùa hè năm ngoái bạn đã làm gì?</a:t>
            </a:r>
            <a:endParaRPr lang="en-US" sz="2000" b="1" dirty="0">
              <a:solidFill>
                <a:schemeClr val="tx1"/>
              </a:solidFill>
            </a:endParaRPr>
          </a:p>
        </p:txBody>
      </p:sp>
      <p:sp>
        <p:nvSpPr>
          <p:cNvPr id="44" name="Rounded Rectangular Callout 43"/>
          <p:cNvSpPr/>
          <p:nvPr/>
        </p:nvSpPr>
        <p:spPr>
          <a:xfrm>
            <a:off x="6232912" y="2717702"/>
            <a:ext cx="2659569" cy="1078183"/>
          </a:xfrm>
          <a:prstGeom prst="wedgeRoundRectCallout">
            <a:avLst>
              <a:gd name="adj1" fmla="val -60860"/>
              <a:gd name="adj2" fmla="val -8413"/>
              <a:gd name="adj3" fmla="val 16667"/>
            </a:avLst>
          </a:prstGeom>
          <a:solidFill>
            <a:srgbClr val="F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002060"/>
                </a:solidFill>
              </a:rPr>
              <a:t>- </a:t>
            </a:r>
            <a:r>
              <a:rPr lang="en-US" sz="2000" b="1">
                <a:solidFill>
                  <a:srgbClr val="002060"/>
                </a:solidFill>
              </a:rPr>
              <a:t>Tớ đi du lịch cùng mẹ , được tắm biển thỏa thích.</a:t>
            </a:r>
            <a:endParaRPr lang="en-US" sz="2000" b="1" dirty="0">
              <a:solidFill>
                <a:srgbClr val="C00000"/>
              </a:solidFill>
            </a:endParaRPr>
          </a:p>
        </p:txBody>
      </p:sp>
      <p:sp>
        <p:nvSpPr>
          <p:cNvPr id="45" name="Rounded Rectangular Callout 44"/>
          <p:cNvSpPr/>
          <p:nvPr/>
        </p:nvSpPr>
        <p:spPr>
          <a:xfrm>
            <a:off x="265673" y="3454399"/>
            <a:ext cx="2362112" cy="919586"/>
          </a:xfrm>
          <a:prstGeom prst="wedgeRoundRectCallout">
            <a:avLst>
              <a:gd name="adj1" fmla="val 56356"/>
              <a:gd name="adj2" fmla="val 38672"/>
              <a:gd name="adj3" fmla="val 16667"/>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rPr>
              <a:t> </a:t>
            </a:r>
            <a:r>
              <a:rPr lang="en-US" sz="2000" b="1">
                <a:solidFill>
                  <a:srgbClr val="002060"/>
                </a:solidFill>
              </a:rPr>
              <a:t>- Vậy mùa hè nào bạn thích hơn?</a:t>
            </a:r>
            <a:endParaRPr lang="en-US" sz="2000" b="1" dirty="0">
              <a:solidFill>
                <a:srgbClr val="C00000"/>
              </a:solidFill>
              <a:latin typeface="HP001 4 hàng" pitchFamily="34" charset="0"/>
            </a:endParaRPr>
          </a:p>
        </p:txBody>
      </p:sp>
      <p:sp>
        <p:nvSpPr>
          <p:cNvPr id="26" name="Rounded Rectangular Callout 25"/>
          <p:cNvSpPr/>
          <p:nvPr/>
        </p:nvSpPr>
        <p:spPr>
          <a:xfrm>
            <a:off x="6312741" y="3810848"/>
            <a:ext cx="2606288" cy="839533"/>
          </a:xfrm>
          <a:prstGeom prst="wedgeRoundRectCallout">
            <a:avLst>
              <a:gd name="adj1" fmla="val -64399"/>
              <a:gd name="adj2" fmla="val -63372"/>
              <a:gd name="adj3" fmla="val 16667"/>
            </a:avLst>
          </a:prstGeom>
          <a:solidFill>
            <a:srgbClr val="F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002060"/>
                </a:solidFill>
              </a:rPr>
              <a:t>- </a:t>
            </a:r>
            <a:r>
              <a:rPr lang="en-US" sz="2000" b="1">
                <a:solidFill>
                  <a:srgbClr val="002060"/>
                </a:solidFill>
              </a:rPr>
              <a:t>Mùa  hè năm ngoái.</a:t>
            </a:r>
            <a:endParaRPr lang="en-US" sz="2000" b="1" dirty="0">
              <a:solidFill>
                <a:schemeClr val="tx1"/>
              </a:solidFill>
            </a:endParaRPr>
          </a:p>
        </p:txBody>
      </p:sp>
    </p:spTree>
    <p:extLst>
      <p:ext uri="{BB962C8B-B14F-4D97-AF65-F5344CB8AC3E}">
        <p14:creationId xmlns:p14="http://schemas.microsoft.com/office/powerpoint/2010/main" val="128326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1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10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5" grpId="0" animBg="1"/>
      <p:bldP spid="44" grpId="0" animBg="1"/>
      <p:bldP spid="4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itchFamily="18" charset="0"/>
              </a:rPr>
              <a:t>Mùa hè năm nay của em có gì khác với mùa hè năm ngoái?</a:t>
            </a:r>
            <a:endParaRPr lang="en-US" sz="2000" b="1" dirty="0">
              <a:solidFill>
                <a:schemeClr val="tx1">
                  <a:lumMod val="95000"/>
                  <a:lumOff val="5000"/>
                </a:schemeClr>
              </a:solidFill>
              <a:latin typeface="UTM Avo"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flipV="1">
            <a:off x="2051720" y="959750"/>
            <a:ext cx="171931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6096" y="973662"/>
            <a:ext cx="144016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24328" y="973662"/>
            <a:ext cx="115212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Rectangular Callout 29"/>
          <p:cNvSpPr/>
          <p:nvPr/>
        </p:nvSpPr>
        <p:spPr>
          <a:xfrm>
            <a:off x="3357799" y="2551900"/>
            <a:ext cx="5594009" cy="1203673"/>
          </a:xfrm>
          <a:prstGeom prst="wedgeRectCallout">
            <a:avLst>
              <a:gd name="adj1" fmla="val -57595"/>
              <a:gd name="adj2" fmla="val -30844"/>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391997" y="2623766"/>
            <a:ext cx="5525611" cy="1015661"/>
          </a:xfrm>
          <a:prstGeom prst="rect">
            <a:avLst/>
          </a:prstGeom>
          <a:noFill/>
        </p:spPr>
        <p:txBody>
          <a:bodyPr wrap="square" lIns="91438" tIns="45719" rIns="91438" bIns="45719" rtlCol="0">
            <a:spAutoFit/>
          </a:bodyPr>
          <a:lstStyle/>
          <a:p>
            <a:pPr algn="just"/>
            <a:r>
              <a:rPr lang="en-US" sz="2000">
                <a:latin typeface="+mj-lt"/>
              </a:rPr>
              <a:t>Hè năm ngoái, tớ được về thăm quê ngoại. Tớ nhớ nhất là được  cùng bà ra đồng dỡ khoai, nhổ lạc, nhặt đỗ.  Ông còn dạy tớ câu cá.</a:t>
            </a:r>
          </a:p>
        </p:txBody>
      </p:sp>
      <p:sp>
        <p:nvSpPr>
          <p:cNvPr id="33" name="Rectangular Callout 32"/>
          <p:cNvSpPr/>
          <p:nvPr/>
        </p:nvSpPr>
        <p:spPr>
          <a:xfrm>
            <a:off x="3357799" y="1429143"/>
            <a:ext cx="5534682" cy="803730"/>
          </a:xfrm>
          <a:prstGeom prst="wedgeRectCallout">
            <a:avLst>
              <a:gd name="adj1" fmla="val -61243"/>
              <a:gd name="adj2" fmla="val 49707"/>
            </a:avLst>
          </a:prstGeom>
          <a:solidFill>
            <a:srgbClr val="DAEFC3"/>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498893" y="1509975"/>
            <a:ext cx="5136601" cy="707884"/>
          </a:xfrm>
          <a:prstGeom prst="rect">
            <a:avLst/>
          </a:prstGeom>
          <a:noFill/>
        </p:spPr>
        <p:txBody>
          <a:bodyPr wrap="square" lIns="91438" tIns="45719" rIns="91438" bIns="45719" rtlCol="0">
            <a:spAutoFit/>
          </a:bodyPr>
          <a:lstStyle/>
          <a:p>
            <a:pPr algn="just"/>
            <a:r>
              <a:rPr lang="en-US" sz="2000">
                <a:latin typeface="+mj-lt"/>
              </a:rPr>
              <a:t>Hè năm nay, tớ cùng bố  mẹ có kì nghỉ thật đáng nhớ. Cả nhà tớ đi du lịch  Đồ Sơn. </a:t>
            </a:r>
          </a:p>
        </p:txBody>
      </p:sp>
      <p:pic>
        <p:nvPicPr>
          <p:cNvPr id="35" name="Picture 6" descr="C:\Users\Administrator\Application Data\Zamaan's Software\psc\screenshot.JPG"/>
          <p:cNvPicPr>
            <a:picLocks noChangeAspect="1" noChangeArrowheads="1"/>
          </p:cNvPicPr>
          <p:nvPr/>
        </p:nvPicPr>
        <p:blipFill rotWithShape="1">
          <a:blip r:embed="rId5">
            <a:clrChange>
              <a:clrFrom>
                <a:srgbClr val="D8EDE6"/>
              </a:clrFrom>
              <a:clrTo>
                <a:srgbClr val="D8EDE6">
                  <a:alpha val="0"/>
                </a:srgbClr>
              </a:clrTo>
            </a:clrChange>
            <a:extLst>
              <a:ext uri="{28A0092B-C50C-407E-A947-70E740481C1C}">
                <a14:useLocalDpi xmlns:a14="http://schemas.microsoft.com/office/drawing/2010/main" val="0"/>
              </a:ext>
            </a:extLst>
          </a:blip>
          <a:srcRect l="19469"/>
          <a:stretch/>
        </p:blipFill>
        <p:spPr bwMode="auto">
          <a:xfrm>
            <a:off x="0" y="2551900"/>
            <a:ext cx="3129608" cy="200025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ular Callout 35"/>
          <p:cNvSpPr/>
          <p:nvPr/>
        </p:nvSpPr>
        <p:spPr>
          <a:xfrm>
            <a:off x="3357799" y="4019069"/>
            <a:ext cx="5534682" cy="533081"/>
          </a:xfrm>
          <a:prstGeom prst="wedgeRectCallout">
            <a:avLst>
              <a:gd name="adj1" fmla="val -57835"/>
              <a:gd name="adj2" fmla="val -36113"/>
            </a:avLst>
          </a:prstGeom>
          <a:solidFill>
            <a:srgbClr val="FF0000">
              <a:alpha val="23137"/>
            </a:srgbClr>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498893" y="4099901"/>
            <a:ext cx="5136601" cy="400108"/>
          </a:xfrm>
          <a:prstGeom prst="rect">
            <a:avLst/>
          </a:prstGeom>
          <a:noFill/>
        </p:spPr>
        <p:txBody>
          <a:bodyPr wrap="square" lIns="91438" tIns="45719" rIns="91438" bIns="45719" rtlCol="0">
            <a:spAutoFit/>
          </a:bodyPr>
          <a:lstStyle/>
          <a:p>
            <a:pPr algn="just"/>
            <a:r>
              <a:rPr lang="en-US" sz="2000">
                <a:latin typeface="+mj-lt"/>
              </a:rPr>
              <a:t>Tớ thấy mùa hè nào cũng ý nghĩa với tớ.</a:t>
            </a:r>
          </a:p>
        </p:txBody>
      </p:sp>
    </p:spTree>
    <p:extLst>
      <p:ext uri="{BB962C8B-B14F-4D97-AF65-F5344CB8AC3E}">
        <p14:creationId xmlns:p14="http://schemas.microsoft.com/office/powerpoint/2010/main" val="111443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1000"/>
                                        <p:tgtEl>
                                          <p:spTgt spid="3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wipe(left)">
                                      <p:cBhvr>
                                        <p:cTn id="20" dur="1000"/>
                                        <p:tgtEl>
                                          <p:spTgt spid="32">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wipe(left)">
                                      <p:cBhvr>
                                        <p:cTn id="28" dur="1000"/>
                                        <p:tgtEl>
                                          <p:spTgt spid="37">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UTM Avo" pitchFamily="18" charset="0"/>
              </a:rPr>
              <a:t>Mùa hè năm nay của em có gì khác với mùa hè năm ngoái?</a:t>
            </a:r>
            <a:endParaRPr lang="en-US" sz="2000" b="1" dirty="0">
              <a:solidFill>
                <a:schemeClr val="tx1">
                  <a:lumMod val="95000"/>
                  <a:lumOff val="5000"/>
                </a:schemeClr>
              </a:solidFill>
              <a:latin typeface="UTM Avo"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cxnSp>
        <p:nvCxnSpPr>
          <p:cNvPr id="27" name="Straight Connector 26"/>
          <p:cNvCxnSpPr/>
          <p:nvPr/>
        </p:nvCxnSpPr>
        <p:spPr>
          <a:xfrm flipV="1">
            <a:off x="2051720" y="959750"/>
            <a:ext cx="1719312" cy="1391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6096" y="973662"/>
            <a:ext cx="144016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524328" y="973662"/>
            <a:ext cx="115212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24" name="Picture 18" descr="club%20meeting"/>
          <p:cNvPicPr>
            <a:picLocks noChangeAspect="1" noChangeArrowheads="1"/>
          </p:cNvPicPr>
          <p:nvPr/>
        </p:nvPicPr>
        <p:blipFill rotWithShape="1">
          <a:blip r:embed="rId5">
            <a:extLst>
              <a:ext uri="{28A0092B-C50C-407E-A947-70E740481C1C}">
                <a14:useLocalDpi xmlns:a14="http://schemas.microsoft.com/office/drawing/2010/main" val="0"/>
              </a:ext>
            </a:extLst>
          </a:blip>
          <a:srcRect b="20084"/>
          <a:stretch/>
        </p:blipFill>
        <p:spPr bwMode="auto">
          <a:xfrm>
            <a:off x="1178900" y="2211709"/>
            <a:ext cx="5886453" cy="244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p:cNvGrpSpPr/>
          <p:nvPr/>
        </p:nvGrpSpPr>
        <p:grpSpPr>
          <a:xfrm>
            <a:off x="145244" y="1563639"/>
            <a:ext cx="3058603" cy="1296143"/>
            <a:chOff x="145244" y="1563639"/>
            <a:chExt cx="3058603" cy="1296143"/>
          </a:xfrm>
        </p:grpSpPr>
        <p:sp>
          <p:nvSpPr>
            <p:cNvPr id="26" name="Cloud Callout 25"/>
            <p:cNvSpPr/>
            <p:nvPr/>
          </p:nvSpPr>
          <p:spPr>
            <a:xfrm>
              <a:off x="145244" y="1563639"/>
              <a:ext cx="3058603" cy="1296143"/>
            </a:xfrm>
            <a:prstGeom prst="cloudCallout">
              <a:avLst>
                <a:gd name="adj1" fmla="val 22332"/>
                <a:gd name="adj2" fmla="val 60540"/>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UTM Avo" pitchFamily="18" charset="0"/>
              </a:endParaRPr>
            </a:p>
          </p:txBody>
        </p:sp>
        <p:sp>
          <p:nvSpPr>
            <p:cNvPr id="28" name="TextBox 27"/>
            <p:cNvSpPr txBox="1"/>
            <p:nvPr/>
          </p:nvSpPr>
          <p:spPr>
            <a:xfrm>
              <a:off x="539552" y="1635646"/>
              <a:ext cx="2290221" cy="707884"/>
            </a:xfrm>
            <a:prstGeom prst="rect">
              <a:avLst/>
            </a:prstGeom>
            <a:noFill/>
          </p:spPr>
          <p:txBody>
            <a:bodyPr wrap="square" lIns="91438" tIns="45719" rIns="91438" bIns="45719" rtlCol="0">
              <a:spAutoFit/>
            </a:bodyPr>
            <a:lstStyle/>
            <a:p>
              <a:pPr algn="ctr"/>
              <a:r>
                <a:rPr lang="en-US" sz="2000">
                  <a:latin typeface="UTM Avo" pitchFamily="18" charset="0"/>
                </a:rPr>
                <a:t>Hè này,  tớ vui lắm!. Tớ được…..</a:t>
              </a:r>
            </a:p>
          </p:txBody>
        </p:sp>
      </p:grpSp>
      <p:grpSp>
        <p:nvGrpSpPr>
          <p:cNvPr id="38" name="Group 37"/>
          <p:cNvGrpSpPr/>
          <p:nvPr/>
        </p:nvGrpSpPr>
        <p:grpSpPr>
          <a:xfrm>
            <a:off x="3575753" y="1168523"/>
            <a:ext cx="2486013" cy="1510310"/>
            <a:chOff x="3575753" y="1168523"/>
            <a:chExt cx="2486013" cy="1510310"/>
          </a:xfrm>
        </p:grpSpPr>
        <p:sp>
          <p:nvSpPr>
            <p:cNvPr id="39" name="Oval Callout 38"/>
            <p:cNvSpPr/>
            <p:nvPr/>
          </p:nvSpPr>
          <p:spPr>
            <a:xfrm>
              <a:off x="3575753" y="1168523"/>
              <a:ext cx="2486013" cy="1510310"/>
            </a:xfrm>
            <a:prstGeom prst="wedgeEllipseCallout">
              <a:avLst>
                <a:gd name="adj1" fmla="val -17609"/>
                <a:gd name="adj2" fmla="val 67305"/>
              </a:avLst>
            </a:prstGeom>
            <a:solidFill>
              <a:srgbClr val="FFFFD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663720" y="1415847"/>
              <a:ext cx="2290221" cy="1015661"/>
            </a:xfrm>
            <a:prstGeom prst="rect">
              <a:avLst/>
            </a:prstGeom>
            <a:noFill/>
          </p:spPr>
          <p:txBody>
            <a:bodyPr wrap="square" lIns="91438" tIns="45719" rIns="91438" bIns="45719" rtlCol="0">
              <a:spAutoFit/>
            </a:bodyPr>
            <a:lstStyle/>
            <a:p>
              <a:pPr algn="ctr"/>
              <a:r>
                <a:rPr lang="en-US" sz="2000">
                  <a:latin typeface="UTM Avo" pitchFamily="18" charset="0"/>
                </a:rPr>
                <a:t>Tớ  thấy mùa hè năm nay rất vui. Tớ  được….</a:t>
              </a:r>
            </a:p>
          </p:txBody>
        </p:sp>
      </p:grpSp>
      <p:grpSp>
        <p:nvGrpSpPr>
          <p:cNvPr id="41" name="Group 40"/>
          <p:cNvGrpSpPr/>
          <p:nvPr/>
        </p:nvGrpSpPr>
        <p:grpSpPr>
          <a:xfrm>
            <a:off x="6084168" y="1527633"/>
            <a:ext cx="3059832" cy="1368152"/>
            <a:chOff x="6084168" y="1527633"/>
            <a:chExt cx="3059832" cy="1368152"/>
          </a:xfrm>
        </p:grpSpPr>
        <p:sp>
          <p:nvSpPr>
            <p:cNvPr id="42" name="Cloud Callout 41"/>
            <p:cNvSpPr/>
            <p:nvPr/>
          </p:nvSpPr>
          <p:spPr>
            <a:xfrm>
              <a:off x="6084168" y="1527633"/>
              <a:ext cx="3059832" cy="1368152"/>
            </a:xfrm>
            <a:prstGeom prst="cloudCallout">
              <a:avLst>
                <a:gd name="adj1" fmla="val -41020"/>
                <a:gd name="adj2" fmla="val 59317"/>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470769" y="1635646"/>
              <a:ext cx="2493720" cy="1015661"/>
            </a:xfrm>
            <a:prstGeom prst="rect">
              <a:avLst/>
            </a:prstGeom>
            <a:noFill/>
          </p:spPr>
          <p:txBody>
            <a:bodyPr wrap="square" lIns="91438" tIns="45719" rIns="91438" bIns="45719" rtlCol="0">
              <a:spAutoFit/>
            </a:bodyPr>
            <a:lstStyle/>
            <a:p>
              <a:pPr algn="ctr"/>
              <a:r>
                <a:rPr lang="en-US" sz="2000">
                  <a:latin typeface="UTM Avo" pitchFamily="18" charset="0"/>
                </a:rPr>
                <a:t>Tớ  thấy nghỉ hè năm ngoái có ý nghĩa hơn.. .</a:t>
              </a:r>
            </a:p>
          </p:txBody>
        </p:sp>
      </p:grpSp>
    </p:spTree>
    <p:extLst>
      <p:ext uri="{BB962C8B-B14F-4D97-AF65-F5344CB8AC3E}">
        <p14:creationId xmlns:p14="http://schemas.microsoft.com/office/powerpoint/2010/main" val="391981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10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183479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dirty="0">
              <a:solidFill>
                <a:srgbClr val="FFFF00"/>
              </a:solidFill>
            </a:endParaRPr>
          </a:p>
        </p:txBody>
      </p:sp>
      <p:sp>
        <p:nvSpPr>
          <p:cNvPr id="79" name="Rectangle 78"/>
          <p:cNvSpPr>
            <a:spLocks noChangeArrowheads="1"/>
          </p:cNvSpPr>
          <p:nvPr/>
        </p:nvSpPr>
        <p:spPr bwMode="auto">
          <a:xfrm>
            <a:off x="1259636" y="2452712"/>
            <a:ext cx="1872207"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Đọc đúng từ ngữ, câu, đoạn và toàn bộ câu chuyện. </a:t>
            </a:r>
            <a:endParaRPr lang="vi-VN" sz="2000" b="1" dirty="0">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0" y="1227699"/>
            <a:ext cx="3374048" cy="1122442"/>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0" y="576878"/>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158656" y="2283718"/>
            <a:ext cx="175208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150874" y="2428032"/>
            <a:ext cx="1709158"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Bước đầu biết thể hiện tâm trạng, cảm xúc.</a:t>
            </a:r>
            <a:endParaRPr lang="vi-VN" sz="2000" dirty="0">
              <a:solidFill>
                <a:prstClr val="black"/>
              </a:solidFill>
              <a:latin typeface="UTM Avo" pitchFamily="18" charset="0"/>
            </a:endParaRPr>
          </a:p>
        </p:txBody>
      </p:sp>
      <p:cxnSp>
        <p:nvCxnSpPr>
          <p:cNvPr id="85" name="Curved Connector 30"/>
          <p:cNvCxnSpPr>
            <a:cxnSpLocks noChangeShapeType="1"/>
            <a:endCxn id="83" idx="0"/>
          </p:cNvCxnSpPr>
          <p:nvPr/>
        </p:nvCxnSpPr>
        <p:spPr bwMode="auto">
          <a:xfrm flipH="1">
            <a:off x="4034701" y="1250485"/>
            <a:ext cx="1713062" cy="103323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5004051" y="2303395"/>
            <a:ext cx="2035321"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5004052" y="2317516"/>
            <a:ext cx="2035321"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Trải nghiệm mùa hè của bạn nhỏ nào cũng rất thú vị và đáng nhớ</a:t>
            </a:r>
            <a:endParaRPr lang="vi-VN" sz="2000" dirty="0">
              <a:solidFill>
                <a:prstClr val="black"/>
              </a:solidFill>
              <a:latin typeface="UTM Avo" pitchFamily="18" charset="0"/>
            </a:endParaRPr>
          </a:p>
        </p:txBody>
      </p:sp>
      <p:cxnSp>
        <p:nvCxnSpPr>
          <p:cNvPr id="89" name="Curved Connector 30"/>
          <p:cNvCxnSpPr>
            <a:cxnSpLocks noChangeShapeType="1"/>
            <a:endCxn id="87" idx="0"/>
          </p:cNvCxnSpPr>
          <p:nvPr/>
        </p:nvCxnSpPr>
        <p:spPr bwMode="auto">
          <a:xfrm>
            <a:off x="5548492" y="1239606"/>
            <a:ext cx="473220" cy="106378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ounded Rectangle 26"/>
          <p:cNvSpPr>
            <a:spLocks noChangeArrowheads="1"/>
          </p:cNvSpPr>
          <p:nvPr/>
        </p:nvSpPr>
        <p:spPr bwMode="auto">
          <a:xfrm>
            <a:off x="7164289" y="2283718"/>
            <a:ext cx="1835696"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28" name="Rectangle 27"/>
          <p:cNvSpPr>
            <a:spLocks noChangeArrowheads="1"/>
          </p:cNvSpPr>
          <p:nvPr/>
        </p:nvSpPr>
        <p:spPr bwMode="auto">
          <a:xfrm>
            <a:off x="7092281" y="2356024"/>
            <a:ext cx="1944215"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Nói được những điều đáng nhớ trong kì nghỉ hè của mình.</a:t>
            </a:r>
            <a:endParaRPr lang="vi-VN" sz="2000" dirty="0">
              <a:solidFill>
                <a:prstClr val="black"/>
              </a:solidFill>
              <a:latin typeface="UTM Avo" pitchFamily="18" charset="0"/>
            </a:endParaRPr>
          </a:p>
        </p:txBody>
      </p:sp>
      <p:cxnSp>
        <p:nvCxnSpPr>
          <p:cNvPr id="29" name="Curved Connector 30"/>
          <p:cNvCxnSpPr>
            <a:cxnSpLocks noChangeShapeType="1"/>
            <a:endCxn id="27" idx="0"/>
          </p:cNvCxnSpPr>
          <p:nvPr/>
        </p:nvCxnSpPr>
        <p:spPr bwMode="auto">
          <a:xfrm>
            <a:off x="5713801" y="1250485"/>
            <a:ext cx="2368336" cy="103323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par>
                                <p:cTn id="52" presetID="22" presetClass="entr" presetSubtype="1"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up)">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circle(in)">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P spid="27" grpId="0" animBg="1"/>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2831480" y="-400050"/>
            <a:ext cx="1444982" cy="1820450"/>
          </a:xfrm>
          <a:prstGeom prst="rect">
            <a:avLst/>
          </a:prstGeom>
        </p:spPr>
      </p:pic>
      <p:pic>
        <p:nvPicPr>
          <p:cNvPr id="11" name="Picture 10"/>
          <p:cNvPicPr>
            <a:picLocks noChangeAspect="1"/>
          </p:cNvPicPr>
          <p:nvPr/>
        </p:nvPicPr>
        <p:blipFill>
          <a:blip r:embed="rId4"/>
          <a:stretch>
            <a:fillRect/>
          </a:stretch>
        </p:blipFill>
        <p:spPr>
          <a:xfrm>
            <a:off x="5132648" y="324115"/>
            <a:ext cx="2241429" cy="1763561"/>
          </a:xfrm>
          <a:prstGeom prst="rect">
            <a:avLst/>
          </a:prstGeom>
        </p:spPr>
      </p:pic>
      <p:pic>
        <p:nvPicPr>
          <p:cNvPr id="12" name="Picture 11"/>
          <p:cNvPicPr>
            <a:picLocks noChangeAspect="1"/>
          </p:cNvPicPr>
          <p:nvPr/>
        </p:nvPicPr>
        <p:blipFill>
          <a:blip r:embed="rId5"/>
          <a:stretch>
            <a:fillRect/>
          </a:stretch>
        </p:blipFill>
        <p:spPr>
          <a:xfrm>
            <a:off x="4153681" y="39576"/>
            <a:ext cx="1342583" cy="1342583"/>
          </a:xfrm>
          <a:prstGeom prst="rect">
            <a:avLst/>
          </a:prstGeom>
        </p:spPr>
      </p:pic>
      <p:pic>
        <p:nvPicPr>
          <p:cNvPr id="14" name="Picture 13"/>
          <p:cNvPicPr>
            <a:picLocks noChangeAspect="1"/>
          </p:cNvPicPr>
          <p:nvPr/>
        </p:nvPicPr>
        <p:blipFill>
          <a:blip r:embed="rId6"/>
          <a:stretch>
            <a:fillRect/>
          </a:stretch>
        </p:blipFill>
        <p:spPr>
          <a:xfrm>
            <a:off x="1807179" y="855531"/>
            <a:ext cx="1718050" cy="1638405"/>
          </a:xfrm>
          <a:prstGeom prst="rect">
            <a:avLst/>
          </a:prstGeom>
        </p:spPr>
      </p:pic>
      <p:pic>
        <p:nvPicPr>
          <p:cNvPr id="15" name="Picture 14"/>
          <p:cNvPicPr>
            <a:picLocks noChangeAspect="1"/>
          </p:cNvPicPr>
          <p:nvPr/>
        </p:nvPicPr>
        <p:blipFill>
          <a:blip r:embed="rId7"/>
          <a:stretch>
            <a:fillRect/>
          </a:stretch>
        </p:blipFill>
        <p:spPr>
          <a:xfrm>
            <a:off x="2279842" y="2778270"/>
            <a:ext cx="1934228" cy="2116273"/>
          </a:xfrm>
          <a:prstGeom prst="rect">
            <a:avLst/>
          </a:prstGeom>
        </p:spPr>
      </p:pic>
      <p:pic>
        <p:nvPicPr>
          <p:cNvPr id="16" name="Picture 15"/>
          <p:cNvPicPr>
            <a:picLocks noChangeAspect="1"/>
          </p:cNvPicPr>
          <p:nvPr/>
        </p:nvPicPr>
        <p:blipFill>
          <a:blip r:embed="rId8"/>
          <a:stretch>
            <a:fillRect/>
          </a:stretch>
        </p:blipFill>
        <p:spPr>
          <a:xfrm>
            <a:off x="4891338" y="3078169"/>
            <a:ext cx="1911473" cy="1888718"/>
          </a:xfrm>
          <a:prstGeom prst="rect">
            <a:avLst/>
          </a:prstGeom>
        </p:spPr>
      </p:pic>
      <p:pic>
        <p:nvPicPr>
          <p:cNvPr id="17" name="Picture 16"/>
          <p:cNvPicPr>
            <a:picLocks noChangeAspect="1"/>
          </p:cNvPicPr>
          <p:nvPr/>
        </p:nvPicPr>
        <p:blipFill>
          <a:blip r:embed="rId9"/>
          <a:stretch>
            <a:fillRect/>
          </a:stretch>
        </p:blipFill>
        <p:spPr>
          <a:xfrm>
            <a:off x="1522746" y="672760"/>
            <a:ext cx="6098508" cy="3993613"/>
          </a:xfrm>
          <a:prstGeom prst="rect">
            <a:avLst/>
          </a:prstGeom>
        </p:spPr>
      </p:pic>
      <p:sp>
        <p:nvSpPr>
          <p:cNvPr id="2" name="TextBox 1"/>
          <p:cNvSpPr txBox="1"/>
          <p:nvPr/>
        </p:nvSpPr>
        <p:spPr>
          <a:xfrm>
            <a:off x="2231528" y="2035255"/>
            <a:ext cx="4680961" cy="1384995"/>
          </a:xfrm>
          <a:prstGeom prst="rect">
            <a:avLst/>
          </a:prstGeom>
          <a:noFill/>
        </p:spPr>
        <p:txBody>
          <a:bodyPr wrap="none" lIns="0" tIns="0" rIns="0" bIns="0" rtlCol="0">
            <a:spAutoFit/>
          </a:bodyPr>
          <a:lstStyle/>
          <a:p>
            <a:pPr algn="ctr" defTabSz="685800">
              <a:defRPr/>
            </a:pPr>
            <a:r>
              <a:rPr lang="en-US" sz="4500" dirty="0">
                <a:solidFill>
                  <a:srgbClr val="E76EA3"/>
                </a:solidFill>
                <a:latin typeface="Times New Roman" panose="02020603050405020304" pitchFamily="18" charset="0"/>
                <a:cs typeface="Times New Roman" panose="02020603050405020304" pitchFamily="18" charset="0"/>
              </a:rPr>
              <a:t>CHÀO TẠM BIỆT</a:t>
            </a:r>
          </a:p>
          <a:p>
            <a:pPr algn="ctr" defTabSz="685800">
              <a:defRPr/>
            </a:pPr>
            <a:r>
              <a:rPr lang="en-US" sz="4500" dirty="0">
                <a:solidFill>
                  <a:srgbClr val="E76EA3"/>
                </a:solidFill>
                <a:latin typeface="Times New Roman" panose="02020603050405020304" pitchFamily="18" charset="0"/>
                <a:cs typeface="Times New Roman" panose="02020603050405020304" pitchFamily="18" charset="0"/>
              </a:rPr>
              <a:t> VÀ HẸN GẶP LẠI</a:t>
            </a:r>
          </a:p>
        </p:txBody>
      </p:sp>
      <p:pic>
        <p:nvPicPr>
          <p:cNvPr id="18" name="Picture 17">
            <a:extLst>
              <a:ext uri="{FF2B5EF4-FFF2-40B4-BE49-F238E27FC236}">
                <a16:creationId xmlns:a16="http://schemas.microsoft.com/office/drawing/2014/main" id="{56BEF715-447B-46CB-9732-B6A0C84ED3DB}"/>
              </a:ext>
            </a:extLst>
          </p:cNvPr>
          <p:cNvPicPr>
            <a:picLocks noChangeAspect="1"/>
          </p:cNvPicPr>
          <p:nvPr/>
        </p:nvPicPr>
        <p:blipFill>
          <a:blip r:embed="rId10"/>
          <a:stretch>
            <a:fillRect/>
          </a:stretch>
        </p:blipFill>
        <p:spPr>
          <a:xfrm>
            <a:off x="109916" y="2872592"/>
            <a:ext cx="1624246" cy="2135342"/>
          </a:xfrm>
          <a:prstGeom prst="rect">
            <a:avLst/>
          </a:prstGeom>
        </p:spPr>
      </p:pic>
      <p:pic>
        <p:nvPicPr>
          <p:cNvPr id="19" name="Graphic 18">
            <a:extLst>
              <a:ext uri="{FF2B5EF4-FFF2-40B4-BE49-F238E27FC236}">
                <a16:creationId xmlns:a16="http://schemas.microsoft.com/office/drawing/2014/main" id="{56E1DE32-82D5-4799-8E77-B02EBE5E194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429499" y="2889954"/>
            <a:ext cx="1597070" cy="2102393"/>
          </a:xfrm>
          <a:prstGeom prst="rect">
            <a:avLst/>
          </a:prstGeom>
        </p:spPr>
      </p:pic>
    </p:spTree>
    <p:extLst>
      <p:ext uri="{BB962C8B-B14F-4D97-AF65-F5344CB8AC3E}">
        <p14:creationId xmlns:p14="http://schemas.microsoft.com/office/powerpoint/2010/main" val="1337806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8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8000">
                                          <p:cBhvr additive="base">
                                            <p:cTn id="35"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grpSp>
        <p:nvGrpSpPr>
          <p:cNvPr id="21" name="Group 20"/>
          <p:cNvGrpSpPr/>
          <p:nvPr/>
        </p:nvGrpSpPr>
        <p:grpSpPr>
          <a:xfrm>
            <a:off x="323528" y="555526"/>
            <a:ext cx="8568952" cy="798570"/>
            <a:chOff x="1453893" y="1094950"/>
            <a:chExt cx="8270834" cy="798570"/>
          </a:xfrm>
        </p:grpSpPr>
        <p:sp>
          <p:nvSpPr>
            <p:cNvPr id="28" name="Rounded Rectangle 27"/>
            <p:cNvSpPr/>
            <p:nvPr/>
          </p:nvSpPr>
          <p:spPr>
            <a:xfrm>
              <a:off x="1464038" y="1094950"/>
              <a:ext cx="8260689" cy="798570"/>
            </a:xfrm>
            <a:prstGeom prst="roundRect">
              <a:avLst/>
            </a:prstGeom>
            <a:solidFill>
              <a:srgbClr val="FFFFD9"/>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pic>
          <p:nvPicPr>
            <p:cNvPr id="30"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3893" y="1153871"/>
              <a:ext cx="895350" cy="733167"/>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p:cNvSpPr txBox="1"/>
          <p:nvPr/>
        </p:nvSpPr>
        <p:spPr>
          <a:xfrm>
            <a:off x="1300594" y="646212"/>
            <a:ext cx="7467156" cy="707884"/>
          </a:xfrm>
          <a:prstGeom prst="rect">
            <a:avLst/>
          </a:prstGeom>
          <a:noFill/>
        </p:spPr>
        <p:txBody>
          <a:bodyPr wrap="square" lIns="91438" tIns="45719" rIns="91438" bIns="45719" rtlCol="0">
            <a:spAutoFit/>
          </a:bodyPr>
          <a:lstStyle/>
          <a:p>
            <a:pPr algn="just"/>
            <a:r>
              <a:rPr lang="vi-VN" sz="2000">
                <a:latin typeface="UTM Avo" pitchFamily="18" charset="0"/>
              </a:rPr>
              <a:t>Tưởng tượng em gặp lại bạn sau một kì nghỉ dài. Em sẽ nói gì với bạn?</a:t>
            </a:r>
            <a:endParaRPr lang="en-US" sz="2000" dirty="0">
              <a:latin typeface="UTM Avo" pitchFamily="18" charset="0"/>
            </a:endParaRPr>
          </a:p>
        </p:txBody>
      </p:sp>
      <p:sp>
        <p:nvSpPr>
          <p:cNvPr id="32" name="Hexagon 31"/>
          <p:cNvSpPr/>
          <p:nvPr/>
        </p:nvSpPr>
        <p:spPr>
          <a:xfrm>
            <a:off x="1907704" y="2650952"/>
            <a:ext cx="2001103" cy="1725089"/>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p:cNvSpPr/>
          <p:nvPr/>
        </p:nvSpPr>
        <p:spPr>
          <a:xfrm>
            <a:off x="251520" y="1670723"/>
            <a:ext cx="2001103" cy="1725089"/>
          </a:xfrm>
          <a:prstGeom prst="hexagon">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p:nvSpPr>
        <p:spPr>
          <a:xfrm>
            <a:off x="5163185" y="2645486"/>
            <a:ext cx="2001103" cy="1725089"/>
          </a:xfrm>
          <a:prstGeom prst="hexagon">
            <a:avLst/>
          </a:prstGeom>
          <a:blipFill dpi="0" rotWithShape="1">
            <a:blip r:embed="rId8">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p:nvSpPr>
        <p:spPr>
          <a:xfrm>
            <a:off x="6804248" y="1635646"/>
            <a:ext cx="2001103" cy="1725089"/>
          </a:xfrm>
          <a:prstGeom prst="hexagon">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a:off x="3507001" y="1670626"/>
            <a:ext cx="2001103" cy="1725089"/>
          </a:xfrm>
          <a:prstGeom prst="hexagon">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57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out)">
                                      <p:cBhvr>
                                        <p:cTn id="13" dur="1000"/>
                                        <p:tgtEl>
                                          <p:spTgt spid="33"/>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out)">
                                      <p:cBhvr>
                                        <p:cTn id="16" dur="1000"/>
                                        <p:tgtEl>
                                          <p:spTgt spid="32"/>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ircle(out)">
                                      <p:cBhvr>
                                        <p:cTn id="19" dur="1000"/>
                                        <p:tgtEl>
                                          <p:spTgt spid="36"/>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out)">
                                      <p:cBhvr>
                                        <p:cTn id="22" dur="1000"/>
                                        <p:tgtEl>
                                          <p:spTgt spid="34"/>
                                        </p:tgtEl>
                                      </p:cBhvr>
                                    </p:animEffect>
                                  </p:childTnLst>
                                </p:cTn>
                              </p:par>
                              <p:par>
                                <p:cTn id="23" presetID="6" presetClass="entr" presetSubtype="32"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circle(out)">
                                      <p:cBhvr>
                                        <p:cTn id="2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23" y="475235"/>
            <a:ext cx="8362950" cy="4000500"/>
          </a:xfrm>
          <a:prstGeom prst="rect">
            <a:avLst/>
          </a:prstGeom>
        </p:spPr>
      </p:pic>
      <p:sp>
        <p:nvSpPr>
          <p:cNvPr id="19" name="Rounded Rectangle 18"/>
          <p:cNvSpPr/>
          <p:nvPr/>
        </p:nvSpPr>
        <p:spPr>
          <a:xfrm>
            <a:off x="599325" y="555525"/>
            <a:ext cx="8168425" cy="3920209"/>
          </a:xfrm>
          <a:prstGeom prst="roundRect">
            <a:avLst/>
          </a:prstGeom>
          <a:noFill/>
          <a:ln w="57150" cap="flat" cmpd="sng" algn="ctr">
            <a:solidFill>
              <a:srgbClr val="00B0F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grpSp>
        <p:nvGrpSpPr>
          <p:cNvPr id="13" name="Group 12"/>
          <p:cNvGrpSpPr/>
          <p:nvPr/>
        </p:nvGrpSpPr>
        <p:grpSpPr>
          <a:xfrm>
            <a:off x="1911228" y="-114863"/>
            <a:ext cx="5544618" cy="967782"/>
            <a:chOff x="1897261" y="1923678"/>
            <a:chExt cx="6282177" cy="1326420"/>
          </a:xfrm>
        </p:grpSpPr>
        <p:sp>
          <p:nvSpPr>
            <p:cNvPr id="15" name="Rectangle 3"/>
            <p:cNvSpPr/>
            <p:nvPr/>
          </p:nvSpPr>
          <p:spPr>
            <a:xfrm>
              <a:off x="2641841" y="2049685"/>
              <a:ext cx="5537597" cy="1149186"/>
            </a:xfrm>
            <a:custGeom>
              <a:avLst/>
              <a:gdLst>
                <a:gd name="connsiteX0" fmla="*/ 0 w 5328592"/>
                <a:gd name="connsiteY0" fmla="*/ 0 h 1152128"/>
                <a:gd name="connsiteX1" fmla="*/ 5328592 w 5328592"/>
                <a:gd name="connsiteY1" fmla="*/ 0 h 1152128"/>
                <a:gd name="connsiteX2" fmla="*/ 5328592 w 5328592"/>
                <a:gd name="connsiteY2" fmla="*/ 1152128 h 1152128"/>
                <a:gd name="connsiteX3" fmla="*/ 0 w 5328592"/>
                <a:gd name="connsiteY3" fmla="*/ 1152128 h 1152128"/>
                <a:gd name="connsiteX4" fmla="*/ 0 w 5328592"/>
                <a:gd name="connsiteY4" fmla="*/ 0 h 1152128"/>
                <a:gd name="connsiteX0" fmla="*/ 0 w 5328592"/>
                <a:gd name="connsiteY0" fmla="*/ 0 h 1152128"/>
                <a:gd name="connsiteX1" fmla="*/ 5328592 w 5328592"/>
                <a:gd name="connsiteY1" fmla="*/ 0 h 1152128"/>
                <a:gd name="connsiteX2" fmla="*/ 4746361 w 5328592"/>
                <a:gd name="connsiteY2" fmla="*/ 668163 h 1152128"/>
                <a:gd name="connsiteX3" fmla="*/ 5328592 w 5328592"/>
                <a:gd name="connsiteY3" fmla="*/ 1152128 h 1152128"/>
                <a:gd name="connsiteX4" fmla="*/ 0 w 5328592"/>
                <a:gd name="connsiteY4" fmla="*/ 1152128 h 1152128"/>
                <a:gd name="connsiteX5" fmla="*/ 0 w 5328592"/>
                <a:gd name="connsiteY5" fmla="*/ 0 h 1152128"/>
                <a:gd name="connsiteX0" fmla="*/ 0 w 5328592"/>
                <a:gd name="connsiteY0" fmla="*/ 0 h 1152128"/>
                <a:gd name="connsiteX1" fmla="*/ 4850864 w 5328592"/>
                <a:gd name="connsiteY1" fmla="*/ 14696 h 1152128"/>
                <a:gd name="connsiteX2" fmla="*/ 5328592 w 5328592"/>
                <a:gd name="connsiteY2" fmla="*/ 0 h 1152128"/>
                <a:gd name="connsiteX3" fmla="*/ 4746361 w 5328592"/>
                <a:gd name="connsiteY3" fmla="*/ 668163 h 1152128"/>
                <a:gd name="connsiteX4" fmla="*/ 5328592 w 5328592"/>
                <a:gd name="connsiteY4" fmla="*/ 1152128 h 1152128"/>
                <a:gd name="connsiteX5" fmla="*/ 0 w 5328592"/>
                <a:gd name="connsiteY5" fmla="*/ 1152128 h 1152128"/>
                <a:gd name="connsiteX6" fmla="*/ 0 w 5328592"/>
                <a:gd name="connsiteY6" fmla="*/ 0 h 1152128"/>
                <a:gd name="connsiteX0" fmla="*/ 0 w 5393907"/>
                <a:gd name="connsiteY0" fmla="*/ 65314 h 1217442"/>
                <a:gd name="connsiteX1" fmla="*/ 4850864 w 5393907"/>
                <a:gd name="connsiteY1" fmla="*/ 80010 h 1217442"/>
                <a:gd name="connsiteX2" fmla="*/ 5393907 w 5393907"/>
                <a:gd name="connsiteY2" fmla="*/ 0 h 1217442"/>
                <a:gd name="connsiteX3" fmla="*/ 4746361 w 5393907"/>
                <a:gd name="connsiteY3" fmla="*/ 733477 h 1217442"/>
                <a:gd name="connsiteX4" fmla="*/ 5328592 w 5393907"/>
                <a:gd name="connsiteY4" fmla="*/ 1217442 h 1217442"/>
                <a:gd name="connsiteX5" fmla="*/ 0 w 5393907"/>
                <a:gd name="connsiteY5" fmla="*/ 1217442 h 1217442"/>
                <a:gd name="connsiteX6" fmla="*/ 0 w 5393907"/>
                <a:gd name="connsiteY6" fmla="*/ 65314 h 1217442"/>
                <a:gd name="connsiteX0" fmla="*/ 0 w 5420032"/>
                <a:gd name="connsiteY0" fmla="*/ 65314 h 1217442"/>
                <a:gd name="connsiteX1" fmla="*/ 4850864 w 5420032"/>
                <a:gd name="connsiteY1" fmla="*/ 80010 h 1217442"/>
                <a:gd name="connsiteX2" fmla="*/ 5393907 w 5420032"/>
                <a:gd name="connsiteY2" fmla="*/ 0 h 1217442"/>
                <a:gd name="connsiteX3" fmla="*/ 4746361 w 5420032"/>
                <a:gd name="connsiteY3" fmla="*/ 733477 h 1217442"/>
                <a:gd name="connsiteX4" fmla="*/ 5420032 w 5420032"/>
                <a:gd name="connsiteY4" fmla="*/ 1178254 h 1217442"/>
                <a:gd name="connsiteX5" fmla="*/ 0 w 5420032"/>
                <a:gd name="connsiteY5" fmla="*/ 1217442 h 1217442"/>
                <a:gd name="connsiteX6" fmla="*/ 0 w 5420032"/>
                <a:gd name="connsiteY6" fmla="*/ 65314 h 1217442"/>
                <a:gd name="connsiteX0" fmla="*/ 0 w 5420032"/>
                <a:gd name="connsiteY0" fmla="*/ 65314 h 1217442"/>
                <a:gd name="connsiteX1" fmla="*/ 4850864 w 5420032"/>
                <a:gd name="connsiteY1" fmla="*/ 80010 h 1217442"/>
                <a:gd name="connsiteX2" fmla="*/ 5393907 w 5420032"/>
                <a:gd name="connsiteY2" fmla="*/ 0 h 1217442"/>
                <a:gd name="connsiteX3" fmla="*/ 4628795 w 5420032"/>
                <a:gd name="connsiteY3" fmla="*/ 759602 h 1217442"/>
                <a:gd name="connsiteX4" fmla="*/ 5420032 w 5420032"/>
                <a:gd name="connsiteY4" fmla="*/ 1178254 h 1217442"/>
                <a:gd name="connsiteX5" fmla="*/ 0 w 5420032"/>
                <a:gd name="connsiteY5" fmla="*/ 1217442 h 1217442"/>
                <a:gd name="connsiteX6" fmla="*/ 0 w 5420032"/>
                <a:gd name="connsiteY6" fmla="*/ 65314 h 1217442"/>
                <a:gd name="connsiteX0" fmla="*/ 0 w 5420032"/>
                <a:gd name="connsiteY0" fmla="*/ 65314 h 1217442"/>
                <a:gd name="connsiteX1" fmla="*/ 4850864 w 5420032"/>
                <a:gd name="connsiteY1" fmla="*/ 80010 h 1217442"/>
                <a:gd name="connsiteX2" fmla="*/ 5393907 w 5420032"/>
                <a:gd name="connsiteY2" fmla="*/ 0 h 1217442"/>
                <a:gd name="connsiteX3" fmla="*/ 4824738 w 5420032"/>
                <a:gd name="connsiteY3" fmla="*/ 642036 h 1217442"/>
                <a:gd name="connsiteX4" fmla="*/ 5420032 w 5420032"/>
                <a:gd name="connsiteY4" fmla="*/ 1178254 h 1217442"/>
                <a:gd name="connsiteX5" fmla="*/ 0 w 5420032"/>
                <a:gd name="connsiteY5" fmla="*/ 1217442 h 1217442"/>
                <a:gd name="connsiteX6" fmla="*/ 0 w 5420032"/>
                <a:gd name="connsiteY6" fmla="*/ 65314 h 1217442"/>
                <a:gd name="connsiteX0" fmla="*/ 0 w 5420033"/>
                <a:gd name="connsiteY0" fmla="*/ 0 h 1152128"/>
                <a:gd name="connsiteX1" fmla="*/ 4850864 w 5420033"/>
                <a:gd name="connsiteY1" fmla="*/ 14696 h 1152128"/>
                <a:gd name="connsiteX2" fmla="*/ 5420033 w 5420033"/>
                <a:gd name="connsiteY2" fmla="*/ 65314 h 1152128"/>
                <a:gd name="connsiteX3" fmla="*/ 4824738 w 5420033"/>
                <a:gd name="connsiteY3" fmla="*/ 576722 h 1152128"/>
                <a:gd name="connsiteX4" fmla="*/ 5420032 w 5420033"/>
                <a:gd name="connsiteY4" fmla="*/ 1112940 h 1152128"/>
                <a:gd name="connsiteX5" fmla="*/ 0 w 5420033"/>
                <a:gd name="connsiteY5" fmla="*/ 1152128 h 1152128"/>
                <a:gd name="connsiteX6" fmla="*/ 0 w 5420033"/>
                <a:gd name="connsiteY6" fmla="*/ 0 h 1152128"/>
                <a:gd name="connsiteX0" fmla="*/ 0 w 5420033"/>
                <a:gd name="connsiteY0" fmla="*/ 0 h 1152128"/>
                <a:gd name="connsiteX1" fmla="*/ 4850864 w 5420033"/>
                <a:gd name="connsiteY1" fmla="*/ 14696 h 1152128"/>
                <a:gd name="connsiteX2" fmla="*/ 5420033 w 5420033"/>
                <a:gd name="connsiteY2" fmla="*/ 65314 h 1152128"/>
                <a:gd name="connsiteX3" fmla="*/ 4968430 w 5420033"/>
                <a:gd name="connsiteY3" fmla="*/ 589785 h 1152128"/>
                <a:gd name="connsiteX4" fmla="*/ 5420032 w 5420033"/>
                <a:gd name="connsiteY4" fmla="*/ 1112940 h 1152128"/>
                <a:gd name="connsiteX5" fmla="*/ 0 w 5420033"/>
                <a:gd name="connsiteY5" fmla="*/ 1152128 h 1152128"/>
                <a:gd name="connsiteX6" fmla="*/ 0 w 5420033"/>
                <a:gd name="connsiteY6" fmla="*/ 0 h 1152128"/>
                <a:gd name="connsiteX0" fmla="*/ 0 w 5420033"/>
                <a:gd name="connsiteY0" fmla="*/ 0 h 1226543"/>
                <a:gd name="connsiteX1" fmla="*/ 4850864 w 5420033"/>
                <a:gd name="connsiteY1" fmla="*/ 14696 h 1226543"/>
                <a:gd name="connsiteX2" fmla="*/ 5420033 w 5420033"/>
                <a:gd name="connsiteY2" fmla="*/ 65314 h 1226543"/>
                <a:gd name="connsiteX3" fmla="*/ 4968430 w 5420033"/>
                <a:gd name="connsiteY3" fmla="*/ 589785 h 1226543"/>
                <a:gd name="connsiteX4" fmla="*/ 5420032 w 5420033"/>
                <a:gd name="connsiteY4" fmla="*/ 1112940 h 1226543"/>
                <a:gd name="connsiteX5" fmla="*/ 4780397 w 5420033"/>
                <a:gd name="connsiteY5" fmla="*/ 1226534 h 1226543"/>
                <a:gd name="connsiteX6" fmla="*/ 0 w 5420033"/>
                <a:gd name="connsiteY6" fmla="*/ 1152128 h 1226543"/>
                <a:gd name="connsiteX7" fmla="*/ 0 w 5420033"/>
                <a:gd name="connsiteY7" fmla="*/ 0 h 1226543"/>
                <a:gd name="connsiteX0" fmla="*/ 0 w 5537597"/>
                <a:gd name="connsiteY0" fmla="*/ 0 h 1288728"/>
                <a:gd name="connsiteX1" fmla="*/ 4850864 w 5537597"/>
                <a:gd name="connsiteY1" fmla="*/ 14696 h 1288728"/>
                <a:gd name="connsiteX2" fmla="*/ 5420033 w 5537597"/>
                <a:gd name="connsiteY2" fmla="*/ 65314 h 1288728"/>
                <a:gd name="connsiteX3" fmla="*/ 4968430 w 5537597"/>
                <a:gd name="connsiteY3" fmla="*/ 589785 h 1288728"/>
                <a:gd name="connsiteX4" fmla="*/ 5537597 w 5537597"/>
                <a:gd name="connsiteY4" fmla="*/ 1288728 h 1288728"/>
                <a:gd name="connsiteX5" fmla="*/ 4780397 w 5537597"/>
                <a:gd name="connsiteY5" fmla="*/ 1226534 h 1288728"/>
                <a:gd name="connsiteX6" fmla="*/ 0 w 5537597"/>
                <a:gd name="connsiteY6" fmla="*/ 1152128 h 1288728"/>
                <a:gd name="connsiteX7" fmla="*/ 0 w 5537597"/>
                <a:gd name="connsiteY7" fmla="*/ 0 h 1288728"/>
                <a:gd name="connsiteX0" fmla="*/ 0 w 5537597"/>
                <a:gd name="connsiteY0" fmla="*/ 0 h 1288728"/>
                <a:gd name="connsiteX1" fmla="*/ 4850864 w 5537597"/>
                <a:gd name="connsiteY1" fmla="*/ 14696 h 1288728"/>
                <a:gd name="connsiteX2" fmla="*/ 5420033 w 5537597"/>
                <a:gd name="connsiteY2" fmla="*/ 65314 h 1288728"/>
                <a:gd name="connsiteX3" fmla="*/ 4968430 w 5537597"/>
                <a:gd name="connsiteY3" fmla="*/ 589785 h 1288728"/>
                <a:gd name="connsiteX4" fmla="*/ 5537597 w 5537597"/>
                <a:gd name="connsiteY4" fmla="*/ 1288728 h 1288728"/>
                <a:gd name="connsiteX5" fmla="*/ 4780397 w 5537597"/>
                <a:gd name="connsiteY5" fmla="*/ 1138640 h 1288728"/>
                <a:gd name="connsiteX6" fmla="*/ 0 w 5537597"/>
                <a:gd name="connsiteY6" fmla="*/ 1152128 h 1288728"/>
                <a:gd name="connsiteX7" fmla="*/ 0 w 5537597"/>
                <a:gd name="connsiteY7" fmla="*/ 0 h 128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7597" h="1288728">
                  <a:moveTo>
                    <a:pt x="0" y="0"/>
                  </a:moveTo>
                  <a:lnTo>
                    <a:pt x="4850864" y="14696"/>
                  </a:lnTo>
                  <a:lnTo>
                    <a:pt x="5420033" y="65314"/>
                  </a:lnTo>
                  <a:cubicBezTo>
                    <a:pt x="5417545" y="174824"/>
                    <a:pt x="4970918" y="480275"/>
                    <a:pt x="4968430" y="589785"/>
                  </a:cubicBezTo>
                  <a:lnTo>
                    <a:pt x="5537597" y="1288728"/>
                  </a:lnTo>
                  <a:cubicBezTo>
                    <a:pt x="5324385" y="1287528"/>
                    <a:pt x="4993609" y="1139840"/>
                    <a:pt x="4780397" y="1138640"/>
                  </a:cubicBezTo>
                  <a:lnTo>
                    <a:pt x="0" y="1152128"/>
                  </a:lnTo>
                  <a:lnTo>
                    <a:pt x="0" y="0"/>
                  </a:lnTo>
                  <a:close/>
                </a:path>
              </a:pathLst>
            </a:custGeom>
            <a:solidFill>
              <a:srgbClr val="F0AE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
            <p:cNvSpPr/>
            <p:nvPr/>
          </p:nvSpPr>
          <p:spPr>
            <a:xfrm>
              <a:off x="2547866" y="1923678"/>
              <a:ext cx="5475447" cy="1245325"/>
            </a:xfrm>
            <a:custGeom>
              <a:avLst/>
              <a:gdLst>
                <a:gd name="connsiteX0" fmla="*/ 0 w 5328592"/>
                <a:gd name="connsiteY0" fmla="*/ 0 h 1152128"/>
                <a:gd name="connsiteX1" fmla="*/ 5328592 w 5328592"/>
                <a:gd name="connsiteY1" fmla="*/ 0 h 1152128"/>
                <a:gd name="connsiteX2" fmla="*/ 5328592 w 5328592"/>
                <a:gd name="connsiteY2" fmla="*/ 1152128 h 1152128"/>
                <a:gd name="connsiteX3" fmla="*/ 0 w 5328592"/>
                <a:gd name="connsiteY3" fmla="*/ 1152128 h 1152128"/>
                <a:gd name="connsiteX4" fmla="*/ 0 w 5328592"/>
                <a:gd name="connsiteY4" fmla="*/ 0 h 1152128"/>
                <a:gd name="connsiteX0" fmla="*/ 0 w 5328592"/>
                <a:gd name="connsiteY0" fmla="*/ 0 h 1152128"/>
                <a:gd name="connsiteX1" fmla="*/ 5328592 w 5328592"/>
                <a:gd name="connsiteY1" fmla="*/ 0 h 1152128"/>
                <a:gd name="connsiteX2" fmla="*/ 4746361 w 5328592"/>
                <a:gd name="connsiteY2" fmla="*/ 668163 h 1152128"/>
                <a:gd name="connsiteX3" fmla="*/ 5328592 w 5328592"/>
                <a:gd name="connsiteY3" fmla="*/ 1152128 h 1152128"/>
                <a:gd name="connsiteX4" fmla="*/ 0 w 5328592"/>
                <a:gd name="connsiteY4" fmla="*/ 1152128 h 1152128"/>
                <a:gd name="connsiteX5" fmla="*/ 0 w 5328592"/>
                <a:gd name="connsiteY5" fmla="*/ 0 h 1152128"/>
                <a:gd name="connsiteX0" fmla="*/ 0 w 5328592"/>
                <a:gd name="connsiteY0" fmla="*/ 0 h 1152128"/>
                <a:gd name="connsiteX1" fmla="*/ 4850864 w 5328592"/>
                <a:gd name="connsiteY1" fmla="*/ 14696 h 1152128"/>
                <a:gd name="connsiteX2" fmla="*/ 5328592 w 5328592"/>
                <a:gd name="connsiteY2" fmla="*/ 0 h 1152128"/>
                <a:gd name="connsiteX3" fmla="*/ 4746361 w 5328592"/>
                <a:gd name="connsiteY3" fmla="*/ 668163 h 1152128"/>
                <a:gd name="connsiteX4" fmla="*/ 5328592 w 5328592"/>
                <a:gd name="connsiteY4" fmla="*/ 1152128 h 1152128"/>
                <a:gd name="connsiteX5" fmla="*/ 0 w 5328592"/>
                <a:gd name="connsiteY5" fmla="*/ 1152128 h 1152128"/>
                <a:gd name="connsiteX6" fmla="*/ 0 w 5328592"/>
                <a:gd name="connsiteY6" fmla="*/ 0 h 1152128"/>
                <a:gd name="connsiteX0" fmla="*/ 0 w 5393907"/>
                <a:gd name="connsiteY0" fmla="*/ 65314 h 1217442"/>
                <a:gd name="connsiteX1" fmla="*/ 4850864 w 5393907"/>
                <a:gd name="connsiteY1" fmla="*/ 80010 h 1217442"/>
                <a:gd name="connsiteX2" fmla="*/ 5393907 w 5393907"/>
                <a:gd name="connsiteY2" fmla="*/ 0 h 1217442"/>
                <a:gd name="connsiteX3" fmla="*/ 4746361 w 5393907"/>
                <a:gd name="connsiteY3" fmla="*/ 733477 h 1217442"/>
                <a:gd name="connsiteX4" fmla="*/ 5328592 w 5393907"/>
                <a:gd name="connsiteY4" fmla="*/ 1217442 h 1217442"/>
                <a:gd name="connsiteX5" fmla="*/ 0 w 5393907"/>
                <a:gd name="connsiteY5" fmla="*/ 1217442 h 1217442"/>
                <a:gd name="connsiteX6" fmla="*/ 0 w 5393907"/>
                <a:gd name="connsiteY6" fmla="*/ 65314 h 1217442"/>
                <a:gd name="connsiteX0" fmla="*/ 0 w 5420032"/>
                <a:gd name="connsiteY0" fmla="*/ 65314 h 1217442"/>
                <a:gd name="connsiteX1" fmla="*/ 4850864 w 5420032"/>
                <a:gd name="connsiteY1" fmla="*/ 80010 h 1217442"/>
                <a:gd name="connsiteX2" fmla="*/ 5393907 w 5420032"/>
                <a:gd name="connsiteY2" fmla="*/ 0 h 1217442"/>
                <a:gd name="connsiteX3" fmla="*/ 4746361 w 5420032"/>
                <a:gd name="connsiteY3" fmla="*/ 733477 h 1217442"/>
                <a:gd name="connsiteX4" fmla="*/ 5420032 w 5420032"/>
                <a:gd name="connsiteY4" fmla="*/ 1178254 h 1217442"/>
                <a:gd name="connsiteX5" fmla="*/ 0 w 5420032"/>
                <a:gd name="connsiteY5" fmla="*/ 1217442 h 1217442"/>
                <a:gd name="connsiteX6" fmla="*/ 0 w 5420032"/>
                <a:gd name="connsiteY6" fmla="*/ 65314 h 1217442"/>
                <a:gd name="connsiteX0" fmla="*/ 0 w 5490263"/>
                <a:gd name="connsiteY0" fmla="*/ 65314 h 1217442"/>
                <a:gd name="connsiteX1" fmla="*/ 4850864 w 5490263"/>
                <a:gd name="connsiteY1" fmla="*/ 80010 h 1217442"/>
                <a:gd name="connsiteX2" fmla="*/ 5393907 w 5490263"/>
                <a:gd name="connsiteY2" fmla="*/ 0 h 1217442"/>
                <a:gd name="connsiteX3" fmla="*/ 4746361 w 5490263"/>
                <a:gd name="connsiteY3" fmla="*/ 733477 h 1217442"/>
                <a:gd name="connsiteX4" fmla="*/ 5490263 w 5490263"/>
                <a:gd name="connsiteY4" fmla="*/ 1160886 h 1217442"/>
                <a:gd name="connsiteX5" fmla="*/ 0 w 5490263"/>
                <a:gd name="connsiteY5" fmla="*/ 1217442 h 1217442"/>
                <a:gd name="connsiteX6" fmla="*/ 0 w 5490263"/>
                <a:gd name="connsiteY6" fmla="*/ 65314 h 1217442"/>
                <a:gd name="connsiteX0" fmla="*/ 0 w 5490263"/>
                <a:gd name="connsiteY0" fmla="*/ 65314 h 1217442"/>
                <a:gd name="connsiteX1" fmla="*/ 4850864 w 5490263"/>
                <a:gd name="connsiteY1" fmla="*/ 80010 h 1217442"/>
                <a:gd name="connsiteX2" fmla="*/ 5393907 w 5490263"/>
                <a:gd name="connsiteY2" fmla="*/ 0 h 1217442"/>
                <a:gd name="connsiteX3" fmla="*/ 4746361 w 5490263"/>
                <a:gd name="connsiteY3" fmla="*/ 733477 h 1217442"/>
                <a:gd name="connsiteX4" fmla="*/ 5490263 w 5490263"/>
                <a:gd name="connsiteY4" fmla="*/ 1160886 h 1217442"/>
                <a:gd name="connsiteX5" fmla="*/ 4724435 w 5490263"/>
                <a:gd name="connsiteY5" fmla="*/ 1113263 h 1217442"/>
                <a:gd name="connsiteX6" fmla="*/ 0 w 5490263"/>
                <a:gd name="connsiteY6" fmla="*/ 1217442 h 1217442"/>
                <a:gd name="connsiteX7" fmla="*/ 0 w 5490263"/>
                <a:gd name="connsiteY7" fmla="*/ 65314 h 1217442"/>
                <a:gd name="connsiteX0" fmla="*/ 0 w 5490263"/>
                <a:gd name="connsiteY0" fmla="*/ 134785 h 1286913"/>
                <a:gd name="connsiteX1" fmla="*/ 4850864 w 5490263"/>
                <a:gd name="connsiteY1" fmla="*/ 149481 h 1286913"/>
                <a:gd name="connsiteX2" fmla="*/ 5407953 w 5490263"/>
                <a:gd name="connsiteY2" fmla="*/ 0 h 1286913"/>
                <a:gd name="connsiteX3" fmla="*/ 4746361 w 5490263"/>
                <a:gd name="connsiteY3" fmla="*/ 802948 h 1286913"/>
                <a:gd name="connsiteX4" fmla="*/ 5490263 w 5490263"/>
                <a:gd name="connsiteY4" fmla="*/ 1230357 h 1286913"/>
                <a:gd name="connsiteX5" fmla="*/ 4724435 w 5490263"/>
                <a:gd name="connsiteY5" fmla="*/ 1182734 h 1286913"/>
                <a:gd name="connsiteX6" fmla="*/ 0 w 5490263"/>
                <a:gd name="connsiteY6" fmla="*/ 1286913 h 1286913"/>
                <a:gd name="connsiteX7" fmla="*/ 0 w 5490263"/>
                <a:gd name="connsiteY7" fmla="*/ 134785 h 1286913"/>
                <a:gd name="connsiteX0" fmla="*/ 0 w 5490263"/>
                <a:gd name="connsiteY0" fmla="*/ 134785 h 1286913"/>
                <a:gd name="connsiteX1" fmla="*/ 4850864 w 5490263"/>
                <a:gd name="connsiteY1" fmla="*/ 149481 h 1286913"/>
                <a:gd name="connsiteX2" fmla="*/ 5407953 w 5490263"/>
                <a:gd name="connsiteY2" fmla="*/ 0 h 1286913"/>
                <a:gd name="connsiteX3" fmla="*/ 4844685 w 5490263"/>
                <a:gd name="connsiteY3" fmla="*/ 716110 h 1286913"/>
                <a:gd name="connsiteX4" fmla="*/ 5490263 w 5490263"/>
                <a:gd name="connsiteY4" fmla="*/ 1230357 h 1286913"/>
                <a:gd name="connsiteX5" fmla="*/ 4724435 w 5490263"/>
                <a:gd name="connsiteY5" fmla="*/ 1182734 h 1286913"/>
                <a:gd name="connsiteX6" fmla="*/ 0 w 5490263"/>
                <a:gd name="connsiteY6" fmla="*/ 1286913 h 1286913"/>
                <a:gd name="connsiteX7" fmla="*/ 0 w 5490263"/>
                <a:gd name="connsiteY7" fmla="*/ 134785 h 1286913"/>
                <a:gd name="connsiteX0" fmla="*/ 0 w 5546448"/>
                <a:gd name="connsiteY0" fmla="*/ 134785 h 1286913"/>
                <a:gd name="connsiteX1" fmla="*/ 4850864 w 5546448"/>
                <a:gd name="connsiteY1" fmla="*/ 149481 h 1286913"/>
                <a:gd name="connsiteX2" fmla="*/ 5407953 w 5546448"/>
                <a:gd name="connsiteY2" fmla="*/ 0 h 1286913"/>
                <a:gd name="connsiteX3" fmla="*/ 4844685 w 5546448"/>
                <a:gd name="connsiteY3" fmla="*/ 716110 h 1286913"/>
                <a:gd name="connsiteX4" fmla="*/ 5546448 w 5546448"/>
                <a:gd name="connsiteY4" fmla="*/ 1126152 h 1286913"/>
                <a:gd name="connsiteX5" fmla="*/ 4724435 w 5546448"/>
                <a:gd name="connsiteY5" fmla="*/ 1182734 h 1286913"/>
                <a:gd name="connsiteX6" fmla="*/ 0 w 5546448"/>
                <a:gd name="connsiteY6" fmla="*/ 1286913 h 1286913"/>
                <a:gd name="connsiteX7" fmla="*/ 0 w 5546448"/>
                <a:gd name="connsiteY7" fmla="*/ 134785 h 1286913"/>
                <a:gd name="connsiteX0" fmla="*/ 0 w 5546448"/>
                <a:gd name="connsiteY0" fmla="*/ 134785 h 1286913"/>
                <a:gd name="connsiteX1" fmla="*/ 4850864 w 5546448"/>
                <a:gd name="connsiteY1" fmla="*/ 149481 h 1286913"/>
                <a:gd name="connsiteX2" fmla="*/ 5407953 w 5546448"/>
                <a:gd name="connsiteY2" fmla="*/ 0 h 1286913"/>
                <a:gd name="connsiteX3" fmla="*/ 4844685 w 5546448"/>
                <a:gd name="connsiteY3" fmla="*/ 716110 h 1286913"/>
                <a:gd name="connsiteX4" fmla="*/ 5546448 w 5546448"/>
                <a:gd name="connsiteY4" fmla="*/ 1126152 h 1286913"/>
                <a:gd name="connsiteX5" fmla="*/ 4724435 w 5546448"/>
                <a:gd name="connsiteY5" fmla="*/ 1182734 h 1286913"/>
                <a:gd name="connsiteX6" fmla="*/ 0 w 5546448"/>
                <a:gd name="connsiteY6" fmla="*/ 1286913 h 1286913"/>
                <a:gd name="connsiteX7" fmla="*/ 0 w 5546448"/>
                <a:gd name="connsiteY7" fmla="*/ 134785 h 128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6448" h="1286913">
                  <a:moveTo>
                    <a:pt x="0" y="134785"/>
                  </a:moveTo>
                  <a:lnTo>
                    <a:pt x="4850864" y="149481"/>
                  </a:lnTo>
                  <a:lnTo>
                    <a:pt x="5407953" y="0"/>
                  </a:lnTo>
                  <a:cubicBezTo>
                    <a:pt x="5405465" y="109510"/>
                    <a:pt x="4847173" y="606600"/>
                    <a:pt x="4844685" y="716110"/>
                  </a:cubicBezTo>
                  <a:lnTo>
                    <a:pt x="5546448" y="1126152"/>
                  </a:lnTo>
                  <a:cubicBezTo>
                    <a:pt x="5281808" y="1214484"/>
                    <a:pt x="4989075" y="1181240"/>
                    <a:pt x="4724435" y="1182734"/>
                  </a:cubicBezTo>
                  <a:lnTo>
                    <a:pt x="0" y="1286913"/>
                  </a:lnTo>
                  <a:lnTo>
                    <a:pt x="0" y="134785"/>
                  </a:lnTo>
                  <a:close/>
                </a:path>
              </a:pathLst>
            </a:custGeom>
            <a:solidFill>
              <a:srgbClr val="EC29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p:cNvSpPr/>
            <p:nvPr/>
          </p:nvSpPr>
          <p:spPr>
            <a:xfrm>
              <a:off x="2605391" y="2081274"/>
              <a:ext cx="5158125" cy="967940"/>
            </a:xfrm>
            <a:custGeom>
              <a:avLst/>
              <a:gdLst>
                <a:gd name="connsiteX0" fmla="*/ 0 w 5328592"/>
                <a:gd name="connsiteY0" fmla="*/ 0 h 1152128"/>
                <a:gd name="connsiteX1" fmla="*/ 5328592 w 5328592"/>
                <a:gd name="connsiteY1" fmla="*/ 0 h 1152128"/>
                <a:gd name="connsiteX2" fmla="*/ 5328592 w 5328592"/>
                <a:gd name="connsiteY2" fmla="*/ 1152128 h 1152128"/>
                <a:gd name="connsiteX3" fmla="*/ 0 w 5328592"/>
                <a:gd name="connsiteY3" fmla="*/ 1152128 h 1152128"/>
                <a:gd name="connsiteX4" fmla="*/ 0 w 5328592"/>
                <a:gd name="connsiteY4" fmla="*/ 0 h 1152128"/>
                <a:gd name="connsiteX0" fmla="*/ 0 w 5328592"/>
                <a:gd name="connsiteY0" fmla="*/ 0 h 1152128"/>
                <a:gd name="connsiteX1" fmla="*/ 5328592 w 5328592"/>
                <a:gd name="connsiteY1" fmla="*/ 0 h 1152128"/>
                <a:gd name="connsiteX2" fmla="*/ 4746361 w 5328592"/>
                <a:gd name="connsiteY2" fmla="*/ 668163 h 1152128"/>
                <a:gd name="connsiteX3" fmla="*/ 5328592 w 5328592"/>
                <a:gd name="connsiteY3" fmla="*/ 1152128 h 1152128"/>
                <a:gd name="connsiteX4" fmla="*/ 0 w 5328592"/>
                <a:gd name="connsiteY4" fmla="*/ 1152128 h 1152128"/>
                <a:gd name="connsiteX5" fmla="*/ 0 w 5328592"/>
                <a:gd name="connsiteY5" fmla="*/ 0 h 1152128"/>
                <a:gd name="connsiteX0" fmla="*/ 0 w 5328592"/>
                <a:gd name="connsiteY0" fmla="*/ 0 h 1152128"/>
                <a:gd name="connsiteX1" fmla="*/ 4850864 w 5328592"/>
                <a:gd name="connsiteY1" fmla="*/ 14696 h 1152128"/>
                <a:gd name="connsiteX2" fmla="*/ 5328592 w 5328592"/>
                <a:gd name="connsiteY2" fmla="*/ 0 h 1152128"/>
                <a:gd name="connsiteX3" fmla="*/ 4746361 w 5328592"/>
                <a:gd name="connsiteY3" fmla="*/ 668163 h 1152128"/>
                <a:gd name="connsiteX4" fmla="*/ 5328592 w 5328592"/>
                <a:gd name="connsiteY4" fmla="*/ 1152128 h 1152128"/>
                <a:gd name="connsiteX5" fmla="*/ 0 w 5328592"/>
                <a:gd name="connsiteY5" fmla="*/ 1152128 h 1152128"/>
                <a:gd name="connsiteX6" fmla="*/ 0 w 5328592"/>
                <a:gd name="connsiteY6" fmla="*/ 0 h 1152128"/>
                <a:gd name="connsiteX0" fmla="*/ 0 w 5393907"/>
                <a:gd name="connsiteY0" fmla="*/ 65314 h 1217442"/>
                <a:gd name="connsiteX1" fmla="*/ 4850864 w 5393907"/>
                <a:gd name="connsiteY1" fmla="*/ 80010 h 1217442"/>
                <a:gd name="connsiteX2" fmla="*/ 5393907 w 5393907"/>
                <a:gd name="connsiteY2" fmla="*/ 0 h 1217442"/>
                <a:gd name="connsiteX3" fmla="*/ 4746361 w 5393907"/>
                <a:gd name="connsiteY3" fmla="*/ 733477 h 1217442"/>
                <a:gd name="connsiteX4" fmla="*/ 5328592 w 5393907"/>
                <a:gd name="connsiteY4" fmla="*/ 1217442 h 1217442"/>
                <a:gd name="connsiteX5" fmla="*/ 0 w 5393907"/>
                <a:gd name="connsiteY5" fmla="*/ 1217442 h 1217442"/>
                <a:gd name="connsiteX6" fmla="*/ 0 w 5393907"/>
                <a:gd name="connsiteY6" fmla="*/ 65314 h 1217442"/>
                <a:gd name="connsiteX0" fmla="*/ 0 w 5420032"/>
                <a:gd name="connsiteY0" fmla="*/ 65314 h 1217442"/>
                <a:gd name="connsiteX1" fmla="*/ 4850864 w 5420032"/>
                <a:gd name="connsiteY1" fmla="*/ 80010 h 1217442"/>
                <a:gd name="connsiteX2" fmla="*/ 5393907 w 5420032"/>
                <a:gd name="connsiteY2" fmla="*/ 0 h 1217442"/>
                <a:gd name="connsiteX3" fmla="*/ 4746361 w 5420032"/>
                <a:gd name="connsiteY3" fmla="*/ 733477 h 1217442"/>
                <a:gd name="connsiteX4" fmla="*/ 5420032 w 5420032"/>
                <a:gd name="connsiteY4" fmla="*/ 1178254 h 1217442"/>
                <a:gd name="connsiteX5" fmla="*/ 0 w 5420032"/>
                <a:gd name="connsiteY5" fmla="*/ 1217442 h 1217442"/>
                <a:gd name="connsiteX6" fmla="*/ 0 w 5420032"/>
                <a:gd name="connsiteY6" fmla="*/ 65314 h 1217442"/>
                <a:gd name="connsiteX0" fmla="*/ 0 w 5490263"/>
                <a:gd name="connsiteY0" fmla="*/ 65314 h 1217442"/>
                <a:gd name="connsiteX1" fmla="*/ 4850864 w 5490263"/>
                <a:gd name="connsiteY1" fmla="*/ 80010 h 1217442"/>
                <a:gd name="connsiteX2" fmla="*/ 5393907 w 5490263"/>
                <a:gd name="connsiteY2" fmla="*/ 0 h 1217442"/>
                <a:gd name="connsiteX3" fmla="*/ 4746361 w 5490263"/>
                <a:gd name="connsiteY3" fmla="*/ 733477 h 1217442"/>
                <a:gd name="connsiteX4" fmla="*/ 5490263 w 5490263"/>
                <a:gd name="connsiteY4" fmla="*/ 1160886 h 1217442"/>
                <a:gd name="connsiteX5" fmla="*/ 0 w 5490263"/>
                <a:gd name="connsiteY5" fmla="*/ 1217442 h 1217442"/>
                <a:gd name="connsiteX6" fmla="*/ 0 w 5490263"/>
                <a:gd name="connsiteY6" fmla="*/ 65314 h 1217442"/>
                <a:gd name="connsiteX0" fmla="*/ 0 w 5490263"/>
                <a:gd name="connsiteY0" fmla="*/ 65314 h 1217442"/>
                <a:gd name="connsiteX1" fmla="*/ 4850864 w 5490263"/>
                <a:gd name="connsiteY1" fmla="*/ 80010 h 1217442"/>
                <a:gd name="connsiteX2" fmla="*/ 5393907 w 5490263"/>
                <a:gd name="connsiteY2" fmla="*/ 0 h 1217442"/>
                <a:gd name="connsiteX3" fmla="*/ 4746361 w 5490263"/>
                <a:gd name="connsiteY3" fmla="*/ 733477 h 1217442"/>
                <a:gd name="connsiteX4" fmla="*/ 5490263 w 5490263"/>
                <a:gd name="connsiteY4" fmla="*/ 1160886 h 1217442"/>
                <a:gd name="connsiteX5" fmla="*/ 4724435 w 5490263"/>
                <a:gd name="connsiteY5" fmla="*/ 1113263 h 1217442"/>
                <a:gd name="connsiteX6" fmla="*/ 0 w 5490263"/>
                <a:gd name="connsiteY6" fmla="*/ 1217442 h 1217442"/>
                <a:gd name="connsiteX7" fmla="*/ 0 w 5490263"/>
                <a:gd name="connsiteY7" fmla="*/ 65314 h 1217442"/>
                <a:gd name="connsiteX0" fmla="*/ 0 w 5490263"/>
                <a:gd name="connsiteY0" fmla="*/ 134785 h 1286913"/>
                <a:gd name="connsiteX1" fmla="*/ 4850864 w 5490263"/>
                <a:gd name="connsiteY1" fmla="*/ 149481 h 1286913"/>
                <a:gd name="connsiteX2" fmla="*/ 5407953 w 5490263"/>
                <a:gd name="connsiteY2" fmla="*/ 0 h 1286913"/>
                <a:gd name="connsiteX3" fmla="*/ 4746361 w 5490263"/>
                <a:gd name="connsiteY3" fmla="*/ 802948 h 1286913"/>
                <a:gd name="connsiteX4" fmla="*/ 5490263 w 5490263"/>
                <a:gd name="connsiteY4" fmla="*/ 1230357 h 1286913"/>
                <a:gd name="connsiteX5" fmla="*/ 4724435 w 5490263"/>
                <a:gd name="connsiteY5" fmla="*/ 1182734 h 1286913"/>
                <a:gd name="connsiteX6" fmla="*/ 0 w 5490263"/>
                <a:gd name="connsiteY6" fmla="*/ 1286913 h 1286913"/>
                <a:gd name="connsiteX7" fmla="*/ 0 w 5490263"/>
                <a:gd name="connsiteY7" fmla="*/ 134785 h 1286913"/>
                <a:gd name="connsiteX0" fmla="*/ 0 w 5490263"/>
                <a:gd name="connsiteY0" fmla="*/ 134785 h 1286913"/>
                <a:gd name="connsiteX1" fmla="*/ 4850864 w 5490263"/>
                <a:gd name="connsiteY1" fmla="*/ 149481 h 1286913"/>
                <a:gd name="connsiteX2" fmla="*/ 5407953 w 5490263"/>
                <a:gd name="connsiteY2" fmla="*/ 0 h 1286913"/>
                <a:gd name="connsiteX3" fmla="*/ 4844685 w 5490263"/>
                <a:gd name="connsiteY3" fmla="*/ 716110 h 1286913"/>
                <a:gd name="connsiteX4" fmla="*/ 5490263 w 5490263"/>
                <a:gd name="connsiteY4" fmla="*/ 1230357 h 1286913"/>
                <a:gd name="connsiteX5" fmla="*/ 4724435 w 5490263"/>
                <a:gd name="connsiteY5" fmla="*/ 1182734 h 1286913"/>
                <a:gd name="connsiteX6" fmla="*/ 0 w 5490263"/>
                <a:gd name="connsiteY6" fmla="*/ 1286913 h 1286913"/>
                <a:gd name="connsiteX7" fmla="*/ 0 w 5490263"/>
                <a:gd name="connsiteY7" fmla="*/ 134785 h 1286913"/>
                <a:gd name="connsiteX0" fmla="*/ 0 w 5546448"/>
                <a:gd name="connsiteY0" fmla="*/ 134785 h 1286913"/>
                <a:gd name="connsiteX1" fmla="*/ 4850864 w 5546448"/>
                <a:gd name="connsiteY1" fmla="*/ 149481 h 1286913"/>
                <a:gd name="connsiteX2" fmla="*/ 5407953 w 5546448"/>
                <a:gd name="connsiteY2" fmla="*/ 0 h 1286913"/>
                <a:gd name="connsiteX3" fmla="*/ 4844685 w 5546448"/>
                <a:gd name="connsiteY3" fmla="*/ 716110 h 1286913"/>
                <a:gd name="connsiteX4" fmla="*/ 5546448 w 5546448"/>
                <a:gd name="connsiteY4" fmla="*/ 1126152 h 1286913"/>
                <a:gd name="connsiteX5" fmla="*/ 4724435 w 5546448"/>
                <a:gd name="connsiteY5" fmla="*/ 1182734 h 1286913"/>
                <a:gd name="connsiteX6" fmla="*/ 0 w 5546448"/>
                <a:gd name="connsiteY6" fmla="*/ 1286913 h 1286913"/>
                <a:gd name="connsiteX7" fmla="*/ 0 w 5546448"/>
                <a:gd name="connsiteY7" fmla="*/ 134785 h 1286913"/>
                <a:gd name="connsiteX0" fmla="*/ 0 w 5546448"/>
                <a:gd name="connsiteY0" fmla="*/ 134785 h 1286913"/>
                <a:gd name="connsiteX1" fmla="*/ 4850864 w 5546448"/>
                <a:gd name="connsiteY1" fmla="*/ 149481 h 1286913"/>
                <a:gd name="connsiteX2" fmla="*/ 5407953 w 5546448"/>
                <a:gd name="connsiteY2" fmla="*/ 0 h 1286913"/>
                <a:gd name="connsiteX3" fmla="*/ 4844685 w 5546448"/>
                <a:gd name="connsiteY3" fmla="*/ 716110 h 1286913"/>
                <a:gd name="connsiteX4" fmla="*/ 5546448 w 5546448"/>
                <a:gd name="connsiteY4" fmla="*/ 1126152 h 1286913"/>
                <a:gd name="connsiteX5" fmla="*/ 4724435 w 5546448"/>
                <a:gd name="connsiteY5" fmla="*/ 1182734 h 1286913"/>
                <a:gd name="connsiteX6" fmla="*/ 0 w 5546448"/>
                <a:gd name="connsiteY6" fmla="*/ 1286913 h 1286913"/>
                <a:gd name="connsiteX7" fmla="*/ 0 w 5546448"/>
                <a:gd name="connsiteY7" fmla="*/ 134785 h 128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6448" h="1286913">
                  <a:moveTo>
                    <a:pt x="0" y="134785"/>
                  </a:moveTo>
                  <a:lnTo>
                    <a:pt x="4850864" y="149481"/>
                  </a:lnTo>
                  <a:lnTo>
                    <a:pt x="5407953" y="0"/>
                  </a:lnTo>
                  <a:cubicBezTo>
                    <a:pt x="5405465" y="109510"/>
                    <a:pt x="4847173" y="606600"/>
                    <a:pt x="4844685" y="716110"/>
                  </a:cubicBezTo>
                  <a:lnTo>
                    <a:pt x="5546448" y="1126152"/>
                  </a:lnTo>
                  <a:cubicBezTo>
                    <a:pt x="5281808" y="1214484"/>
                    <a:pt x="4989075" y="1181240"/>
                    <a:pt x="4724435" y="1182734"/>
                  </a:cubicBezTo>
                  <a:lnTo>
                    <a:pt x="0" y="1286913"/>
                  </a:lnTo>
                  <a:lnTo>
                    <a:pt x="0" y="134785"/>
                  </a:lnTo>
                  <a:close/>
                </a:path>
              </a:pathLst>
            </a:custGeom>
            <a:solidFill>
              <a:srgbClr val="FFF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97261" y="2031810"/>
              <a:ext cx="1070542" cy="1152128"/>
            </a:xfrm>
            <a:prstGeom prst="ellipse">
              <a:avLst/>
            </a:prstGeom>
            <a:solidFill>
              <a:srgbClr val="EA280D"/>
            </a:solidFill>
            <a:ln w="38100"/>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51720" y="2067694"/>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22" name="Rectangle 21"/>
            <p:cNvSpPr/>
            <p:nvPr/>
          </p:nvSpPr>
          <p:spPr>
            <a:xfrm>
              <a:off x="2203355" y="2385343"/>
              <a:ext cx="492563" cy="864755"/>
            </a:xfrm>
            <a:prstGeom prst="rect">
              <a:avLst/>
            </a:prstGeom>
            <a:noFill/>
          </p:spPr>
          <p:txBody>
            <a:bodyPr wrap="none" lIns="91440" tIns="45720" rIns="91440" bIns="45720">
              <a:spAutoFit/>
            </a:bodyPr>
            <a:lstStyle/>
            <a:p>
              <a:pPr algn="ctr"/>
              <a:r>
                <a:rPr lang="en-US" sz="35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p>
          </p:txBody>
        </p:sp>
        <p:sp>
          <p:nvSpPr>
            <p:cNvPr id="23" name="TextBox 22"/>
            <p:cNvSpPr txBox="1"/>
            <p:nvPr/>
          </p:nvSpPr>
          <p:spPr>
            <a:xfrm>
              <a:off x="3284236" y="2280879"/>
              <a:ext cx="3834527" cy="523220"/>
            </a:xfrm>
            <a:prstGeom prst="rect">
              <a:avLst/>
            </a:prstGeom>
            <a:noFill/>
          </p:spPr>
          <p:txBody>
            <a:bodyPr wrap="square" rtlCol="0">
              <a:spAutoFit/>
            </a:bodyPr>
            <a:lstStyle/>
            <a:p>
              <a:r>
                <a:rPr lang="en-US" sz="2800" b="1">
                  <a:solidFill>
                    <a:srgbClr val="E92910"/>
                  </a:solidFill>
                  <a:latin typeface="UTM Avo" pitchFamily="18" charset="0"/>
                </a:rPr>
                <a:t>NGÀY GẶP LẠI</a:t>
              </a:r>
            </a:p>
          </p:txBody>
        </p:sp>
      </p:grpSp>
    </p:spTree>
    <p:extLst>
      <p:ext uri="{BB962C8B-B14F-4D97-AF65-F5344CB8AC3E}">
        <p14:creationId xmlns:p14="http://schemas.microsoft.com/office/powerpoint/2010/main" val="83001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4" y="1030519"/>
            <a:ext cx="9144000" cy="3470648"/>
          </a:xfrm>
          <a:prstGeom prst="rect">
            <a:avLst/>
          </a:prstGeom>
        </p:spPr>
      </p:pic>
      <p:pic>
        <p:nvPicPr>
          <p:cNvPr id="11" name="Picture 2" descr="C:\Users\Administrator\Application Data\Zamaan's Software\psc\screenshot.JPG"/>
          <p:cNvPicPr>
            <a:picLocks noChangeAspect="1" noChangeArrowheads="1"/>
          </p:cNvPicPr>
          <p:nvPr/>
        </p:nvPicPr>
        <p:blipFill rotWithShape="1">
          <a:blip r:embed="rId6">
            <a:extLst>
              <a:ext uri="{28A0092B-C50C-407E-A947-70E740481C1C}">
                <a14:useLocalDpi xmlns:a14="http://schemas.microsoft.com/office/drawing/2010/main" val="0"/>
              </a:ext>
            </a:extLst>
          </a:blip>
          <a:srcRect r="8803"/>
          <a:stretch/>
        </p:blipFill>
        <p:spPr bwMode="auto">
          <a:xfrm>
            <a:off x="39079" y="396001"/>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9"/>
          <p:cNvSpPr txBox="1">
            <a:spLocks noChangeArrowheads="1"/>
          </p:cNvSpPr>
          <p:nvPr/>
        </p:nvSpPr>
        <p:spPr bwMode="auto">
          <a:xfrm>
            <a:off x="545122" y="599512"/>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C00000"/>
                </a:solidFill>
              </a:rPr>
              <a:t>NGÀY GẶP LẠI</a:t>
            </a:r>
            <a:endParaRPr lang="vi-VN" sz="2200" b="1">
              <a:solidFill>
                <a:srgbClr val="C00000"/>
              </a:solidFill>
            </a:endParaRPr>
          </a:p>
        </p:txBody>
      </p:sp>
    </p:spTree>
    <p:extLst>
      <p:ext uri="{BB962C8B-B14F-4D97-AF65-F5344CB8AC3E}">
        <p14:creationId xmlns:p14="http://schemas.microsoft.com/office/powerpoint/2010/main" val="360935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4073"/>
          <a:stretch/>
        </p:blipFill>
        <p:spPr>
          <a:xfrm>
            <a:off x="2568" y="411510"/>
            <a:ext cx="9144000" cy="4160068"/>
          </a:xfrm>
          <a:prstGeom prst="rect">
            <a:avLst/>
          </a:prstGeom>
        </p:spPr>
      </p:pic>
    </p:spTree>
    <p:extLst>
      <p:ext uri="{BB962C8B-B14F-4D97-AF65-F5344CB8AC3E}">
        <p14:creationId xmlns:p14="http://schemas.microsoft.com/office/powerpoint/2010/main" val="340724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757286"/>
            <a:ext cx="9144000" cy="3470648"/>
          </a:xfrm>
          <a:prstGeom prst="rect">
            <a:avLst/>
          </a:prstGeom>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20482" name="Picture 2" descr="C:\Users\Administrator\Application Data\Zamaan's Software\psc\screen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r="8803"/>
          <a:stretch/>
        </p:blipFill>
        <p:spPr bwMode="auto">
          <a:xfrm>
            <a:off x="-81664" y="447404"/>
            <a:ext cx="816534" cy="7715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6962"/>
          <a:stretch/>
        </p:blipFill>
        <p:spPr bwMode="auto">
          <a:xfrm>
            <a:off x="-159650" y="1229684"/>
            <a:ext cx="2262499" cy="347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ounded Rectangle 36"/>
          <p:cNvSpPr/>
          <p:nvPr/>
        </p:nvSpPr>
        <p:spPr>
          <a:xfrm>
            <a:off x="999460" y="773861"/>
            <a:ext cx="7604987" cy="172588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86258" y="1313457"/>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 lastClr="FFFFFF"/>
                </a:solidFill>
                <a:effectLst/>
                <a:uLnTx/>
                <a:uFillTx/>
                <a:ea typeface="+mn-ea"/>
                <a:cs typeface="+mn-cs"/>
              </a:rPr>
              <a:t>1</a:t>
            </a:r>
          </a:p>
        </p:txBody>
      </p:sp>
      <p:sp>
        <p:nvSpPr>
          <p:cNvPr id="41" name="Oval 40"/>
          <p:cNvSpPr/>
          <p:nvPr/>
        </p:nvSpPr>
        <p:spPr>
          <a:xfrm>
            <a:off x="863202" y="3120581"/>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 lastClr="FFFFFF"/>
                </a:solidFill>
                <a:effectLst/>
                <a:uLnTx/>
                <a:uFillTx/>
                <a:ea typeface="+mn-ea"/>
                <a:cs typeface="+mn-cs"/>
              </a:rPr>
              <a:t>2</a:t>
            </a:r>
          </a:p>
        </p:txBody>
      </p:sp>
      <p:sp>
        <p:nvSpPr>
          <p:cNvPr id="42" name="Rounded Rectangle 41"/>
          <p:cNvSpPr/>
          <p:nvPr/>
        </p:nvSpPr>
        <p:spPr>
          <a:xfrm>
            <a:off x="1115615" y="2550143"/>
            <a:ext cx="7488831" cy="1798943"/>
          </a:xfrm>
          <a:prstGeom prst="roundRect">
            <a:avLst/>
          </a:prstGeom>
          <a:solidFill>
            <a:srgbClr val="FFC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60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left)">
                                      <p:cBhvr>
                                        <p:cTn id="7" dur="1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600"/>
                                        <p:tgtEl>
                                          <p:spTgt spid="28"/>
                                        </p:tgtEl>
                                      </p:cBhvr>
                                    </p:animEffect>
                                    <p:anim calcmode="lin" valueType="num">
                                      <p:cBhvr>
                                        <p:cTn id="13" dur="600" fill="hold"/>
                                        <p:tgtEl>
                                          <p:spTgt spid="28"/>
                                        </p:tgtEl>
                                        <p:attrNameLst>
                                          <p:attrName>ppt_x</p:attrName>
                                        </p:attrNameLst>
                                      </p:cBhvr>
                                      <p:tavLst>
                                        <p:tav tm="0">
                                          <p:val>
                                            <p:strVal val="#ppt_x"/>
                                          </p:val>
                                        </p:tav>
                                        <p:tav tm="100000">
                                          <p:val>
                                            <p:strVal val="#ppt_x"/>
                                          </p:val>
                                        </p:tav>
                                      </p:tavLst>
                                    </p:anim>
                                    <p:anim calcmode="lin" valueType="num">
                                      <p:cBhvr>
                                        <p:cTn id="14" dur="6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10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circle(out)">
                                      <p:cBhvr>
                                        <p:cTn id="24" dur="1000"/>
                                        <p:tgtEl>
                                          <p:spTgt spid="3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6" presetClass="exit" presetSubtype="21" fill="hold" nodeType="withEffect">
                                  <p:stCondLst>
                                    <p:cond delay="0"/>
                                  </p:stCondLst>
                                  <p:childTnLst>
                                    <p:animEffect transition="out" filter="barn(inVertical)">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10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circle(out)">
                                      <p:cBhvr>
                                        <p:cTn id="37" dur="1000"/>
                                        <p:tgtEl>
                                          <p:spTgt spid="4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4073"/>
          <a:stretch/>
        </p:blipFill>
        <p:spPr>
          <a:xfrm>
            <a:off x="2568" y="571922"/>
            <a:ext cx="9144000" cy="4160068"/>
          </a:xfrm>
          <a:prstGeom prst="rect">
            <a:avLst/>
          </a:prstGeom>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20482" name="Picture 2" descr="C:\Users\Administrator\Application Data\Zamaan's Software\psc\screen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r="8803"/>
          <a:stretch/>
        </p:blipFill>
        <p:spPr bwMode="auto">
          <a:xfrm>
            <a:off x="-81664" y="447404"/>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999459" y="526845"/>
            <a:ext cx="7604987" cy="2486154"/>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34870" y="1501802"/>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ea typeface="+mn-ea"/>
                <a:cs typeface="+mn-cs"/>
              </a:rPr>
              <a:t>3</a:t>
            </a:r>
            <a:endParaRPr kumimoji="0" lang="en-US" sz="3200" b="1" i="0" u="none" strike="noStrike" kern="0" cap="none" spc="0" normalizeH="0" baseline="0" noProof="0" dirty="0">
              <a:ln>
                <a:noFill/>
              </a:ln>
              <a:solidFill>
                <a:sysClr val="window" lastClr="FFFFFF"/>
              </a:solidFill>
              <a:effectLst/>
              <a:uLnTx/>
              <a:uFillTx/>
              <a:ea typeface="+mn-ea"/>
              <a:cs typeface="+mn-cs"/>
            </a:endParaRPr>
          </a:p>
        </p:txBody>
      </p:sp>
      <p:sp>
        <p:nvSpPr>
          <p:cNvPr id="41" name="Oval 40"/>
          <p:cNvSpPr/>
          <p:nvPr/>
        </p:nvSpPr>
        <p:spPr>
          <a:xfrm>
            <a:off x="821088" y="3484216"/>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ea typeface="+mn-ea"/>
                <a:cs typeface="+mn-cs"/>
              </a:rPr>
              <a:t>4</a:t>
            </a:r>
            <a:endParaRPr kumimoji="0" lang="en-US" sz="3200" b="1" i="0" u="none" strike="noStrike" kern="0" cap="none" spc="0" normalizeH="0" baseline="0" noProof="0" dirty="0">
              <a:ln>
                <a:noFill/>
              </a:ln>
              <a:solidFill>
                <a:sysClr val="window" lastClr="FFFFFF"/>
              </a:solidFill>
              <a:effectLst/>
              <a:uLnTx/>
              <a:uFillTx/>
              <a:ea typeface="+mn-ea"/>
              <a:cs typeface="+mn-cs"/>
            </a:endParaRPr>
          </a:p>
        </p:txBody>
      </p:sp>
      <p:sp>
        <p:nvSpPr>
          <p:cNvPr id="42" name="Rounded Rectangle 41"/>
          <p:cNvSpPr/>
          <p:nvPr/>
        </p:nvSpPr>
        <p:spPr>
          <a:xfrm>
            <a:off x="1115616" y="3058077"/>
            <a:ext cx="7488831" cy="1601906"/>
          </a:xfrm>
          <a:prstGeom prst="roundRect">
            <a:avLst/>
          </a:prstGeom>
          <a:solidFill>
            <a:srgbClr val="FFC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0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left)">
                                      <p:cBhvr>
                                        <p:cTn id="7" dur="1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ircle(out)">
                                      <p:cBhvr>
                                        <p:cTn id="17" dur="10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1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circle(out)">
                                      <p:cBhvr>
                                        <p:cTn id="27" dur="1000"/>
                                        <p:tgtEl>
                                          <p:spTgt spid="4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43627</TotalTime>
  <Words>1843</Words>
  <Application>Microsoft Office PowerPoint</Application>
  <PresentationFormat>On-screen Show (16:9)</PresentationFormat>
  <Paragraphs>268</Paragraphs>
  <Slides>35</Slides>
  <Notes>34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35</vt:i4>
      </vt:variant>
    </vt:vector>
  </HeadingPairs>
  <TitlesOfParts>
    <vt:vector size="52" baseType="lpstr">
      <vt:lpstr>Microsoft YaHei</vt:lpstr>
      <vt:lpstr>宋体</vt:lpstr>
      <vt:lpstr>Arial</vt:lpstr>
      <vt:lpstr>Arial (Body)</vt:lpstr>
      <vt:lpstr>Arial Rounded MT Bold</vt:lpstr>
      <vt:lpstr>Arial-Rounded</vt:lpstr>
      <vt:lpstr>Calibri</vt:lpstr>
      <vt:lpstr>Calibri Light</vt:lpstr>
      <vt:lpstr>等线</vt:lpstr>
      <vt:lpstr>HP001 4 hàng</vt:lpstr>
      <vt:lpstr>Times New Roman</vt:lpstr>
      <vt:lpstr>UTM Avo</vt:lpstr>
      <vt:lpstr>自定义设计方案</vt:lpstr>
      <vt:lpstr>1_自定义设计方案</vt:lpstr>
      <vt:lpstr>2_自定义设计方案</vt:lpstr>
      <vt:lpstr>1_Default Design</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Tư liệu tiểu học</dc:title>
  <dc:creator>Http://Dian1.taobao.com</dc:creator>
  <dc:description>http://tieuhocvn.info</dc:description>
  <cp:lastModifiedBy>Admin</cp:lastModifiedBy>
  <cp:revision>1063</cp:revision>
  <dcterms:created xsi:type="dcterms:W3CDTF">2015-04-15T03:07:00Z</dcterms:created>
  <dcterms:modified xsi:type="dcterms:W3CDTF">2024-09-21T16:54:55Z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