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7" r:id="rId2"/>
    <p:sldId id="272" r:id="rId3"/>
    <p:sldId id="270" r:id="rId4"/>
    <p:sldId id="318" r:id="rId5"/>
    <p:sldId id="319" r:id="rId6"/>
    <p:sldId id="317" r:id="rId7"/>
    <p:sldId id="267" r:id="rId8"/>
    <p:sldId id="293" r:id="rId9"/>
    <p:sldId id="327" r:id="rId10"/>
    <p:sldId id="328" r:id="rId11"/>
    <p:sldId id="329" r:id="rId12"/>
    <p:sldId id="296" r:id="rId13"/>
    <p:sldId id="330" r:id="rId14"/>
    <p:sldId id="295" r:id="rId15"/>
    <p:sldId id="320" r:id="rId16"/>
    <p:sldId id="323" r:id="rId17"/>
    <p:sldId id="324" r:id="rId18"/>
    <p:sldId id="331" r:id="rId19"/>
    <p:sldId id="325" r:id="rId20"/>
    <p:sldId id="332" r:id="rId21"/>
    <p:sldId id="333" r:id="rId22"/>
    <p:sldId id="335" r:id="rId23"/>
    <p:sldId id="336" r:id="rId24"/>
    <p:sldId id="338" r:id="rId25"/>
    <p:sldId id="339" r:id="rId26"/>
    <p:sldId id="337"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548" autoAdjust="0"/>
  </p:normalViewPr>
  <p:slideViewPr>
    <p:cSldViewPr snapToGrid="0">
      <p:cViewPr varScale="1">
        <p:scale>
          <a:sx n="70" d="100"/>
          <a:sy n="70" d="100"/>
        </p:scale>
        <p:origin x="1638" y="7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6761C-A77C-4540-84E4-7AFAC6F5F9F8}"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77BB6-590C-4154-A615-8DB837DC8F15}" type="slidenum">
              <a:rPr lang="en-US" smtClean="0"/>
              <a:t>‹#›</a:t>
            </a:fld>
            <a:endParaRPr lang="en-US"/>
          </a:p>
        </p:txBody>
      </p:sp>
    </p:spTree>
    <p:extLst>
      <p:ext uri="{BB962C8B-B14F-4D97-AF65-F5344CB8AC3E}">
        <p14:creationId xmlns:p14="http://schemas.microsoft.com/office/powerpoint/2010/main" val="3160932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5029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316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659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9321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9612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5639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1186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4391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95342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2755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6636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3690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0932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75013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05110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7995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2092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986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9132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618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416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040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9830-3BC8-40AA-9EE4-29E9C6399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285FB3-4BA3-4ABC-9706-97AD2B478F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4712E3-4495-4C9E-B184-CC57B5313B89}"/>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5" name="Footer Placeholder 4">
            <a:extLst>
              <a:ext uri="{FF2B5EF4-FFF2-40B4-BE49-F238E27FC236}">
                <a16:creationId xmlns:a16="http://schemas.microsoft.com/office/drawing/2014/main" id="{96DC0071-3487-492B-A99C-BAEC45B38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43529-3905-4CFF-A267-7AD8AF5BED50}"/>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316337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AB94-A6B5-45FC-A527-BFCCA78650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AD9F62-5905-4789-8FBC-DE9522EB20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A37F9-E3DD-4B2A-8C52-D2CF01A5EC0A}"/>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5" name="Footer Placeholder 4">
            <a:extLst>
              <a:ext uri="{FF2B5EF4-FFF2-40B4-BE49-F238E27FC236}">
                <a16:creationId xmlns:a16="http://schemas.microsoft.com/office/drawing/2014/main" id="{C56CB327-2013-4C51-B8AD-929CA86D9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F62D7-2CD3-4FBC-A4D8-10C82D3B3836}"/>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4080471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8CAC21-0069-41B6-B2C8-097629BCAB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8C2B7E-016C-4D35-9250-656637183E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E961F-F863-4F62-96C6-68352277013A}"/>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5" name="Footer Placeholder 4">
            <a:extLst>
              <a:ext uri="{FF2B5EF4-FFF2-40B4-BE49-F238E27FC236}">
                <a16:creationId xmlns:a16="http://schemas.microsoft.com/office/drawing/2014/main" id="{75CA5291-1F24-400F-9296-E5A406FD5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E990B-FBE3-46C6-BAA9-FC124D0B81F5}"/>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238501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F9D7-2F4F-4D76-873B-669136924F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B220B-395C-42D0-9C1A-FD227F3A1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3E0B1-AC66-4E3A-B889-810D92B939F3}"/>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5" name="Footer Placeholder 4">
            <a:extLst>
              <a:ext uri="{FF2B5EF4-FFF2-40B4-BE49-F238E27FC236}">
                <a16:creationId xmlns:a16="http://schemas.microsoft.com/office/drawing/2014/main" id="{359CD539-5909-41E6-B553-DE373EB21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9555C-189C-4C51-B3BE-909B2C16C4F4}"/>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73544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1048-D566-4EAC-B3B0-6DE6DF7F1D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E3C946-AF8F-4463-AC9E-BE675D939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B6C005-B3A9-4E0C-A368-E9834B1F3D41}"/>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5" name="Footer Placeholder 4">
            <a:extLst>
              <a:ext uri="{FF2B5EF4-FFF2-40B4-BE49-F238E27FC236}">
                <a16:creationId xmlns:a16="http://schemas.microsoft.com/office/drawing/2014/main" id="{655339D2-2A0B-4C9A-B0E4-F35B37897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6A4E6-3B84-43C8-A98E-ACF47928A0D9}"/>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345038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8E83-14B5-421E-8A83-F2FF326A36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F3ADE-6F82-4FE9-B036-17FF682A99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49FEB1-8B64-47F3-8C87-F4B908475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69A3E5-2561-4B20-BEBC-C0ED84D4A68D}"/>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6" name="Footer Placeholder 5">
            <a:extLst>
              <a:ext uri="{FF2B5EF4-FFF2-40B4-BE49-F238E27FC236}">
                <a16:creationId xmlns:a16="http://schemas.microsoft.com/office/drawing/2014/main" id="{1DB03019-1D38-42DB-808F-89A4B9F7F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3591D1-2A4D-4704-87B9-B2DF8166E36E}"/>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5274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21A9A-9071-4CEF-BC09-1A73A18CDE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E8DCB5-D185-41D6-860D-61E6C26573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E6505F-E1E0-4BE2-8645-C2DCDC81A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6269BE-C6B0-4AD3-9BB2-3428CE23A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7973B-4C1F-4222-9A67-3BF2AB7FEB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91D42E-D06D-4D6C-97EE-AD256DCF08CC}"/>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8" name="Footer Placeholder 7">
            <a:extLst>
              <a:ext uri="{FF2B5EF4-FFF2-40B4-BE49-F238E27FC236}">
                <a16:creationId xmlns:a16="http://schemas.microsoft.com/office/drawing/2014/main" id="{F9F7B4A4-0DEA-44EB-82DD-3658B38ABF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CF387B-3AA2-456C-B894-25D74EAD0465}"/>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358527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927F-EBAF-499E-8A1F-FA02F81788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C00A28-C9F1-47DC-9A3D-F40DBF4FA31A}"/>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4" name="Footer Placeholder 3">
            <a:extLst>
              <a:ext uri="{FF2B5EF4-FFF2-40B4-BE49-F238E27FC236}">
                <a16:creationId xmlns:a16="http://schemas.microsoft.com/office/drawing/2014/main" id="{5E38AE45-8D14-4700-BE04-4CA6D0CE6F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3BC506-EDAF-45BE-B2BF-B77927DDA255}"/>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314484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AF090-EB3E-4DA6-859D-812CDF971549}"/>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3" name="Footer Placeholder 2">
            <a:extLst>
              <a:ext uri="{FF2B5EF4-FFF2-40B4-BE49-F238E27FC236}">
                <a16:creationId xmlns:a16="http://schemas.microsoft.com/office/drawing/2014/main" id="{CB892ECF-A053-4A7A-ABC9-76CD51D3F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DE521F-86A2-4C4F-8E88-D27C39D07101}"/>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441294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368C-F5CF-4BF9-ACDE-A51005484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2FD380-25AC-4060-ABC3-0286D1655D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C19A6A-4753-413F-B9DD-7B40D6540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62343-6137-4A2C-9EA3-BF20FCA6BD9F}"/>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6" name="Footer Placeholder 5">
            <a:extLst>
              <a:ext uri="{FF2B5EF4-FFF2-40B4-BE49-F238E27FC236}">
                <a16:creationId xmlns:a16="http://schemas.microsoft.com/office/drawing/2014/main" id="{AEA262AF-76C1-450B-ADD9-BEB485257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DEBD3-2D68-4FBF-8F90-034414EAB6E3}"/>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260146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B2379-5384-4708-A7F6-97D3B4D28A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01BC35-A46A-492C-B9F7-BFC5404EE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3BFEB9-744C-45A6-980B-891955247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A84465-6229-4FB8-A20F-3E0C880CF6B2}"/>
              </a:ext>
            </a:extLst>
          </p:cNvPr>
          <p:cNvSpPr>
            <a:spLocks noGrp="1"/>
          </p:cNvSpPr>
          <p:nvPr>
            <p:ph type="dt" sz="half" idx="10"/>
          </p:nvPr>
        </p:nvSpPr>
        <p:spPr/>
        <p:txBody>
          <a:bodyPr/>
          <a:lstStyle/>
          <a:p>
            <a:fld id="{B465E5C8-5AD4-4EBF-9349-04DEA2FACB08}" type="datetimeFigureOut">
              <a:rPr lang="en-US" smtClean="0"/>
              <a:t>9/23/2024</a:t>
            </a:fld>
            <a:endParaRPr lang="en-US"/>
          </a:p>
        </p:txBody>
      </p:sp>
      <p:sp>
        <p:nvSpPr>
          <p:cNvPr id="6" name="Footer Placeholder 5">
            <a:extLst>
              <a:ext uri="{FF2B5EF4-FFF2-40B4-BE49-F238E27FC236}">
                <a16:creationId xmlns:a16="http://schemas.microsoft.com/office/drawing/2014/main" id="{A14AD8A6-9C7C-44B5-86E0-1EC72485E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074D8-0200-4D55-8082-F562A59683CF}"/>
              </a:ext>
            </a:extLst>
          </p:cNvPr>
          <p:cNvSpPr>
            <a:spLocks noGrp="1"/>
          </p:cNvSpPr>
          <p:nvPr>
            <p:ph type="sldNum" sz="quarter" idx="12"/>
          </p:nvPr>
        </p:nvSpPr>
        <p:spPr/>
        <p:txBody>
          <a:bodyPr/>
          <a:lstStyle/>
          <a:p>
            <a:fld id="{8629610C-D69F-443B-9C49-658FC1EAF7CF}" type="slidenum">
              <a:rPr lang="en-US" smtClean="0"/>
              <a:t>‹#›</a:t>
            </a:fld>
            <a:endParaRPr lang="en-US"/>
          </a:p>
        </p:txBody>
      </p:sp>
    </p:spTree>
    <p:extLst>
      <p:ext uri="{BB962C8B-B14F-4D97-AF65-F5344CB8AC3E}">
        <p14:creationId xmlns:p14="http://schemas.microsoft.com/office/powerpoint/2010/main" val="71655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id="{ABA03CA2-3E0F-4CC2-82E4-8D9FF43E0C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99BB1D-DDBC-42B3-8749-2B0BF88D7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3B7B-B513-457D-9CA7-B5291A651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5E5C8-5AD4-4EBF-9349-04DEA2FACB08}" type="datetimeFigureOut">
              <a:rPr lang="en-US" smtClean="0"/>
              <a:t>9/23/2024</a:t>
            </a:fld>
            <a:endParaRPr lang="en-US"/>
          </a:p>
        </p:txBody>
      </p:sp>
      <p:sp>
        <p:nvSpPr>
          <p:cNvPr id="5" name="Footer Placeholder 4">
            <a:extLst>
              <a:ext uri="{FF2B5EF4-FFF2-40B4-BE49-F238E27FC236}">
                <a16:creationId xmlns:a16="http://schemas.microsoft.com/office/drawing/2014/main" id="{EB2BC35E-1B94-423E-A68D-F86F0A272C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BD770-26E0-4967-B9D0-125E133DED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9610C-D69F-443B-9C49-658FC1EAF7CF}"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67743" y="751063"/>
            <a:ext cx="4067743" cy="3972479"/>
          </a:xfrm>
          <a:prstGeom prst="rect">
            <a:avLst/>
          </a:prstGeom>
        </p:spPr>
      </p:pic>
    </p:spTree>
    <p:extLst>
      <p:ext uri="{BB962C8B-B14F-4D97-AF65-F5344CB8AC3E}">
        <p14:creationId xmlns:p14="http://schemas.microsoft.com/office/powerpoint/2010/main" val="3751990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Box 16"/>
          <p:cNvSpPr txBox="1"/>
          <p:nvPr/>
        </p:nvSpPr>
        <p:spPr>
          <a:xfrm>
            <a:off x="1682535" y="-215886"/>
            <a:ext cx="10408805"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sp>
        <p:nvSpPr>
          <p:cNvPr id="9" name="TextBox 16"/>
          <p:cNvSpPr txBox="1"/>
          <p:nvPr/>
        </p:nvSpPr>
        <p:spPr>
          <a:xfrm>
            <a:off x="823768" y="-163933"/>
            <a:ext cx="11834957" cy="186204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115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pic>
        <p:nvPicPr>
          <p:cNvPr id="3" name="Picture 2">
            <a:extLst>
              <a:ext uri="{FF2B5EF4-FFF2-40B4-BE49-F238E27FC236}">
                <a16:creationId xmlns:a16="http://schemas.microsoft.com/office/drawing/2014/main" id="{EAA83DE3-82B0-90B4-9EA3-8A821F29D4FF}"/>
              </a:ext>
            </a:extLst>
          </p:cNvPr>
          <p:cNvPicPr>
            <a:picLocks noChangeAspect="1"/>
          </p:cNvPicPr>
          <p:nvPr/>
        </p:nvPicPr>
        <p:blipFill>
          <a:blip r:embed="rId5"/>
          <a:stretch>
            <a:fillRect/>
          </a:stretch>
        </p:blipFill>
        <p:spPr>
          <a:xfrm>
            <a:off x="3707655" y="417919"/>
            <a:ext cx="5462489" cy="859611"/>
          </a:xfrm>
          <a:prstGeom prst="rect">
            <a:avLst/>
          </a:prstGeom>
        </p:spPr>
      </p:pic>
      <p:pic>
        <p:nvPicPr>
          <p:cNvPr id="15" name="Picture 14">
            <a:extLst>
              <a:ext uri="{FF2B5EF4-FFF2-40B4-BE49-F238E27FC236}">
                <a16:creationId xmlns:a16="http://schemas.microsoft.com/office/drawing/2014/main" id="{17DD4750-9D1A-1A95-D9D6-50A368E38ED9}"/>
              </a:ext>
            </a:extLst>
          </p:cNvPr>
          <p:cNvPicPr>
            <a:picLocks noChangeAspect="1"/>
          </p:cNvPicPr>
          <p:nvPr/>
        </p:nvPicPr>
        <p:blipFill>
          <a:blip r:embed="rId6"/>
          <a:stretch>
            <a:fillRect/>
          </a:stretch>
        </p:blipFill>
        <p:spPr>
          <a:xfrm>
            <a:off x="69574" y="1400907"/>
            <a:ext cx="12192000" cy="35592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5362" name="Picture 2">
            <a:extLst>
              <a:ext uri="{FF2B5EF4-FFF2-40B4-BE49-F238E27FC236}">
                <a16:creationId xmlns:a16="http://schemas.microsoft.com/office/drawing/2014/main" id="{327E7CF6-CA80-0FB0-F80B-F79908C4C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20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3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8193B71-8562-4DC1-93DB-551E64ABE0CB}"/>
              </a:ext>
            </a:extLst>
          </p:cNvPr>
          <p:cNvSpPr/>
          <p:nvPr/>
        </p:nvSpPr>
        <p:spPr>
          <a:xfrm>
            <a:off x="5512385" y="1660132"/>
            <a:ext cx="5917615"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2800" b="1" smtClean="0">
                <a:solidFill>
                  <a:prstClr val="black"/>
                </a:solidFill>
                <a:latin typeface="Cambria" panose="02040503050406030204" pitchFamily="18" charset="0"/>
                <a:ea typeface="Cambria" panose="02040503050406030204" pitchFamily="18" charset="0"/>
                <a:cs typeface="Arial" panose="020B0604020202020204" pitchFamily="34" charset="0"/>
              </a:rPr>
              <a:t>Áo </a:t>
            </a:r>
            <a:r>
              <a:rPr lang="vi-VN" sz="2800" b="1">
                <a:solidFill>
                  <a:prstClr val="black"/>
                </a:solidFill>
                <a:latin typeface="Cambria" panose="02040503050406030204" pitchFamily="18" charset="0"/>
                <a:ea typeface="Cambria" panose="02040503050406030204" pitchFamily="18" charset="0"/>
                <a:cs typeface="Arial" panose="020B0604020202020204" pitchFamily="34" charset="0"/>
              </a:rPr>
              <a:t>dài từ cổ đến chân, cổ áo thường là cổ tròn, ôm khít lấy cổ tạo vẻ kín đáo. Thân áo gồm thân trước và thân sau dài từ bả vai xuống mắc cá chân,dọc hai bên hông có đường xẻ từ eo xuống hết tà áo.</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361269" y="2006601"/>
            <a:ext cx="4789847" cy="3193231"/>
          </a:xfrm>
          <a:prstGeom prst="rect">
            <a:avLst/>
          </a:prstGeom>
        </p:spPr>
      </p:pic>
    </p:spTree>
    <p:extLst>
      <p:ext uri="{BB962C8B-B14F-4D97-AF65-F5344CB8AC3E}">
        <p14:creationId xmlns:p14="http://schemas.microsoft.com/office/powerpoint/2010/main" val="403084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C606A42-9264-469E-B59A-6D77F0122CF3}"/>
              </a:ext>
            </a:extLst>
          </p:cNvPr>
          <p:cNvSpPr/>
          <p:nvPr/>
        </p:nvSpPr>
        <p:spPr>
          <a:xfrm>
            <a:off x="3088251" y="608012"/>
            <a:ext cx="6478830" cy="79057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smtClean="0">
                <a:solidFill>
                  <a:srgbClr val="FF0000"/>
                </a:solidFill>
                <a:latin typeface="Cambria" panose="02040503050406030204" pitchFamily="18" charset="0"/>
                <a:ea typeface="Cambria" panose="02040503050406030204" pitchFamily="18" charset="0"/>
              </a:rPr>
              <a:t>Lễ hội </a:t>
            </a:r>
            <a:r>
              <a:rPr lang="en-US" sz="4400" b="1" smtClean="0">
                <a:solidFill>
                  <a:srgbClr val="FF0000"/>
                </a:solidFill>
                <a:latin typeface="Cambria" panose="02040503050406030204" pitchFamily="18" charset="0"/>
                <a:ea typeface="Cambria" panose="02040503050406030204" pitchFamily="18" charset="0"/>
              </a:rPr>
              <a:t>Áo </a:t>
            </a:r>
            <a:r>
              <a:rPr lang="en-US" sz="4400" b="1" err="1">
                <a:solidFill>
                  <a:srgbClr val="FF0000"/>
                </a:solidFill>
                <a:latin typeface="Cambria" panose="02040503050406030204" pitchFamily="18" charset="0"/>
                <a:ea typeface="Cambria" panose="02040503050406030204" pitchFamily="18" charset="0"/>
              </a:rPr>
              <a:t>dài</a:t>
            </a:r>
            <a:r>
              <a:rPr lang="en-US" sz="4400" b="1">
                <a:solidFill>
                  <a:srgbClr val="FF0000"/>
                </a:solidFill>
                <a:latin typeface="Cambria" panose="02040503050406030204" pitchFamily="18" charset="0"/>
                <a:ea typeface="Cambria" panose="02040503050406030204" pitchFamily="18" charset="0"/>
              </a:rPr>
              <a:t> </a:t>
            </a:r>
            <a:r>
              <a:rPr lang="vi-VN" sz="4400" b="1" smtClean="0">
                <a:solidFill>
                  <a:srgbClr val="FF0000"/>
                </a:solidFill>
                <a:latin typeface="Cambria" panose="02040503050406030204" pitchFamily="18" charset="0"/>
                <a:ea typeface="Cambria" panose="02040503050406030204" pitchFamily="18" charset="0"/>
              </a:rPr>
              <a:t>Hải Phòng</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2210937" y="1652587"/>
            <a:ext cx="8570861" cy="4516201"/>
          </a:xfrm>
          <a:prstGeom prst="rect">
            <a:avLst/>
          </a:prstGeom>
        </p:spPr>
      </p:pic>
    </p:spTree>
    <p:extLst>
      <p:ext uri="{BB962C8B-B14F-4D97-AF65-F5344CB8AC3E}">
        <p14:creationId xmlns:p14="http://schemas.microsoft.com/office/powerpoint/2010/main" val="100549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8540" y="238539"/>
            <a:ext cx="11953460" cy="14113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solidFill>
                  <a:prstClr val="white"/>
                </a:solidFill>
                <a:latin typeface="Cambria" panose="02040503050406030204" pitchFamily="18" charset="0"/>
                <a:ea typeface="Cambria" panose="02040503050406030204" pitchFamily="18" charset="0"/>
              </a:rPr>
              <a:t>Kể tên một số phong tục, tập quán, nhà ở, lễ hội và món ăn ở địa phương em</a:t>
            </a:r>
          </a:p>
        </p:txBody>
      </p:sp>
      <p:pic>
        <p:nvPicPr>
          <p:cNvPr id="4" name="Picture 3">
            <a:extLst>
              <a:ext uri="{FF2B5EF4-FFF2-40B4-BE49-F238E27FC236}">
                <a16:creationId xmlns:a16="http://schemas.microsoft.com/office/drawing/2014/main" id="{144F7F64-5F34-A3CD-68F3-5804F75CFA9A}"/>
              </a:ext>
            </a:extLst>
          </p:cNvPr>
          <p:cNvPicPr>
            <a:picLocks noChangeAspect="1"/>
          </p:cNvPicPr>
          <p:nvPr/>
        </p:nvPicPr>
        <p:blipFill>
          <a:blip r:embed="rId4"/>
          <a:stretch>
            <a:fillRect/>
          </a:stretch>
        </p:blipFill>
        <p:spPr>
          <a:xfrm>
            <a:off x="188844" y="2066219"/>
            <a:ext cx="12003156" cy="3799124"/>
          </a:xfrm>
          <a:prstGeom prst="rect">
            <a:avLst/>
          </a:prstGeom>
        </p:spPr>
      </p:pic>
    </p:spTree>
    <p:extLst>
      <p:ext uri="{BB962C8B-B14F-4D97-AF65-F5344CB8AC3E}">
        <p14:creationId xmlns:p14="http://schemas.microsoft.com/office/powerpoint/2010/main" val="92939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1221897" y="470591"/>
            <a:ext cx="10178286" cy="790575"/>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Phong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tục</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tập</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quán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tiêu</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biểu</a:t>
            </a:r>
            <a:r>
              <a:rPr lang="en-US" sz="4400" b="1" dirty="0">
                <a:solidFill>
                  <a:prstClr val="white"/>
                </a:solidFill>
                <a:latin typeface="Cambria" panose="02040503050406030204" pitchFamily="18" charset="0"/>
                <a:ea typeface="Cambria" panose="02040503050406030204" pitchFamily="18" charset="0"/>
              </a:rPr>
              <a:t> ở </a:t>
            </a:r>
            <a:r>
              <a:rPr lang="en-US" sz="4400" b="1" dirty="0" err="1">
                <a:solidFill>
                  <a:prstClr val="white"/>
                </a:solidFill>
                <a:latin typeface="Cambria" panose="02040503050406030204" pitchFamily="18" charset="0"/>
                <a:ea typeface="Cambria" panose="02040503050406030204" pitchFamily="18" charset="0"/>
              </a:rPr>
              <a:t>Hà</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Nội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122" name="Picture 2" descr="Cách bày mâm ngũ quả ngày Tết của 3 miền để đúng phong tục truyền thống">
            <a:extLst>
              <a:ext uri="{FF2B5EF4-FFF2-40B4-BE49-F238E27FC236}">
                <a16:creationId xmlns:a16="http://schemas.microsoft.com/office/drawing/2014/main" id="{5A0D2BC0-8F35-E27C-7BF2-DD6E71E76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7435">
            <a:off x="513522" y="1772478"/>
            <a:ext cx="6096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8A8482EC-5F7B-E6A4-F13C-D35A801B448A}"/>
              </a:ext>
            </a:extLst>
          </p:cNvPr>
          <p:cNvSpPr/>
          <p:nvPr/>
        </p:nvSpPr>
        <p:spPr>
          <a:xfrm>
            <a:off x="1497294" y="5885761"/>
            <a:ext cx="4754563"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Bày</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mâm</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ngũ</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quả</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12FB807-A648-593F-A489-091CC26E6701}"/>
              </a:ext>
            </a:extLst>
          </p:cNvPr>
          <p:cNvPicPr>
            <a:picLocks noChangeAspect="1"/>
          </p:cNvPicPr>
          <p:nvPr/>
        </p:nvPicPr>
        <p:blipFill>
          <a:blip r:embed="rId5"/>
          <a:stretch>
            <a:fillRect/>
          </a:stretch>
        </p:blipFill>
        <p:spPr>
          <a:xfrm rot="467588">
            <a:off x="7068279" y="1639956"/>
            <a:ext cx="4906486" cy="3538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3BB9A55E-A8AB-4AB4-3993-B143440F6D68}"/>
              </a:ext>
            </a:extLst>
          </p:cNvPr>
          <p:cNvSpPr/>
          <p:nvPr/>
        </p:nvSpPr>
        <p:spPr>
          <a:xfrm>
            <a:off x="7543801" y="5577648"/>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rPr>
              <a:t>Xông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916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A8482EC-5F7B-E6A4-F13C-D35A801B448A}"/>
              </a:ext>
            </a:extLst>
          </p:cNvPr>
          <p:cNvSpPr/>
          <p:nvPr/>
        </p:nvSpPr>
        <p:spPr>
          <a:xfrm>
            <a:off x="572956" y="5756553"/>
            <a:ext cx="4784236"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Cúng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3BB9A55E-A8AB-4AB4-3993-B143440F6D68}"/>
              </a:ext>
            </a:extLst>
          </p:cNvPr>
          <p:cNvSpPr/>
          <p:nvPr/>
        </p:nvSpPr>
        <p:spPr>
          <a:xfrm>
            <a:off x="7543801" y="5547830"/>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Lì</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xì</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146" name="Picture 2" descr="Cách chuẩn bị mâm cỗ cúng ông Công ông Táo đầy đủ nhất">
            <a:extLst>
              <a:ext uri="{FF2B5EF4-FFF2-40B4-BE49-F238E27FC236}">
                <a16:creationId xmlns:a16="http://schemas.microsoft.com/office/drawing/2014/main" id="{215AEEB5-F86E-DBC7-A352-9AC37A35E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7456">
            <a:off x="523461" y="1488385"/>
            <a:ext cx="5330687" cy="38980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8" name="Picture 4" descr="Ý nghĩa và bài học dạy trẻ về lì xì ngày Tết - Phần 2 - Bệnh Viện Nhi Đồng  Thành Phố">
            <a:extLst>
              <a:ext uri="{FF2B5EF4-FFF2-40B4-BE49-F238E27FC236}">
                <a16:creationId xmlns:a16="http://schemas.microsoft.com/office/drawing/2014/main" id="{9FE3C564-0884-604B-AF41-9E6EA9B4A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79482">
            <a:off x="6488595" y="1514060"/>
            <a:ext cx="5377070" cy="3584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592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1000"/>
                                        <p:tgtEl>
                                          <p:spTgt spid="6148"/>
                                        </p:tgtEl>
                                      </p:cBhvr>
                                    </p:animEffect>
                                    <p:anim calcmode="lin" valueType="num">
                                      <p:cBhvr>
                                        <p:cTn id="20" dur="1000" fill="hold"/>
                                        <p:tgtEl>
                                          <p:spTgt spid="6148"/>
                                        </p:tgtEl>
                                        <p:attrNameLst>
                                          <p:attrName>ppt_x</p:attrName>
                                        </p:attrNameLst>
                                      </p:cBhvr>
                                      <p:tavLst>
                                        <p:tav tm="0">
                                          <p:val>
                                            <p:strVal val="#ppt_x"/>
                                          </p:val>
                                        </p:tav>
                                        <p:tav tm="100000">
                                          <p:val>
                                            <p:strVal val="#ppt_x"/>
                                          </p:val>
                                        </p:tav>
                                      </p:tavLst>
                                    </p:anim>
                                    <p:anim calcmode="lin" valueType="num">
                                      <p:cBhvr>
                                        <p:cTn id="21"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445026" y="391078"/>
            <a:ext cx="7772399" cy="79057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mbria" panose="02040503050406030204" pitchFamily="18" charset="0"/>
                <a:ea typeface="Cambria" panose="02040503050406030204" pitchFamily="18" charset="0"/>
              </a:rPr>
              <a:t>Một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số</a:t>
            </a:r>
            <a:r>
              <a:rPr lang="en-US" sz="4400" b="1" dirty="0">
                <a:solidFill>
                  <a:prstClr val="white"/>
                </a:solidFill>
                <a:latin typeface="Cambria" panose="02040503050406030204" pitchFamily="18" charset="0"/>
                <a:ea typeface="Cambria" panose="02040503050406030204" pitchFamily="18" charset="0"/>
              </a:rPr>
              <a:t> l</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ễ</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hội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tiêu</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biểu</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C47BE350-DABD-DF70-C070-2DAFFD317653}"/>
              </a:ext>
            </a:extLst>
          </p:cNvPr>
          <p:cNvSpPr/>
          <p:nvPr/>
        </p:nvSpPr>
        <p:spPr>
          <a:xfrm>
            <a:off x="1073871" y="5515081"/>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a:solidFill>
                  <a:srgbClr val="FF0000"/>
                </a:solidFill>
                <a:latin typeface="Cambria" panose="02040503050406030204" pitchFamily="18" charset="0"/>
                <a:ea typeface="Cambria" panose="02040503050406030204" pitchFamily="18" charset="0"/>
              </a:rPr>
              <a:t>L</a:t>
            </a:r>
            <a:r>
              <a:rPr lang="vi-VN" sz="3200" b="1" dirty="0">
                <a:solidFill>
                  <a:srgbClr val="FF0000"/>
                </a:solidFill>
                <a:latin typeface="Cambria" panose="02040503050406030204" pitchFamily="18" charset="0"/>
                <a:ea typeface="Cambria" panose="02040503050406030204" pitchFamily="18" charset="0"/>
              </a:rPr>
              <a:t>ễ </a:t>
            </a:r>
            <a:r>
              <a:rPr lang="vi-VN" sz="3200" b="1">
                <a:solidFill>
                  <a:srgbClr val="FF0000"/>
                </a:solidFill>
                <a:latin typeface="Cambria" panose="02040503050406030204" pitchFamily="18" charset="0"/>
                <a:ea typeface="Cambria" panose="02040503050406030204" pitchFamily="18" charset="0"/>
              </a:rPr>
              <a:t>hội </a:t>
            </a:r>
            <a:r>
              <a:rPr lang="vi-VN" sz="3200" b="1" smtClean="0">
                <a:solidFill>
                  <a:srgbClr val="FF0000"/>
                </a:solidFill>
                <a:latin typeface="Cambria" panose="02040503050406030204" pitchFamily="18" charset="0"/>
                <a:ea typeface="Cambria" panose="02040503050406030204" pitchFamily="18" charset="0"/>
              </a:rPr>
              <a:t>hoa phượng đỏ</a:t>
            </a:r>
            <a:r>
              <a:rPr lang="vi-VN" sz="3200" b="1" smtClean="0">
                <a:solidFill>
                  <a:srgbClr val="FF0000"/>
                </a:solidFill>
                <a:latin typeface="Cambria" panose="02040503050406030204" pitchFamily="18" charset="0"/>
                <a:ea typeface="Cambria" panose="02040503050406030204" pitchFamily="18" charset="0"/>
              </a:rPr>
              <a:t> (</a:t>
            </a:r>
            <a:r>
              <a:rPr lang="vi-VN" sz="3200" b="1" smtClean="0">
                <a:solidFill>
                  <a:srgbClr val="FF0000"/>
                </a:solidFill>
                <a:latin typeface="Cambria" panose="02040503050406030204" pitchFamily="18" charset="0"/>
                <a:ea typeface="Cambria" panose="02040503050406030204" pitchFamily="18" charset="0"/>
              </a:rPr>
              <a:t>Nhà hát lớn Hải Phòng</a:t>
            </a:r>
            <a:r>
              <a:rPr lang="vi-VN" sz="3200" b="1" smtClean="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7" name="Rectangle 6">
            <a:extLst>
              <a:ext uri="{FF2B5EF4-FFF2-40B4-BE49-F238E27FC236}">
                <a16:creationId xmlns:a16="http://schemas.microsoft.com/office/drawing/2014/main" id="{614D9DB4-8976-CF6F-DAE9-A02F7B3BEC8A}"/>
              </a:ext>
            </a:extLst>
          </p:cNvPr>
          <p:cNvSpPr/>
          <p:nvPr/>
        </p:nvSpPr>
        <p:spPr>
          <a:xfrm>
            <a:off x="6839975" y="5329425"/>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200" b="1" smtClean="0">
                <a:solidFill>
                  <a:srgbClr val="FF0000"/>
                </a:solidFill>
                <a:latin typeface="Cambria" panose="02040503050406030204" pitchFamily="18" charset="0"/>
                <a:ea typeface="Cambria" panose="02040503050406030204" pitchFamily="18" charset="0"/>
              </a:rPr>
              <a:t>Lễ hội đua thuyền </a:t>
            </a:r>
          </a:p>
          <a:p>
            <a:pPr lvl="0" algn="ctr">
              <a:defRPr/>
            </a:pPr>
            <a:r>
              <a:rPr lang="en-US" sz="3200" b="1" smtClean="0">
                <a:solidFill>
                  <a:srgbClr val="FF0000"/>
                </a:solidFill>
                <a:latin typeface="Cambria" panose="02040503050406030204" pitchFamily="18" charset="0"/>
                <a:ea typeface="Cambria" panose="02040503050406030204" pitchFamily="18" charset="0"/>
              </a:rPr>
              <a:t>(</a:t>
            </a:r>
            <a:r>
              <a:rPr lang="vi-VN" sz="3200" b="1" smtClean="0">
                <a:solidFill>
                  <a:srgbClr val="FF0000"/>
                </a:solidFill>
                <a:latin typeface="Cambria" panose="02040503050406030204" pitchFamily="18" charset="0"/>
                <a:ea typeface="Cambria" panose="02040503050406030204" pitchFamily="18" charset="0"/>
              </a:rPr>
              <a:t>Cát Bà – Hải Phòng</a:t>
            </a:r>
            <a:r>
              <a:rPr lang="en-US" sz="3200" b="1" smtClean="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872373" y="1624259"/>
            <a:ext cx="5187233" cy="3705166"/>
          </a:xfrm>
          <a:prstGeom prst="rect">
            <a:avLst/>
          </a:prstGeom>
        </p:spPr>
      </p:pic>
      <p:pic>
        <p:nvPicPr>
          <p:cNvPr id="4" name="Picture 3"/>
          <p:cNvPicPr>
            <a:picLocks noChangeAspect="1"/>
          </p:cNvPicPr>
          <p:nvPr/>
        </p:nvPicPr>
        <p:blipFill>
          <a:blip r:embed="rId5"/>
          <a:stretch>
            <a:fillRect/>
          </a:stretch>
        </p:blipFill>
        <p:spPr>
          <a:xfrm>
            <a:off x="6495331" y="1781082"/>
            <a:ext cx="5272026" cy="3268656"/>
          </a:xfrm>
          <a:prstGeom prst="rect">
            <a:avLst/>
          </a:prstGeom>
        </p:spPr>
      </p:pic>
    </p:spTree>
    <p:extLst>
      <p:ext uri="{BB962C8B-B14F-4D97-AF65-F5344CB8AC3E}">
        <p14:creationId xmlns:p14="http://schemas.microsoft.com/office/powerpoint/2010/main" val="38776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C47BE350-DABD-DF70-C070-2DAFFD317653}"/>
              </a:ext>
            </a:extLst>
          </p:cNvPr>
          <p:cNvSpPr/>
          <p:nvPr/>
        </p:nvSpPr>
        <p:spPr>
          <a:xfrm>
            <a:off x="1016091" y="5419396"/>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a:t>
            </a:r>
            <a:r>
              <a:rPr kumimoji="0" lang="vi-VN"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hội </a:t>
            </a:r>
            <a:r>
              <a:rPr lang="vi-VN" sz="3200" b="1" smtClean="0">
                <a:solidFill>
                  <a:srgbClr val="FF0000"/>
                </a:solidFill>
                <a:latin typeface="Cambria" panose="02040503050406030204" pitchFamily="18" charset="0"/>
                <a:ea typeface="Cambria" panose="02040503050406030204" pitchFamily="18" charset="0"/>
              </a:rPr>
              <a:t>đánh pháo đất</a:t>
            </a:r>
            <a:r>
              <a:rPr kumimoji="0" lang="vi-VN" sz="32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 (</a:t>
            </a:r>
            <a:r>
              <a:rPr lang="vi-VN" sz="3200" b="1" smtClean="0">
                <a:solidFill>
                  <a:srgbClr val="FF0000"/>
                </a:solidFill>
                <a:latin typeface="Cambria" panose="02040503050406030204" pitchFamily="18" charset="0"/>
                <a:ea typeface="Cambria" panose="02040503050406030204" pitchFamily="18" charset="0"/>
              </a:rPr>
              <a:t>Vĩnh Bảo – Hải Phòng</a:t>
            </a:r>
            <a:r>
              <a:rPr kumimoji="0" lang="vi-VN" sz="32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6AD3841A-EBBF-E3EB-F2F3-E6BCA6DCDBBA}"/>
              </a:ext>
            </a:extLst>
          </p:cNvPr>
          <p:cNvSpPr/>
          <p:nvPr/>
        </p:nvSpPr>
        <p:spPr>
          <a:xfrm>
            <a:off x="6805336" y="5419396"/>
            <a:ext cx="4902960"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200" b="1" smtClean="0">
                <a:solidFill>
                  <a:srgbClr val="FF0000"/>
                </a:solidFill>
                <a:latin typeface="Cambria" panose="02040503050406030204" pitchFamily="18" charset="0"/>
                <a:ea typeface="Cambria" panose="02040503050406030204" pitchFamily="18" charset="0"/>
              </a:rPr>
              <a:t>Lễ hội Minh Thề</a:t>
            </a:r>
            <a:r>
              <a:rPr lang="en-US" sz="3200" b="1" smtClean="0">
                <a:solidFill>
                  <a:srgbClr val="FF0000"/>
                </a:solidFill>
                <a:latin typeface="Cambria" panose="02040503050406030204" pitchFamily="18" charset="0"/>
                <a:ea typeface="Cambria" panose="02040503050406030204" pitchFamily="18" charset="0"/>
              </a:rPr>
              <a:t> </a:t>
            </a:r>
            <a:endParaRPr lang="vi-VN" sz="3200" b="1" smtClean="0">
              <a:solidFill>
                <a:srgbClr val="FF0000"/>
              </a:solidFill>
              <a:latin typeface="Cambria" panose="02040503050406030204" pitchFamily="18" charset="0"/>
              <a:ea typeface="Cambria" panose="02040503050406030204" pitchFamily="18" charset="0"/>
            </a:endParaRPr>
          </a:p>
          <a:p>
            <a:pPr lvl="0" algn="ctr">
              <a:defRPr/>
            </a:pPr>
            <a:r>
              <a:rPr lang="en-US" sz="3200" b="1" smtClean="0">
                <a:solidFill>
                  <a:srgbClr val="FF0000"/>
                </a:solidFill>
                <a:latin typeface="Cambria" panose="02040503050406030204" pitchFamily="18" charset="0"/>
                <a:ea typeface="Cambria" panose="02040503050406030204" pitchFamily="18" charset="0"/>
              </a:rPr>
              <a:t>(</a:t>
            </a:r>
            <a:r>
              <a:rPr lang="vi-VN" sz="3200" b="1" smtClean="0">
                <a:solidFill>
                  <a:srgbClr val="FF0000"/>
                </a:solidFill>
                <a:latin typeface="Cambria" panose="02040503050406030204" pitchFamily="18" charset="0"/>
                <a:ea typeface="Cambria" panose="02040503050406030204" pitchFamily="18" charset="0"/>
              </a:rPr>
              <a:t>Kiến Thụy – Hải Phòng</a:t>
            </a:r>
            <a:r>
              <a:rPr lang="en-US" sz="3200" b="1" smtClean="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811404" y="1761896"/>
            <a:ext cx="5193611" cy="3334207"/>
          </a:xfrm>
          <a:prstGeom prst="rect">
            <a:avLst/>
          </a:prstGeom>
        </p:spPr>
      </p:pic>
      <p:pic>
        <p:nvPicPr>
          <p:cNvPr id="4" name="Picture 3"/>
          <p:cNvPicPr>
            <a:picLocks noChangeAspect="1"/>
          </p:cNvPicPr>
          <p:nvPr/>
        </p:nvPicPr>
        <p:blipFill>
          <a:blip r:embed="rId5"/>
          <a:stretch>
            <a:fillRect/>
          </a:stretch>
        </p:blipFill>
        <p:spPr>
          <a:xfrm>
            <a:off x="6469039" y="1425558"/>
            <a:ext cx="5513695" cy="3670545"/>
          </a:xfrm>
          <a:prstGeom prst="rect">
            <a:avLst/>
          </a:prstGeom>
        </p:spPr>
      </p:pic>
    </p:spTree>
    <p:extLst>
      <p:ext uri="{BB962C8B-B14F-4D97-AF65-F5344CB8AC3E}">
        <p14:creationId xmlns:p14="http://schemas.microsoft.com/office/powerpoint/2010/main" val="667448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C47BE350-DABD-DF70-C070-2DAFFD317653}"/>
              </a:ext>
            </a:extLst>
          </p:cNvPr>
          <p:cNvSpPr/>
          <p:nvPr/>
        </p:nvSpPr>
        <p:spPr>
          <a:xfrm>
            <a:off x="503381" y="4901787"/>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a:t>
            </a:r>
            <a:r>
              <a:rPr kumimoji="0" lang="vi-VN"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hội </a:t>
            </a:r>
            <a:r>
              <a:rPr kumimoji="0" lang="vi-VN" sz="32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chọi trâu Đồ Sơn (</a:t>
            </a:r>
            <a:r>
              <a:rPr lang="vi-VN" sz="3200" b="1" smtClean="0">
                <a:solidFill>
                  <a:srgbClr val="FF0000"/>
                </a:solidFill>
                <a:latin typeface="Cambria" panose="02040503050406030204" pitchFamily="18" charset="0"/>
                <a:ea typeface="Cambria" panose="02040503050406030204" pitchFamily="18" charset="0"/>
              </a:rPr>
              <a:t>Đồ Sơn – Hải Phòng</a:t>
            </a:r>
            <a:r>
              <a:rPr kumimoji="0" lang="vi-VN" sz="32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A2A7400D-529F-F4C0-6291-7F9FADE6FE2A}"/>
              </a:ext>
            </a:extLst>
          </p:cNvPr>
          <p:cNvSpPr/>
          <p:nvPr/>
        </p:nvSpPr>
        <p:spPr>
          <a:xfrm>
            <a:off x="5719186" y="957452"/>
            <a:ext cx="6042991" cy="5258690"/>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a:buFont typeface="Arial" panose="020B0604020202020204" pitchFamily="34" charset="0"/>
              <a:buChar char="•"/>
              <a:defRPr/>
            </a:pPr>
            <a:r>
              <a:rPr lang="vi-VN" sz="2300" b="1" smtClean="0">
                <a:solidFill>
                  <a:srgbClr val="002060"/>
                </a:solidFill>
                <a:latin typeface="Cambria" panose="02040503050406030204" pitchFamily="18" charset="0"/>
                <a:ea typeface="Cambria" panose="02040503050406030204" pitchFamily="18" charset="0"/>
                <a:cs typeface="Arial" panose="020B0604020202020204" pitchFamily="34" charset="0"/>
              </a:rPr>
              <a:t>Lễ </a:t>
            </a:r>
            <a:r>
              <a:rPr lang="vi-VN" sz="2300" b="1">
                <a:solidFill>
                  <a:srgbClr val="002060"/>
                </a:solidFill>
                <a:latin typeface="Cambria" panose="02040503050406030204" pitchFamily="18" charset="0"/>
                <a:ea typeface="Cambria" panose="02040503050406030204" pitchFamily="18" charset="0"/>
                <a:cs typeface="Arial" panose="020B0604020202020204" pitchFamily="34" charset="0"/>
              </a:rPr>
              <a:t>hội chọi trâu Đồ Sơn.</a:t>
            </a:r>
          </a:p>
          <a:p>
            <a:pPr marL="457200" lvl="0" indent="-457200" algn="just">
              <a:buFont typeface="Arial" panose="020B0604020202020204" pitchFamily="34" charset="0"/>
              <a:buChar char="•"/>
              <a:defRPr/>
            </a:pPr>
            <a:r>
              <a:rPr lang="vi-VN" sz="2300" b="1" smtClean="0">
                <a:solidFill>
                  <a:srgbClr val="002060"/>
                </a:solidFill>
                <a:latin typeface="Cambria" panose="02040503050406030204" pitchFamily="18" charset="0"/>
                <a:ea typeface="Cambria" panose="02040503050406030204" pitchFamily="18" charset="0"/>
                <a:cs typeface="Arial" panose="020B0604020202020204" pitchFamily="34" charset="0"/>
              </a:rPr>
              <a:t>Thời </a:t>
            </a:r>
            <a:r>
              <a:rPr lang="vi-VN" sz="2300" b="1">
                <a:solidFill>
                  <a:srgbClr val="002060"/>
                </a:solidFill>
                <a:latin typeface="Cambria" panose="02040503050406030204" pitchFamily="18" charset="0"/>
                <a:ea typeface="Cambria" panose="02040503050406030204" pitchFamily="18" charset="0"/>
                <a:cs typeface="Arial" panose="020B0604020202020204" pitchFamily="34" charset="0"/>
              </a:rPr>
              <a:t>gian: Thường được tổ chức từ ngày 8 tháng 6 và 9 tháng 8 âm lịch.</a:t>
            </a:r>
          </a:p>
          <a:p>
            <a:pPr marL="457200" lvl="0" indent="-457200" algn="just">
              <a:buFont typeface="Arial" panose="020B0604020202020204" pitchFamily="34" charset="0"/>
              <a:buChar char="•"/>
              <a:defRPr/>
            </a:pPr>
            <a:r>
              <a:rPr lang="vi-VN" sz="2300" b="1" smtClean="0">
                <a:solidFill>
                  <a:srgbClr val="002060"/>
                </a:solidFill>
                <a:latin typeface="Cambria" panose="02040503050406030204" pitchFamily="18" charset="0"/>
                <a:ea typeface="Cambria" panose="02040503050406030204" pitchFamily="18" charset="0"/>
                <a:cs typeface="Arial" panose="020B0604020202020204" pitchFamily="34" charset="0"/>
              </a:rPr>
              <a:t>Địa </a:t>
            </a:r>
            <a:r>
              <a:rPr lang="vi-VN" sz="2300" b="1">
                <a:solidFill>
                  <a:srgbClr val="002060"/>
                </a:solidFill>
                <a:latin typeface="Cambria" panose="02040503050406030204" pitchFamily="18" charset="0"/>
                <a:ea typeface="Cambria" panose="02040503050406030204" pitchFamily="18" charset="0"/>
                <a:cs typeface="Arial" panose="020B0604020202020204" pitchFamily="34" charset="0"/>
              </a:rPr>
              <a:t>điểm:  Sân vận động Đồ Sơn, quận Đồ Sơn, Hải Phòng.</a:t>
            </a:r>
          </a:p>
          <a:p>
            <a:pPr marL="457200" lvl="0" indent="-457200" algn="just">
              <a:buFont typeface="Arial" panose="020B0604020202020204" pitchFamily="34" charset="0"/>
              <a:buChar char="•"/>
              <a:defRPr/>
            </a:pPr>
            <a:r>
              <a:rPr lang="vi-VN" sz="2300" b="1" smtClean="0">
                <a:solidFill>
                  <a:srgbClr val="002060"/>
                </a:solidFill>
                <a:latin typeface="Cambria" panose="02040503050406030204" pitchFamily="18" charset="0"/>
                <a:ea typeface="Cambria" panose="02040503050406030204" pitchFamily="18" charset="0"/>
                <a:cs typeface="Arial" panose="020B0604020202020204" pitchFamily="34" charset="0"/>
              </a:rPr>
              <a:t>Lễ </a:t>
            </a:r>
            <a:r>
              <a:rPr lang="vi-VN" sz="2300" b="1">
                <a:solidFill>
                  <a:srgbClr val="002060"/>
                </a:solidFill>
                <a:latin typeface="Cambria" panose="02040503050406030204" pitchFamily="18" charset="0"/>
                <a:ea typeface="Cambria" panose="02040503050406030204" pitchFamily="18" charset="0"/>
                <a:cs typeface="Arial" panose="020B0604020202020204" pitchFamily="34" charset="0"/>
              </a:rPr>
              <a:t>hội chọi trâu Đồ Sơn là một trong những lễ hội Hải Phòng vô cùng phổ biến, là một sinh hoạt văn hóa truyền thống, mang tầm vóc quốc gia, được đông đảo mọi người tham gia hằng năm. Nét đặc trưng của lễ hội là hình ảnh những con trâu lao vào nhau, phô bày sức mạnh, đồng thời cũng thể hiện tinh thần thượng võ của người dân nơi đây. </a:t>
            </a:r>
          </a:p>
          <a:p>
            <a:pPr marL="457200" lvl="0" indent="-457200" algn="just">
              <a:buFont typeface="Arial" panose="020B0604020202020204" pitchFamily="34" charset="0"/>
              <a:buChar char="•"/>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36644" y="1139201"/>
            <a:ext cx="4641638" cy="3481228"/>
          </a:xfrm>
          <a:prstGeom prst="rect">
            <a:avLst/>
          </a:prstGeom>
        </p:spPr>
      </p:pic>
    </p:spTree>
    <p:extLst>
      <p:ext uri="{BB962C8B-B14F-4D97-AF65-F5344CB8AC3E}">
        <p14:creationId xmlns:p14="http://schemas.microsoft.com/office/powerpoint/2010/main" val="159316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15942" y="437364"/>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Món</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700D3E20-9C7A-555A-B4B8-DBECEDA84B21}"/>
              </a:ext>
            </a:extLst>
          </p:cNvPr>
          <p:cNvSpPr/>
          <p:nvPr/>
        </p:nvSpPr>
        <p:spPr>
          <a:xfrm>
            <a:off x="347890" y="1590961"/>
            <a:ext cx="6291470"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Món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3600" b="1">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b="1" smtClean="0">
                <a:solidFill>
                  <a:prstClr val="black"/>
                </a:solidFill>
                <a:latin typeface="Cambria" panose="02040503050406030204" pitchFamily="18" charset="0"/>
                <a:ea typeface="Cambria" panose="02040503050406030204" pitchFamily="18" charset="0"/>
                <a:cs typeface="Arial" panose="020B0604020202020204" pitchFamily="34" charset="0"/>
              </a:rPr>
              <a:t>Hải Phòng</a:t>
            </a:r>
            <a:r>
              <a:rPr lang="en-US" sz="3600" b="1"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phong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phú, đa dạng, mang nhiều nét tinh tế và đặc trưng riêng.</a:t>
            </a:r>
          </a:p>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Nhiều món ăn nổi tiếng, </a:t>
            </a:r>
            <a:r>
              <a:rPr lang="vi-VN" sz="3600" b="1">
                <a:solidFill>
                  <a:prstClr val="black"/>
                </a:solidFill>
                <a:latin typeface="Cambria" panose="02040503050406030204" pitchFamily="18" charset="0"/>
                <a:ea typeface="Cambria" panose="02040503050406030204" pitchFamily="18" charset="0"/>
                <a:cs typeface="Arial" panose="020B0604020202020204" pitchFamily="34" charset="0"/>
              </a:rPr>
              <a:t>như</a:t>
            </a:r>
            <a:r>
              <a:rPr lang="vi-VN" sz="3600" b="1" smtClean="0">
                <a:solidFill>
                  <a:prstClr val="black"/>
                </a:solidFill>
                <a:latin typeface="Cambria" panose="02040503050406030204" pitchFamily="18" charset="0"/>
                <a:ea typeface="Cambria" panose="02040503050406030204" pitchFamily="18" charset="0"/>
                <a:cs typeface="Arial" panose="020B0604020202020204" pitchFamily="34" charset="0"/>
              </a:rPr>
              <a:t>: Nem cua bể, bánh đa cua Hải Phòng, dừa dầm,...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6976168" y="832651"/>
            <a:ext cx="4434896" cy="2652986"/>
          </a:xfrm>
          <a:prstGeom prst="rect">
            <a:avLst/>
          </a:prstGeom>
        </p:spPr>
      </p:pic>
      <p:pic>
        <p:nvPicPr>
          <p:cNvPr id="5" name="Picture 4"/>
          <p:cNvPicPr>
            <a:picLocks noChangeAspect="1"/>
          </p:cNvPicPr>
          <p:nvPr/>
        </p:nvPicPr>
        <p:blipFill>
          <a:blip r:embed="rId5"/>
          <a:stretch>
            <a:fillRect/>
          </a:stretch>
        </p:blipFill>
        <p:spPr>
          <a:xfrm>
            <a:off x="7303401" y="3611836"/>
            <a:ext cx="3780429" cy="2375279"/>
          </a:xfrm>
          <a:prstGeom prst="rect">
            <a:avLst/>
          </a:prstGeom>
        </p:spPr>
      </p:pic>
    </p:spTree>
    <p:extLst>
      <p:ext uri="{BB962C8B-B14F-4D97-AF65-F5344CB8AC3E}">
        <p14:creationId xmlns:p14="http://schemas.microsoft.com/office/powerpoint/2010/main" val="253124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9BAA38E4-594D-D4B6-B9D3-B5A35C4F0276}"/>
              </a:ext>
            </a:extLst>
          </p:cNvPr>
          <p:cNvPicPr>
            <a:picLocks noChangeAspect="1"/>
          </p:cNvPicPr>
          <p:nvPr/>
        </p:nvPicPr>
        <p:blipFill>
          <a:blip r:embed="rId5"/>
          <a:stretch>
            <a:fillRect/>
          </a:stretch>
        </p:blipFill>
        <p:spPr>
          <a:xfrm>
            <a:off x="1063861" y="1536751"/>
            <a:ext cx="7560644" cy="267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smtClean="0">
                <a:solidFill>
                  <a:prstClr val="white"/>
                </a:solidFill>
                <a:latin typeface="Cambria" panose="02040503050406030204" pitchFamily="18" charset="0"/>
                <a:ea typeface="Cambria" panose="02040503050406030204" pitchFamily="18" charset="0"/>
              </a:rPr>
              <a:t>Nem cua </a:t>
            </a:r>
            <a:r>
              <a:rPr lang="vi-VN" sz="4400" b="1" smtClean="0">
                <a:solidFill>
                  <a:prstClr val="white"/>
                </a:solidFill>
                <a:latin typeface="Cambria" panose="02040503050406030204" pitchFamily="18" charset="0"/>
                <a:ea typeface="Cambria" panose="02040503050406030204" pitchFamily="18" charset="0"/>
              </a:rPr>
              <a:t>bể</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700D3E20-9C7A-555A-B4B8-DBECEDA84B21}"/>
              </a:ext>
            </a:extLst>
          </p:cNvPr>
          <p:cNvSpPr/>
          <p:nvPr/>
        </p:nvSpPr>
        <p:spPr>
          <a:xfrm>
            <a:off x="438215" y="1735359"/>
            <a:ext cx="6100549" cy="4344735"/>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Thành phần chính của phở </a:t>
            </a:r>
            <a:r>
              <a:rPr lang="vi-VN" sz="2800" b="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vi-VN" sz="2800" b="1" smtClean="0">
                <a:solidFill>
                  <a:prstClr val="black"/>
                </a:solidFill>
                <a:latin typeface="Cambria" panose="02040503050406030204" pitchFamily="18" charset="0"/>
                <a:ea typeface="Cambria" panose="02040503050406030204" pitchFamily="18" charset="0"/>
                <a:cs typeface="Arial" panose="020B0604020202020204" pitchFamily="34" charset="0"/>
              </a:rPr>
              <a:t>: thịt cua bể, tôm, thịt vai lợn, trứng gà, mộc nhĩ, nấm hương,...</a:t>
            </a:r>
          </a:p>
          <a:p>
            <a:pPr marL="571500" lvl="0" indent="-571500" algn="just">
              <a:buFont typeface="Arial" panose="020B0604020202020204" pitchFamily="34" charset="0"/>
              <a:buChar char="•"/>
              <a:defRPr/>
            </a:pPr>
            <a:r>
              <a:rPr lang="vi-VN" sz="2800" b="1" smtClean="0">
                <a:solidFill>
                  <a:prstClr val="black"/>
                </a:solidFill>
                <a:latin typeface="Cambria" panose="02040503050406030204" pitchFamily="18" charset="0"/>
                <a:ea typeface="Cambria" panose="02040503050406030204" pitchFamily="18" charset="0"/>
                <a:cs typeface="Arial" panose="020B0604020202020204" pitchFamily="34" charset="0"/>
              </a:rPr>
              <a:t>Các nguyên liệu được trộn đều đem đi tẩm ướp, sau đó dùng bánh tráng gạo để gói lại vuông vắn. Đem chiên đến khi chín vàng giòn thì thưởng thức cùng mắm chấm.</a:t>
            </a:r>
            <a:endPar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6965896" y="2397465"/>
            <a:ext cx="4920569" cy="3244723"/>
          </a:xfrm>
          <a:prstGeom prst="rect">
            <a:avLst/>
          </a:prstGeom>
        </p:spPr>
      </p:pic>
    </p:spTree>
    <p:extLst>
      <p:ext uri="{BB962C8B-B14F-4D97-AF65-F5344CB8AC3E}">
        <p14:creationId xmlns:p14="http://schemas.microsoft.com/office/powerpoint/2010/main" val="124222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F3A1AD78-44CB-954A-4121-1502C90C9951}"/>
              </a:ext>
            </a:extLst>
          </p:cNvPr>
          <p:cNvPicPr>
            <a:picLocks noChangeAspect="1"/>
          </p:cNvPicPr>
          <p:nvPr/>
        </p:nvPicPr>
        <p:blipFill>
          <a:blip r:embed="rId5"/>
          <a:stretch>
            <a:fillRect/>
          </a:stretch>
        </p:blipFill>
        <p:spPr>
          <a:xfrm>
            <a:off x="995707" y="1658664"/>
            <a:ext cx="7517019" cy="2566638"/>
          </a:xfrm>
          <a:prstGeom prst="rect">
            <a:avLst/>
          </a:prstGeom>
        </p:spPr>
      </p:pic>
    </p:spTree>
    <p:extLst>
      <p:ext uri="{BB962C8B-B14F-4D97-AF65-F5344CB8AC3E}">
        <p14:creationId xmlns:p14="http://schemas.microsoft.com/office/powerpoint/2010/main" val="134518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Rounded Corners 3">
            <a:extLst>
              <a:ext uri="{FF2B5EF4-FFF2-40B4-BE49-F238E27FC236}">
                <a16:creationId xmlns:a16="http://schemas.microsoft.com/office/drawing/2014/main" id="{9D3AA7FA-A9B9-CB76-AB89-BB3F92AD5BED}"/>
              </a:ext>
            </a:extLst>
          </p:cNvPr>
          <p:cNvSpPr/>
          <p:nvPr/>
        </p:nvSpPr>
        <p:spPr>
          <a:xfrm>
            <a:off x="367748" y="367748"/>
            <a:ext cx="11390243" cy="1023730"/>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1. Lập và hoàn thiện bảng (theo gợi ý dưới đây) về một số nét văn hóa truyền thống tiêu biểu của địa phương em.</a:t>
            </a:r>
          </a:p>
        </p:txBody>
      </p:sp>
      <p:graphicFrame>
        <p:nvGraphicFramePr>
          <p:cNvPr id="8" name="Table 8">
            <a:extLst>
              <a:ext uri="{FF2B5EF4-FFF2-40B4-BE49-F238E27FC236}">
                <a16:creationId xmlns:a16="http://schemas.microsoft.com/office/drawing/2014/main" id="{DA67ABD6-9A24-1A89-F659-020943F1D79A}"/>
              </a:ext>
            </a:extLst>
          </p:cNvPr>
          <p:cNvGraphicFramePr>
            <a:graphicFrameLocks noGrp="1"/>
          </p:cNvGraphicFramePr>
          <p:nvPr>
            <p:extLst>
              <p:ext uri="{D42A27DB-BD31-4B8C-83A1-F6EECF244321}">
                <p14:modId xmlns:p14="http://schemas.microsoft.com/office/powerpoint/2010/main" val="2552118951"/>
              </p:ext>
            </p:extLst>
          </p:nvPr>
        </p:nvGraphicFramePr>
        <p:xfrm>
          <a:off x="908879" y="2101204"/>
          <a:ext cx="10829236" cy="4144525"/>
        </p:xfrm>
        <a:graphic>
          <a:graphicData uri="http://schemas.openxmlformats.org/drawingml/2006/table">
            <a:tbl>
              <a:tblPr firstRow="1" bandRow="1">
                <a:tableStyleId>{21E4AEA4-8DFA-4A89-87EB-49C32662AFE0}</a:tableStyleId>
              </a:tblPr>
              <a:tblGrid>
                <a:gridCol w="1188278">
                  <a:extLst>
                    <a:ext uri="{9D8B030D-6E8A-4147-A177-3AD203B41FA5}">
                      <a16:colId xmlns:a16="http://schemas.microsoft.com/office/drawing/2014/main" val="3418298069"/>
                    </a:ext>
                  </a:extLst>
                </a:gridCol>
                <a:gridCol w="4226340">
                  <a:extLst>
                    <a:ext uri="{9D8B030D-6E8A-4147-A177-3AD203B41FA5}">
                      <a16:colId xmlns:a16="http://schemas.microsoft.com/office/drawing/2014/main" val="1224024593"/>
                    </a:ext>
                  </a:extLst>
                </a:gridCol>
                <a:gridCol w="2707309">
                  <a:extLst>
                    <a:ext uri="{9D8B030D-6E8A-4147-A177-3AD203B41FA5}">
                      <a16:colId xmlns:a16="http://schemas.microsoft.com/office/drawing/2014/main" val="2660013778"/>
                    </a:ext>
                  </a:extLst>
                </a:gridCol>
                <a:gridCol w="2707309">
                  <a:extLst>
                    <a:ext uri="{9D8B030D-6E8A-4147-A177-3AD203B41FA5}">
                      <a16:colId xmlns:a16="http://schemas.microsoft.com/office/drawing/2014/main" val="436603682"/>
                    </a:ext>
                  </a:extLst>
                </a:gridCol>
              </a:tblGrid>
              <a:tr h="828905">
                <a:tc>
                  <a:txBody>
                    <a:bodyPr/>
                    <a:lstStyle/>
                    <a:p>
                      <a:pPr algn="ctr"/>
                      <a:r>
                        <a:rPr lang="en-US" sz="3600" dirty="0">
                          <a:latin typeface="Cambria" panose="02040503050406030204" pitchFamily="18" charset="0"/>
                          <a:ea typeface="Cambria" panose="020405030504060302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Lĩnh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vực</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Tên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gọi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Mô</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3674804"/>
                  </a:ext>
                </a:extLst>
              </a:tr>
              <a:tr h="828905">
                <a:tc>
                  <a:txBody>
                    <a:bodyPr/>
                    <a:lstStyle/>
                    <a:p>
                      <a:pPr algn="ctr"/>
                      <a:r>
                        <a:rPr lang="en-US" sz="3600" dirty="0">
                          <a:latin typeface="Cambria" panose="02040503050406030204" pitchFamily="18" charset="0"/>
                          <a:ea typeface="Cambria"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Lễ</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hội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8645598"/>
                  </a:ext>
                </a:extLst>
              </a:tr>
              <a:tr h="828905">
                <a:tc>
                  <a:txBody>
                    <a:bodyPr/>
                    <a:lstStyle/>
                    <a:p>
                      <a:pPr algn="ctr"/>
                      <a:r>
                        <a:rPr lang="en-US" sz="3600" dirty="0">
                          <a:latin typeface="Cambria" panose="02040503050406030204" pitchFamily="18" charset="0"/>
                          <a:ea typeface="Cambria"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Món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ăn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0685784"/>
                  </a:ext>
                </a:extLst>
              </a:tr>
              <a:tr h="828905">
                <a:tc>
                  <a:txBody>
                    <a:bodyPr/>
                    <a:lstStyle/>
                    <a:p>
                      <a:pPr algn="ctr"/>
                      <a:r>
                        <a:rPr lang="en-US" sz="3600" dirty="0">
                          <a:latin typeface="Cambria" panose="02040503050406030204" pitchFamily="18" charset="0"/>
                          <a:ea typeface="Cambria"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Phong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tục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quán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5500455"/>
                  </a:ext>
                </a:extLst>
              </a:tr>
              <a:tr h="828905">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82927"/>
                  </a:ext>
                </a:extLst>
              </a:tr>
            </a:tbl>
          </a:graphicData>
        </a:graphic>
      </p:graphicFrame>
    </p:spTree>
    <p:extLst>
      <p:ext uri="{BB962C8B-B14F-4D97-AF65-F5344CB8AC3E}">
        <p14:creationId xmlns:p14="http://schemas.microsoft.com/office/powerpoint/2010/main" val="1144843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graphicFrame>
        <p:nvGraphicFramePr>
          <p:cNvPr id="2" name="Table 1">
            <a:extLst>
              <a:ext uri="{FF2B5EF4-FFF2-40B4-BE49-F238E27FC236}">
                <a16:creationId xmlns:a16="http://schemas.microsoft.com/office/drawing/2014/main" id="{118A6986-F3F0-E29F-9A2A-AC5A4F975E72}"/>
              </a:ext>
            </a:extLst>
          </p:cNvPr>
          <p:cNvGraphicFramePr>
            <a:graphicFrameLocks noGrp="1"/>
          </p:cNvGraphicFramePr>
          <p:nvPr>
            <p:extLst>
              <p:ext uri="{D42A27DB-BD31-4B8C-83A1-F6EECF244321}">
                <p14:modId xmlns:p14="http://schemas.microsoft.com/office/powerpoint/2010/main" val="1075429953"/>
              </p:ext>
            </p:extLst>
          </p:nvPr>
        </p:nvGraphicFramePr>
        <p:xfrm>
          <a:off x="168965" y="211151"/>
          <a:ext cx="11907078" cy="5426497"/>
        </p:xfrm>
        <a:graphic>
          <a:graphicData uri="http://schemas.openxmlformats.org/drawingml/2006/table">
            <a:tbl>
              <a:tblPr>
                <a:tableStyleId>{2D5ABB26-0587-4C30-8999-92F81FD0307C}</a:tableStyleId>
              </a:tblPr>
              <a:tblGrid>
                <a:gridCol w="861629">
                  <a:extLst>
                    <a:ext uri="{9D8B030D-6E8A-4147-A177-3AD203B41FA5}">
                      <a16:colId xmlns:a16="http://schemas.microsoft.com/office/drawing/2014/main" val="680642439"/>
                    </a:ext>
                  </a:extLst>
                </a:gridCol>
                <a:gridCol w="1494872">
                  <a:extLst>
                    <a:ext uri="{9D8B030D-6E8A-4147-A177-3AD203B41FA5}">
                      <a16:colId xmlns:a16="http://schemas.microsoft.com/office/drawing/2014/main" val="2422850875"/>
                    </a:ext>
                  </a:extLst>
                </a:gridCol>
                <a:gridCol w="1372089">
                  <a:extLst>
                    <a:ext uri="{9D8B030D-6E8A-4147-A177-3AD203B41FA5}">
                      <a16:colId xmlns:a16="http://schemas.microsoft.com/office/drawing/2014/main" val="1224029231"/>
                    </a:ext>
                  </a:extLst>
                </a:gridCol>
                <a:gridCol w="8178488">
                  <a:extLst>
                    <a:ext uri="{9D8B030D-6E8A-4147-A177-3AD203B41FA5}">
                      <a16:colId xmlns:a16="http://schemas.microsoft.com/office/drawing/2014/main" val="4181302432"/>
                    </a:ext>
                  </a:extLst>
                </a:gridCol>
              </a:tblGrid>
              <a:tr h="53972">
                <a:tc>
                  <a:txBody>
                    <a:bodyPr/>
                    <a:lstStyle/>
                    <a:p>
                      <a:pPr algn="ctr" fontAlgn="t"/>
                      <a:r>
                        <a:rPr lang="en-US" sz="2300" b="1" dirty="0">
                          <a:solidFill>
                            <a:srgbClr val="000000"/>
                          </a:solidFill>
                          <a:effectLst/>
                          <a:latin typeface="Cambria" panose="02040503050406030204" pitchFamily="18" charset="0"/>
                          <a:ea typeface="Cambria" panose="02040503050406030204" pitchFamily="18" charset="0"/>
                        </a:rPr>
                        <a:t>STT</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Lĩnh</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vực</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Tên</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gọi</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Mô</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tả</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2654154"/>
                  </a:ext>
                </a:extLst>
              </a:tr>
              <a:tr h="1550611">
                <a:tc>
                  <a:txBody>
                    <a:bodyPr/>
                    <a:lstStyle/>
                    <a:p>
                      <a:pPr algn="just" fontAlgn="t"/>
                      <a:r>
                        <a:rPr lang="en-US" sz="2300" b="1" dirty="0">
                          <a:solidFill>
                            <a:srgbClr val="000000"/>
                          </a:solidFill>
                          <a:effectLst/>
                          <a:latin typeface="Cambria" panose="02040503050406030204" pitchFamily="18" charset="0"/>
                          <a:ea typeface="Cambria" panose="02040503050406030204" pitchFamily="18" charset="0"/>
                        </a:rPr>
                        <a:t>1</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dirty="0" err="1">
                          <a:solidFill>
                            <a:srgbClr val="000000"/>
                          </a:solidFill>
                          <a:effectLst/>
                          <a:latin typeface="Cambria" panose="02040503050406030204" pitchFamily="18" charset="0"/>
                          <a:ea typeface="Cambria" panose="02040503050406030204" pitchFamily="18" charset="0"/>
                        </a:rPr>
                        <a:t>Lễ</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hội</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300" b="1">
                          <a:solidFill>
                            <a:srgbClr val="000000"/>
                          </a:solidFill>
                          <a:effectLst/>
                          <a:latin typeface="Cambria" panose="02040503050406030204" pitchFamily="18" charset="0"/>
                          <a:ea typeface="Cambria" panose="02040503050406030204" pitchFamily="18" charset="0"/>
                        </a:rPr>
                        <a:t>Lễ </a:t>
                      </a:r>
                      <a:r>
                        <a:rPr lang="vi-VN" sz="2300" b="1" smtClean="0">
                          <a:solidFill>
                            <a:srgbClr val="000000"/>
                          </a:solidFill>
                          <a:effectLst/>
                          <a:latin typeface="Cambria" panose="02040503050406030204" pitchFamily="18" charset="0"/>
                          <a:ea typeface="Cambria" panose="02040503050406030204" pitchFamily="18" charset="0"/>
                        </a:rPr>
                        <a:t>hội</a:t>
                      </a:r>
                      <a:r>
                        <a:rPr lang="vi-VN" sz="2300" b="1" baseline="0" smtClean="0">
                          <a:solidFill>
                            <a:srgbClr val="000000"/>
                          </a:solidFill>
                          <a:effectLst/>
                          <a:latin typeface="Cambria" panose="02040503050406030204" pitchFamily="18" charset="0"/>
                          <a:ea typeface="Cambria" panose="02040503050406030204" pitchFamily="18" charset="0"/>
                        </a:rPr>
                        <a:t> Hoa phượng đỏ</a:t>
                      </a:r>
                      <a:endParaRPr lang="vi-VN"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smtClean="0">
                          <a:solidFill>
                            <a:srgbClr val="002060"/>
                          </a:solidFill>
                          <a:effectLst/>
                          <a:latin typeface="Cambria" panose="02040503050406030204" pitchFamily="18" charset="0"/>
                          <a:ea typeface="Cambria" panose="02040503050406030204" pitchFamily="18" charset="0"/>
                        </a:rPr>
                        <a:t>- Đây là lễ hội ở Hải Phòng được tổ chức nhằm phục vụ cho việc quảng bá du lịch mỗi năm sẽ được thiết kế các chủ đề riêng gắn liền với hoa phượng đỏ - biểu tượng của Hải Phòng.</a:t>
                      </a:r>
                      <a:endParaRPr lang="vi-VN" sz="2300" b="1" dirty="0">
                        <a:solidFill>
                          <a:srgbClr val="00206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4361302"/>
                  </a:ext>
                </a:extLst>
              </a:tr>
              <a:tr h="1353685">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2</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dirty="0" err="1">
                          <a:solidFill>
                            <a:srgbClr val="000000"/>
                          </a:solidFill>
                          <a:effectLst/>
                          <a:latin typeface="Cambria" panose="02040503050406030204" pitchFamily="18" charset="0"/>
                          <a:ea typeface="Cambria" panose="02040503050406030204" pitchFamily="18" charset="0"/>
                        </a:rPr>
                        <a:t>Món</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ăn</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endParaRPr lang="vi-VN" sz="2300" b="1" smtClean="0">
                        <a:solidFill>
                          <a:srgbClr val="000000"/>
                        </a:solidFill>
                        <a:effectLst/>
                        <a:latin typeface="Cambria" panose="02040503050406030204" pitchFamily="18" charset="0"/>
                        <a:ea typeface="Cambria" panose="02040503050406030204" pitchFamily="18" charset="0"/>
                      </a:endParaRPr>
                    </a:p>
                    <a:p>
                      <a:pPr algn="ctr" fontAlgn="t"/>
                      <a:r>
                        <a:rPr lang="vi-VN" sz="2300" b="1" smtClean="0">
                          <a:solidFill>
                            <a:srgbClr val="000000"/>
                          </a:solidFill>
                          <a:effectLst/>
                          <a:latin typeface="Cambria" panose="02040503050406030204" pitchFamily="18" charset="0"/>
                          <a:ea typeface="Cambria" panose="02040503050406030204" pitchFamily="18" charset="0"/>
                        </a:rPr>
                        <a:t>Dừa dầm</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fontAlgn="t">
                        <a:buFontTx/>
                        <a:buNone/>
                      </a:pPr>
                      <a:r>
                        <a:rPr lang="vi-VN" sz="2300" b="1" smtClean="0">
                          <a:solidFill>
                            <a:srgbClr val="002060"/>
                          </a:solidFill>
                          <a:effectLst/>
                          <a:latin typeface="Cambria" panose="02040503050406030204" pitchFamily="18" charset="0"/>
                          <a:ea typeface="Cambria" panose="02040503050406030204" pitchFamily="18" charset="0"/>
                        </a:rPr>
                        <a:t>- Thành </a:t>
                      </a:r>
                      <a:r>
                        <a:rPr lang="vi-VN" sz="2300" b="1">
                          <a:solidFill>
                            <a:srgbClr val="002060"/>
                          </a:solidFill>
                          <a:effectLst/>
                          <a:latin typeface="Cambria" panose="02040503050406030204" pitchFamily="18" charset="0"/>
                          <a:ea typeface="Cambria" panose="02040503050406030204" pitchFamily="18" charset="0"/>
                        </a:rPr>
                        <a:t>phần </a:t>
                      </a:r>
                      <a:r>
                        <a:rPr lang="vi-VN" sz="2300" b="1" smtClean="0">
                          <a:solidFill>
                            <a:srgbClr val="002060"/>
                          </a:solidFill>
                          <a:effectLst/>
                          <a:latin typeface="Cambria" panose="02040503050406030204" pitchFamily="18" charset="0"/>
                          <a:ea typeface="Cambria" panose="02040503050406030204" pitchFamily="18" charset="0"/>
                        </a:rPr>
                        <a:t>chính </a:t>
                      </a:r>
                      <a:r>
                        <a:rPr lang="vi-VN" sz="2300" b="1" dirty="0">
                          <a:solidFill>
                            <a:srgbClr val="002060"/>
                          </a:solidFill>
                          <a:effectLst/>
                          <a:latin typeface="Cambria" panose="02040503050406030204" pitchFamily="18" charset="0"/>
                          <a:ea typeface="Cambria" panose="02040503050406030204" pitchFamily="18" charset="0"/>
                        </a:rPr>
                        <a:t>là</a:t>
                      </a:r>
                      <a:r>
                        <a:rPr lang="vi-VN" sz="2300" b="1">
                          <a:solidFill>
                            <a:srgbClr val="002060"/>
                          </a:solidFill>
                          <a:effectLst/>
                          <a:latin typeface="Cambria" panose="02040503050406030204" pitchFamily="18" charset="0"/>
                          <a:ea typeface="Cambria" panose="02040503050406030204" pitchFamily="18" charset="0"/>
                        </a:rPr>
                        <a:t>: </a:t>
                      </a:r>
                      <a:r>
                        <a:rPr lang="vi-VN" sz="2300" b="1" smtClean="0">
                          <a:solidFill>
                            <a:srgbClr val="002060"/>
                          </a:solidFill>
                          <a:effectLst/>
                          <a:latin typeface="Cambria" panose="02040503050406030204" pitchFamily="18" charset="0"/>
                          <a:ea typeface="Cambria" panose="02040503050406030204" pitchFamily="18" charset="0"/>
                        </a:rPr>
                        <a:t>thạch, trân châu, dừa tươi, dừa nạo,..</a:t>
                      </a:r>
                    </a:p>
                    <a:p>
                      <a:pPr marL="0" indent="0" algn="just" fontAlgn="t">
                        <a:buFontTx/>
                        <a:buNone/>
                      </a:pPr>
                      <a:r>
                        <a:rPr lang="vi-VN" sz="2300" b="1" smtClean="0">
                          <a:solidFill>
                            <a:srgbClr val="002060"/>
                          </a:solidFill>
                          <a:effectLst/>
                          <a:latin typeface="Cambria" panose="02040503050406030204" pitchFamily="18" charset="0"/>
                          <a:ea typeface="Cambria" panose="02040503050406030204" pitchFamily="18" charset="0"/>
                        </a:rPr>
                        <a:t>- Có 3 bước để làm dừa dầm: </a:t>
                      </a:r>
                    </a:p>
                    <a:p>
                      <a:pPr marL="0" indent="0" algn="just" fontAlgn="t">
                        <a:buFontTx/>
                        <a:buNone/>
                      </a:pPr>
                      <a:r>
                        <a:rPr lang="vi-VN" sz="2300" b="1" smtClean="0">
                          <a:solidFill>
                            <a:srgbClr val="002060"/>
                          </a:solidFill>
                          <a:effectLst/>
                          <a:latin typeface="Cambria" panose="02040503050406030204" pitchFamily="18" charset="0"/>
                          <a:ea typeface="Cambria" panose="02040503050406030204" pitchFamily="18" charset="0"/>
                        </a:rPr>
                        <a:t>1, Làm thạch rau câu</a:t>
                      </a:r>
                    </a:p>
                    <a:p>
                      <a:pPr marL="0" indent="0" algn="just" fontAlgn="t">
                        <a:buFontTx/>
                        <a:buNone/>
                      </a:pPr>
                      <a:r>
                        <a:rPr lang="vi-VN" sz="2300" b="1" smtClean="0">
                          <a:solidFill>
                            <a:srgbClr val="002060"/>
                          </a:solidFill>
                          <a:effectLst/>
                          <a:latin typeface="Cambria" panose="02040503050406030204" pitchFamily="18" charset="0"/>
                          <a:ea typeface="Cambria" panose="02040503050406030204" pitchFamily="18" charset="0"/>
                        </a:rPr>
                        <a:t>2, Làm trân châu</a:t>
                      </a:r>
                    </a:p>
                    <a:p>
                      <a:pPr marL="0" indent="0" algn="just" fontAlgn="t">
                        <a:buFontTx/>
                        <a:buNone/>
                      </a:pPr>
                      <a:r>
                        <a:rPr lang="vi-VN" sz="2300" b="1" smtClean="0">
                          <a:solidFill>
                            <a:srgbClr val="002060"/>
                          </a:solidFill>
                          <a:effectLst/>
                          <a:latin typeface="Cambria" panose="02040503050406030204" pitchFamily="18" charset="0"/>
                          <a:ea typeface="Cambria" panose="02040503050406030204" pitchFamily="18" charset="0"/>
                        </a:rPr>
                        <a:t>3, Làm nước cốt chè dừa dầm</a:t>
                      </a:r>
                    </a:p>
                    <a:p>
                      <a:pPr marL="0" indent="0" algn="just" fontAlgn="t">
                        <a:buFontTx/>
                        <a:buNone/>
                      </a:pPr>
                      <a:r>
                        <a:rPr lang="vi-VN" sz="2300" b="1" smtClean="0">
                          <a:solidFill>
                            <a:srgbClr val="002060"/>
                          </a:solidFill>
                          <a:effectLst/>
                          <a:latin typeface="Cambria" panose="02040503050406030204" pitchFamily="18" charset="0"/>
                          <a:ea typeface="Cambria" panose="02040503050406030204" pitchFamily="18" charset="0"/>
                        </a:rPr>
                        <a:t>-</a:t>
                      </a:r>
                      <a:r>
                        <a:rPr lang="vi-VN" sz="2300" b="1" baseline="0" smtClean="0">
                          <a:solidFill>
                            <a:srgbClr val="002060"/>
                          </a:solidFill>
                          <a:effectLst/>
                          <a:latin typeface="Cambria" panose="02040503050406030204" pitchFamily="18" charset="0"/>
                          <a:ea typeface="Cambria" panose="02040503050406030204" pitchFamily="18" charset="0"/>
                        </a:rPr>
                        <a:t> Dừa dầm có hương vị ngọt thanh, thơm béo mùi dừa.</a:t>
                      </a:r>
                      <a:endParaRPr lang="vi-VN" sz="2300" b="1" smtClean="0">
                        <a:solidFill>
                          <a:srgbClr val="00206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917353"/>
                  </a:ext>
                </a:extLst>
              </a:tr>
              <a:tr h="1393070">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3</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Phong tục, tập quán</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300" b="1" smtClean="0">
                          <a:solidFill>
                            <a:srgbClr val="000000"/>
                          </a:solidFill>
                          <a:effectLst/>
                          <a:latin typeface="Cambria" panose="02040503050406030204" pitchFamily="18" charset="0"/>
                          <a:ea typeface="Cambria" panose="02040503050406030204" pitchFamily="18" charset="0"/>
                        </a:rPr>
                        <a:t>Tục nhai trầu ở người lớn</a:t>
                      </a:r>
                      <a:endParaRPr lang="vi-VN"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smtClean="0">
                          <a:solidFill>
                            <a:srgbClr val="002060"/>
                          </a:solidFill>
                          <a:effectLst/>
                          <a:latin typeface="Cambria" panose="02040503050406030204" pitchFamily="18" charset="0"/>
                          <a:ea typeface="Cambria" panose="02040503050406030204" pitchFamily="18" charset="0"/>
                        </a:rPr>
                        <a:t>Dùng miếng vôi quét lên lá trầu và cau và nhai đến khi nào ra màu đỏ.</a:t>
                      </a:r>
                      <a:endParaRPr lang="vi-VN" sz="2300" b="1" dirty="0">
                        <a:solidFill>
                          <a:srgbClr val="00206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5371283"/>
                  </a:ext>
                </a:extLst>
              </a:tr>
            </a:tbl>
          </a:graphicData>
        </a:graphic>
      </p:graphicFrame>
    </p:spTree>
    <p:extLst>
      <p:ext uri="{BB962C8B-B14F-4D97-AF65-F5344CB8AC3E}">
        <p14:creationId xmlns:p14="http://schemas.microsoft.com/office/powerpoint/2010/main" val="112780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矩形 18">
            <a:extLst>
              <a:ext uri="{FF2B5EF4-FFF2-40B4-BE49-F238E27FC236}">
                <a16:creationId xmlns:a16="http://schemas.microsoft.com/office/drawing/2014/main" id="{1A4B486C-95A7-38B9-829D-F7F4D1FE3EC0}"/>
              </a:ext>
            </a:extLst>
          </p:cNvPr>
          <p:cNvSpPr/>
          <p:nvPr/>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8">
            <a:extLst>
              <a:ext uri="{FF2B5EF4-FFF2-40B4-BE49-F238E27FC236}">
                <a16:creationId xmlns:a16="http://schemas.microsoft.com/office/drawing/2014/main" id="{12C75165-21D1-21A4-67CC-A27EC4BAB0CC}"/>
              </a:ext>
            </a:extLst>
          </p:cNvPr>
          <p:cNvSpPr/>
          <p:nvPr/>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9" descr="图片包含 定居者&#10;&#10;描述已自动生成">
            <a:extLst>
              <a:ext uri="{FF2B5EF4-FFF2-40B4-BE49-F238E27FC236}">
                <a16:creationId xmlns:a16="http://schemas.microsoft.com/office/drawing/2014/main" id="{907341C1-8F0F-B9E5-CD07-6E5D7B0584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193108" y="4161840"/>
            <a:ext cx="2409754" cy="1290070"/>
          </a:xfrm>
          <a:prstGeom prst="rect">
            <a:avLst/>
          </a:prstGeom>
        </p:spPr>
      </p:pic>
      <p:sp>
        <p:nvSpPr>
          <p:cNvPr id="9" name="Title 2">
            <a:extLst>
              <a:ext uri="{FF2B5EF4-FFF2-40B4-BE49-F238E27FC236}">
                <a16:creationId xmlns:a16="http://schemas.microsoft.com/office/drawing/2014/main" id="{F70881D1-B3C1-91A6-8814-CBB8B9490A38}"/>
              </a:ext>
            </a:extLst>
          </p:cNvPr>
          <p:cNvSpPr txBox="1"/>
          <p:nvPr/>
        </p:nvSpPr>
        <p:spPr>
          <a:xfrm>
            <a:off x="2519323" y="2886068"/>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vi-VN" sz="11500" smtClean="0">
                <a:solidFill>
                  <a:srgbClr val="C00000"/>
                </a:solidFill>
                <a:latin typeface="Calibri" panose="020F0502020204030204" pitchFamily="34" charset="0"/>
                <a:cs typeface="Calibri" panose="020F0502020204030204" pitchFamily="34" charset="0"/>
              </a:rPr>
              <a:t>VẬN DỤNG</a:t>
            </a:r>
            <a:endParaRPr lang="en-US" sz="115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5702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矩形 18">
            <a:extLst>
              <a:ext uri="{FF2B5EF4-FFF2-40B4-BE49-F238E27FC236}">
                <a16:creationId xmlns:a16="http://schemas.microsoft.com/office/drawing/2014/main" id="{1A4B486C-95A7-38B9-829D-F7F4D1FE3EC0}"/>
              </a:ext>
            </a:extLst>
          </p:cNvPr>
          <p:cNvSpPr/>
          <p:nvPr/>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8">
            <a:extLst>
              <a:ext uri="{FF2B5EF4-FFF2-40B4-BE49-F238E27FC236}">
                <a16:creationId xmlns:a16="http://schemas.microsoft.com/office/drawing/2014/main" id="{12C75165-21D1-21A4-67CC-A27EC4BAB0CC}"/>
              </a:ext>
            </a:extLst>
          </p:cNvPr>
          <p:cNvSpPr/>
          <p:nvPr/>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9" descr="图片包含 定居者&#10;&#10;描述已自动生成">
            <a:extLst>
              <a:ext uri="{FF2B5EF4-FFF2-40B4-BE49-F238E27FC236}">
                <a16:creationId xmlns:a16="http://schemas.microsoft.com/office/drawing/2014/main" id="{907341C1-8F0F-B9E5-CD07-6E5D7B0584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193108" y="4161840"/>
            <a:ext cx="2409754" cy="1290070"/>
          </a:xfrm>
          <a:prstGeom prst="rect">
            <a:avLst/>
          </a:prstGeom>
        </p:spPr>
      </p:pic>
      <p:sp>
        <p:nvSpPr>
          <p:cNvPr id="9" name="Title 2">
            <a:extLst>
              <a:ext uri="{FF2B5EF4-FFF2-40B4-BE49-F238E27FC236}">
                <a16:creationId xmlns:a16="http://schemas.microsoft.com/office/drawing/2014/main" id="{F70881D1-B3C1-91A6-8814-CBB8B9490A38}"/>
              </a:ext>
            </a:extLst>
          </p:cNvPr>
          <p:cNvSpPr txBox="1"/>
          <p:nvPr/>
        </p:nvSpPr>
        <p:spPr>
          <a:xfrm>
            <a:off x="326236" y="2773863"/>
            <a:ext cx="11668835"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vi-VN" sz="6500" smtClean="0">
                <a:solidFill>
                  <a:srgbClr val="C00000"/>
                </a:solidFill>
                <a:latin typeface="Calibri" panose="020F0502020204030204" pitchFamily="34" charset="0"/>
                <a:cs typeface="Calibri" panose="020F0502020204030204" pitchFamily="34" charset="0"/>
              </a:rPr>
              <a:t>Trò chơi</a:t>
            </a:r>
          </a:p>
          <a:p>
            <a:r>
              <a:rPr lang="vi-VN" sz="6500" smtClean="0">
                <a:solidFill>
                  <a:srgbClr val="C00000"/>
                </a:solidFill>
                <a:latin typeface="Calibri" panose="020F0502020204030204" pitchFamily="34" charset="0"/>
                <a:cs typeface="Calibri" panose="020F0502020204030204" pitchFamily="34" charset="0"/>
              </a:rPr>
              <a:t>“Ai nhanh – Ai đúng”</a:t>
            </a:r>
            <a:endParaRPr lang="en-US" sz="65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201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矩形 18">
            <a:extLst>
              <a:ext uri="{FF2B5EF4-FFF2-40B4-BE49-F238E27FC236}">
                <a16:creationId xmlns:a16="http://schemas.microsoft.com/office/drawing/2014/main" id="{1A4B486C-95A7-38B9-829D-F7F4D1FE3EC0}"/>
              </a:ext>
            </a:extLst>
          </p:cNvPr>
          <p:cNvSpPr/>
          <p:nvPr/>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8">
            <a:extLst>
              <a:ext uri="{FF2B5EF4-FFF2-40B4-BE49-F238E27FC236}">
                <a16:creationId xmlns:a16="http://schemas.microsoft.com/office/drawing/2014/main" id="{12C75165-21D1-21A4-67CC-A27EC4BAB0CC}"/>
              </a:ext>
            </a:extLst>
          </p:cNvPr>
          <p:cNvSpPr/>
          <p:nvPr/>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9" descr="图片包含 定居者&#10;&#10;描述已自动生成">
            <a:extLst>
              <a:ext uri="{FF2B5EF4-FFF2-40B4-BE49-F238E27FC236}">
                <a16:creationId xmlns:a16="http://schemas.microsoft.com/office/drawing/2014/main" id="{907341C1-8F0F-B9E5-CD07-6E5D7B0584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193108" y="4161840"/>
            <a:ext cx="2409754" cy="1290070"/>
          </a:xfrm>
          <a:prstGeom prst="rect">
            <a:avLst/>
          </a:prstGeom>
        </p:spPr>
      </p:pic>
      <p:sp>
        <p:nvSpPr>
          <p:cNvPr id="9" name="Title 2">
            <a:extLst>
              <a:ext uri="{FF2B5EF4-FFF2-40B4-BE49-F238E27FC236}">
                <a16:creationId xmlns:a16="http://schemas.microsoft.com/office/drawing/2014/main" id="{F70881D1-B3C1-91A6-8814-CBB8B9490A38}"/>
              </a:ext>
            </a:extLst>
          </p:cNvPr>
          <p:cNvSpPr txBox="1"/>
          <p:nvPr/>
        </p:nvSpPr>
        <p:spPr>
          <a:xfrm>
            <a:off x="2519323" y="2886068"/>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Calibri" panose="020F0502020204030204" pitchFamily="34" charset="0"/>
                <a:cs typeface="Calibri" panose="020F0502020204030204" pitchFamily="34" charset="0"/>
              </a:rPr>
              <a:t>DẶN DÒ</a:t>
            </a:r>
          </a:p>
        </p:txBody>
      </p:sp>
    </p:spTree>
    <p:extLst>
      <p:ext uri="{BB962C8B-B14F-4D97-AF65-F5344CB8AC3E}">
        <p14:creationId xmlns:p14="http://schemas.microsoft.com/office/powerpoint/2010/main" val="209616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6" name="Group 5"/>
          <p:cNvGrpSpPr/>
          <p:nvPr/>
        </p:nvGrpSpPr>
        <p:grpSpPr>
          <a:xfrm>
            <a:off x="2015136" y="1852065"/>
            <a:ext cx="8317436" cy="1609899"/>
            <a:chOff x="2439802" y="1781714"/>
            <a:chExt cx="7693144" cy="1609899"/>
          </a:xfrm>
        </p:grpSpPr>
        <p:sp>
          <p:nvSpPr>
            <p:cNvPr id="8" name="TextBox 16"/>
            <p:cNvSpPr txBox="1"/>
            <p:nvPr/>
          </p:nvSpPr>
          <p:spPr>
            <a:xfrm>
              <a:off x="2439802" y="1821953"/>
              <a:ext cx="7620659" cy="15696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panose="02000000000000000000" pitchFamily="2" charset="-122"/>
                  <a:cs typeface="Calibri" panose="020F0502020204030204" pitchFamily="34" charset="0"/>
                </a:rPr>
                <a:t>CHÀO TẠM BIỆT!</a:t>
              </a:r>
              <a:endParaRPr kumimoji="0" lang="zh-CN" altLang="en-US" sz="96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panose="02000000000000000000" pitchFamily="2" charset="-122"/>
                <a:cs typeface="Calibri" panose="020F0502020204030204" pitchFamily="34" charset="0"/>
              </a:endParaRPr>
            </a:p>
          </p:txBody>
        </p:sp>
        <p:sp>
          <p:nvSpPr>
            <p:cNvPr id="9" name="TextBox 16"/>
            <p:cNvSpPr txBox="1"/>
            <p:nvPr/>
          </p:nvSpPr>
          <p:spPr>
            <a:xfrm>
              <a:off x="2512287" y="1781714"/>
              <a:ext cx="7620659" cy="15696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E6A80"/>
                  </a:solidFill>
                  <a:effectLst/>
                  <a:uLnTx/>
                  <a:uFillTx/>
                  <a:latin typeface="Calibri" panose="020F0502020204030204" pitchFamily="34" charset="0"/>
                  <a:ea typeface="字魂35号-经典雅黑" panose="02000000000000000000" pitchFamily="2" charset="-122"/>
                  <a:cs typeface="Calibri" panose="020F0502020204030204" pitchFamily="34" charset="0"/>
                </a:rPr>
                <a:t>CHÀO TẠM BIỆT!</a:t>
              </a:r>
              <a:endParaRPr kumimoji="0" lang="zh-CN" altLang="en-US" sz="9600" b="1" i="0" u="none" strike="noStrike" kern="1200" cap="none" spc="0" normalizeH="0" baseline="0" noProof="0" dirty="0">
                <a:ln>
                  <a:noFill/>
                </a:ln>
                <a:solidFill>
                  <a:srgbClr val="FE6A80"/>
                </a:solidFill>
                <a:effectLst/>
                <a:uLnTx/>
                <a:uFillTx/>
                <a:latin typeface="Calibri" panose="020F0502020204030204" pitchFamily="34" charset="0"/>
                <a:ea typeface="字魂35号-经典雅黑" panose="02000000000000000000" pitchFamily="2" charset="-122"/>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4"/>
                                        </p:tgtEl>
                                        <p:attrNameLst>
                                          <p:attrName>r</p:attrName>
                                        </p:attrNameLst>
                                      </p:cBhvr>
                                    </p:animRo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1026" name="Picture 2" descr="Những hoạt động ngày Tết của mỗi gia đình Việt Nam">
            <a:extLst>
              <a:ext uri="{FF2B5EF4-FFF2-40B4-BE49-F238E27FC236}">
                <a16:creationId xmlns:a16="http://schemas.microsoft.com/office/drawing/2014/main" id="{90D1E510-1B67-759F-3F31-5F565B967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025" y="1077931"/>
            <a:ext cx="6163917" cy="39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4A73539-89E3-619A-FC5B-AF017A5CC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a:extLst>
              <a:ext uri="{FF2B5EF4-FFF2-40B4-BE49-F238E27FC236}">
                <a16:creationId xmlns:a16="http://schemas.microsoft.com/office/drawing/2014/main" id="{13C88D53-13B3-F4A9-98CC-1FB9B120C080}"/>
              </a:ext>
            </a:extLst>
          </p:cNvPr>
          <p:cNvGrpSpPr/>
          <p:nvPr/>
        </p:nvGrpSpPr>
        <p:grpSpPr>
          <a:xfrm>
            <a:off x="251241" y="616227"/>
            <a:ext cx="5294793" cy="3434866"/>
            <a:chOff x="2060663" y="2009402"/>
            <a:chExt cx="8932660" cy="779027"/>
          </a:xfrm>
          <a:solidFill>
            <a:schemeClr val="accent4">
              <a:lumMod val="20000"/>
              <a:lumOff val="80000"/>
            </a:schemeClr>
          </a:solidFill>
        </p:grpSpPr>
        <p:sp>
          <p:nvSpPr>
            <p:cNvPr id="6" name="Rectangle 5">
              <a:extLst>
                <a:ext uri="{FF2B5EF4-FFF2-40B4-BE49-F238E27FC236}">
                  <a16:creationId xmlns:a16="http://schemas.microsoft.com/office/drawing/2014/main" id="{2F728F0C-1A17-AF13-6ED1-DCA896D3C924}"/>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7" name="Speech Bubble: Rectangle with Corners Rounded 6">
              <a:extLst>
                <a:ext uri="{FF2B5EF4-FFF2-40B4-BE49-F238E27FC236}">
                  <a16:creationId xmlns:a16="http://schemas.microsoft.com/office/drawing/2014/main" id="{379BBABA-DD8E-F486-E9DD-A0A4ACBA8EE6}"/>
                </a:ext>
              </a:extLst>
            </p:cNvPr>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Quan sát hình ảnh bên và chia sẻ những thông tin mà em biết liên quan đến hình ảnh đó.</a:t>
              </a:r>
              <a:endParaRPr lang="vi-VN" sz="2800" b="1" dirty="0">
                <a:solidFill>
                  <a:srgbClr val="FF000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Hãy giới thiệu những phong tục tương tự ở địa phương em.</a:t>
              </a:r>
              <a:endParaRPr lang="vi-VN" sz="2800" b="1"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2" name="Picture 2" descr="Những hoạt động ngày Tết của mỗi gia đình Việt Nam">
            <a:extLst>
              <a:ext uri="{FF2B5EF4-FFF2-40B4-BE49-F238E27FC236}">
                <a16:creationId xmlns:a16="http://schemas.microsoft.com/office/drawing/2014/main" id="{91793E3F-0D5C-6B78-5B4B-9BBFADB23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0155">
            <a:off x="327990" y="1485435"/>
            <a:ext cx="6163917" cy="39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7F9D379E-24A1-0115-64D1-819C1A8AB10F}"/>
              </a:ext>
            </a:extLst>
          </p:cNvPr>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Gói bánh chưng vào các dịp lễ, tết là một nét đẹp văn hóa của người Việt cổ, được hình thành ngay từ thời Văn Lang - Âu Lạc và được duy trì cho đến ngày nay.</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7622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9D379E-24A1-0115-64D1-819C1A8AB10F}"/>
              </a:ext>
            </a:extLst>
          </p:cNvPr>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Người Việt thường dâng cúng bánh chưng vào các dịp lễ, tết để bày tỏ lòng thành, sự biết ơn với tổ tiên, trời đất và cầu mong một năm mưa thuận, gió hòa.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Cách làm bánh chưng dẻo, xanh mướt, thơm ngon, đậm đà cho ngày Tết">
            <a:extLst>
              <a:ext uri="{FF2B5EF4-FFF2-40B4-BE49-F238E27FC236}">
                <a16:creationId xmlns:a16="http://schemas.microsoft.com/office/drawing/2014/main" id="{54493EBA-50AE-94D4-43E7-27BD6AC69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2382">
            <a:off x="351182" y="1968777"/>
            <a:ext cx="6138442" cy="3457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202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Title 2">
            <a:extLst>
              <a:ext uri="{FF2B5EF4-FFF2-40B4-BE49-F238E27FC236}">
                <a16:creationId xmlns:a16="http://schemas.microsoft.com/office/drawing/2014/main" id="{A12F9224-0D37-D344-C5D2-3AD8E9894421}"/>
              </a:ext>
            </a:extLst>
          </p:cNvPr>
          <p:cNvSpPr txBox="1"/>
          <p:nvPr/>
        </p:nvSpPr>
        <p:spPr>
          <a:xfrm>
            <a:off x="1257054" y="2448746"/>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UTM Cookies" panose="02040603050506020204" pitchFamily="18" charset="0"/>
              </a:rPr>
              <a:t>KHÁM PHÁ</a:t>
            </a:r>
          </a:p>
        </p:txBody>
      </p:sp>
    </p:spTree>
    <p:extLst>
      <p:ext uri="{BB962C8B-B14F-4D97-AF65-F5344CB8AC3E}">
        <p14:creationId xmlns:p14="http://schemas.microsoft.com/office/powerpoint/2010/main" val="267691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550844" y="1831378"/>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ontserrat SemiBold" panose="00000700000000000000" charset="0"/>
              </a:rPr>
              <a:t>1</a:t>
            </a:r>
          </a:p>
        </p:txBody>
      </p:sp>
      <p:sp>
        <p:nvSpPr>
          <p:cNvPr id="8" name="Oval 7"/>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60F34DAC-D977-92ED-C97D-0DD6F4005882}"/>
              </a:ext>
            </a:extLst>
          </p:cNvPr>
          <p:cNvSpPr/>
          <p:nvPr/>
        </p:nvSpPr>
        <p:spPr>
          <a:xfrm>
            <a:off x="1739348" y="2012604"/>
            <a:ext cx="6211956"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Văn</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hóa</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thống</a:t>
            </a:r>
            <a:endParaRPr kumimoji="0" lang="vi-VN" sz="6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par>
                                <p:cTn id="24" presetID="8" presetClass="emph" presetSubtype="0" repeatCount="indefinite" fill="hold" grpId="0" nodeType="withEffect">
                                  <p:stCondLst>
                                    <p:cond delay="0"/>
                                  </p:stCondLst>
                                  <p:childTnLst>
                                    <p:animRot by="21600000">
                                      <p:cBhvr>
                                        <p:cTn id="25" dur="2500" fill="hold"/>
                                        <p:tgtEl>
                                          <p:spTgt spid="8"/>
                                        </p:tgtEl>
                                        <p:attrNameLst>
                                          <p:attrName>r</p:attrName>
                                        </p:attrNameLst>
                                      </p:cBhvr>
                                    </p:animRot>
                                  </p:childTnLst>
                                </p:cTn>
                              </p:par>
                            </p:childTnLst>
                          </p:cTn>
                        </p:par>
                        <p:par>
                          <p:cTn id="26" fill="hold">
                            <p:stCondLst>
                              <p:cond delay="2500"/>
                            </p:stCondLst>
                            <p:childTnLst>
                              <p:par>
                                <p:cTn id="27" presetID="53" presetClass="entr" presetSubtype="16" fill="hold" grpId="1"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3000"/>
                            </p:stCondLst>
                            <p:childTnLst>
                              <p:par>
                                <p:cTn id="33" presetID="31"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 calcmode="lin" valueType="num">
                                      <p:cBhvr>
                                        <p:cTn id="37" dur="1000" fill="hold"/>
                                        <p:tgtEl>
                                          <p:spTgt spid="2"/>
                                        </p:tgtEl>
                                        <p:attrNameLst>
                                          <p:attrName>style.rotation</p:attrName>
                                        </p:attrNameLst>
                                      </p:cBhvr>
                                      <p:tavLst>
                                        <p:tav tm="0">
                                          <p:val>
                                            <p:fltVal val="90"/>
                                          </p:val>
                                        </p:tav>
                                        <p:tav tm="100000">
                                          <p:val>
                                            <p:fltVal val="0"/>
                                          </p:val>
                                        </p:tav>
                                      </p:tavLst>
                                    </p:anim>
                                    <p:animEffect transition="in" filter="fade">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8" grpId="1"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1A645A8E-06B5-EC48-E8DF-CBDF9CEC03A9}"/>
              </a:ext>
            </a:extLst>
          </p:cNvPr>
          <p:cNvSpPr/>
          <p:nvPr/>
        </p:nvSpPr>
        <p:spPr>
          <a:xfrm>
            <a:off x="1779154" y="579783"/>
            <a:ext cx="8763000" cy="1295400"/>
          </a:xfrm>
          <a:prstGeom prst="rect">
            <a:avLst/>
          </a:prstGeom>
          <a:solidFill>
            <a:schemeClr val="accent4">
              <a:lumMod val="75000"/>
            </a:schemeClr>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Đọc thông tin và dựa vào Tài liệu giáo dục địa phương, hãy thực hiện nhiệm vụ:</a:t>
            </a:r>
          </a:p>
        </p:txBody>
      </p:sp>
      <p:pic>
        <p:nvPicPr>
          <p:cNvPr id="4" name="Picture 3">
            <a:extLst>
              <a:ext uri="{FF2B5EF4-FFF2-40B4-BE49-F238E27FC236}">
                <a16:creationId xmlns:a16="http://schemas.microsoft.com/office/drawing/2014/main" id="{36257A6E-D549-F1B1-D539-DD9B9C628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a:extLst>
              <a:ext uri="{FF2B5EF4-FFF2-40B4-BE49-F238E27FC236}">
                <a16:creationId xmlns:a16="http://schemas.microsoft.com/office/drawing/2014/main" id="{A6A039AD-DDFB-E709-9F73-793D32EE973A}"/>
              </a:ext>
            </a:extLst>
          </p:cNvPr>
          <p:cNvGrpSpPr/>
          <p:nvPr/>
        </p:nvGrpSpPr>
        <p:grpSpPr>
          <a:xfrm>
            <a:off x="738259" y="2454965"/>
            <a:ext cx="10443263" cy="1341782"/>
            <a:chOff x="2060663" y="2009402"/>
            <a:chExt cx="8932660" cy="779027"/>
          </a:xfrm>
          <a:solidFill>
            <a:schemeClr val="accent4">
              <a:lumMod val="20000"/>
              <a:lumOff val="80000"/>
            </a:schemeClr>
          </a:solidFill>
        </p:grpSpPr>
        <p:sp>
          <p:nvSpPr>
            <p:cNvPr id="6" name="Rectangle 5">
              <a:extLst>
                <a:ext uri="{FF2B5EF4-FFF2-40B4-BE49-F238E27FC236}">
                  <a16:creationId xmlns:a16="http://schemas.microsoft.com/office/drawing/2014/main" id="{AB327171-EF49-5B35-A227-84FC2EC42016}"/>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7" name="Speech Bubble: Rectangle with Corners Rounded 6">
              <a:extLst>
                <a:ext uri="{FF2B5EF4-FFF2-40B4-BE49-F238E27FC236}">
                  <a16:creationId xmlns:a16="http://schemas.microsoft.com/office/drawing/2014/main" id="{B62A3D9D-05CD-A34C-C496-BFC3EEA5E976}"/>
                </a:ext>
              </a:extLst>
            </p:cNvPr>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mbria" panose="02040503050406030204" pitchFamily="18" charset="0"/>
                  <a:ea typeface="Cambria" panose="02040503050406030204" pitchFamily="18" charset="0"/>
                </a:rPr>
                <a:t>Kể tên một số phong tục, tập quán, nhà ở, lễ hội và món ăn ở địa phương em</a:t>
              </a:r>
              <a:endParaRPr lang="vi-VN" sz="36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9525B751-28EC-4395-C4A3-8CB94B20D690}"/>
              </a:ext>
            </a:extLst>
          </p:cNvPr>
          <p:cNvGrpSpPr/>
          <p:nvPr/>
        </p:nvGrpSpPr>
        <p:grpSpPr>
          <a:xfrm>
            <a:off x="2368277" y="4164495"/>
            <a:ext cx="9518923" cy="1540566"/>
            <a:chOff x="2060663" y="2009401"/>
            <a:chExt cx="8932660" cy="894439"/>
          </a:xfrm>
          <a:solidFill>
            <a:schemeClr val="accent4">
              <a:lumMod val="20000"/>
              <a:lumOff val="80000"/>
            </a:schemeClr>
          </a:solidFill>
        </p:grpSpPr>
        <p:sp>
          <p:nvSpPr>
            <p:cNvPr id="11" name="Rectangle 10">
              <a:extLst>
                <a:ext uri="{FF2B5EF4-FFF2-40B4-BE49-F238E27FC236}">
                  <a16:creationId xmlns:a16="http://schemas.microsoft.com/office/drawing/2014/main" id="{F4B5B484-945E-4CAD-A067-AB408180FBF6}"/>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12" name="Speech Bubble: Rectangle with Corners Rounded 11">
              <a:extLst>
                <a:ext uri="{FF2B5EF4-FFF2-40B4-BE49-F238E27FC236}">
                  <a16:creationId xmlns:a16="http://schemas.microsoft.com/office/drawing/2014/main" id="{C07F93F6-C9C0-789C-560E-31245D9CB0EA}"/>
                </a:ext>
              </a:extLst>
            </p:cNvPr>
            <p:cNvSpPr/>
            <p:nvPr/>
          </p:nvSpPr>
          <p:spPr>
            <a:xfrm>
              <a:off x="2060663" y="2009401"/>
              <a:ext cx="8932660" cy="894439"/>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mbria" panose="02040503050406030204" pitchFamily="18" charset="0"/>
                  <a:ea typeface="Cambria" panose="02040503050406030204" pitchFamily="18" charset="0"/>
                </a:rPr>
                <a:t>Giới thiệu với bạn về một loại trang phục hoặc một món ăn/một lễ hội tiêu biểu ở địa phương em.</a:t>
              </a:r>
            </a:p>
          </p:txBody>
        </p:sp>
      </p:grpSp>
    </p:spTree>
    <p:extLst>
      <p:ext uri="{BB962C8B-B14F-4D97-AF65-F5344CB8AC3E}">
        <p14:creationId xmlns:p14="http://schemas.microsoft.com/office/powerpoint/2010/main" val="85899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8540" y="238539"/>
            <a:ext cx="11953460" cy="1411357"/>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Giới thiệu với bạn về một loại trang phục hoặc một món ăn/một lễ hội tiêu biểu ở địa phương em.</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3068256F-671D-585C-23FE-AA7612BFBC8D}"/>
              </a:ext>
            </a:extLst>
          </p:cNvPr>
          <p:cNvPicPr>
            <a:picLocks noChangeAspect="1"/>
          </p:cNvPicPr>
          <p:nvPr/>
        </p:nvPicPr>
        <p:blipFill>
          <a:blip r:embed="rId4"/>
          <a:stretch>
            <a:fillRect/>
          </a:stretch>
        </p:blipFill>
        <p:spPr>
          <a:xfrm>
            <a:off x="238540" y="2177769"/>
            <a:ext cx="11847443" cy="2972599"/>
          </a:xfrm>
          <a:prstGeom prst="rect">
            <a:avLst/>
          </a:prstGeom>
        </p:spPr>
      </p:pic>
    </p:spTree>
    <p:extLst>
      <p:ext uri="{BB962C8B-B14F-4D97-AF65-F5344CB8AC3E}">
        <p14:creationId xmlns:p14="http://schemas.microsoft.com/office/powerpoint/2010/main" val="31984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226</TotalTime>
  <Words>892</Words>
  <Application>Microsoft Office PowerPoint</Application>
  <PresentationFormat>Widescreen</PresentationFormat>
  <Paragraphs>116</Paragraphs>
  <Slides>27</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#9Slide03 AmpleSoft Bold</vt:lpstr>
      <vt:lpstr>Arial</vt:lpstr>
      <vt:lpstr>Calibri</vt:lpstr>
      <vt:lpstr>Calibri Light</vt:lpstr>
      <vt:lpstr>Cambria</vt:lpstr>
      <vt:lpstr>等线</vt:lpstr>
      <vt:lpstr>Life Savers</vt:lpstr>
      <vt:lpstr>Montserrat SemiBold</vt:lpstr>
      <vt:lpstr>Times New Roman</vt:lpstr>
      <vt:lpstr>UTM Avo</vt:lpstr>
      <vt:lpstr>UTM Cookies</vt:lpstr>
      <vt:lpstr>字魂35号-经典雅黑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minhkhanh.t93@gmail.com</cp:lastModifiedBy>
  <cp:revision>51</cp:revision>
  <dcterms:created xsi:type="dcterms:W3CDTF">2023-07-08T05:21:17Z</dcterms:created>
  <dcterms:modified xsi:type="dcterms:W3CDTF">2024-09-23T09:57:07Z</dcterms:modified>
  <cp:category>9Slide.vn</cp:category>
</cp:coreProperties>
</file>