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731" r:id="rId3"/>
  </p:sldMasterIdLst>
  <p:notesMasterIdLst>
    <p:notesMasterId r:id="rId21"/>
  </p:notesMasterIdLst>
  <p:sldIdLst>
    <p:sldId id="256" r:id="rId4"/>
    <p:sldId id="258" r:id="rId5"/>
    <p:sldId id="302" r:id="rId6"/>
    <p:sldId id="266" r:id="rId7"/>
    <p:sldId id="310" r:id="rId8"/>
    <p:sldId id="288" r:id="rId9"/>
    <p:sldId id="289" r:id="rId10"/>
    <p:sldId id="291" r:id="rId11"/>
    <p:sldId id="292" r:id="rId12"/>
    <p:sldId id="293" r:id="rId13"/>
    <p:sldId id="294" r:id="rId14"/>
    <p:sldId id="314" r:id="rId15"/>
    <p:sldId id="311" r:id="rId16"/>
    <p:sldId id="269" r:id="rId17"/>
    <p:sldId id="298" r:id="rId18"/>
    <p:sldId id="312" r:id="rId19"/>
    <p:sldId id="30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B4"/>
    <a:srgbClr val="2E7E38"/>
    <a:srgbClr val="FFE305"/>
    <a:srgbClr val="FFDE05"/>
    <a:srgbClr val="FEEF05"/>
    <a:srgbClr val="FFF473"/>
    <a:srgbClr val="FFEE03"/>
    <a:srgbClr val="6FA068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51" d="100"/>
          <a:sy n="51" d="100"/>
        </p:scale>
        <p:origin x="-686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3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01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2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8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64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94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70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59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069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9031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218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5804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6950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0021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846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401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370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467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0601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22,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December 22,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December 22,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December 22,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December 22,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December 22,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December 22,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December 22,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December 22,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December 22,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December 22,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2476951" y="1419557"/>
            <a:ext cx="7238000" cy="60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2428600" y="1897973"/>
            <a:ext cx="3560000" cy="344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❄"/>
              <a:defRPr sz="21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2100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2"/>
          </p:nvPr>
        </p:nvSpPr>
        <p:spPr>
          <a:xfrm>
            <a:off x="6203197" y="1897973"/>
            <a:ext cx="3560000" cy="344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❄"/>
              <a:defRPr sz="21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2100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4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fade/>
  </p:transition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913" y="-24762"/>
            <a:ext cx="9595031" cy="44083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84106" y="1984747"/>
            <a:ext cx="5682641" cy="917172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6700" b="1" err="1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Đạo</a:t>
            </a:r>
            <a:r>
              <a:rPr lang="en-US" altLang="zh-CN" sz="6700" b="1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đức 2</a:t>
            </a:r>
            <a:endParaRPr lang="en-US" altLang="zh-CN" sz="6700" b="1" dirty="0">
              <a:solidFill>
                <a:srgbClr val="FF0000"/>
              </a:solidFill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84" y="5511567"/>
            <a:ext cx="2067377" cy="5815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07" y="784765"/>
            <a:ext cx="6872748" cy="45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656" y="5251268"/>
            <a:ext cx="2539181" cy="68274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7" y="336000"/>
            <a:ext cx="7670427" cy="48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1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913" y="-24762"/>
            <a:ext cx="9595031" cy="44083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78308" y="1984747"/>
            <a:ext cx="7480091" cy="978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4" tIns="45718" rIns="91434" bIns="45718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600" b="1" smtClean="0">
                <a:solidFill>
                  <a:schemeClr val="tx1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2. Phân biệt cảm xúc tích cực và </a:t>
            </a:r>
          </a:p>
          <a:p>
            <a:pPr algn="ctr">
              <a:lnSpc>
                <a:spcPct val="80000"/>
              </a:lnSpc>
            </a:pPr>
            <a:r>
              <a:rPr lang="en-US" altLang="zh-CN" sz="3600" b="1" smtClean="0">
                <a:solidFill>
                  <a:schemeClr val="tx1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cảm xúc tiêu cực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9;p38"/>
          <p:cNvSpPr txBox="1">
            <a:spLocks/>
          </p:cNvSpPr>
          <p:nvPr/>
        </p:nvSpPr>
        <p:spPr>
          <a:xfrm>
            <a:off x="554637" y="234617"/>
            <a:ext cx="10829291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algn="l" defTabSz="1219110"/>
            <a:r>
              <a:rPr lang="en-US" sz="2700" b="1" i="0" kern="0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700" b="1" i="0" kern="0" dirty="0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700" b="1" i="0" kern="0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0" kern="0" dirty="0" err="1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700" b="1" i="0" kern="0" dirty="0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0" kern="0" dirty="0" err="1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700" b="1" i="0" kern="0" dirty="0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0" kern="0" err="1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i="0" kern="0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 lợi </a:t>
            </a:r>
            <a:r>
              <a:rPr lang="en-US" sz="2700" b="1" i="0" kern="0" dirty="0" err="1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700" b="1" i="0" kern="0" dirty="0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0" kern="0" dirty="0" err="1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i="0" kern="0" dirty="0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0" kern="0" dirty="0" err="1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i="0" kern="0" dirty="0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0" kern="0" dirty="0" err="1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700" b="1" i="0" kern="0" dirty="0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0" kern="0" dirty="0" err="1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700" b="1" i="0" kern="0" dirty="0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0" kern="0" dirty="0" err="1">
                <a:solidFill>
                  <a:srgbClr val="041114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vi-VN" sz="2700" b="1" i="0" kern="0" dirty="0">
              <a:solidFill>
                <a:srgbClr val="0411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7" y="973470"/>
            <a:ext cx="10912839" cy="554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1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1" y="240029"/>
            <a:ext cx="2880360" cy="1807211"/>
          </a:xfrm>
          <a:prstGeom prst="rect">
            <a:avLst/>
          </a:prstGeom>
        </p:spPr>
      </p:pic>
      <p:pic>
        <p:nvPicPr>
          <p:cNvPr id="22" name="图片 21" descr="cac9d45ff3c72428d18fdc5ec263228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25688" y="3782060"/>
            <a:ext cx="2285365" cy="2971165"/>
          </a:xfrm>
          <a:prstGeom prst="rect">
            <a:avLst/>
          </a:prstGeom>
        </p:spPr>
      </p:pic>
      <p:sp>
        <p:nvSpPr>
          <p:cNvPr id="24" name="文本框 9"/>
          <p:cNvSpPr txBox="1"/>
          <p:nvPr/>
        </p:nvSpPr>
        <p:spPr>
          <a:xfrm>
            <a:off x="886522" y="1568223"/>
            <a:ext cx="9340756" cy="35394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 ích 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thấy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hiệu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lây; cảm thấy dễ chịu khi tiếp xúc, …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/>
          <a:stretch/>
        </p:blipFill>
        <p:spPr>
          <a:xfrm>
            <a:off x="314789" y="701011"/>
            <a:ext cx="9325352" cy="6156991"/>
          </a:xfrm>
          <a:prstGeom prst="rect">
            <a:avLst/>
          </a:prstGeom>
        </p:spPr>
      </p:pic>
      <p:sp>
        <p:nvSpPr>
          <p:cNvPr id="3" name="Flowchart: Sequential Access Storage 2"/>
          <p:cNvSpPr/>
          <p:nvPr/>
        </p:nvSpPr>
        <p:spPr>
          <a:xfrm>
            <a:off x="119924" y="1172821"/>
            <a:ext cx="2518347" cy="1570383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Tuyệt! Tuyệt vời! Yeah! Hay quá!,…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119923" y="4284607"/>
            <a:ext cx="2908092" cy="1895060"/>
          </a:xfrm>
          <a:prstGeom prst="flowChartMagnetic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yêu mẹ rất nhiều!; Em cảm ơn cô ạ !;…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 flipH="1">
            <a:off x="7299386" y="524713"/>
            <a:ext cx="2923085" cy="1296215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Cười tươi, ánh mắt hạnh phúc,…</a:t>
            </a:r>
          </a:p>
        </p:txBody>
      </p:sp>
      <p:sp>
        <p:nvSpPr>
          <p:cNvPr id="8" name="Flowchart: Sequential Access Storage 7"/>
          <p:cNvSpPr/>
          <p:nvPr/>
        </p:nvSpPr>
        <p:spPr>
          <a:xfrm flipH="1">
            <a:off x="9417442" y="2093305"/>
            <a:ext cx="2554569" cy="1710611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 cẫng lên, vỗ tay, hò reo, ôm ấp, …</a:t>
            </a:r>
          </a:p>
        </p:txBody>
      </p:sp>
      <p:sp>
        <p:nvSpPr>
          <p:cNvPr id="10" name="Flowchart: Sequential Access Storage 9"/>
          <p:cNvSpPr/>
          <p:nvPr/>
        </p:nvSpPr>
        <p:spPr>
          <a:xfrm flipH="1">
            <a:off x="8595477" y="4376832"/>
            <a:ext cx="3096851" cy="1710611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 múa, hát, kể chuyện cười, 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vẽ,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tặng quà,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786" y="86696"/>
            <a:ext cx="8491924" cy="50782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700" b="1">
                <a:latin typeface="Times New Roman" pitchFamily="18" charset="0"/>
                <a:cs typeface="Times New Roman" pitchFamily="18" charset="0"/>
              </a:rPr>
              <a:t>4. Thảo luận về những cách thể hiện cảm xúc tích cực</a:t>
            </a:r>
          </a:p>
        </p:txBody>
      </p:sp>
    </p:spTree>
    <p:extLst>
      <p:ext uri="{BB962C8B-B14F-4D97-AF65-F5344CB8AC3E}">
        <p14:creationId xmlns:p14="http://schemas.microsoft.com/office/powerpoint/2010/main" val="3317037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2649E1-E1AC-403D-AC99-76090E7D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62" y="869429"/>
            <a:ext cx="10163331" cy="47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6"/>
            <a:ext cx="7858760" cy="36106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6489" y="1470433"/>
            <a:ext cx="6848475" cy="1212639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zh-CN" sz="9100" dirty="0" err="1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</a:t>
            </a:r>
            <a:r>
              <a:rPr lang="en-US" altLang="zh-CN" sz="9100" dirty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100" dirty="0" err="1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ơn</a:t>
            </a:r>
            <a:endParaRPr lang="en-US" altLang="zh-CN" sz="9100" b="1" spc="180" dirty="0">
              <a:solidFill>
                <a:srgbClr val="6FA068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99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9"/>
          <p:cNvSpPr txBox="1"/>
          <p:nvPr/>
        </p:nvSpPr>
        <p:spPr>
          <a:xfrm>
            <a:off x="4188369" y="6550225"/>
            <a:ext cx="3832227" cy="323163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l"/>
            <a:r>
              <a:rPr lang="en-US" altLang="zh-CN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Chỉnh</a:t>
            </a:r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sửa</a:t>
            </a:r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bởi</a:t>
            </a:r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ĐỒ DÙNG DẠY HỌC MIKI</a:t>
            </a:r>
            <a:endParaRPr lang="zh-CN" altLang="en-US" sz="1500" b="1" spc="300" dirty="0">
              <a:solidFill>
                <a:srgbClr val="FF0000"/>
              </a:solidFill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9345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3410" y="-116205"/>
            <a:ext cx="10162903" cy="42822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6163" y="2024937"/>
            <a:ext cx="8595380" cy="117570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zh-CN" sz="4400" b="1" dirty="0" err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10: </a:t>
            </a:r>
            <a:r>
              <a:rPr lang="en-US" altLang="zh-CN" sz="4400" b="1" dirty="0" err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Thể</a:t>
            </a:r>
            <a:r>
              <a:rPr lang="en-US" altLang="zh-CN" sz="4400" b="1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hiện</a:t>
            </a:r>
            <a:r>
              <a:rPr lang="en-US" altLang="zh-CN" sz="4400" b="1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err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cảm</a:t>
            </a:r>
            <a:r>
              <a:rPr lang="en-US" altLang="zh-CN" sz="4400" b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xúc bản thân</a:t>
            </a:r>
            <a:endParaRPr lang="en-US" altLang="zh-CN" sz="4400" b="1" dirty="0">
              <a:solidFill>
                <a:srgbClr val="2E7E38"/>
              </a:solidFill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zh-CN" sz="4400" b="1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4400" b="1" dirty="0" err="1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Tiết</a:t>
            </a:r>
            <a:r>
              <a:rPr lang="en-US" altLang="zh-CN" sz="4400" b="1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1)</a:t>
            </a:r>
            <a:endParaRPr lang="zh-CN" altLang="en-US" sz="1600" b="1" spc="180" dirty="0">
              <a:solidFill>
                <a:srgbClr val="6FA068"/>
              </a:solidFill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72536" y="1390919"/>
            <a:ext cx="5682641" cy="63402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Đạo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đức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7" y="2009515"/>
            <a:ext cx="4771391" cy="49359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172329" y="708027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69"/>
              <a:ext cx="2229" cy="1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sp>
        <p:nvSpPr>
          <p:cNvPr id="58" name="文本框 9"/>
          <p:cNvSpPr txBox="1"/>
          <p:nvPr/>
        </p:nvSpPr>
        <p:spPr>
          <a:xfrm>
            <a:off x="931741" y="1415447"/>
            <a:ext cx="7801563" cy="156966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</a:t>
            </a:r>
            <a:r>
              <a:rPr lang="en-US" altLang="zh-CN" sz="96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</a:t>
            </a:r>
            <a:endParaRPr lang="zh-CN" altLang="en-US" sz="9600" b="1" spc="300" dirty="0">
              <a:solidFill>
                <a:srgbClr val="FF0000"/>
              </a:solidFill>
              <a:ea typeface="字体管家天蝎座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9;p38"/>
          <p:cNvSpPr txBox="1">
            <a:spLocks/>
          </p:cNvSpPr>
          <p:nvPr/>
        </p:nvSpPr>
        <p:spPr>
          <a:xfrm>
            <a:off x="404737" y="229391"/>
            <a:ext cx="10793759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3200" b="1" i="0" kern="0">
                <a:solidFill>
                  <a:srgbClr val="041114"/>
                </a:solidFill>
                <a:latin typeface="Times New Roman"/>
              </a:rPr>
              <a:t>1</a:t>
            </a:r>
            <a:r>
              <a:rPr lang="en-US" sz="3200" b="1" i="0" kern="0" dirty="0">
                <a:solidFill>
                  <a:srgbClr val="041114"/>
                </a:solidFill>
                <a:latin typeface="Times New Roman"/>
              </a:rPr>
              <a:t>.</a:t>
            </a:r>
            <a:r>
              <a:rPr lang="vi-VN" sz="3200" b="1" i="0" kern="0">
                <a:solidFill>
                  <a:srgbClr val="041114"/>
                </a:solidFill>
                <a:latin typeface="Times New Roman"/>
              </a:rPr>
              <a:t> </a:t>
            </a:r>
            <a:r>
              <a:rPr lang="vi-VN" sz="3200" b="1" i="0" kern="0" dirty="0">
                <a:solidFill>
                  <a:srgbClr val="041114"/>
                </a:solidFill>
                <a:latin typeface="Times New Roman"/>
              </a:rPr>
              <a:t>Tìm hiểu cảm xúc của những người trong tranh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4" y="916020"/>
            <a:ext cx="3083257" cy="219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41" y="916016"/>
            <a:ext cx="3195718" cy="2287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87" y="995697"/>
            <a:ext cx="3053900" cy="219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19" y="3171165"/>
            <a:ext cx="3037067" cy="242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42" y="3123534"/>
            <a:ext cx="3323480" cy="249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3" y="3158797"/>
            <a:ext cx="3083257" cy="244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Google Shape;232;p18"/>
          <p:cNvSpPr txBox="1">
            <a:spLocks/>
          </p:cNvSpPr>
          <p:nvPr/>
        </p:nvSpPr>
        <p:spPr>
          <a:xfrm>
            <a:off x="1858783" y="5345285"/>
            <a:ext cx="8589364" cy="1280497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23" indent="-457143">
              <a:lnSpc>
                <a:spcPct val="150000"/>
              </a:lnSpc>
              <a:spcBef>
                <a:spcPts val="800"/>
              </a:spcBef>
              <a:buSzPts val="1800"/>
              <a:buFont typeface="Arial"/>
              <a:buChar char="❄"/>
            </a:pP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523" indent="-457143">
              <a:lnSpc>
                <a:spcPct val="150000"/>
              </a:lnSpc>
              <a:buSzPts val="1800"/>
              <a:buFont typeface="Arial"/>
              <a:buChar char="❄"/>
            </a:pP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3868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781" y="5830319"/>
            <a:ext cx="1961043" cy="69296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81" y="443659"/>
            <a:ext cx="8242663" cy="5251751"/>
          </a:xfrm>
        </p:spPr>
      </p:pic>
    </p:spTree>
    <p:extLst>
      <p:ext uri="{BB962C8B-B14F-4D97-AF65-F5344CB8AC3E}">
        <p14:creationId xmlns:p14="http://schemas.microsoft.com/office/powerpoint/2010/main" val="568959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64" y="362285"/>
            <a:ext cx="7978877" cy="49471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99021" y="5541007"/>
            <a:ext cx="4871803" cy="587828"/>
          </a:xfrm>
          <a:prstGeom prst="rect">
            <a:avLst/>
          </a:prstGeom>
          <a:solidFill>
            <a:srgbClr val="FFFF00"/>
          </a:solidFill>
        </p:spPr>
        <p:txBody>
          <a:bodyPr vert="horz" lIns="91434" tIns="45718" rIns="91434" bIns="45718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 chịu – Vui sướng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55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893" y="5768553"/>
            <a:ext cx="2307419" cy="8057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 rỡ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4" y="440325"/>
            <a:ext cx="6740013" cy="52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97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554" y="5577791"/>
            <a:ext cx="3999271" cy="93852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7" y="355685"/>
            <a:ext cx="7152968" cy="50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33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262</Words>
  <Application>Microsoft Office PowerPoint</Application>
  <PresentationFormat>Custom</PresentationFormat>
  <Paragraphs>39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主题</vt:lpstr>
      <vt:lpstr>2_Office 主题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Vui vẻ</vt:lpstr>
      <vt:lpstr>PowerPoint Presentation</vt:lpstr>
      <vt:lpstr>Mừng rỡ</vt:lpstr>
      <vt:lpstr>Vui, hạnh phúc</vt:lpstr>
      <vt:lpstr>Bực tức</vt:lpstr>
      <vt:lpstr>Vui mừng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Windows User</cp:lastModifiedBy>
  <cp:revision>213</cp:revision>
  <dcterms:created xsi:type="dcterms:W3CDTF">2015-05-05T08:02:00Z</dcterms:created>
  <dcterms:modified xsi:type="dcterms:W3CDTF">2022-12-22T13:36:29Z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