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3" r:id="rId2"/>
  </p:sldMasterIdLst>
  <p:notesMasterIdLst>
    <p:notesMasterId r:id="rId21"/>
  </p:notesMasterIdLst>
  <p:sldIdLst>
    <p:sldId id="257" r:id="rId3"/>
    <p:sldId id="430" r:id="rId4"/>
    <p:sldId id="427" r:id="rId5"/>
    <p:sldId id="428" r:id="rId6"/>
    <p:sldId id="419" r:id="rId7"/>
    <p:sldId id="421" r:id="rId8"/>
    <p:sldId id="420" r:id="rId9"/>
    <p:sldId id="422" r:id="rId10"/>
    <p:sldId id="256" r:id="rId11"/>
    <p:sldId id="270" r:id="rId12"/>
    <p:sldId id="271" r:id="rId13"/>
    <p:sldId id="261" r:id="rId14"/>
    <p:sldId id="272" r:id="rId15"/>
    <p:sldId id="311" r:id="rId16"/>
    <p:sldId id="312" r:id="rId17"/>
    <p:sldId id="262" r:id="rId18"/>
    <p:sldId id="260" r:id="rId19"/>
    <p:sldId id="292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389"/>
    <p:restoredTop sz="94648"/>
  </p:normalViewPr>
  <p:slideViewPr>
    <p:cSldViewPr snapToGrid="0">
      <p:cViewPr varScale="1">
        <p:scale>
          <a:sx n="72" d="100"/>
          <a:sy n="72" d="100"/>
        </p:scale>
        <p:origin x="224" y="1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14231f69b35_1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14231f69b35_1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1003d90df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1003d90df7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1185c551ac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1185c551ac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7488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1185c551ac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1185c551ac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2366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193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4"/>
          <p:cNvSpPr txBox="1">
            <a:spLocks noGrp="1"/>
          </p:cNvSpPr>
          <p:nvPr>
            <p:ph type="subTitle" idx="1"/>
          </p:nvPr>
        </p:nvSpPr>
        <p:spPr>
          <a:xfrm>
            <a:off x="1505541" y="3186399"/>
            <a:ext cx="4084000" cy="18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4"/>
          <p:cNvSpPr txBox="1">
            <a:spLocks noGrp="1"/>
          </p:cNvSpPr>
          <p:nvPr>
            <p:ph type="subTitle" idx="2"/>
          </p:nvPr>
        </p:nvSpPr>
        <p:spPr>
          <a:xfrm>
            <a:off x="6602441" y="3186400"/>
            <a:ext cx="4084000" cy="18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24"/>
          <p:cNvSpPr txBox="1">
            <a:spLocks noGrp="1"/>
          </p:cNvSpPr>
          <p:nvPr>
            <p:ph type="subTitle" idx="3"/>
          </p:nvPr>
        </p:nvSpPr>
        <p:spPr>
          <a:xfrm>
            <a:off x="6602333" y="2712133"/>
            <a:ext cx="4084000" cy="62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4"/>
          <p:cNvSpPr txBox="1">
            <a:spLocks noGrp="1"/>
          </p:cNvSpPr>
          <p:nvPr>
            <p:ph type="subTitle" idx="4"/>
          </p:nvPr>
        </p:nvSpPr>
        <p:spPr>
          <a:xfrm>
            <a:off x="1505533" y="2712133"/>
            <a:ext cx="4084000" cy="62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41" name="Google Shape;341;p24"/>
          <p:cNvGrpSpPr/>
          <p:nvPr/>
        </p:nvGrpSpPr>
        <p:grpSpPr>
          <a:xfrm>
            <a:off x="4983052" y="6109005"/>
            <a:ext cx="2399912" cy="644705"/>
            <a:chOff x="3737289" y="4581753"/>
            <a:chExt cx="1799934" cy="483529"/>
          </a:xfrm>
        </p:grpSpPr>
        <p:pic>
          <p:nvPicPr>
            <p:cNvPr id="342" name="Google Shape;342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737289" y="4724328"/>
              <a:ext cx="340958" cy="3409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3" name="Google Shape;343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134063" y="4581753"/>
              <a:ext cx="403160" cy="40315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4" name="Google Shape;344;p24"/>
          <p:cNvGrpSpPr/>
          <p:nvPr/>
        </p:nvGrpSpPr>
        <p:grpSpPr>
          <a:xfrm>
            <a:off x="160336" y="1987788"/>
            <a:ext cx="799664" cy="4121211"/>
            <a:chOff x="120252" y="1490841"/>
            <a:chExt cx="599748" cy="3090908"/>
          </a:xfrm>
        </p:grpSpPr>
        <p:pic>
          <p:nvPicPr>
            <p:cNvPr id="345" name="Google Shape;345;p2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20252" y="1490841"/>
              <a:ext cx="416982" cy="4169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6" name="Google Shape;346;p2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65125" y="2009253"/>
              <a:ext cx="491949" cy="4919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7" name="Google Shape;347;p2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65121" y="3310333"/>
              <a:ext cx="327234" cy="4106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8" name="Google Shape;348;p2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82775" y="3876000"/>
              <a:ext cx="537225" cy="7057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9" name="Google Shape;349;p24"/>
          <p:cNvGrpSpPr/>
          <p:nvPr/>
        </p:nvGrpSpPr>
        <p:grpSpPr>
          <a:xfrm>
            <a:off x="11346084" y="1314138"/>
            <a:ext cx="817448" cy="3894839"/>
            <a:chOff x="8509563" y="985603"/>
            <a:chExt cx="613086" cy="2921129"/>
          </a:xfrm>
        </p:grpSpPr>
        <p:pic>
          <p:nvPicPr>
            <p:cNvPr id="350" name="Google Shape;350;p24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8624713" y="3533527"/>
              <a:ext cx="373211" cy="3732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24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8509563" y="985603"/>
              <a:ext cx="463398" cy="4633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24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8659251" y="2756703"/>
              <a:ext cx="463398" cy="4633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24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8512810" y="1794134"/>
              <a:ext cx="456904" cy="64913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54585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193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9"/>
          <p:cNvSpPr txBox="1">
            <a:spLocks noGrp="1"/>
          </p:cNvSpPr>
          <p:nvPr>
            <p:ph type="title"/>
          </p:nvPr>
        </p:nvSpPr>
        <p:spPr>
          <a:xfrm>
            <a:off x="1903900" y="3816267"/>
            <a:ext cx="8384400" cy="11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3" name="Google Shape;123;p9"/>
          <p:cNvSpPr txBox="1">
            <a:spLocks noGrp="1"/>
          </p:cNvSpPr>
          <p:nvPr>
            <p:ph type="subTitle" idx="1"/>
          </p:nvPr>
        </p:nvSpPr>
        <p:spPr>
          <a:xfrm>
            <a:off x="1903732" y="4886001"/>
            <a:ext cx="8384400" cy="12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4" name="Google Shape;124;p9"/>
          <p:cNvGrpSpPr/>
          <p:nvPr/>
        </p:nvGrpSpPr>
        <p:grpSpPr>
          <a:xfrm>
            <a:off x="221835" y="1911655"/>
            <a:ext cx="11889879" cy="2974340"/>
            <a:chOff x="166376" y="1433741"/>
            <a:chExt cx="8917409" cy="2230755"/>
          </a:xfrm>
        </p:grpSpPr>
        <p:pic>
          <p:nvPicPr>
            <p:cNvPr id="125" name="Google Shape;125;p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423988" y="2627427"/>
              <a:ext cx="373211" cy="3732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" name="Google Shape;126;p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27589" y="1784653"/>
              <a:ext cx="340958" cy="3409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" name="Google Shape;127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666802" y="1433741"/>
              <a:ext cx="416982" cy="4169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" name="Google Shape;128;p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66376" y="3201103"/>
              <a:ext cx="463398" cy="46339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4796845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193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3"/>
          <p:cNvSpPr txBox="1">
            <a:spLocks noGrp="1"/>
          </p:cNvSpPr>
          <p:nvPr>
            <p:ph type="title" hasCustomPrompt="1"/>
          </p:nvPr>
        </p:nvSpPr>
        <p:spPr>
          <a:xfrm>
            <a:off x="6731400" y="872533"/>
            <a:ext cx="3187600" cy="35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1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 rot="237">
            <a:off x="5418400" y="5211384"/>
            <a:ext cx="5813600" cy="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/>
          </p:nvPr>
        </p:nvSpPr>
        <p:spPr>
          <a:xfrm>
            <a:off x="5418000" y="4088767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31" name="Google Shape;31;p3"/>
          <p:cNvGrpSpPr/>
          <p:nvPr/>
        </p:nvGrpSpPr>
        <p:grpSpPr>
          <a:xfrm>
            <a:off x="304651" y="299820"/>
            <a:ext cx="11703148" cy="3703413"/>
            <a:chOff x="228488" y="224865"/>
            <a:chExt cx="8777361" cy="2777560"/>
          </a:xfrm>
        </p:grpSpPr>
        <p:pic>
          <p:nvPicPr>
            <p:cNvPr id="32" name="Google Shape;32;p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28488" y="502814"/>
              <a:ext cx="373211" cy="3732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33;p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72089" y="224866"/>
              <a:ext cx="340958" cy="3409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34;p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345851" y="224865"/>
              <a:ext cx="403160" cy="4031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Google Shape;35;p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03027" y="1656429"/>
              <a:ext cx="416982" cy="4169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36;p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613551" y="274353"/>
              <a:ext cx="463398" cy="4633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37;p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8542451" y="1296728"/>
              <a:ext cx="463398" cy="4633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Google Shape;38;p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8278825" y="2296675"/>
              <a:ext cx="537225" cy="70575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449170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4F979A-83E4-80DB-B677-C9691C4CE6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1CB795C-9581-79C6-0C24-0C557CB899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B94035-D8B4-AF26-E817-A8358F49D2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8AB769-71C9-ED4B-B96A-279143DF72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0630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3B1B5F-E145-E91B-44CB-AC5296A26A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5FF76D-3244-7FEF-53A6-EBA7481567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BB10F3-C554-0CDD-BEA3-EAA8E302D2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61A24E-9194-4448-BA6D-483E315AF2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8947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7122385-1033-4341-7521-D156EA2693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4A9806-26F7-000A-165B-4D70BD1D6F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7D84E15-3DD7-FE2B-3A75-679FA72516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C4425-2858-244F-BBBB-919858B809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45736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775C43-3B35-0063-017D-122BC95C89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82ABD2-F2DE-D3FB-4509-AEA0314694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382AA5-F3CD-3F0E-D6C8-A56165633E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9A0D6-095D-5047-83CC-DE3B0EA3FB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41987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6AA9BA2-379C-4955-C428-65024DD586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1038DA3-B851-1460-3B1D-0EB79FCD0A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4BD017B-E340-3DA9-AD76-B210AA308C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066F0E-DE13-B049-8C26-97F468F929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97706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2491362-E8C5-542A-2C34-97E9C0116F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DF1CEF1-C8E2-1CAE-7AFA-CBEF67A5C9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EB1FA51-57BD-ACB9-7735-D3B9376472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CD2B00-4C33-CE46-AE16-F97E7A2B46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7045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4F99575-76CC-18F7-23DD-B31CD5F9DB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BE928BE-9B0E-9D1F-1281-7FA58CCE80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1CAA9E9-C771-5C80-B530-99E090C009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09AA07-3F97-1142-AD0B-CA2A5C2288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13187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F02A12-8715-3E67-C067-598DCA9FE9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63A869-3335-F50F-9010-9C1F890DE1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C33CD3-39ED-4A65-30AE-D2E0DA33F0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FB33EE-0EEC-2D46-8127-299166732F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1069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262335-457F-920B-3995-273389977F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12B365-97AA-2968-B25C-F76E6A94B2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66A9BB-4F51-D5F4-6AE3-3B1C483248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018700-1796-754E-9DBA-56A02F0E6B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92120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49D5B0C-754E-D23B-9EF5-76C78DF9B4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57D53BA-EB03-B884-CA67-DB30D08707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9C630A-084E-6C50-9D7E-7EFD7A890A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F1C68B-E5E9-274C-B9E6-D5C6D57136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2641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2B93D18-0A80-E513-97B7-99FD3D34D1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F062E06-C449-7DCF-DAC8-83511C287E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ADAB55D-C649-09EB-48FE-EE3D850B89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847F4A-1F8D-0A4F-9F9A-4F0C090E61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72751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DB11D3C-4A99-916D-2C36-7DD207D289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2747C64-5761-7D83-B0EE-DA80F95557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6A090EE-6D7B-1CAC-DE94-68346F27A3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B0AF6B-AE32-BF48-8F6E-D3604E743E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2256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  <p:sldLayoutId id="2147483661" r:id="rId12"/>
    <p:sldLayoutId id="214748366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8CAC9C0-3F0B-EA3A-5848-AF36AAD6A5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271FFD5-0E8F-6518-AE0F-9ADBCC84B2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5FD229AE-E10A-E049-9617-EFA372BA5F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1613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hyperlink" Target="https://hoc10.vn/doc-sach/toan-3-tap-1/1/132/96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hoc10.vn/doc-sach/toan-3-tap-1/1/132/96/" TargetMode="Externa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hyperlink" Target="https://hoc10.vn/doc-sach/toan-3-tap-1/1/132/96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22.png"/><Relationship Id="rId4" Type="http://schemas.openxmlformats.org/officeDocument/2006/relationships/hyperlink" Target="https://hoc10.vn/doc-sach/toan-3-tap-1/1/132/96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image" Target="../media/image33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11" Type="http://schemas.microsoft.com/office/2007/relationships/hdphoto" Target="../media/hdphoto1.wdp"/><Relationship Id="rId5" Type="http://schemas.openxmlformats.org/officeDocument/2006/relationships/image" Target="../media/image28.png"/><Relationship Id="rId10" Type="http://schemas.openxmlformats.org/officeDocument/2006/relationships/image" Target="../media/image13.png"/><Relationship Id="rId4" Type="http://schemas.openxmlformats.org/officeDocument/2006/relationships/hyperlink" Target="https://hoc10.vn/doc-sach/toan-3-tap-1/1/132/96/" TargetMode="External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0.png"/><Relationship Id="rId5" Type="http://schemas.openxmlformats.org/officeDocument/2006/relationships/image" Target="../media/image340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2.mp3"/><Relationship Id="rId7" Type="http://schemas.openxmlformats.org/officeDocument/2006/relationships/image" Target="../media/image4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Relationship Id="rId9" Type="http://schemas.openxmlformats.org/officeDocument/2006/relationships/image" Target="../media/image4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5.gif"/><Relationship Id="rId3" Type="http://schemas.openxmlformats.org/officeDocument/2006/relationships/slide" Target="slide8.xml"/><Relationship Id="rId7" Type="http://schemas.openxmlformats.org/officeDocument/2006/relationships/slide" Target="slide7.xml"/><Relationship Id="rId12" Type="http://schemas.openxmlformats.org/officeDocument/2006/relationships/slide" Target="slide6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gif"/><Relationship Id="rId11" Type="http://schemas.openxmlformats.org/officeDocument/2006/relationships/image" Target="../media/image24.gif"/><Relationship Id="rId5" Type="http://schemas.openxmlformats.org/officeDocument/2006/relationships/slide" Target="slide9.xml"/><Relationship Id="rId10" Type="http://schemas.openxmlformats.org/officeDocument/2006/relationships/image" Target="../media/image23.gif"/><Relationship Id="rId4" Type="http://schemas.openxmlformats.org/officeDocument/2006/relationships/image" Target="../media/image19.gif"/><Relationship Id="rId9" Type="http://schemas.openxmlformats.org/officeDocument/2006/relationships/image" Target="../media/image22.gif"/><Relationship Id="rId14" Type="http://schemas.openxmlformats.org/officeDocument/2006/relationships/image" Target="../media/image2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jpeg"/><Relationship Id="rId5" Type="http://schemas.openxmlformats.org/officeDocument/2006/relationships/image" Target="../media/image25.gif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0.jpeg"/><Relationship Id="rId5" Type="http://schemas.openxmlformats.org/officeDocument/2006/relationships/image" Target="../media/image21.gif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.gif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38EB068-AEFD-15AD-93D1-E653DD48060E}"/>
              </a:ext>
            </a:extLst>
          </p:cNvPr>
          <p:cNvGrpSpPr/>
          <p:nvPr/>
        </p:nvGrpSpPr>
        <p:grpSpPr>
          <a:xfrm>
            <a:off x="5047780" y="2882551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7D1EDEE2-BA64-DC7F-2958-8108B3A6C3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FECC4C3-3A9E-58FD-CA40-6840A0DD7C99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1AB80CA-4B61-D4DB-78BC-40FAC70A2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6667" y="714733"/>
            <a:ext cx="9281039" cy="6629313"/>
          </a:xfrm>
          <a:prstGeom prst="rect">
            <a:avLst/>
          </a:prstGeom>
        </p:spPr>
      </p:pic>
      <p:sp>
        <p:nvSpPr>
          <p:cNvPr id="7" name="Rectangle 6">
            <a:hlinkClick r:id="rId5"/>
          </p:cNvPr>
          <p:cNvSpPr/>
          <p:nvPr/>
        </p:nvSpPr>
        <p:spPr>
          <a:xfrm>
            <a:off x="336277" y="1256106"/>
            <a:ext cx="5315879" cy="543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933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2933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2933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sz="2933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minh </a:t>
            </a:r>
            <a:r>
              <a:rPr lang="en-US" sz="2933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họa</a:t>
            </a:r>
            <a:r>
              <a:rPr lang="en-US" sz="2933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2933" dirty="0">
              <a:latin typeface="+mn-lt"/>
            </a:endParaRPr>
          </a:p>
        </p:txBody>
      </p:sp>
      <p:sp>
        <p:nvSpPr>
          <p:cNvPr id="8" name="Oval 7"/>
          <p:cNvSpPr/>
          <p:nvPr/>
        </p:nvSpPr>
        <p:spPr>
          <a:xfrm>
            <a:off x="6717319" y="3563642"/>
            <a:ext cx="909288" cy="14461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cxnSp>
        <p:nvCxnSpPr>
          <p:cNvPr id="11" name="Straight Connector 10"/>
          <p:cNvCxnSpPr/>
          <p:nvPr/>
        </p:nvCxnSpPr>
        <p:spPr>
          <a:xfrm>
            <a:off x="2178925" y="3019913"/>
            <a:ext cx="4757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</p:cNvCxnSpPr>
          <p:nvPr/>
        </p:nvCxnSpPr>
        <p:spPr>
          <a:xfrm flipH="1">
            <a:off x="7531455" y="1993199"/>
            <a:ext cx="1477736" cy="16749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171963" y="1304537"/>
            <a:ext cx="3674456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 err="1">
                <a:latin typeface="+mn-lt"/>
              </a:rPr>
              <a:t>Đơn</a:t>
            </a:r>
            <a:r>
              <a:rPr lang="en-US" sz="2933" dirty="0">
                <a:latin typeface="+mn-lt"/>
              </a:rPr>
              <a:t> </a:t>
            </a:r>
            <a:r>
              <a:rPr lang="en-US" sz="2933" dirty="0" err="1">
                <a:latin typeface="+mn-lt"/>
              </a:rPr>
              <a:t>vị</a:t>
            </a:r>
            <a:r>
              <a:rPr lang="en-US" sz="2933" dirty="0">
                <a:latin typeface="+mn-lt"/>
              </a:rPr>
              <a:t> </a:t>
            </a:r>
            <a:r>
              <a:rPr lang="en-US" sz="2933" dirty="0" err="1">
                <a:latin typeface="+mn-lt"/>
              </a:rPr>
              <a:t>đo</a:t>
            </a:r>
            <a:r>
              <a:rPr lang="en-US" sz="2933" dirty="0">
                <a:latin typeface="+mn-lt"/>
              </a:rPr>
              <a:t> mi-li-</a:t>
            </a:r>
            <a:r>
              <a:rPr lang="en-US" sz="2933" dirty="0" err="1">
                <a:latin typeface="+mn-lt"/>
              </a:rPr>
              <a:t>lít</a:t>
            </a:r>
            <a:endParaRPr lang="en-US" sz="2933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60956" y="1277990"/>
            <a:ext cx="54761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-li-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60956" y="2104145"/>
            <a:ext cx="40350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-li-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802408" y="4350684"/>
                <a:ext cx="2925955" cy="584775"/>
              </a:xfrm>
              <a:prstGeom prst="rect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l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1000 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ml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2408" y="4350684"/>
                <a:ext cx="2925955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5778943" y="5503752"/>
                <a:ext cx="2949420" cy="584775"/>
              </a:xfrm>
              <a:prstGeom prst="rect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3200" dirty="0">
                    <a:ea typeface="Times New Roman" panose="02020603050405020304" pitchFamily="18" charset="0"/>
                  </a:rPr>
                  <a:t>1000 </a:t>
                </a:r>
                <a:r>
                  <a:rPr lang="en-US" sz="3200" dirty="0">
                    <a:solidFill>
                      <a:schemeClr val="bg1"/>
                    </a:solidFill>
                    <a:ea typeface="Times New Roman" panose="02020603050405020304" pitchFamily="18" charset="0"/>
                  </a:rPr>
                  <a:t>ml</a:t>
                </a:r>
                <a:r>
                  <a:rPr lang="en-US" sz="3200" dirty="0">
                    <a:solidFill>
                      <a:schemeClr val="tx1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3200" dirty="0">
                    <a:ea typeface="Times New Roman" panose="02020603050405020304" pitchFamily="18" charset="0"/>
                  </a:rPr>
                  <a:t>= 1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l</m:t>
                    </m:r>
                  </m:oMath>
                </a14:m>
                <a:r>
                  <a:rPr lang="en-US" sz="3200" dirty="0">
                    <a:ea typeface="Times New Roman" panose="02020603050405020304" pitchFamily="18" charset="0"/>
                  </a:rPr>
                  <a:t> </a:t>
                </a:r>
                <a:endParaRPr lang="en-US" sz="3200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8943" y="5503752"/>
                <a:ext cx="2949420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D3C21846-5A76-BF48-0AFF-0CA3697FA5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166" t="43287" r="65841" b="25169"/>
          <a:stretch/>
        </p:blipFill>
        <p:spPr>
          <a:xfrm>
            <a:off x="974047" y="283651"/>
            <a:ext cx="4960750" cy="4225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3A9443-70F2-6C71-BEB9-12AAD93A5F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042" t="17150" r="15521" b="6130"/>
          <a:stretch/>
        </p:blipFill>
        <p:spPr>
          <a:xfrm>
            <a:off x="400949" y="1457318"/>
            <a:ext cx="4687377" cy="74324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10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B41044A-1969-A00E-EBF2-2E05F5CD0645}"/>
              </a:ext>
            </a:extLst>
          </p:cNvPr>
          <p:cNvGrpSpPr/>
          <p:nvPr/>
        </p:nvGrpSpPr>
        <p:grpSpPr>
          <a:xfrm>
            <a:off x="5047780" y="2882551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62D4F4E2-03A9-5152-5BAE-B89A70168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B37E8C4-404C-E574-9F1F-2BA717779448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21792" y="940647"/>
            <a:ext cx="882779" cy="783064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solidFill>
                <a:schemeClr val="tx1"/>
              </a:solidFill>
            </a:endParaRPr>
          </a:p>
        </p:txBody>
      </p:sp>
      <p:sp>
        <p:nvSpPr>
          <p:cNvPr id="19" name="Google Shape;657;p47"/>
          <p:cNvSpPr txBox="1">
            <a:spLocks noGrp="1"/>
          </p:cNvSpPr>
          <p:nvPr>
            <p:ph type="title" idx="4294967295"/>
          </p:nvPr>
        </p:nvSpPr>
        <p:spPr>
          <a:xfrm>
            <a:off x="490841" y="940647"/>
            <a:ext cx="713730" cy="853086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5333" dirty="0">
                <a:solidFill>
                  <a:schemeClr val="tx1"/>
                </a:solidFill>
                <a:latin typeface="+mn-lt"/>
              </a:rPr>
              <a:t>1</a:t>
            </a:r>
            <a:endParaRPr sz="5333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Rectangle 3">
            <a:hlinkClick r:id="rId4"/>
          </p:cNvPr>
          <p:cNvSpPr/>
          <p:nvPr/>
        </p:nvSpPr>
        <p:spPr>
          <a:xfrm>
            <a:off x="1406333" y="997249"/>
            <a:ext cx="9110186" cy="527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en-US" sz="2933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933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933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933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933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933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933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933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mi-li-</a:t>
            </a:r>
            <a:r>
              <a:rPr lang="en-US" sz="2933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933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933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933" dirty="0">
              <a:solidFill>
                <a:schemeClr val="tx1"/>
              </a:solidFill>
              <a:latin typeface="+mn-lt"/>
              <a:ea typeface="DengXian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9759" y="5737949"/>
            <a:ext cx="243695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tx1"/>
                </a:solidFill>
                <a:ea typeface="Times New Roman" panose="02020603050405020304" pitchFamily="18" charset="0"/>
              </a:rPr>
              <a:t>Chứa</a:t>
            </a:r>
            <a:r>
              <a:rPr lang="en-US" sz="2000" dirty="0">
                <a:solidFill>
                  <a:schemeClr val="tx1"/>
                </a:solidFill>
                <a:ea typeface="Times New Roman" panose="02020603050405020304" pitchFamily="18" charset="0"/>
              </a:rPr>
              <a:t> 400 ml </a:t>
            </a:r>
            <a:r>
              <a:rPr lang="en-US" sz="2000" dirty="0" err="1">
                <a:solidFill>
                  <a:schemeClr val="tx1"/>
                </a:solidFill>
                <a:ea typeface="Times New Roman" panose="02020603050405020304" pitchFamily="18" charset="0"/>
              </a:rPr>
              <a:t>nước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70278" y="5736142"/>
            <a:ext cx="2459328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000" dirty="0" err="1">
                <a:solidFill>
                  <a:schemeClr val="tx1"/>
                </a:solidFill>
                <a:ea typeface="Times New Roman" panose="02020603050405020304" pitchFamily="18" charset="0"/>
              </a:rPr>
              <a:t>Chứa</a:t>
            </a:r>
            <a:r>
              <a:rPr lang="en-US" sz="2000" dirty="0">
                <a:solidFill>
                  <a:schemeClr val="tx1"/>
                </a:solidFill>
                <a:ea typeface="Times New Roman" panose="02020603050405020304" pitchFamily="18" charset="0"/>
              </a:rPr>
              <a:t> 150 ml </a:t>
            </a:r>
            <a:r>
              <a:rPr lang="en-US" sz="2000" dirty="0" err="1">
                <a:solidFill>
                  <a:schemeClr val="tx1"/>
                </a:solidFill>
                <a:ea typeface="Times New Roman" panose="02020603050405020304" pitchFamily="18" charset="0"/>
              </a:rPr>
              <a:t>nước</a:t>
            </a:r>
            <a:endParaRPr lang="en-US" sz="20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6043175" y="5736142"/>
                <a:ext cx="2444900" cy="40011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r>
                  <a:rPr lang="en-US" sz="2000" dirty="0">
                    <a:solidFill>
                      <a:schemeClr val="tx1"/>
                    </a:solidFill>
                    <a:ea typeface="Times New Roman" panose="02020603050405020304" pitchFamily="18" charset="0"/>
                  </a:rPr>
                  <a:t>Chứa 950</a:t>
                </a:r>
                <a14:m>
                  <m:oMath xmlns:m="http://schemas.openxmlformats.org/officeDocument/2006/math">
                    <m:r>
                      <a:rPr lang="en-US" sz="20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 dirty="0">
                        <a:solidFill>
                          <a:schemeClr val="tx1"/>
                        </a:solidFill>
                        <a:ea typeface="Times New Roman" panose="02020603050405020304" pitchFamily="18" charset="0"/>
                      </a:rPr>
                      <m:t>ml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ea typeface="Times New Roman" panose="02020603050405020304" pitchFamily="18" charset="0"/>
                  </a:rPr>
                  <a:t>nước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3175" y="5736142"/>
                <a:ext cx="2444900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B970B1F8-4D28-FABC-90EC-BCB241625C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841" y="2083491"/>
            <a:ext cx="8498933" cy="35525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659551" y="1224767"/>
            <a:ext cx="882779" cy="783064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17" name="Google Shape;657;p47"/>
          <p:cNvSpPr txBox="1">
            <a:spLocks noGrp="1"/>
          </p:cNvSpPr>
          <p:nvPr>
            <p:ph type="title" idx="4294967295"/>
          </p:nvPr>
        </p:nvSpPr>
        <p:spPr>
          <a:xfrm>
            <a:off x="836964" y="1569769"/>
            <a:ext cx="1960563" cy="57785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5333" dirty="0">
                <a:solidFill>
                  <a:schemeClr val="tx1"/>
                </a:solidFill>
                <a:latin typeface="+mn-lt"/>
              </a:rPr>
              <a:t>2</a:t>
            </a:r>
            <a:endParaRPr sz="5333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Rectangle 17">
            <a:hlinkClick r:id="rId4"/>
          </p:cNvPr>
          <p:cNvSpPr/>
          <p:nvPr/>
        </p:nvSpPr>
        <p:spPr>
          <a:xfrm>
            <a:off x="1650771" y="1330793"/>
            <a:ext cx="10544874" cy="527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vi-VN" sz="2933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a) Đọc số đo ghi trên các đồ vật sau với đơn vị là mi-li-lít:</a:t>
            </a:r>
            <a:endParaRPr lang="en-US" sz="2933" dirty="0">
              <a:latin typeface="+mn-lt"/>
              <a:ea typeface="DengXian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817246" y="6056728"/>
                <a:ext cx="1483516" cy="58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2933" dirty="0">
                    <a:solidFill>
                      <a:schemeClr val="tx1"/>
                    </a:solidFill>
                    <a:ea typeface="Times New Roman" panose="02020603050405020304" pitchFamily="18" charset="0"/>
                  </a:rPr>
                  <a:t>250</a:t>
                </a:r>
                <a14:m>
                  <m:oMath xmlns:m="http://schemas.openxmlformats.org/officeDocument/2006/math">
                    <m:r>
                      <a:rPr lang="en-US" sz="32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  <a:ea typeface="Times New Roman" panose="02020603050405020304" pitchFamily="18" charset="0"/>
                      </a:rPr>
                      <m:t>ml</m:t>
                    </m:r>
                  </m:oMath>
                </a14:m>
                <a:endParaRPr lang="en-US" sz="2933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7246" y="6056728"/>
                <a:ext cx="1483516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3854201" y="6056727"/>
                <a:ext cx="1483516" cy="58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2933" dirty="0">
                    <a:solidFill>
                      <a:schemeClr val="tx1"/>
                    </a:solidFill>
                    <a:ea typeface="Times New Roman" panose="02020603050405020304" pitchFamily="18" charset="0"/>
                  </a:rPr>
                  <a:t>750</a:t>
                </a:r>
                <a14:m>
                  <m:oMath xmlns:m="http://schemas.openxmlformats.org/officeDocument/2006/math">
                    <m:r>
                      <a:rPr lang="en-US" sz="32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  <a:ea typeface="Times New Roman" panose="02020603050405020304" pitchFamily="18" charset="0"/>
                      </a:rPr>
                      <m:t>ml</m:t>
                    </m:r>
                  </m:oMath>
                </a14:m>
                <a:endParaRPr lang="en-US" sz="2933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201" y="6056727"/>
                <a:ext cx="1483516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5956957" y="6056725"/>
                <a:ext cx="1483516" cy="58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2933" dirty="0">
                    <a:solidFill>
                      <a:schemeClr val="tx1"/>
                    </a:solidFill>
                    <a:ea typeface="Times New Roman" panose="02020603050405020304" pitchFamily="18" charset="0"/>
                  </a:rPr>
                  <a:t>500</a:t>
                </a:r>
                <a14:m>
                  <m:oMath xmlns:m="http://schemas.openxmlformats.org/officeDocument/2006/math">
                    <m:r>
                      <a:rPr lang="en-US" sz="32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  <a:ea typeface="Times New Roman" panose="02020603050405020304" pitchFamily="18" charset="0"/>
                      </a:rPr>
                      <m:t>ml</m:t>
                    </m:r>
                  </m:oMath>
                </a14:m>
                <a:endParaRPr lang="en-US" sz="2933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6957" y="6056725"/>
                <a:ext cx="1483516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7993912" y="6056725"/>
                <a:ext cx="1665751" cy="58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2933" dirty="0">
                    <a:solidFill>
                      <a:schemeClr val="tx1"/>
                    </a:solidFill>
                    <a:ea typeface="Times New Roman" panose="02020603050405020304" pitchFamily="18" charset="0"/>
                  </a:rPr>
                  <a:t>1000</a:t>
                </a:r>
                <a14:m>
                  <m:oMath xmlns:m="http://schemas.openxmlformats.org/officeDocument/2006/math">
                    <m:r>
                      <a:rPr lang="en-US" sz="32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  <a:ea typeface="Times New Roman" panose="02020603050405020304" pitchFamily="18" charset="0"/>
                      </a:rPr>
                      <m:t>ml</m:t>
                    </m:r>
                  </m:oMath>
                </a14:m>
                <a:endParaRPr lang="en-US" sz="2933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3912" y="6056725"/>
                <a:ext cx="1665751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3597D47-32D2-FF88-1AE0-BEA8EC28F1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1668" y="2358079"/>
            <a:ext cx="9030577" cy="3580688"/>
          </a:xfrm>
          <a:prstGeom prst="rect">
            <a:avLst/>
          </a:prstGeom>
        </p:spPr>
      </p:pic>
      <p:pic>
        <p:nvPicPr>
          <p:cNvPr id="2" name="Picture 1">
            <a:hlinkClick r:id="rId4"/>
            <a:extLst>
              <a:ext uri="{FF2B5EF4-FFF2-40B4-BE49-F238E27FC236}">
                <a16:creationId xmlns:a16="http://schemas.microsoft.com/office/drawing/2014/main" id="{8DE3BABE-AAB0-3BB7-CC97-F37C16B3809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7499" t="15368" r="7236" b="7264"/>
          <a:stretch/>
        </p:blipFill>
        <p:spPr>
          <a:xfrm>
            <a:off x="10671428" y="572258"/>
            <a:ext cx="1367216" cy="130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4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659551" y="1224767"/>
            <a:ext cx="882779" cy="783064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1867">
              <a:solidFill>
                <a:srgbClr val="FF5881"/>
              </a:solidFill>
            </a:endParaRPr>
          </a:p>
        </p:txBody>
      </p:sp>
      <p:sp>
        <p:nvSpPr>
          <p:cNvPr id="17" name="Google Shape;657;p47"/>
          <p:cNvSpPr txBox="1">
            <a:spLocks noGrp="1"/>
          </p:cNvSpPr>
          <p:nvPr>
            <p:ph type="title" idx="4294967295"/>
          </p:nvPr>
        </p:nvSpPr>
        <p:spPr>
          <a:xfrm>
            <a:off x="742609" y="1490117"/>
            <a:ext cx="1960563" cy="57785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5333" dirty="0">
                <a:solidFill>
                  <a:schemeClr val="tx1"/>
                </a:solidFill>
                <a:latin typeface="+mn-lt"/>
              </a:rPr>
              <a:t>2</a:t>
            </a:r>
            <a:endParaRPr sz="5333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817246" y="1401682"/>
            <a:ext cx="10365338" cy="527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en-US" sz="2933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933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933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33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xếp các số đo nói trên theo thứ tự từ bé đến</a:t>
            </a:r>
            <a:r>
              <a:rPr lang="en-US" sz="2933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933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933" dirty="0">
              <a:latin typeface="+mn-lt"/>
              <a:ea typeface="DengXian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648738" y="2537899"/>
                <a:ext cx="1483516" cy="58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 defTabSz="1219170">
                  <a:defRPr/>
                </a:pPr>
                <a:r>
                  <a:rPr lang="en-US" sz="2933" dirty="0">
                    <a:solidFill>
                      <a:srgbClr val="302318"/>
                    </a:solidFill>
                    <a:ea typeface="Times New Roman" panose="02020603050405020304" pitchFamily="18" charset="0"/>
                  </a:rPr>
                  <a:t>250</a:t>
                </a:r>
                <a14:m>
                  <m:oMath xmlns:m="http://schemas.openxmlformats.org/officeDocument/2006/math">
                    <m:r>
                      <a:rPr lang="en-US" sz="32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  <a:ea typeface="Times New Roman" panose="02020603050405020304" pitchFamily="18" charset="0"/>
                      </a:rPr>
                      <m:t>ml</m:t>
                    </m:r>
                  </m:oMath>
                </a14:m>
                <a:endParaRPr lang="en-US" sz="2933" dirty="0">
                  <a:solidFill>
                    <a:srgbClr val="302318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738" y="2537899"/>
                <a:ext cx="1483516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072269" y="2537899"/>
                <a:ext cx="1483516" cy="58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 defTabSz="1219170">
                  <a:defRPr/>
                </a:pPr>
                <a:r>
                  <a:rPr lang="en-US" sz="2933" dirty="0">
                    <a:solidFill>
                      <a:srgbClr val="302318"/>
                    </a:solidFill>
                    <a:ea typeface="Times New Roman" panose="02020603050405020304" pitchFamily="18" charset="0"/>
                  </a:rPr>
                  <a:t>750</a:t>
                </a:r>
                <a14:m>
                  <m:oMath xmlns:m="http://schemas.openxmlformats.org/officeDocument/2006/math">
                    <m:r>
                      <a:rPr lang="en-US" sz="32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  <a:ea typeface="Times New Roman" panose="02020603050405020304" pitchFamily="18" charset="0"/>
                      </a:rPr>
                      <m:t>ml</m:t>
                    </m:r>
                  </m:oMath>
                </a14:m>
                <a:endParaRPr lang="en-US" sz="2933" dirty="0">
                  <a:solidFill>
                    <a:srgbClr val="302318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2269" y="2537899"/>
                <a:ext cx="1483516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495799" y="2537897"/>
                <a:ext cx="1483516" cy="58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 defTabSz="1219170">
                  <a:defRPr/>
                </a:pPr>
                <a:r>
                  <a:rPr lang="en-US" sz="2933" dirty="0">
                    <a:solidFill>
                      <a:srgbClr val="302318"/>
                    </a:solidFill>
                    <a:ea typeface="Times New Roman" panose="02020603050405020304" pitchFamily="18" charset="0"/>
                  </a:rPr>
                  <a:t>500</a:t>
                </a:r>
                <a14:m>
                  <m:oMath xmlns:m="http://schemas.openxmlformats.org/officeDocument/2006/math">
                    <m:r>
                      <a:rPr lang="en-US" sz="32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  <a:ea typeface="Times New Roman" panose="02020603050405020304" pitchFamily="18" charset="0"/>
                      </a:rPr>
                      <m:t>ml</m:t>
                    </m:r>
                  </m:oMath>
                </a14:m>
                <a:endParaRPr lang="en-US" sz="2933" dirty="0">
                  <a:solidFill>
                    <a:srgbClr val="302318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799" y="2537897"/>
                <a:ext cx="1483516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 22"/>
              <p:cNvSpPr/>
              <p:nvPr/>
            </p:nvSpPr>
            <p:spPr>
              <a:xfrm>
                <a:off x="8919330" y="2537897"/>
                <a:ext cx="1665751" cy="58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 defTabSz="1219170">
                  <a:defRPr/>
                </a:pPr>
                <a:r>
                  <a:rPr lang="en-US" sz="2933" dirty="0">
                    <a:solidFill>
                      <a:srgbClr val="302318"/>
                    </a:solidFill>
                    <a:ea typeface="Times New Roman" panose="02020603050405020304" pitchFamily="18" charset="0"/>
                  </a:rPr>
                  <a:t>1 </a:t>
                </a:r>
                <a14:m>
                  <m:oMath xmlns:m="http://schemas.openxmlformats.org/officeDocument/2006/math">
                    <m:r>
                      <a:rPr lang="en-US" sz="32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tx1"/>
                        </a:solidFill>
                        <a:ea typeface="Times New Roman" panose="02020603050405020304" pitchFamily="18" charset="0"/>
                      </a:rPr>
                      <m:t>l</m:t>
                    </m:r>
                  </m:oMath>
                </a14:m>
                <a:endParaRPr lang="en-US" sz="2933" dirty="0">
                  <a:solidFill>
                    <a:srgbClr val="302318"/>
                  </a:solidFill>
                </a:endParaRPr>
              </a:p>
            </p:txBody>
          </p:sp>
        </mc:Choice>
        <mc:Fallback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9330" y="2537897"/>
                <a:ext cx="1665751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601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 animBg="1"/>
      <p:bldP spid="21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4215537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830857" y="743248"/>
            <a:ext cx="1114600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TRÒ CHƠI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                                    TIẾP SỨC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48600" y="7271656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589053-68E8-7F2B-9266-E7813DA91B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545" y="4200130"/>
            <a:ext cx="1979255" cy="14250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082BA2-6FD7-0993-7028-4DEF81DEDB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46" y="4048083"/>
            <a:ext cx="1979255" cy="14250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D341E2-46E7-5628-EE37-E58CCA4486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531" y="5625193"/>
            <a:ext cx="645769" cy="110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5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9167E-6 -2.77556E-17 L -4.79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2.59259E-6 L 5E-6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816EFD2F-E258-5F64-3BF8-6636977F10F0}"/>
              </a:ext>
            </a:extLst>
          </p:cNvPr>
          <p:cNvSpPr/>
          <p:nvPr/>
        </p:nvSpPr>
        <p:spPr>
          <a:xfrm>
            <a:off x="2804845" y="1284270"/>
            <a:ext cx="5845995" cy="3435214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Qua bài học này, các em biết thêm được điều gì?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8928" y="1865418"/>
            <a:ext cx="249101" cy="35865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403703" y="951503"/>
            <a:ext cx="5275705" cy="689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6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cs typeface="Arial" panose="020B0604020202020204" pitchFamily="34" charset="0"/>
                <a:sym typeface="Arial"/>
              </a:rPr>
              <a:t>DẶN DÒ VỀ NHÀ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FFDC6DD-3F27-3EEE-0619-B2DDECBFA82C}"/>
              </a:ext>
            </a:extLst>
          </p:cNvPr>
          <p:cNvSpPr txBox="1"/>
          <p:nvPr/>
        </p:nvSpPr>
        <p:spPr>
          <a:xfrm>
            <a:off x="768029" y="3372778"/>
            <a:ext cx="4815235" cy="14119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 dirty="0" err="1">
                <a:latin typeface="UTM Avo"/>
              </a:rPr>
              <a:t>Đọc</a:t>
            </a:r>
            <a:r>
              <a:rPr lang="en-US" sz="2000" dirty="0">
                <a:latin typeface="UTM Avo"/>
              </a:rPr>
              <a:t>, </a:t>
            </a:r>
            <a:r>
              <a:rPr lang="en-US" sz="2000" dirty="0" err="1">
                <a:latin typeface="UTM Avo"/>
              </a:rPr>
              <a:t>viết</a:t>
            </a:r>
            <a:r>
              <a:rPr lang="en-US" sz="2000" dirty="0">
                <a:latin typeface="UTM Avo"/>
              </a:rPr>
              <a:t> </a:t>
            </a:r>
            <a:r>
              <a:rPr lang="en-US" sz="2000" dirty="0" err="1">
                <a:latin typeface="UTM Avo"/>
              </a:rPr>
              <a:t>tên</a:t>
            </a:r>
            <a:r>
              <a:rPr lang="en-US" sz="2000" dirty="0">
                <a:latin typeface="UTM Avo"/>
              </a:rPr>
              <a:t> </a:t>
            </a:r>
            <a:r>
              <a:rPr lang="en-US" sz="2000" dirty="0" err="1">
                <a:latin typeface="UTM Avo"/>
              </a:rPr>
              <a:t>và</a:t>
            </a:r>
            <a:r>
              <a:rPr lang="en-US" sz="2000" dirty="0">
                <a:latin typeface="UTM Avo"/>
              </a:rPr>
              <a:t> </a:t>
            </a:r>
            <a:r>
              <a:rPr lang="en-US" sz="2000" dirty="0" err="1">
                <a:latin typeface="UTM Avo"/>
              </a:rPr>
              <a:t>kí</a:t>
            </a:r>
            <a:r>
              <a:rPr lang="en-US" sz="2000" dirty="0">
                <a:latin typeface="UTM Avo"/>
              </a:rPr>
              <a:t> </a:t>
            </a:r>
            <a:r>
              <a:rPr lang="en-US" sz="2000" dirty="0" err="1">
                <a:latin typeface="UTM Avo"/>
              </a:rPr>
              <a:t>hiệu</a:t>
            </a:r>
            <a:r>
              <a:rPr lang="en-US" sz="2000" dirty="0">
                <a:latin typeface="UTM Avo"/>
              </a:rPr>
              <a:t> </a:t>
            </a:r>
            <a:r>
              <a:rPr lang="en-US" sz="2000" dirty="0" err="1">
                <a:latin typeface="UTM Avo"/>
              </a:rPr>
              <a:t>của</a:t>
            </a:r>
            <a:r>
              <a:rPr lang="en-US" sz="2000" dirty="0">
                <a:latin typeface="UTM Avo"/>
              </a:rPr>
              <a:t> mi-li-</a:t>
            </a:r>
            <a:r>
              <a:rPr lang="en-US" sz="2000" dirty="0" err="1">
                <a:latin typeface="UTM Avo"/>
              </a:rPr>
              <a:t>lít</a:t>
            </a:r>
            <a:r>
              <a:rPr lang="en-US" sz="2000" dirty="0">
                <a:latin typeface="UTM Avo"/>
              </a:rPr>
              <a:t>, </a:t>
            </a:r>
            <a:r>
              <a:rPr lang="en-US" sz="2000" dirty="0" err="1">
                <a:latin typeface="UTM Avo"/>
              </a:rPr>
              <a:t>lấy</a:t>
            </a:r>
            <a:r>
              <a:rPr lang="en-US" sz="2000" dirty="0">
                <a:latin typeface="UTM Avo"/>
              </a:rPr>
              <a:t> 1 </a:t>
            </a:r>
            <a:r>
              <a:rPr lang="en-US" sz="2000" dirty="0" err="1">
                <a:latin typeface="UTM Avo"/>
              </a:rPr>
              <a:t>vài</a:t>
            </a:r>
            <a:r>
              <a:rPr lang="en-US" sz="2000" dirty="0">
                <a:latin typeface="UTM Avo"/>
              </a:rPr>
              <a:t> </a:t>
            </a:r>
            <a:r>
              <a:rPr lang="en-US" sz="2000" dirty="0" err="1">
                <a:latin typeface="UTM Avo"/>
              </a:rPr>
              <a:t>ví</a:t>
            </a:r>
            <a:r>
              <a:rPr lang="en-US" sz="2000" dirty="0">
                <a:latin typeface="UTM Avo"/>
              </a:rPr>
              <a:t> </a:t>
            </a:r>
            <a:r>
              <a:rPr lang="en-US" sz="2000" dirty="0" err="1">
                <a:latin typeface="UTM Avo"/>
              </a:rPr>
              <a:t>dụ</a:t>
            </a:r>
            <a:r>
              <a:rPr lang="en-US" sz="2000" dirty="0">
                <a:latin typeface="UTM Avo"/>
              </a:rPr>
              <a:t> </a:t>
            </a:r>
            <a:r>
              <a:rPr lang="en-US" sz="2000" dirty="0" err="1">
                <a:latin typeface="UTM Avo"/>
              </a:rPr>
              <a:t>về</a:t>
            </a:r>
            <a:r>
              <a:rPr lang="en-US" sz="2000" dirty="0">
                <a:latin typeface="UTM Avo"/>
              </a:rPr>
              <a:t> </a:t>
            </a:r>
            <a:r>
              <a:rPr lang="en-US" sz="2000" dirty="0" err="1">
                <a:latin typeface="UTM Avo"/>
              </a:rPr>
              <a:t>đồ</a:t>
            </a:r>
            <a:r>
              <a:rPr lang="en-US" sz="2000" dirty="0">
                <a:latin typeface="UTM Avo"/>
              </a:rPr>
              <a:t> </a:t>
            </a:r>
            <a:r>
              <a:rPr lang="en-US" sz="2000" dirty="0" err="1">
                <a:latin typeface="UTM Avo"/>
              </a:rPr>
              <a:t>vật</a:t>
            </a:r>
            <a:r>
              <a:rPr lang="en-US" sz="2000" dirty="0">
                <a:latin typeface="UTM Avo"/>
              </a:rPr>
              <a:t> </a:t>
            </a:r>
            <a:r>
              <a:rPr lang="en-US" sz="2000" dirty="0" err="1">
                <a:latin typeface="UTM Avo"/>
              </a:rPr>
              <a:t>xung</a:t>
            </a:r>
            <a:r>
              <a:rPr lang="en-US" sz="2000" dirty="0">
                <a:latin typeface="UTM Avo"/>
              </a:rPr>
              <a:t> </a:t>
            </a:r>
            <a:r>
              <a:rPr lang="en-US" sz="2000" dirty="0" err="1">
                <a:latin typeface="UTM Avo"/>
              </a:rPr>
              <a:t>quanh</a:t>
            </a:r>
            <a:r>
              <a:rPr lang="en-US" sz="2000" dirty="0">
                <a:latin typeface="UTM Avo"/>
              </a:rPr>
              <a:t> </a:t>
            </a:r>
            <a:r>
              <a:rPr lang="en-US" sz="2000" dirty="0" err="1">
                <a:latin typeface="UTM Avo"/>
              </a:rPr>
              <a:t>cho</a:t>
            </a:r>
            <a:r>
              <a:rPr lang="en-US" sz="2000" dirty="0">
                <a:latin typeface="UTM Avo"/>
              </a:rPr>
              <a:t> </a:t>
            </a:r>
            <a:r>
              <a:rPr lang="en-US" sz="2000" dirty="0" err="1">
                <a:latin typeface="UTM Avo"/>
              </a:rPr>
              <a:t>mức</a:t>
            </a:r>
            <a:r>
              <a:rPr lang="en-US" sz="2000" dirty="0">
                <a:latin typeface="UTM Avo"/>
              </a:rPr>
              <a:t> chia </a:t>
            </a:r>
            <a:r>
              <a:rPr lang="en-US" sz="2000" dirty="0" err="1">
                <a:latin typeface="UTM Avo"/>
              </a:rPr>
              <a:t>vạch</a:t>
            </a:r>
            <a:r>
              <a:rPr lang="en-US" sz="2000" dirty="0">
                <a:latin typeface="UTM Avo"/>
              </a:rPr>
              <a:t> mi-li-</a:t>
            </a:r>
            <a:r>
              <a:rPr lang="en-US" sz="2000" dirty="0" err="1">
                <a:latin typeface="UTM Avo"/>
              </a:rPr>
              <a:t>lít</a:t>
            </a:r>
            <a:r>
              <a:rPr lang="en-US" sz="2000" dirty="0">
                <a:latin typeface="UTM Avo"/>
              </a:rPr>
              <a:t>.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0892C9C5-3370-8620-E022-3245947859BF}"/>
              </a:ext>
            </a:extLst>
          </p:cNvPr>
          <p:cNvSpPr txBox="1"/>
          <p:nvPr/>
        </p:nvSpPr>
        <p:spPr>
          <a:xfrm>
            <a:off x="6996125" y="3524440"/>
            <a:ext cx="3366566" cy="950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 dirty="0">
                <a:latin typeface="UTM Avo"/>
              </a:rPr>
              <a:t>Hoàn </a:t>
            </a:r>
            <a:r>
              <a:rPr lang="en-US" sz="2000" dirty="0" err="1">
                <a:latin typeface="UTM Avo"/>
              </a:rPr>
              <a:t>thành</a:t>
            </a:r>
            <a:r>
              <a:rPr lang="en-US" sz="2000" dirty="0">
                <a:latin typeface="UTM Avo"/>
              </a:rPr>
              <a:t> </a:t>
            </a:r>
            <a:r>
              <a:rPr lang="en-US" sz="2000" dirty="0" err="1">
                <a:latin typeface="UTM Avo"/>
              </a:rPr>
              <a:t>bài</a:t>
            </a:r>
            <a:r>
              <a:rPr lang="en-US" sz="2000" dirty="0">
                <a:latin typeface="UTM Avo"/>
              </a:rPr>
              <a:t> </a:t>
            </a:r>
            <a:r>
              <a:rPr lang="en-US" sz="2000" dirty="0" err="1">
                <a:latin typeface="UTM Avo"/>
              </a:rPr>
              <a:t>tập</a:t>
            </a:r>
            <a:r>
              <a:rPr lang="en-US" sz="2000" dirty="0">
                <a:latin typeface="UTM Avo"/>
              </a:rPr>
              <a:t> </a:t>
            </a:r>
            <a:r>
              <a:rPr lang="en-US" sz="2000" dirty="0" err="1">
                <a:latin typeface="UTM Avo"/>
              </a:rPr>
              <a:t>trong</a:t>
            </a:r>
            <a:r>
              <a:rPr lang="en-US" sz="2000" dirty="0">
                <a:latin typeface="UTM Avo"/>
              </a:rPr>
              <a:t> VBT </a:t>
            </a:r>
            <a:r>
              <a:rPr lang="en-US" sz="2000" dirty="0" err="1">
                <a:latin typeface="UTM Avo"/>
              </a:rPr>
              <a:t>Toán</a:t>
            </a:r>
            <a:r>
              <a:rPr lang="en-US" sz="2000" dirty="0">
                <a:latin typeface="UTM Avo"/>
              </a:rPr>
              <a:t> 3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sym typeface="Arial"/>
            </a:endParaRP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50F1F6BD-9812-7E80-4BFF-07CE7F7FD9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313512" y="1766394"/>
            <a:ext cx="1071596" cy="1507360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E9C3585E-6956-9D2D-79AF-AB5DB22321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2512261" y="1928141"/>
            <a:ext cx="1071597" cy="13456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7B5D90-8D46-8C48-4040-450D630F6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216276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>
            <a:extLst>
              <a:ext uri="{FF2B5EF4-FFF2-40B4-BE49-F238E27FC236}">
                <a16:creationId xmlns:a16="http://schemas.microsoft.com/office/drawing/2014/main" id="{7664196B-3FDE-1056-93DD-0B95D3F1C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4" y="5373688"/>
            <a:ext cx="79200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vi-VN" altLang="en-US" sz="2400" b="1" kern="1200">
                <a:solidFill>
                  <a:srgbClr val="000000"/>
                </a:solidFill>
                <a:ea typeface="+mn-ea"/>
              </a:rPr>
              <a:t>Tên phù thủy độc ác, nham hiểm đã bắt cóc hết sinh vật biển</a:t>
            </a:r>
            <a:endParaRPr lang="en-US" altLang="en-US" sz="2400" b="1" kern="1200">
              <a:solidFill>
                <a:srgbClr val="000000"/>
              </a:solidFill>
              <a:ea typeface="+mn-ea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id="{63BA2E64-A6E2-8332-05D0-45310F61B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5373688"/>
            <a:ext cx="360045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>
                <a:solidFill>
                  <a:srgbClr val="000000"/>
                </a:solidFill>
                <a:ea typeface="+mn-ea"/>
              </a:rPr>
              <a:t>Em hãy giúp các nàng tiên cá giải cứu các sinh vật biển nhé!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5FF84B8E-2A20-DA08-4252-9A825EB316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4027489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9263E588-8613-4205-02D2-37883A5DCB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3812">
            <a:off x="8361363" y="2913063"/>
            <a:ext cx="1706562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AD6D8486-ADAC-A0D6-6912-9DB1B9A8BD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9" y="2684463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211509B3-8909-9A48-8D10-636B5C31DE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1041401"/>
            <a:ext cx="1581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5" action="ppaction://hlinksldjump"/>
            <a:extLst>
              <a:ext uri="{FF2B5EF4-FFF2-40B4-BE49-F238E27FC236}">
                <a16:creationId xmlns:a16="http://schemas.microsoft.com/office/drawing/2014/main" id="{C3F95FB6-21C6-411B-F133-C9D0D2F85C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1" y="1065214"/>
            <a:ext cx="21812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1802D167-DCA5-C097-2B45-1CEEA5CC50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5484814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12" action="ppaction://hlinksldjump"/>
            <a:extLst>
              <a:ext uri="{FF2B5EF4-FFF2-40B4-BE49-F238E27FC236}">
                <a16:creationId xmlns:a16="http://schemas.microsoft.com/office/drawing/2014/main" id="{BF06069B-EE31-900E-EC23-3FEB01F0F03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4" y="2254250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3" action="ppaction://hlinksldjump"/>
            <a:extLst>
              <a:ext uri="{FF2B5EF4-FFF2-40B4-BE49-F238E27FC236}">
                <a16:creationId xmlns:a16="http://schemas.microsoft.com/office/drawing/2014/main" id="{7EED7379-68BE-2B06-71C4-6EFD1F0E54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4" y="4189413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5" action="ppaction://hlinksldjump"/>
            <a:extLst>
              <a:ext uri="{FF2B5EF4-FFF2-40B4-BE49-F238E27FC236}">
                <a16:creationId xmlns:a16="http://schemas.microsoft.com/office/drawing/2014/main" id="{75F52F1E-B8FE-4EBC-886F-524654815D25}"/>
              </a:ext>
            </a:extLst>
          </p:cNvPr>
          <p:cNvSpPr/>
          <p:nvPr/>
        </p:nvSpPr>
        <p:spPr>
          <a:xfrm>
            <a:off x="8975726" y="6021388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200" kern="1200" dirty="0">
                <a:solidFill>
                  <a:srgbClr val="FFFFFF"/>
                </a:solidFill>
                <a:latin typeface="Arial"/>
                <a:cs typeface="Arial"/>
              </a:rPr>
              <a:t>VỀ NHÀ THÔI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:a16="http://schemas.microsoft.com/office/drawing/2014/main" id="{B1BC2173-81BF-4B92-AE64-B7B2F48D0E68}"/>
              </a:ext>
            </a:extLst>
          </p:cNvPr>
          <p:cNvSpPr/>
          <p:nvPr/>
        </p:nvSpPr>
        <p:spPr>
          <a:xfrm>
            <a:off x="1090670" y="0"/>
            <a:ext cx="9816029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nl-NL" sz="4000" b="1" kern="1200" dirty="0">
              <a:solidFill>
                <a:srgbClr val="333399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nl-NL" sz="4000" b="1" kern="1200" dirty="0">
              <a:solidFill>
                <a:srgbClr val="333399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nl-NL" sz="4000" b="1" kern="1200" dirty="0">
              <a:solidFill>
                <a:srgbClr val="333399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nl-NL" sz="4000" b="1" kern="1200" dirty="0" err="1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nl-NL" sz="4000" b="1" kern="1200" dirty="0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4000" b="1" kern="1200" dirty="0" err="1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nl-NL" sz="4000" b="1" kern="1200" dirty="0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4000" b="1" kern="1200" dirty="0" err="1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nl-NL" sz="4000" b="1" kern="1200" dirty="0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nl-NL" sz="4000" b="1" kern="1200" dirty="0" err="1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nl-NL" sz="4000" b="1" kern="1200" dirty="0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4000" b="1" kern="1200" dirty="0" err="1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nl-NL" sz="4000" b="1" kern="1200" dirty="0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4000" b="1" kern="1200" dirty="0" err="1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nl-NL" sz="4000" b="1" kern="1200" dirty="0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4000" kern="1200" dirty="0">
              <a:solidFill>
                <a:srgbClr val="333399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AD32D0EA-88BA-4688-B88A-C72025DA85B3}"/>
              </a:ext>
            </a:extLst>
          </p:cNvPr>
          <p:cNvSpPr/>
          <p:nvPr/>
        </p:nvSpPr>
        <p:spPr>
          <a:xfrm>
            <a:off x="4608448" y="3429000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4000" kern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4000" kern="1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endParaRPr lang="en-US" sz="40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6" name="AutoShape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4F269E66-965A-6380-5BE4-500902008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800" kern="1200">
              <a:solidFill>
                <a:srgbClr val="000000"/>
              </a:solidFill>
              <a:ea typeface="+mn-ea"/>
            </a:endParaRPr>
          </a:p>
        </p:txBody>
      </p:sp>
      <p:pic>
        <p:nvPicPr>
          <p:cNvPr id="8197" name="Picture 15">
            <a:extLst>
              <a:ext uri="{FF2B5EF4-FFF2-40B4-BE49-F238E27FC236}">
                <a16:creationId xmlns:a16="http://schemas.microsoft.com/office/drawing/2014/main" id="{964D1EF0-4F5F-1696-726B-134465B0D9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Đại Lý cung cấp nước uống đóng bình 20l - Nước Uống Trường Phát">
            <a:extLst>
              <a:ext uri="{FF2B5EF4-FFF2-40B4-BE49-F238E27FC236}">
                <a16:creationId xmlns:a16="http://schemas.microsoft.com/office/drawing/2014/main" id="{71B69F37-B779-208A-6220-412FC1460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53"/>
          <a:stretch/>
        </p:blipFill>
        <p:spPr bwMode="auto">
          <a:xfrm>
            <a:off x="4453247" y="-696683"/>
            <a:ext cx="2780471" cy="324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Đại Lý cung cấp nước uống đóng bình 20l - Nước Uống Trường Phát">
            <a:extLst>
              <a:ext uri="{FF2B5EF4-FFF2-40B4-BE49-F238E27FC236}">
                <a16:creationId xmlns:a16="http://schemas.microsoft.com/office/drawing/2014/main" id="{17E85190-C318-5C01-44ED-0C068DCCFB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5" t="130" r="29148" b="79790"/>
          <a:stretch/>
        </p:blipFill>
        <p:spPr bwMode="auto">
          <a:xfrm>
            <a:off x="4608448" y="2129354"/>
            <a:ext cx="2470068" cy="41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33">
            <a:extLst>
              <a:ext uri="{FF2B5EF4-FFF2-40B4-BE49-F238E27FC236}">
                <a16:creationId xmlns:a16="http://schemas.microsoft.com/office/drawing/2014/main" id="{16BC4761-1874-DE2F-92CE-7E50330D13FA}"/>
              </a:ext>
            </a:extLst>
          </p:cNvPr>
          <p:cNvGrpSpPr>
            <a:grpSpLocks/>
          </p:cNvGrpSpPr>
          <p:nvPr/>
        </p:nvGrpSpPr>
        <p:grpSpPr bwMode="auto">
          <a:xfrm>
            <a:off x="10668000" y="5299075"/>
            <a:ext cx="1371600" cy="1371600"/>
            <a:chOff x="4320" y="2928"/>
            <a:chExt cx="1104" cy="1104"/>
          </a:xfrm>
        </p:grpSpPr>
        <p:sp>
          <p:nvSpPr>
            <p:cNvPr id="7" name="AutoShape 34">
              <a:extLst>
                <a:ext uri="{FF2B5EF4-FFF2-40B4-BE49-F238E27FC236}">
                  <a16:creationId xmlns:a16="http://schemas.microsoft.com/office/drawing/2014/main" id="{226F52B7-EFDF-3C9B-458B-B9EFDEF62D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VN" altLang="en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8" name="WordArt 35">
              <a:extLst>
                <a:ext uri="{FF2B5EF4-FFF2-40B4-BE49-F238E27FC236}">
                  <a16:creationId xmlns:a16="http://schemas.microsoft.com/office/drawing/2014/main" id="{F09B474C-6164-D623-8C98-480A398A0EB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  <a:endParaRPr lang="en-VN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id="{340658F1-4B44-4756-2662-CBB6016D9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6" y="914401"/>
            <a:ext cx="54340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3600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7171" name="AutoShape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F4E7C534-CE86-0414-5F5D-76DF6CDD5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800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8CF49CB-847E-41E3-A201-23C8EE181E6E}"/>
              </a:ext>
            </a:extLst>
          </p:cNvPr>
          <p:cNvSpPr/>
          <p:nvPr/>
        </p:nvSpPr>
        <p:spPr>
          <a:xfrm>
            <a:off x="8685214" y="461964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800" kern="12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95B5AB-0181-4110-B657-B21ECC88F0E6}"/>
              </a:ext>
            </a:extLst>
          </p:cNvPr>
          <p:cNvSpPr/>
          <p:nvPr/>
        </p:nvSpPr>
        <p:spPr>
          <a:xfrm>
            <a:off x="8615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800" kern="120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7174" name="Picture 10">
            <a:extLst>
              <a:ext uri="{FF2B5EF4-FFF2-40B4-BE49-F238E27FC236}">
                <a16:creationId xmlns:a16="http://schemas.microsoft.com/office/drawing/2014/main" id="{49BF24E4-7C00-C5C7-B63D-C9440C0831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4222751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0" y="1858"/>
            <a:ext cx="7200635" cy="4412981"/>
          </a:xfrm>
          <a:prstGeom prst="wedgeEllipseCallout">
            <a:avLst>
              <a:gd name="adj1" fmla="val -1745"/>
              <a:gd name="adj2" fmla="val 61981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nl-NL" sz="4000" b="1" kern="1200" dirty="0">
              <a:solidFill>
                <a:srgbClr val="333399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nl-NL" sz="4000" b="1" kern="1200" dirty="0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nl-NL" sz="4000" b="1" kern="1200" dirty="0" err="1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nl-NL" sz="4000" b="1" kern="1200" dirty="0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4000" b="1" kern="1200" dirty="0" err="1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nl-NL" sz="4000" b="1" kern="1200" dirty="0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4000" b="1" kern="1200" dirty="0" err="1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nl-NL" sz="4000" b="1" kern="1200" dirty="0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nl-NL" sz="4000" b="1" kern="1200" dirty="0" err="1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nl-NL" sz="4000" b="1" kern="1200" dirty="0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4000" b="1" kern="1200" dirty="0" err="1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nl-NL" sz="4000" b="1" kern="1200" dirty="0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4000" b="1" kern="1200" dirty="0" err="1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nl-NL" sz="4000" b="1" kern="1200" dirty="0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nl-NL" sz="4000" b="1" kern="1200" dirty="0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kern="1200" dirty="0">
              <a:solidFill>
                <a:srgbClr val="333399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125C8F7A-ED96-4BA9-94A7-A0622600DF1E}"/>
              </a:ext>
            </a:extLst>
          </p:cNvPr>
          <p:cNvSpPr/>
          <p:nvPr/>
        </p:nvSpPr>
        <p:spPr>
          <a:xfrm>
            <a:off x="4656139" y="3706544"/>
            <a:ext cx="3621087" cy="3241675"/>
          </a:xfrm>
          <a:prstGeom prst="wedgeEllipseCallout">
            <a:avLst>
              <a:gd name="adj1" fmla="val -84083"/>
              <a:gd name="adj2" fmla="val -9715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4400" kern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4400" kern="1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endParaRPr lang="en-US" sz="44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162" name="Picture 10" descr="Nước ép cam 100% Vfresh bộ 2 hộp x 1 Lít – Chuỗi Tạp Hóa Việt - Chuyên Sỉ  Và Lẻ">
            <a:extLst>
              <a:ext uri="{FF2B5EF4-FFF2-40B4-BE49-F238E27FC236}">
                <a16:creationId xmlns:a16="http://schemas.microsoft.com/office/drawing/2014/main" id="{D7CB93C7-11F8-9527-AF91-889E1AD6E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26" y="0"/>
            <a:ext cx="3873787" cy="302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 descr="Nước ép cam 100% Vfresh bộ 2 hộp x 1 Lít – Chuỗi Tạp Hóa Việt - Chuyên Sỉ  Và Lẻ">
            <a:extLst>
              <a:ext uri="{FF2B5EF4-FFF2-40B4-BE49-F238E27FC236}">
                <a16:creationId xmlns:a16="http://schemas.microsoft.com/office/drawing/2014/main" id="{DE89599A-2E44-2599-830E-6B514E3D61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5" r="11528"/>
          <a:stretch/>
        </p:blipFill>
        <p:spPr bwMode="auto">
          <a:xfrm>
            <a:off x="6024527" y="0"/>
            <a:ext cx="2873828" cy="307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33">
            <a:extLst>
              <a:ext uri="{FF2B5EF4-FFF2-40B4-BE49-F238E27FC236}">
                <a16:creationId xmlns:a16="http://schemas.microsoft.com/office/drawing/2014/main" id="{A3D82DF0-2B9F-2880-3502-4FE26541ADF0}"/>
              </a:ext>
            </a:extLst>
          </p:cNvPr>
          <p:cNvGrpSpPr>
            <a:grpSpLocks/>
          </p:cNvGrpSpPr>
          <p:nvPr/>
        </p:nvGrpSpPr>
        <p:grpSpPr bwMode="auto">
          <a:xfrm>
            <a:off x="10668000" y="5299075"/>
            <a:ext cx="1371600" cy="1371600"/>
            <a:chOff x="4320" y="2928"/>
            <a:chExt cx="1104" cy="1104"/>
          </a:xfrm>
        </p:grpSpPr>
        <p:sp>
          <p:nvSpPr>
            <p:cNvPr id="5" name="AutoShape 34">
              <a:extLst>
                <a:ext uri="{FF2B5EF4-FFF2-40B4-BE49-F238E27FC236}">
                  <a16:creationId xmlns:a16="http://schemas.microsoft.com/office/drawing/2014/main" id="{C78D9519-3028-2B9A-A5F8-DD57DB7A8E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VN" altLang="en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6" name="WordArt 35">
              <a:extLst>
                <a:ext uri="{FF2B5EF4-FFF2-40B4-BE49-F238E27FC236}">
                  <a16:creationId xmlns:a16="http://schemas.microsoft.com/office/drawing/2014/main" id="{8C923AB5-D2CC-8BB6-BE3A-5A1344947799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28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VN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AAFE4C42-46DE-AA07-88DA-9AF0601FA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800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15056E9A-1AAD-4791-9EF3-A40B443C2542}"/>
              </a:ext>
            </a:extLst>
          </p:cNvPr>
          <p:cNvSpPr/>
          <p:nvPr/>
        </p:nvSpPr>
        <p:spPr>
          <a:xfrm>
            <a:off x="2094807" y="2776451"/>
            <a:ext cx="8115993" cy="3965663"/>
          </a:xfrm>
          <a:prstGeom prst="wedgeEllipseCallout">
            <a:avLst>
              <a:gd name="adj1" fmla="val -58013"/>
              <a:gd name="adj2" fmla="val -39934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4000" kern="1200" dirty="0">
                <a:solidFill>
                  <a:srgbClr val="C00000"/>
                </a:solidFill>
                <a:latin typeface="Arial"/>
                <a:cs typeface="Arial"/>
              </a:rPr>
              <a:t>A. </a:t>
            </a:r>
            <a:r>
              <a:rPr lang="en-US" sz="4000" kern="1200" dirty="0" err="1">
                <a:solidFill>
                  <a:srgbClr val="C00000"/>
                </a:solidFill>
                <a:latin typeface="Arial"/>
                <a:cs typeface="Arial"/>
              </a:rPr>
              <a:t>Đơn</a:t>
            </a:r>
            <a:r>
              <a:rPr lang="en-US" sz="4000" kern="12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4000" kern="1200" dirty="0" err="1">
                <a:solidFill>
                  <a:srgbClr val="C00000"/>
                </a:solidFill>
                <a:latin typeface="Arial"/>
                <a:cs typeface="Arial"/>
              </a:rPr>
              <a:t>vị</a:t>
            </a:r>
            <a:r>
              <a:rPr lang="en-US" sz="4000" kern="12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4000" kern="1200" dirty="0" err="1">
                <a:solidFill>
                  <a:srgbClr val="C00000"/>
                </a:solidFill>
                <a:latin typeface="Arial"/>
                <a:cs typeface="Arial"/>
              </a:rPr>
              <a:t>đo</a:t>
            </a:r>
            <a:r>
              <a:rPr lang="en-US" sz="4000" kern="12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4000" kern="1200" dirty="0" err="1">
                <a:solidFill>
                  <a:srgbClr val="C00000"/>
                </a:solidFill>
                <a:latin typeface="Arial"/>
                <a:cs typeface="Arial"/>
              </a:rPr>
              <a:t>độ</a:t>
            </a:r>
            <a:r>
              <a:rPr lang="en-US" sz="4000" kern="12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4000" kern="1200" dirty="0" err="1">
                <a:solidFill>
                  <a:srgbClr val="C00000"/>
                </a:solidFill>
                <a:latin typeface="Arial"/>
                <a:cs typeface="Arial"/>
              </a:rPr>
              <a:t>dài</a:t>
            </a:r>
            <a:r>
              <a:rPr lang="en-US" sz="4000" kern="1200" dirty="0">
                <a:solidFill>
                  <a:srgbClr val="C00000"/>
                </a:solidFill>
                <a:latin typeface="Arial"/>
                <a:cs typeface="Arial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4000" kern="1200" dirty="0">
                <a:solidFill>
                  <a:srgbClr val="C00000"/>
                </a:solidFill>
                <a:latin typeface="Arial"/>
                <a:cs typeface="Arial"/>
              </a:rPr>
              <a:t>B. </a:t>
            </a:r>
            <a:r>
              <a:rPr lang="en-US" sz="4000" kern="1200" dirty="0" err="1">
                <a:solidFill>
                  <a:srgbClr val="C00000"/>
                </a:solidFill>
                <a:latin typeface="Arial"/>
                <a:cs typeface="Arial"/>
              </a:rPr>
              <a:t>Đơn</a:t>
            </a:r>
            <a:r>
              <a:rPr lang="en-US" sz="4000" kern="12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4000" kern="1200" dirty="0" err="1">
                <a:solidFill>
                  <a:srgbClr val="C00000"/>
                </a:solidFill>
                <a:latin typeface="Arial"/>
                <a:cs typeface="Arial"/>
              </a:rPr>
              <a:t>vị</a:t>
            </a:r>
            <a:r>
              <a:rPr lang="en-US" sz="4000" kern="12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4000" kern="1200" dirty="0" err="1">
                <a:solidFill>
                  <a:srgbClr val="C00000"/>
                </a:solidFill>
                <a:latin typeface="Arial"/>
                <a:cs typeface="Arial"/>
              </a:rPr>
              <a:t>đo</a:t>
            </a:r>
            <a:r>
              <a:rPr lang="en-US" sz="4000" kern="1200" dirty="0">
                <a:solidFill>
                  <a:srgbClr val="C00000"/>
                </a:solidFill>
                <a:latin typeface="Arial"/>
                <a:cs typeface="Arial"/>
              </a:rPr>
              <a:t> dung </a:t>
            </a:r>
            <a:r>
              <a:rPr lang="en-US" sz="4000" kern="1200" dirty="0" err="1">
                <a:solidFill>
                  <a:srgbClr val="C00000"/>
                </a:solidFill>
                <a:latin typeface="Arial"/>
                <a:cs typeface="Arial"/>
              </a:rPr>
              <a:t>tích</a:t>
            </a:r>
            <a:endParaRPr lang="en-US" sz="4000" kern="1200" dirty="0">
              <a:solidFill>
                <a:srgbClr val="C00000"/>
              </a:solidFill>
              <a:latin typeface="Arial"/>
              <a:cs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4000" kern="1200" dirty="0">
                <a:solidFill>
                  <a:srgbClr val="C00000"/>
                </a:solidFill>
                <a:latin typeface="Arial"/>
                <a:cs typeface="Arial"/>
              </a:rPr>
              <a:t>C. </a:t>
            </a:r>
            <a:r>
              <a:rPr lang="en-US" sz="4000" kern="1200" dirty="0" err="1">
                <a:solidFill>
                  <a:srgbClr val="C00000"/>
                </a:solidFill>
                <a:latin typeface="Arial"/>
                <a:cs typeface="Arial"/>
              </a:rPr>
              <a:t>Đơn</a:t>
            </a:r>
            <a:r>
              <a:rPr lang="en-US" sz="4000" kern="12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4000" kern="1200" dirty="0" err="1">
                <a:solidFill>
                  <a:srgbClr val="C00000"/>
                </a:solidFill>
                <a:latin typeface="Arial"/>
                <a:cs typeface="Arial"/>
              </a:rPr>
              <a:t>vị</a:t>
            </a:r>
            <a:r>
              <a:rPr lang="en-US" sz="4000" kern="12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4000" kern="1200" dirty="0" err="1">
                <a:solidFill>
                  <a:srgbClr val="C00000"/>
                </a:solidFill>
                <a:latin typeface="Arial"/>
                <a:cs typeface="Arial"/>
              </a:rPr>
              <a:t>đo</a:t>
            </a:r>
            <a:r>
              <a:rPr lang="en-US" sz="4000" kern="12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4000" kern="1200" dirty="0" err="1">
                <a:solidFill>
                  <a:srgbClr val="C00000"/>
                </a:solidFill>
                <a:latin typeface="Arial"/>
                <a:cs typeface="Arial"/>
              </a:rPr>
              <a:t>khối</a:t>
            </a:r>
            <a:r>
              <a:rPr lang="en-US" sz="4000" kern="12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4000" kern="1200" dirty="0" err="1">
                <a:solidFill>
                  <a:srgbClr val="C00000"/>
                </a:solidFill>
                <a:latin typeface="Arial"/>
                <a:cs typeface="Arial"/>
              </a:rPr>
              <a:t>lượng</a:t>
            </a:r>
            <a:endParaRPr lang="en-US" sz="4000" kern="12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pic>
        <p:nvPicPr>
          <p:cNvPr id="9219" name="Picture 8">
            <a:extLst>
              <a:ext uri="{FF2B5EF4-FFF2-40B4-BE49-F238E27FC236}">
                <a16:creationId xmlns:a16="http://schemas.microsoft.com/office/drawing/2014/main" id="{641628A6-5CA6-6154-1803-57D12D56A1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41" y="3097588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662BA505-4C25-440C-A63C-CDD6647BE1B1}"/>
              </a:ext>
            </a:extLst>
          </p:cNvPr>
          <p:cNvSpPr/>
          <p:nvPr/>
        </p:nvSpPr>
        <p:spPr>
          <a:xfrm>
            <a:off x="1595491" y="-143220"/>
            <a:ext cx="6681734" cy="2801040"/>
          </a:xfrm>
          <a:prstGeom prst="wedgeEllipseCallout">
            <a:avLst>
              <a:gd name="adj1" fmla="val -52766"/>
              <a:gd name="adj2" fmla="val 6606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4000" kern="1200" dirty="0" err="1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Lít</a:t>
            </a:r>
            <a:r>
              <a:rPr lang="en-US" sz="4000" kern="1200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 </a:t>
            </a:r>
            <a:r>
              <a:rPr lang="en-US" sz="4000" kern="1200" dirty="0" err="1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là</a:t>
            </a:r>
            <a:r>
              <a:rPr lang="en-US" sz="4000" kern="1200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 </a:t>
            </a:r>
            <a:r>
              <a:rPr lang="en-US" sz="4000" kern="1200" dirty="0" err="1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đơn</a:t>
            </a:r>
            <a:r>
              <a:rPr lang="en-US" sz="4000" kern="1200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 </a:t>
            </a:r>
            <a:r>
              <a:rPr lang="en-US" sz="4000" kern="1200" dirty="0" err="1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vị</a:t>
            </a:r>
            <a:r>
              <a:rPr lang="en-US" sz="4000" kern="1200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 </a:t>
            </a:r>
            <a:r>
              <a:rPr lang="en-US" sz="4000" kern="1200" dirty="0" err="1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đo</a:t>
            </a:r>
            <a:r>
              <a:rPr lang="en-US" sz="4000" kern="1200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 </a:t>
            </a:r>
            <a:r>
              <a:rPr lang="en-US" sz="4000" kern="1200" dirty="0" err="1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gì</a:t>
            </a:r>
            <a:r>
              <a:rPr lang="en-US" sz="4000" kern="1200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 ?</a:t>
            </a:r>
          </a:p>
        </p:txBody>
      </p:sp>
      <p:grpSp>
        <p:nvGrpSpPr>
          <p:cNvPr id="3" name="Group 33">
            <a:extLst>
              <a:ext uri="{FF2B5EF4-FFF2-40B4-BE49-F238E27FC236}">
                <a16:creationId xmlns:a16="http://schemas.microsoft.com/office/drawing/2014/main" id="{B5ACFFD0-D5E5-49E1-9B5C-E7C1AE8CA1F7}"/>
              </a:ext>
            </a:extLst>
          </p:cNvPr>
          <p:cNvGrpSpPr>
            <a:grpSpLocks/>
          </p:cNvGrpSpPr>
          <p:nvPr/>
        </p:nvGrpSpPr>
        <p:grpSpPr bwMode="auto">
          <a:xfrm>
            <a:off x="10668000" y="5299075"/>
            <a:ext cx="1371600" cy="1371600"/>
            <a:chOff x="4320" y="2928"/>
            <a:chExt cx="1104" cy="1104"/>
          </a:xfrm>
        </p:grpSpPr>
        <p:sp>
          <p:nvSpPr>
            <p:cNvPr id="4" name="AutoShape 34">
              <a:extLst>
                <a:ext uri="{FF2B5EF4-FFF2-40B4-BE49-F238E27FC236}">
                  <a16:creationId xmlns:a16="http://schemas.microsoft.com/office/drawing/2014/main" id="{D1684640-9816-5C49-55DD-30DE893FE7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VN" altLang="en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7" name="WordArt 35">
              <a:extLst>
                <a:ext uri="{FF2B5EF4-FFF2-40B4-BE49-F238E27FC236}">
                  <a16:creationId xmlns:a16="http://schemas.microsoft.com/office/drawing/2014/main" id="{F96E921F-7145-9E23-83AB-05CDB0BFD23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28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VN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43625F22-B413-152C-6364-D292C9A72E96}"/>
              </a:ext>
            </a:extLst>
          </p:cNvPr>
          <p:cNvSpPr/>
          <p:nvPr/>
        </p:nvSpPr>
        <p:spPr>
          <a:xfrm>
            <a:off x="3142210" y="4435085"/>
            <a:ext cx="764771" cy="648393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VN">
              <a:ln w="38100"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 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9AAE4-AAE8-4F14-B963-C4BD00694A92}"/>
              </a:ext>
            </a:extLst>
          </p:cNvPr>
          <p:cNvSpPr/>
          <p:nvPr/>
        </p:nvSpPr>
        <p:spPr>
          <a:xfrm>
            <a:off x="10603076" y="58913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-521891" y="1639929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46: Mi-li-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lít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276</Words>
  <Application>Microsoft Macintosh PowerPoint</Application>
  <PresentationFormat>Widescreen</PresentationFormat>
  <Paragraphs>54</Paragraphs>
  <Slides>18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.VnHelvetInsH</vt:lpstr>
      <vt:lpstr>Arial</vt:lpstr>
      <vt:lpstr>Calibri</vt:lpstr>
      <vt:lpstr>Cambria Math</vt:lpstr>
      <vt:lpstr>Chelsea Market</vt:lpstr>
      <vt:lpstr>Poller One</vt:lpstr>
      <vt:lpstr>Times New Roman</vt:lpstr>
      <vt:lpstr>UTM Avo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</vt:lpstr>
      <vt:lpstr>2</vt:lpstr>
      <vt:lpstr>2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Hiền Thu</cp:lastModifiedBy>
  <cp:revision>15</cp:revision>
  <dcterms:modified xsi:type="dcterms:W3CDTF">2023-12-06T04:42:09Z</dcterms:modified>
</cp:coreProperties>
</file>