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86" r:id="rId2"/>
    <p:sldId id="257" r:id="rId3"/>
    <p:sldId id="403" r:id="rId4"/>
    <p:sldId id="394" r:id="rId5"/>
    <p:sldId id="392" r:id="rId6"/>
    <p:sldId id="395" r:id="rId7"/>
    <p:sldId id="29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299" r:id="rId19"/>
    <p:sldId id="28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80号-萌趣小鱼体" pitchFamily="2" charset="-122"/>
      <p:regular r:id="rId24"/>
    </p:embeddedFont>
    <p:embeddedFont>
      <p:font typeface="#9Slide07 IcielPony" panose="02000000000000000000" pitchFamily="2" charset="77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B66"/>
    <a:srgbClr val="FFE32C"/>
    <a:srgbClr val="FF951E"/>
    <a:srgbClr val="FF971F"/>
    <a:srgbClr val="C72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5"/>
    <p:restoredTop sz="94643"/>
  </p:normalViewPr>
  <p:slideViewPr>
    <p:cSldViewPr snapToGrid="0" showGuides="1">
      <p:cViewPr varScale="1">
        <p:scale>
          <a:sx n="120" d="100"/>
          <a:sy n="120" d="100"/>
        </p:scale>
        <p:origin x="576" y="1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F840A-CE1C-47AB-8B5F-244FA1748B48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1A211-04D9-43D6-AE5D-719899AC0A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1A211-04D9-43D6-AE5D-719899AC0A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2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4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1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microsoft.com/office/2007/relationships/hdphoto" Target="../media/hdphoto4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8.png"/><Relationship Id="rId1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5" Type="http://schemas.microsoft.com/office/2007/relationships/hdphoto" Target="../media/hdphoto10.wdp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A_文本框 6">
            <a:extLst>
              <a:ext uri="{FF2B5EF4-FFF2-40B4-BE49-F238E27FC236}">
                <a16:creationId xmlns:a16="http://schemas.microsoft.com/office/drawing/2014/main" id="{AE052924-F543-0AC5-EA66-EA0D8051D1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48134" y="1775417"/>
            <a:ext cx="88505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altLang="zh-CN" sz="11500" dirty="0" err="1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Đề</a:t>
            </a:r>
            <a:r>
              <a:rPr lang="en-US" altLang="zh-CN" sz="11500" dirty="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-xi-</a:t>
            </a:r>
            <a:r>
              <a:rPr lang="en-US" altLang="zh-CN" sz="11500" dirty="0" err="1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mét</a:t>
            </a:r>
            <a:r>
              <a:rPr lang="en-US" altLang="zh-CN" sz="11500" dirty="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 </a:t>
            </a:r>
          </a:p>
          <a:p>
            <a:pPr algn="ctr" defTabSz="1097280"/>
            <a:endParaRPr lang="zh-CN" altLang="en-US" sz="115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4" name="PA_图片 1">
            <a:extLst>
              <a:ext uri="{FF2B5EF4-FFF2-40B4-BE49-F238E27FC236}">
                <a16:creationId xmlns:a16="http://schemas.microsoft.com/office/drawing/2014/main" id="{6F80BE15-C46C-5774-496A-DCE38F0ADA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4676" y="2157556"/>
            <a:ext cx="2098150" cy="4768522"/>
          </a:xfrm>
          <a:prstGeom prst="rect">
            <a:avLst/>
          </a:prstGeom>
        </p:spPr>
      </p:pic>
      <p:pic>
        <p:nvPicPr>
          <p:cNvPr id="7" name="PA_图片 2">
            <a:extLst>
              <a:ext uri="{FF2B5EF4-FFF2-40B4-BE49-F238E27FC236}">
                <a16:creationId xmlns:a16="http://schemas.microsoft.com/office/drawing/2014/main" id="{E01004DF-9723-FA5A-6EE6-B2ECC91508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DE5A70-E66A-AB56-3E1F-5B9AC369725B}"/>
              </a:ext>
            </a:extLst>
          </p:cNvPr>
          <p:cNvGrpSpPr/>
          <p:nvPr/>
        </p:nvGrpSpPr>
        <p:grpSpPr>
          <a:xfrm>
            <a:off x="1088116" y="1402080"/>
            <a:ext cx="877844" cy="1111420"/>
            <a:chOff x="1088115" y="1402080"/>
            <a:chExt cx="877845" cy="1111419"/>
          </a:xfrm>
        </p:grpSpPr>
        <p:sp>
          <p:nvSpPr>
            <p:cNvPr id="9" name="Heart 8">
              <a:extLst>
                <a:ext uri="{FF2B5EF4-FFF2-40B4-BE49-F238E27FC236}">
                  <a16:creationId xmlns:a16="http://schemas.microsoft.com/office/drawing/2014/main" id="{F110A1F6-D50D-2DE4-6AB6-BE7DCF14C9C2}"/>
                </a:ext>
              </a:extLst>
            </p:cNvPr>
            <p:cNvSpPr/>
            <p:nvPr/>
          </p:nvSpPr>
          <p:spPr>
            <a:xfrm>
              <a:off x="1088115" y="1801613"/>
              <a:ext cx="877845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920" dirty="0">
                  <a:solidFill>
                    <a:srgbClr val="6F4F62"/>
                  </a:solidFill>
                  <a:latin typeface="UTM Cooper Black" panose="02040603050506020204" pitchFamily="18" charset="0"/>
                </a:rPr>
                <a:t>d</a:t>
              </a:r>
              <a:r>
                <a:rPr lang="en-US" sz="1920">
                  <a:solidFill>
                    <a:srgbClr val="6F4F62"/>
                  </a:solidFill>
                  <a:latin typeface="UTM Cooper Black" panose="02040603050506020204" pitchFamily="18" charset="0"/>
                </a:rPr>
                <a:t>m</a:t>
              </a:r>
              <a:endParaRPr lang="en-US" sz="1920" dirty="0">
                <a:solidFill>
                  <a:srgbClr val="6F4F62"/>
                </a:solidFill>
                <a:latin typeface="UTM Cooper Black" panose="020406030505060202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8A29F26-2212-FCA1-0892-584669745FDD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1527038" y="1402080"/>
              <a:ext cx="24130" cy="577504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640271-8283-F0BA-9480-3C10E709EFDB}"/>
              </a:ext>
            </a:extLst>
          </p:cNvPr>
          <p:cNvCxnSpPr>
            <a:cxnSpLocks/>
          </p:cNvCxnSpPr>
          <p:nvPr/>
        </p:nvCxnSpPr>
        <p:spPr>
          <a:xfrm>
            <a:off x="10316487" y="3170039"/>
            <a:ext cx="128189" cy="577505"/>
          </a:xfrm>
          <a:prstGeom prst="line">
            <a:avLst/>
          </a:prstGeom>
          <a:solidFill>
            <a:srgbClr val="43A1CA"/>
          </a:solidFill>
          <a:ln w="19050">
            <a:solidFill>
              <a:srgbClr val="009C6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artoon of a ruler and a pencil sharpener&#10;&#10;Description automatically generated">
            <a:extLst>
              <a:ext uri="{FF2B5EF4-FFF2-40B4-BE49-F238E27FC236}">
                <a16:creationId xmlns:a16="http://schemas.microsoft.com/office/drawing/2014/main" id="{6518AD64-3B30-9B28-9760-600D6A058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2" b="89968" l="6392" r="91100">
                        <a14:foregroundMark x1="7201" y1="26456" x2="8172" y2="30218"/>
                        <a14:foregroundMark x1="89118" y1="86731" x2="83819" y2="87338"/>
                        <a14:foregroundMark x1="57605" y1="80421" x2="58981" y2="80623"/>
                        <a14:foregroundMark x1="13309" y1="87136" x2="27872" y2="87743"/>
                        <a14:foregroundMark x1="8778" y1="80825" x2="12298" y2="81028"/>
                        <a14:foregroundMark x1="6392" y1="80825" x2="8172" y2="81028"/>
                        <a14:foregroundMark x1="87743" y1="87540" x2="79288" y2="87743"/>
                        <a14:foregroundMark x1="91100" y1="87338" x2="88147" y2="86529"/>
                        <a14:foregroundMark x1="55663" y1="87338" x2="73786" y2="87540"/>
                        <a14:foregroundMark x1="56837" y1="80421" x2="61165" y2="80623"/>
                        <a14:foregroundMark x1="8374" y1="86327" x2="19013" y2="8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14" y="3463473"/>
            <a:ext cx="4732892" cy="3630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25909" y="478465"/>
            <a:ext cx="10555127" cy="1446510"/>
            <a:chOff x="2749275" y="606435"/>
            <a:chExt cx="5133866" cy="676197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508642" cy="630193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49275" y="606435"/>
              <a:ext cx="5133866" cy="676197"/>
              <a:chOff x="1183343" y="1412195"/>
              <a:chExt cx="5133866" cy="676197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794028" y="1412195"/>
                <a:ext cx="4523181" cy="67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Chọn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thẻ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ghi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đo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thích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hợp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với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mỗi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đồ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vật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sau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: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1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A0655D-464A-5C8F-017B-33434AB5C343}"/>
              </a:ext>
            </a:extLst>
          </p:cNvPr>
          <p:cNvSpPr/>
          <p:nvPr/>
        </p:nvSpPr>
        <p:spPr>
          <a:xfrm>
            <a:off x="62389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E79570-200A-C19E-2F58-844A0649B5E6}"/>
              </a:ext>
            </a:extLst>
          </p:cNvPr>
          <p:cNvSpPr/>
          <p:nvPr/>
        </p:nvSpPr>
        <p:spPr>
          <a:xfrm>
            <a:off x="356202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087DB3-3B8B-120B-3A14-65844E528893}"/>
              </a:ext>
            </a:extLst>
          </p:cNvPr>
          <p:cNvSpPr/>
          <p:nvPr/>
        </p:nvSpPr>
        <p:spPr>
          <a:xfrm>
            <a:off x="6478885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4C467E1-9B19-334E-427C-0FA12EAA4F38}"/>
              </a:ext>
            </a:extLst>
          </p:cNvPr>
          <p:cNvSpPr/>
          <p:nvPr/>
        </p:nvSpPr>
        <p:spPr>
          <a:xfrm>
            <a:off x="9395749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Google Shape;4387;p6">
            <a:extLst>
              <a:ext uri="{FF2B5EF4-FFF2-40B4-BE49-F238E27FC236}">
                <a16:creationId xmlns:a16="http://schemas.microsoft.com/office/drawing/2014/main" id="{6980CD13-A612-FA5B-DD5F-D72E30BB06A2}"/>
              </a:ext>
            </a:extLst>
          </p:cNvPr>
          <p:cNvSpPr txBox="1"/>
          <p:nvPr/>
        </p:nvSpPr>
        <p:spPr>
          <a:xfrm>
            <a:off x="82590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6" name="Google Shape;4387;p6">
            <a:extLst>
              <a:ext uri="{FF2B5EF4-FFF2-40B4-BE49-F238E27FC236}">
                <a16:creationId xmlns:a16="http://schemas.microsoft.com/office/drawing/2014/main" id="{E9C52958-49BE-9C40-7732-A55BE868B8C0}"/>
              </a:ext>
            </a:extLst>
          </p:cNvPr>
          <p:cNvSpPr txBox="1"/>
          <p:nvPr/>
        </p:nvSpPr>
        <p:spPr>
          <a:xfrm>
            <a:off x="3749805" y="2217199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12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7" name="Google Shape;4387;p6">
            <a:extLst>
              <a:ext uri="{FF2B5EF4-FFF2-40B4-BE49-F238E27FC236}">
                <a16:creationId xmlns:a16="http://schemas.microsoft.com/office/drawing/2014/main" id="{7B41D5FE-B480-2930-CEAA-30D22E5DD9D1}"/>
              </a:ext>
            </a:extLst>
          </p:cNvPr>
          <p:cNvSpPr txBox="1"/>
          <p:nvPr/>
        </p:nvSpPr>
        <p:spPr>
          <a:xfrm>
            <a:off x="666666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AC01C7A4-05F9-2156-5C5D-291F3FFA047F}"/>
              </a:ext>
            </a:extLst>
          </p:cNvPr>
          <p:cNvSpPr txBox="1"/>
          <p:nvPr/>
        </p:nvSpPr>
        <p:spPr>
          <a:xfrm>
            <a:off x="9583533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pic>
        <p:nvPicPr>
          <p:cNvPr id="20" name="Picture 19" descr="A wooden ruler with numbers&#10;&#10;Description automatically generated">
            <a:extLst>
              <a:ext uri="{FF2B5EF4-FFF2-40B4-BE49-F238E27FC236}">
                <a16:creationId xmlns:a16="http://schemas.microsoft.com/office/drawing/2014/main" id="{BA71CE2F-69DE-9C0B-DD36-DE7BF7007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7560" r="27947" b="23558"/>
          <a:stretch/>
        </p:blipFill>
        <p:spPr>
          <a:xfrm>
            <a:off x="1050904" y="4576741"/>
            <a:ext cx="10090192" cy="1602064"/>
          </a:xfrm>
          <a:prstGeom prst="rect">
            <a:avLst/>
          </a:prstGeom>
        </p:spPr>
      </p:pic>
      <p:pic>
        <p:nvPicPr>
          <p:cNvPr id="5" name="Picture 4" descr="A red and blue stripe&#10;&#10;Description automatically generated">
            <a:extLst>
              <a:ext uri="{FF2B5EF4-FFF2-40B4-BE49-F238E27FC236}">
                <a16:creationId xmlns:a16="http://schemas.microsoft.com/office/drawing/2014/main" id="{6D2F2092-6315-B07F-2249-5A4DF73B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95635" l="9709" r="89598">
                        <a14:foregroundMark x1="23717" y1="91754" x2="41054" y2="85691"/>
                        <a14:foregroundMark x1="41054" y1="85691" x2="36477" y2="83226"/>
                        <a14:foregroundMark x1="27878" y1="95635" x2="45770" y2="91027"/>
                        <a14:foregroundMark x1="45770" y1="91027" x2="23440" y2="87591"/>
                        <a14:foregroundMark x1="23440" y1="87591" x2="31068" y2="85085"/>
                        <a14:foregroundMark x1="31623" y1="11439" x2="34813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073" y="2438985"/>
            <a:ext cx="1560117" cy="408857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CF52BF-94D7-747A-CE12-4909886C0AFF}"/>
              </a:ext>
            </a:extLst>
          </p:cNvPr>
          <p:cNvCxnSpPr/>
          <p:nvPr/>
        </p:nvCxnSpPr>
        <p:spPr>
          <a:xfrm>
            <a:off x="1307808" y="3870251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11C461-7789-4C56-1E02-08ABB86BDDFA}"/>
              </a:ext>
            </a:extLst>
          </p:cNvPr>
          <p:cNvCxnSpPr/>
          <p:nvPr/>
        </p:nvCxnSpPr>
        <p:spPr>
          <a:xfrm>
            <a:off x="5256031" y="3876166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08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25909" y="478465"/>
            <a:ext cx="10555127" cy="1446510"/>
            <a:chOff x="2749275" y="606435"/>
            <a:chExt cx="5133866" cy="676197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508642" cy="630193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49275" y="606435"/>
              <a:ext cx="5133866" cy="676197"/>
              <a:chOff x="1183343" y="1412195"/>
              <a:chExt cx="5133866" cy="676197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794028" y="1412195"/>
                <a:ext cx="4523181" cy="67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Chọn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thẻ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ghi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đo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thích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hợp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với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mỗi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đồ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vật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sau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: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1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A0655D-464A-5C8F-017B-33434AB5C343}"/>
              </a:ext>
            </a:extLst>
          </p:cNvPr>
          <p:cNvSpPr/>
          <p:nvPr/>
        </p:nvSpPr>
        <p:spPr>
          <a:xfrm>
            <a:off x="62389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E79570-200A-C19E-2F58-844A0649B5E6}"/>
              </a:ext>
            </a:extLst>
          </p:cNvPr>
          <p:cNvSpPr/>
          <p:nvPr/>
        </p:nvSpPr>
        <p:spPr>
          <a:xfrm>
            <a:off x="356202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087DB3-3B8B-120B-3A14-65844E528893}"/>
              </a:ext>
            </a:extLst>
          </p:cNvPr>
          <p:cNvSpPr/>
          <p:nvPr/>
        </p:nvSpPr>
        <p:spPr>
          <a:xfrm>
            <a:off x="6478885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4C467E1-9B19-334E-427C-0FA12EAA4F38}"/>
              </a:ext>
            </a:extLst>
          </p:cNvPr>
          <p:cNvSpPr/>
          <p:nvPr/>
        </p:nvSpPr>
        <p:spPr>
          <a:xfrm>
            <a:off x="9395749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Google Shape;4387;p6">
            <a:extLst>
              <a:ext uri="{FF2B5EF4-FFF2-40B4-BE49-F238E27FC236}">
                <a16:creationId xmlns:a16="http://schemas.microsoft.com/office/drawing/2014/main" id="{6980CD13-A612-FA5B-DD5F-D72E30BB06A2}"/>
              </a:ext>
            </a:extLst>
          </p:cNvPr>
          <p:cNvSpPr txBox="1"/>
          <p:nvPr/>
        </p:nvSpPr>
        <p:spPr>
          <a:xfrm>
            <a:off x="82590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6" name="Google Shape;4387;p6">
            <a:extLst>
              <a:ext uri="{FF2B5EF4-FFF2-40B4-BE49-F238E27FC236}">
                <a16:creationId xmlns:a16="http://schemas.microsoft.com/office/drawing/2014/main" id="{E9C52958-49BE-9C40-7732-A55BE868B8C0}"/>
              </a:ext>
            </a:extLst>
          </p:cNvPr>
          <p:cNvSpPr txBox="1"/>
          <p:nvPr/>
        </p:nvSpPr>
        <p:spPr>
          <a:xfrm>
            <a:off x="3749805" y="2217199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12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7" name="Google Shape;4387;p6">
            <a:extLst>
              <a:ext uri="{FF2B5EF4-FFF2-40B4-BE49-F238E27FC236}">
                <a16:creationId xmlns:a16="http://schemas.microsoft.com/office/drawing/2014/main" id="{7B41D5FE-B480-2930-CEAA-30D22E5DD9D1}"/>
              </a:ext>
            </a:extLst>
          </p:cNvPr>
          <p:cNvSpPr txBox="1"/>
          <p:nvPr/>
        </p:nvSpPr>
        <p:spPr>
          <a:xfrm>
            <a:off x="666666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AC01C7A4-05F9-2156-5C5D-291F3FFA047F}"/>
              </a:ext>
            </a:extLst>
          </p:cNvPr>
          <p:cNvSpPr txBox="1"/>
          <p:nvPr/>
        </p:nvSpPr>
        <p:spPr>
          <a:xfrm>
            <a:off x="9583533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pic>
        <p:nvPicPr>
          <p:cNvPr id="20" name="Picture 19" descr="A wooden ruler with numbers&#10;&#10;Description automatically generated">
            <a:extLst>
              <a:ext uri="{FF2B5EF4-FFF2-40B4-BE49-F238E27FC236}">
                <a16:creationId xmlns:a16="http://schemas.microsoft.com/office/drawing/2014/main" id="{BA71CE2F-69DE-9C0B-DD36-DE7BF7007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7560" r="27947" b="23558"/>
          <a:stretch/>
        </p:blipFill>
        <p:spPr>
          <a:xfrm>
            <a:off x="1050904" y="4576741"/>
            <a:ext cx="10090192" cy="160206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CF52BF-94D7-747A-CE12-4909886C0AFF}"/>
              </a:ext>
            </a:extLst>
          </p:cNvPr>
          <p:cNvCxnSpPr/>
          <p:nvPr/>
        </p:nvCxnSpPr>
        <p:spPr>
          <a:xfrm>
            <a:off x="1307808" y="3870251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11C461-7789-4C56-1E02-08ABB86BDDFA}"/>
              </a:ext>
            </a:extLst>
          </p:cNvPr>
          <p:cNvCxnSpPr/>
          <p:nvPr/>
        </p:nvCxnSpPr>
        <p:spPr>
          <a:xfrm>
            <a:off x="9185480" y="3870251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rown rope on a white background&#10;&#10;Description automatically generated">
            <a:extLst>
              <a:ext uri="{FF2B5EF4-FFF2-40B4-BE49-F238E27FC236}">
                <a16:creationId xmlns:a16="http://schemas.microsoft.com/office/drawing/2014/main" id="{27AAA5CB-E4DF-2C0D-A7C1-0D2E6A886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6" b="89836" l="5872" r="91191">
                        <a14:foregroundMark x1="90036" y1="28700" x2="91215" y2="42003"/>
                        <a14:foregroundMark x1="7966" y1="36024" x2="5872" y2="46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" y="3902802"/>
            <a:ext cx="883793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25909" y="478465"/>
            <a:ext cx="10555127" cy="1446510"/>
            <a:chOff x="2749275" y="606435"/>
            <a:chExt cx="5133866" cy="676197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508642" cy="630193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49275" y="606435"/>
              <a:ext cx="5133866" cy="676197"/>
              <a:chOff x="1183343" y="1412195"/>
              <a:chExt cx="5133866" cy="676197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794028" y="1412195"/>
                <a:ext cx="4523181" cy="67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Chọn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thẻ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ghi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đo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thích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hợp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với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mỗi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đồ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vật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sau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: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1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A0655D-464A-5C8F-017B-33434AB5C343}"/>
              </a:ext>
            </a:extLst>
          </p:cNvPr>
          <p:cNvSpPr/>
          <p:nvPr/>
        </p:nvSpPr>
        <p:spPr>
          <a:xfrm>
            <a:off x="62389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E79570-200A-C19E-2F58-844A0649B5E6}"/>
              </a:ext>
            </a:extLst>
          </p:cNvPr>
          <p:cNvSpPr/>
          <p:nvPr/>
        </p:nvSpPr>
        <p:spPr>
          <a:xfrm>
            <a:off x="356202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087DB3-3B8B-120B-3A14-65844E528893}"/>
              </a:ext>
            </a:extLst>
          </p:cNvPr>
          <p:cNvSpPr/>
          <p:nvPr/>
        </p:nvSpPr>
        <p:spPr>
          <a:xfrm>
            <a:off x="6478885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4C467E1-9B19-334E-427C-0FA12EAA4F38}"/>
              </a:ext>
            </a:extLst>
          </p:cNvPr>
          <p:cNvSpPr/>
          <p:nvPr/>
        </p:nvSpPr>
        <p:spPr>
          <a:xfrm>
            <a:off x="9395749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Google Shape;4387;p6">
            <a:extLst>
              <a:ext uri="{FF2B5EF4-FFF2-40B4-BE49-F238E27FC236}">
                <a16:creationId xmlns:a16="http://schemas.microsoft.com/office/drawing/2014/main" id="{6980CD13-A612-FA5B-DD5F-D72E30BB06A2}"/>
              </a:ext>
            </a:extLst>
          </p:cNvPr>
          <p:cNvSpPr txBox="1"/>
          <p:nvPr/>
        </p:nvSpPr>
        <p:spPr>
          <a:xfrm>
            <a:off x="82590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6" name="Google Shape;4387;p6">
            <a:extLst>
              <a:ext uri="{FF2B5EF4-FFF2-40B4-BE49-F238E27FC236}">
                <a16:creationId xmlns:a16="http://schemas.microsoft.com/office/drawing/2014/main" id="{E9C52958-49BE-9C40-7732-A55BE868B8C0}"/>
              </a:ext>
            </a:extLst>
          </p:cNvPr>
          <p:cNvSpPr txBox="1"/>
          <p:nvPr/>
        </p:nvSpPr>
        <p:spPr>
          <a:xfrm>
            <a:off x="3749805" y="2217199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12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7" name="Google Shape;4387;p6">
            <a:extLst>
              <a:ext uri="{FF2B5EF4-FFF2-40B4-BE49-F238E27FC236}">
                <a16:creationId xmlns:a16="http://schemas.microsoft.com/office/drawing/2014/main" id="{7B41D5FE-B480-2930-CEAA-30D22E5DD9D1}"/>
              </a:ext>
            </a:extLst>
          </p:cNvPr>
          <p:cNvSpPr txBox="1"/>
          <p:nvPr/>
        </p:nvSpPr>
        <p:spPr>
          <a:xfrm>
            <a:off x="666666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AC01C7A4-05F9-2156-5C5D-291F3FFA047F}"/>
              </a:ext>
            </a:extLst>
          </p:cNvPr>
          <p:cNvSpPr txBox="1"/>
          <p:nvPr/>
        </p:nvSpPr>
        <p:spPr>
          <a:xfrm>
            <a:off x="9583533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pic>
        <p:nvPicPr>
          <p:cNvPr id="20" name="Picture 19" descr="A wooden ruler with numbers&#10;&#10;Description automatically generated">
            <a:extLst>
              <a:ext uri="{FF2B5EF4-FFF2-40B4-BE49-F238E27FC236}">
                <a16:creationId xmlns:a16="http://schemas.microsoft.com/office/drawing/2014/main" id="{BA71CE2F-69DE-9C0B-DD36-DE7BF7007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7560" r="27947" b="23558"/>
          <a:stretch/>
        </p:blipFill>
        <p:spPr>
          <a:xfrm>
            <a:off x="1050904" y="4576741"/>
            <a:ext cx="10090192" cy="160206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CF52BF-94D7-747A-CE12-4909886C0AFF}"/>
              </a:ext>
            </a:extLst>
          </p:cNvPr>
          <p:cNvCxnSpPr/>
          <p:nvPr/>
        </p:nvCxnSpPr>
        <p:spPr>
          <a:xfrm>
            <a:off x="1307808" y="3870251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11C461-7789-4C56-1E02-08ABB86BDDFA}"/>
              </a:ext>
            </a:extLst>
          </p:cNvPr>
          <p:cNvCxnSpPr/>
          <p:nvPr/>
        </p:nvCxnSpPr>
        <p:spPr>
          <a:xfrm>
            <a:off x="10717718" y="3870251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white polka dot background&#10;&#10;Description automatically generated">
            <a:extLst>
              <a:ext uri="{FF2B5EF4-FFF2-40B4-BE49-F238E27FC236}">
                <a16:creationId xmlns:a16="http://schemas.microsoft.com/office/drawing/2014/main" id="{407A0844-8E76-FFCB-1809-CAA0AD30C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r="45332"/>
          <a:stretch/>
        </p:blipFill>
        <p:spPr>
          <a:xfrm rot="16200000">
            <a:off x="5644192" y="-529173"/>
            <a:ext cx="776177" cy="93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1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25909" y="478465"/>
            <a:ext cx="10555127" cy="1446508"/>
            <a:chOff x="2749275" y="606435"/>
            <a:chExt cx="5133866" cy="676196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508642" cy="630193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49275" y="606435"/>
              <a:ext cx="5133866" cy="676196"/>
              <a:chOff x="1183343" y="1412195"/>
              <a:chExt cx="5133866" cy="676196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794028" y="1412195"/>
                <a:ext cx="4523181" cy="6761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Tìm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trên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thước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kẻ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vạch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ứng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với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1dm, 2 dm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2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pic>
        <p:nvPicPr>
          <p:cNvPr id="22" name="Picture 21" descr="A set of colorful rulers&#10;&#10;Description automatically generated">
            <a:extLst>
              <a:ext uri="{FF2B5EF4-FFF2-40B4-BE49-F238E27FC236}">
                <a16:creationId xmlns:a16="http://schemas.microsoft.com/office/drawing/2014/main" id="{F4E33137-68D8-D415-C876-77039CE45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8602" r="4968" b="75490"/>
          <a:stretch/>
        </p:blipFill>
        <p:spPr>
          <a:xfrm>
            <a:off x="571626" y="3665271"/>
            <a:ext cx="11048747" cy="194863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30720D-5724-7A65-9740-43E122208964}"/>
              </a:ext>
            </a:extLst>
          </p:cNvPr>
          <p:cNvCxnSpPr>
            <a:cxnSpLocks/>
          </p:cNvCxnSpPr>
          <p:nvPr/>
        </p:nvCxnSpPr>
        <p:spPr>
          <a:xfrm>
            <a:off x="825909" y="3563471"/>
            <a:ext cx="5188369" cy="1807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7CCDB4-CEF7-B4FE-FD25-998D0B006501}"/>
              </a:ext>
            </a:extLst>
          </p:cNvPr>
          <p:cNvSpPr txBox="1"/>
          <p:nvPr/>
        </p:nvSpPr>
        <p:spPr>
          <a:xfrm>
            <a:off x="2770094" y="2935215"/>
            <a:ext cx="260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3 IcielPanton Black" pitchFamily="2" charset="77"/>
              </a:rPr>
              <a:t>1dm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4621E6-DF86-B841-64FB-F85225FB6EDD}"/>
              </a:ext>
            </a:extLst>
          </p:cNvPr>
          <p:cNvCxnSpPr/>
          <p:nvPr/>
        </p:nvCxnSpPr>
        <p:spPr>
          <a:xfrm>
            <a:off x="6014278" y="3429000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5E4956F-428E-9B17-9D37-1C4D65AAEC0C}"/>
              </a:ext>
            </a:extLst>
          </p:cNvPr>
          <p:cNvSpPr txBox="1"/>
          <p:nvPr/>
        </p:nvSpPr>
        <p:spPr>
          <a:xfrm>
            <a:off x="5508813" y="2724815"/>
            <a:ext cx="260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3 IcielPanton Black" pitchFamily="2" charset="77"/>
              </a:rPr>
              <a:t>1dm</a:t>
            </a:r>
          </a:p>
        </p:txBody>
      </p:sp>
    </p:spTree>
    <p:extLst>
      <p:ext uri="{BB962C8B-B14F-4D97-AF65-F5344CB8AC3E}">
        <p14:creationId xmlns:p14="http://schemas.microsoft.com/office/powerpoint/2010/main" val="34383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25909" y="478465"/>
            <a:ext cx="10555127" cy="1446508"/>
            <a:chOff x="2749275" y="606435"/>
            <a:chExt cx="5133866" cy="676196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508642" cy="630193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49275" y="606435"/>
              <a:ext cx="5133866" cy="676196"/>
              <a:chOff x="1183343" y="1412195"/>
              <a:chExt cx="5133866" cy="676196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794028" y="1412195"/>
                <a:ext cx="4523181" cy="6761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Tìm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trên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thước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kẻ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vạch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ứng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với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1dm, 2 dm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2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pic>
        <p:nvPicPr>
          <p:cNvPr id="22" name="Picture 21" descr="A set of colorful rulers&#10;&#10;Description automatically generated">
            <a:extLst>
              <a:ext uri="{FF2B5EF4-FFF2-40B4-BE49-F238E27FC236}">
                <a16:creationId xmlns:a16="http://schemas.microsoft.com/office/drawing/2014/main" id="{F4E33137-68D8-D415-C876-77039CE45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8602" r="4968" b="75490"/>
          <a:stretch/>
        </p:blipFill>
        <p:spPr>
          <a:xfrm>
            <a:off x="571626" y="2803025"/>
            <a:ext cx="11048747" cy="194863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30720D-5724-7A65-9740-43E122208964}"/>
              </a:ext>
            </a:extLst>
          </p:cNvPr>
          <p:cNvCxnSpPr>
            <a:cxnSpLocks/>
          </p:cNvCxnSpPr>
          <p:nvPr/>
        </p:nvCxnSpPr>
        <p:spPr>
          <a:xfrm>
            <a:off x="825909" y="2701225"/>
            <a:ext cx="10352040" cy="4700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7CCDB4-CEF7-B4FE-FD25-998D0B006501}"/>
              </a:ext>
            </a:extLst>
          </p:cNvPr>
          <p:cNvSpPr txBox="1"/>
          <p:nvPr/>
        </p:nvSpPr>
        <p:spPr>
          <a:xfrm>
            <a:off x="5426885" y="2078394"/>
            <a:ext cx="260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3 IcielPanton Black" pitchFamily="2" charset="77"/>
              </a:rPr>
              <a:t>2dm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4621E6-DF86-B841-64FB-F85225FB6EDD}"/>
              </a:ext>
            </a:extLst>
          </p:cNvPr>
          <p:cNvCxnSpPr/>
          <p:nvPr/>
        </p:nvCxnSpPr>
        <p:spPr>
          <a:xfrm>
            <a:off x="11177949" y="2711502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5E4956F-428E-9B17-9D37-1C4D65AAEC0C}"/>
              </a:ext>
            </a:extLst>
          </p:cNvPr>
          <p:cNvSpPr txBox="1"/>
          <p:nvPr/>
        </p:nvSpPr>
        <p:spPr>
          <a:xfrm>
            <a:off x="10672484" y="2007317"/>
            <a:ext cx="260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3 IcielPanton Black" pitchFamily="2" charset="77"/>
              </a:rPr>
              <a:t>2dm</a:t>
            </a:r>
          </a:p>
        </p:txBody>
      </p:sp>
      <p:sp>
        <p:nvSpPr>
          <p:cNvPr id="5" name="Google Shape;4387;p6">
            <a:extLst>
              <a:ext uri="{FF2B5EF4-FFF2-40B4-BE49-F238E27FC236}">
                <a16:creationId xmlns:a16="http://schemas.microsoft.com/office/drawing/2014/main" id="{79B9A8B0-9C97-B8BE-3D44-3BF480C3AF9F}"/>
              </a:ext>
            </a:extLst>
          </p:cNvPr>
          <p:cNvSpPr txBox="1"/>
          <p:nvPr/>
        </p:nvSpPr>
        <p:spPr>
          <a:xfrm>
            <a:off x="1615300" y="5158961"/>
            <a:ext cx="92995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2 dm =       cm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FAD09-EB7C-9C9A-ECA3-5811087E7670}"/>
              </a:ext>
            </a:extLst>
          </p:cNvPr>
          <p:cNvSpPr txBox="1"/>
          <p:nvPr/>
        </p:nvSpPr>
        <p:spPr>
          <a:xfrm>
            <a:off x="6421345" y="5144575"/>
            <a:ext cx="61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B28E-F0E1-0510-D1D3-E0F76AE19421}"/>
              </a:ext>
            </a:extLst>
          </p:cNvPr>
          <p:cNvSpPr txBox="1"/>
          <p:nvPr/>
        </p:nvSpPr>
        <p:spPr>
          <a:xfrm>
            <a:off x="6421345" y="5158921"/>
            <a:ext cx="95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1796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5" grpId="0"/>
      <p:bldP spid="10" grpId="1"/>
      <p:bldP spid="10" grpId="2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75409" y="372403"/>
            <a:ext cx="10195721" cy="934524"/>
            <a:chOff x="2773351" y="556855"/>
            <a:chExt cx="4959056" cy="436860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289175" cy="337699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73351" y="556855"/>
              <a:ext cx="4959056" cy="436860"/>
              <a:chOff x="1207419" y="1362615"/>
              <a:chExt cx="4959056" cy="436860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643294" y="1418493"/>
                <a:ext cx="4523181" cy="3596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?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207419" y="1362615"/>
                <a:ext cx="491586" cy="43686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3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sp>
        <p:nvSpPr>
          <p:cNvPr id="4" name="Google Shape;4387;p6">
            <a:extLst>
              <a:ext uri="{FF2B5EF4-FFF2-40B4-BE49-F238E27FC236}">
                <a16:creationId xmlns:a16="http://schemas.microsoft.com/office/drawing/2014/main" id="{760ABCA7-FEAA-65D7-3B8D-52B7F098D2BC}"/>
              </a:ext>
            </a:extLst>
          </p:cNvPr>
          <p:cNvSpPr txBox="1"/>
          <p:nvPr/>
        </p:nvSpPr>
        <p:spPr>
          <a:xfrm>
            <a:off x="-1439407" y="2458391"/>
            <a:ext cx="92995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 dm =       cm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0EB8C-6940-1507-304A-208F227FA2FD}"/>
              </a:ext>
            </a:extLst>
          </p:cNvPr>
          <p:cNvSpPr txBox="1"/>
          <p:nvPr/>
        </p:nvSpPr>
        <p:spPr>
          <a:xfrm>
            <a:off x="3432717" y="2393762"/>
            <a:ext cx="61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2F3DB-F1FD-3D42-E757-5AA08D03D704}"/>
              </a:ext>
            </a:extLst>
          </p:cNvPr>
          <p:cNvSpPr txBox="1"/>
          <p:nvPr/>
        </p:nvSpPr>
        <p:spPr>
          <a:xfrm>
            <a:off x="3288005" y="2431043"/>
            <a:ext cx="95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10</a:t>
            </a:r>
          </a:p>
        </p:txBody>
      </p:sp>
      <p:sp>
        <p:nvSpPr>
          <p:cNvPr id="15" name="Google Shape;4387;p6">
            <a:extLst>
              <a:ext uri="{FF2B5EF4-FFF2-40B4-BE49-F238E27FC236}">
                <a16:creationId xmlns:a16="http://schemas.microsoft.com/office/drawing/2014/main" id="{A406C5C1-8FDB-A0B8-2461-5272F31E5482}"/>
              </a:ext>
            </a:extLst>
          </p:cNvPr>
          <p:cNvSpPr txBox="1"/>
          <p:nvPr/>
        </p:nvSpPr>
        <p:spPr>
          <a:xfrm>
            <a:off x="-1651508" y="4052877"/>
            <a:ext cx="92995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10 cm =       dm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04D6A-A479-2843-E976-977B9802DDAA}"/>
              </a:ext>
            </a:extLst>
          </p:cNvPr>
          <p:cNvSpPr txBox="1"/>
          <p:nvPr/>
        </p:nvSpPr>
        <p:spPr>
          <a:xfrm>
            <a:off x="3422651" y="3988208"/>
            <a:ext cx="61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AF772-EA8B-834A-42FE-8DDC5BBD7DBD}"/>
              </a:ext>
            </a:extLst>
          </p:cNvPr>
          <p:cNvSpPr txBox="1"/>
          <p:nvPr/>
        </p:nvSpPr>
        <p:spPr>
          <a:xfrm>
            <a:off x="3473125" y="4033799"/>
            <a:ext cx="95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1</a:t>
            </a:r>
          </a:p>
        </p:txBody>
      </p:sp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52D2B2C8-90E3-D053-6782-57977FBFE4C2}"/>
              </a:ext>
            </a:extLst>
          </p:cNvPr>
          <p:cNvSpPr txBox="1"/>
          <p:nvPr/>
        </p:nvSpPr>
        <p:spPr>
          <a:xfrm>
            <a:off x="4292850" y="2606269"/>
            <a:ext cx="92995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2 dm =       cm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0F2E3-F411-49E0-5ABD-F13110857E22}"/>
              </a:ext>
            </a:extLst>
          </p:cNvPr>
          <p:cNvSpPr txBox="1"/>
          <p:nvPr/>
        </p:nvSpPr>
        <p:spPr>
          <a:xfrm>
            <a:off x="9224403" y="2550573"/>
            <a:ext cx="61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96DB6D-3C22-EE25-868D-CF57730547D4}"/>
              </a:ext>
            </a:extLst>
          </p:cNvPr>
          <p:cNvSpPr txBox="1"/>
          <p:nvPr/>
        </p:nvSpPr>
        <p:spPr>
          <a:xfrm>
            <a:off x="9127928" y="2521601"/>
            <a:ext cx="95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20</a:t>
            </a:r>
          </a:p>
        </p:txBody>
      </p:sp>
      <p:sp>
        <p:nvSpPr>
          <p:cNvPr id="21" name="Google Shape;4387;p6">
            <a:extLst>
              <a:ext uri="{FF2B5EF4-FFF2-40B4-BE49-F238E27FC236}">
                <a16:creationId xmlns:a16="http://schemas.microsoft.com/office/drawing/2014/main" id="{7B7F17EC-0431-0696-5865-921F0D794B77}"/>
              </a:ext>
            </a:extLst>
          </p:cNvPr>
          <p:cNvSpPr txBox="1"/>
          <p:nvPr/>
        </p:nvSpPr>
        <p:spPr>
          <a:xfrm>
            <a:off x="4429733" y="4153163"/>
            <a:ext cx="92995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20 cm =       dm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661B6B-D406-ABAA-EFE4-37D26134CB95}"/>
              </a:ext>
            </a:extLst>
          </p:cNvPr>
          <p:cNvSpPr txBox="1"/>
          <p:nvPr/>
        </p:nvSpPr>
        <p:spPr>
          <a:xfrm>
            <a:off x="9397425" y="4153163"/>
            <a:ext cx="61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9B52F5-FDE0-68EE-1624-1DE9FA1A7816}"/>
              </a:ext>
            </a:extLst>
          </p:cNvPr>
          <p:cNvSpPr txBox="1"/>
          <p:nvPr/>
        </p:nvSpPr>
        <p:spPr>
          <a:xfrm>
            <a:off x="9447899" y="4153163"/>
            <a:ext cx="95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38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  <p:bldP spid="13" grpId="0"/>
      <p:bldP spid="15" grpId="0"/>
      <p:bldP spid="16" grpId="0"/>
      <p:bldP spid="16" grpId="1"/>
      <p:bldP spid="17" grpId="0"/>
      <p:bldP spid="18" grpId="0"/>
      <p:bldP spid="19" grpId="0"/>
      <p:bldP spid="19" grpId="1"/>
      <p:bldP spid="20" grpId="0"/>
      <p:bldP spid="21" grpId="0"/>
      <p:bldP spid="23" grpId="0"/>
      <p:bldP spid="23" grpId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484925" y="625929"/>
            <a:ext cx="11092991" cy="1726812"/>
            <a:chOff x="2585642" y="606435"/>
            <a:chExt cx="5146765" cy="337699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289175" cy="337699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585642" y="612733"/>
              <a:ext cx="5146765" cy="282882"/>
              <a:chOff x="1019710" y="1418493"/>
              <a:chExt cx="5146765" cy="282882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643294" y="1418493"/>
                <a:ext cx="4523181" cy="282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Tính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(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theo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mẫu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)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rgbClr val="FF000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Mẫu</a:t>
                </a:r>
                <a:r>
                  <a:rPr lang="en-US" sz="4400" b="1" dirty="0">
                    <a:solidFill>
                      <a:srgbClr val="FF000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: 12 dm + 5 dm = 17 dm</a:t>
                </a:r>
                <a:endParaRPr sz="3200" dirty="0">
                  <a:solidFill>
                    <a:srgbClr val="FF0000"/>
                  </a:solidFill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019710" y="1426148"/>
                <a:ext cx="596622" cy="24658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4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sp>
        <p:nvSpPr>
          <p:cNvPr id="4" name="Google Shape;4387;p6">
            <a:extLst>
              <a:ext uri="{FF2B5EF4-FFF2-40B4-BE49-F238E27FC236}">
                <a16:creationId xmlns:a16="http://schemas.microsoft.com/office/drawing/2014/main" id="{760ABCA7-FEAA-65D7-3B8D-52B7F098D2BC}"/>
              </a:ext>
            </a:extLst>
          </p:cNvPr>
          <p:cNvSpPr txBox="1"/>
          <p:nvPr/>
        </p:nvSpPr>
        <p:spPr>
          <a:xfrm>
            <a:off x="685230" y="3029948"/>
            <a:ext cx="403922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13 dm + 6 dm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15" name="Google Shape;4387;p6">
            <a:extLst>
              <a:ext uri="{FF2B5EF4-FFF2-40B4-BE49-F238E27FC236}">
                <a16:creationId xmlns:a16="http://schemas.microsoft.com/office/drawing/2014/main" id="{A406C5C1-8FDB-A0B8-2461-5272F31E5482}"/>
              </a:ext>
            </a:extLst>
          </p:cNvPr>
          <p:cNvSpPr txBox="1"/>
          <p:nvPr/>
        </p:nvSpPr>
        <p:spPr>
          <a:xfrm>
            <a:off x="685230" y="4752947"/>
            <a:ext cx="403922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27 dm – 7 dm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52D2B2C8-90E3-D053-6782-57977FBFE4C2}"/>
              </a:ext>
            </a:extLst>
          </p:cNvPr>
          <p:cNvSpPr txBox="1"/>
          <p:nvPr/>
        </p:nvSpPr>
        <p:spPr>
          <a:xfrm>
            <a:off x="5592619" y="3044299"/>
            <a:ext cx="591415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10 dm + 4 dm – 3 dm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21" name="Google Shape;4387;p6">
            <a:extLst>
              <a:ext uri="{FF2B5EF4-FFF2-40B4-BE49-F238E27FC236}">
                <a16:creationId xmlns:a16="http://schemas.microsoft.com/office/drawing/2014/main" id="{7B7F17EC-0431-0696-5865-921F0D794B77}"/>
              </a:ext>
            </a:extLst>
          </p:cNvPr>
          <p:cNvSpPr txBox="1"/>
          <p:nvPr/>
        </p:nvSpPr>
        <p:spPr>
          <a:xfrm>
            <a:off x="5211341" y="4793781"/>
            <a:ext cx="67637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48 dm – 8 dm – 10 dm</a:t>
            </a:r>
            <a:endParaRPr sz="3200" dirty="0">
              <a:latin typeface="#9Slide03 IcielPanton Blac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3EC1B-D49F-7242-AC92-BEA5C90266C6}"/>
              </a:ext>
            </a:extLst>
          </p:cNvPr>
          <p:cNvSpPr txBox="1"/>
          <p:nvPr/>
        </p:nvSpPr>
        <p:spPr>
          <a:xfrm>
            <a:off x="872348" y="3863882"/>
            <a:ext cx="3852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= 19 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01FB1-D18B-4597-0B65-1E37E7C8E4AF}"/>
              </a:ext>
            </a:extLst>
          </p:cNvPr>
          <p:cNvSpPr txBox="1"/>
          <p:nvPr/>
        </p:nvSpPr>
        <p:spPr>
          <a:xfrm>
            <a:off x="5731219" y="3863882"/>
            <a:ext cx="3852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= 11 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E0A8F-33B5-EB5F-B252-774ED3B9ECF5}"/>
              </a:ext>
            </a:extLst>
          </p:cNvPr>
          <p:cNvSpPr txBox="1"/>
          <p:nvPr/>
        </p:nvSpPr>
        <p:spPr>
          <a:xfrm>
            <a:off x="872348" y="5462630"/>
            <a:ext cx="3852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= 20 dm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52F28-6FA1-E5DE-CC28-46A86D052FF3}"/>
              </a:ext>
            </a:extLst>
          </p:cNvPr>
          <p:cNvSpPr txBox="1"/>
          <p:nvPr/>
        </p:nvSpPr>
        <p:spPr>
          <a:xfrm>
            <a:off x="5731219" y="5485299"/>
            <a:ext cx="3852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3 IcielPanton Black" pitchFamily="2" charset="77"/>
              </a:rPr>
              <a:t>= 30 dm</a:t>
            </a:r>
          </a:p>
        </p:txBody>
      </p:sp>
    </p:spTree>
    <p:extLst>
      <p:ext uri="{BB962C8B-B14F-4D97-AF65-F5344CB8AC3E}">
        <p14:creationId xmlns:p14="http://schemas.microsoft.com/office/powerpoint/2010/main" val="8978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8" grpId="0"/>
      <p:bldP spid="21" grpId="0"/>
      <p:bldP spid="5" grpId="0"/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6121" r="22494" b="12131"/>
          <a:stretch>
            <a:fillRect/>
          </a:stretch>
        </p:blipFill>
        <p:spPr>
          <a:xfrm>
            <a:off x="9419482" y="4284994"/>
            <a:ext cx="2772518" cy="2573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BEBDA-AA7F-051E-E73C-C56DCE2278A9}"/>
              </a:ext>
            </a:extLst>
          </p:cNvPr>
          <p:cNvSpPr txBox="1"/>
          <p:nvPr/>
        </p:nvSpPr>
        <p:spPr>
          <a:xfrm>
            <a:off x="2232212" y="2286000"/>
            <a:ext cx="96549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1500" dirty="0">
                <a:solidFill>
                  <a:schemeClr val="bg1"/>
                </a:solidFill>
                <a:latin typeface="#9Slide07 IcielPony" panose="02000000000000000000" pitchFamily="2" charset="77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8900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484925" y="625926"/>
            <a:ext cx="11092989" cy="1846435"/>
            <a:chOff x="2585642" y="606435"/>
            <a:chExt cx="5146764" cy="361093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289175" cy="337699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585642" y="612733"/>
              <a:ext cx="5146764" cy="354795"/>
              <a:chOff x="1019710" y="1418493"/>
              <a:chExt cx="5146764" cy="354795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801297" y="1418493"/>
                <a:ext cx="4365177" cy="354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 dirty="0" err="1">
                    <a:solidFill>
                      <a:srgbClr val="FF000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Thực</a:t>
                </a:r>
                <a:r>
                  <a:rPr lang="en-US" sz="3600" b="1" dirty="0">
                    <a:solidFill>
                      <a:srgbClr val="FF000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hành</a:t>
                </a:r>
                <a:r>
                  <a:rPr lang="en-US" sz="3600" b="1" dirty="0">
                    <a:solidFill>
                      <a:srgbClr val="FF000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Cắt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các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băng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giấy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(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hoặc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sợi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dây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)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có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độ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dài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1 dm, 2dm, 3dm.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Hãy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dán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bang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giấy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1dm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vào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vở</a:t>
                </a:r>
                <a:r>
                  <a:rPr lang="en-US" sz="36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.</a:t>
                </a:r>
                <a:endParaRPr sz="2400" dirty="0">
                  <a:solidFill>
                    <a:srgbClr val="FF0000"/>
                  </a:solidFill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019710" y="1426148"/>
                <a:ext cx="596622" cy="24658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cs typeface="Arial"/>
                    <a:sym typeface="Arial"/>
                  </a:rPr>
                  <a:t>5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pic>
        <p:nvPicPr>
          <p:cNvPr id="13" name="Picture 12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181EA39-2BA8-6597-9FC0-2FAB251B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81" y="1327726"/>
            <a:ext cx="7161238" cy="52078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B3EB425-38AD-B4C2-2B67-85AD47C01D81}"/>
              </a:ext>
            </a:extLst>
          </p:cNvPr>
          <p:cNvSpPr/>
          <p:nvPr/>
        </p:nvSpPr>
        <p:spPr>
          <a:xfrm>
            <a:off x="8770110" y="2627773"/>
            <a:ext cx="3045290" cy="10907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#9Slide03 IcielPanton Black" pitchFamily="2" charset="77"/>
              </a:rPr>
              <a:t>Sợi dây dài 3 dm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A61922-AA31-E1E7-C439-F0E726346580}"/>
              </a:ext>
            </a:extLst>
          </p:cNvPr>
          <p:cNvSpPr/>
          <p:nvPr/>
        </p:nvSpPr>
        <p:spPr>
          <a:xfrm>
            <a:off x="614086" y="2627773"/>
            <a:ext cx="3045290" cy="10907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#9Slide03 IcielPanton Black" pitchFamily="2" charset="77"/>
              </a:rPr>
              <a:t>Băng giấy dài 1 dm</a:t>
            </a:r>
          </a:p>
        </p:txBody>
      </p:sp>
    </p:spTree>
    <p:extLst>
      <p:ext uri="{BB962C8B-B14F-4D97-AF65-F5344CB8AC3E}">
        <p14:creationId xmlns:p14="http://schemas.microsoft.com/office/powerpoint/2010/main" val="73252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86757" y="1836322"/>
            <a:ext cx="7504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14400" b="1" dirty="0">
                <a:ln w="57150">
                  <a:solidFill>
                    <a:schemeClr val="bg1"/>
                  </a:solidFill>
                  <a:prstDash val="solid"/>
                </a:ln>
                <a:gradFill>
                  <a:gsLst>
                    <a:gs pos="4000">
                      <a:srgbClr val="FF737B"/>
                    </a:gs>
                    <a:gs pos="7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魂80号-萌趣小鱼体" panose="00000500000000000000" charset="-122"/>
                <a:ea typeface="字魂80号-萌趣小鱼体" panose="00000500000000000000" charset="-122"/>
              </a:rPr>
              <a:t>Thanks!</a:t>
            </a:r>
            <a:endParaRPr lang="zh-CN" altLang="en-US" sz="14400" b="1" dirty="0">
              <a:ln w="57150">
                <a:solidFill>
                  <a:schemeClr val="bg1"/>
                </a:solidFill>
                <a:prstDash val="solid"/>
              </a:ln>
              <a:gradFill>
                <a:gsLst>
                  <a:gs pos="4000">
                    <a:srgbClr val="FF737B"/>
                  </a:gs>
                  <a:gs pos="7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</a:gra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字魂80号-萌趣小鱼体" panose="00000500000000000000" charset="-122"/>
              <a:ea typeface="字魂80号-萌趣小鱼体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6121" r="22494" b="12131"/>
          <a:stretch>
            <a:fillRect/>
          </a:stretch>
        </p:blipFill>
        <p:spPr>
          <a:xfrm>
            <a:off x="9419482" y="4284994"/>
            <a:ext cx="2772518" cy="2573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BEBDA-AA7F-051E-E73C-C56DCE2278A9}"/>
              </a:ext>
            </a:extLst>
          </p:cNvPr>
          <p:cNvSpPr txBox="1"/>
          <p:nvPr/>
        </p:nvSpPr>
        <p:spPr>
          <a:xfrm>
            <a:off x="1842247" y="2259106"/>
            <a:ext cx="96549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1500" dirty="0">
                <a:solidFill>
                  <a:schemeClr val="bg1"/>
                </a:solidFill>
                <a:latin typeface="#9Slide07 IcielPony" panose="02000000000000000000" pitchFamily="2" charset="77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449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F91E4-5BD7-4A68-7041-3D323DC2A475}"/>
              </a:ext>
            </a:extLst>
          </p:cNvPr>
          <p:cNvSpPr/>
          <p:nvPr/>
        </p:nvSpPr>
        <p:spPr>
          <a:xfrm>
            <a:off x="5479958" y="1167046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+ 12 = ?</a:t>
            </a:r>
          </a:p>
        </p:txBody>
      </p:sp>
      <p:pic>
        <p:nvPicPr>
          <p:cNvPr id="7" name="Picture 6" descr="Red arrow | Free SVG">
            <a:extLst>
              <a:ext uri="{FF2B5EF4-FFF2-40B4-BE49-F238E27FC236}">
                <a16:creationId xmlns:a16="http://schemas.microsoft.com/office/drawing/2014/main" id="{5B1A15A8-7AA2-56E0-6247-0AFB6E4C2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5211110" y="4178131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B05869-A7AB-1DA8-7CD8-7159C3EDF543}"/>
              </a:ext>
            </a:extLst>
          </p:cNvPr>
          <p:cNvSpPr/>
          <p:nvPr/>
        </p:nvSpPr>
        <p:spPr>
          <a:xfrm>
            <a:off x="5463613" y="397956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26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+ 30 = ?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5169576" y="4132903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784041-075A-5458-E220-339142208328}"/>
              </a:ext>
            </a:extLst>
          </p:cNvPr>
          <p:cNvSpPr/>
          <p:nvPr/>
        </p:nvSpPr>
        <p:spPr>
          <a:xfrm>
            <a:off x="5463613" y="397956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26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B6DFB2-EF58-B483-182E-BCCFC6E02DAA}"/>
              </a:ext>
            </a:extLst>
          </p:cNvPr>
          <p:cNvSpPr/>
          <p:nvPr/>
        </p:nvSpPr>
        <p:spPr>
          <a:xfrm>
            <a:off x="5411324" y="977875"/>
            <a:ext cx="58124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40 - 10 = ?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Red arrow | Free SVG">
            <a:extLst>
              <a:ext uri="{FF2B5EF4-FFF2-40B4-BE49-F238E27FC236}">
                <a16:creationId xmlns:a16="http://schemas.microsoft.com/office/drawing/2014/main" id="{A1A3DCB4-34CB-320D-DDD8-1EDE58DF2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5169576" y="4132903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D5F5A8-0947-92A6-1D3D-642E4DC65954}"/>
              </a:ext>
            </a:extLst>
          </p:cNvPr>
          <p:cNvSpPr/>
          <p:nvPr/>
        </p:nvSpPr>
        <p:spPr>
          <a:xfrm>
            <a:off x="5463613" y="397956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26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6121" r="22494" b="12131"/>
          <a:stretch>
            <a:fillRect/>
          </a:stretch>
        </p:blipFill>
        <p:spPr>
          <a:xfrm>
            <a:off x="9419482" y="4284994"/>
            <a:ext cx="2772518" cy="2573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BEBDA-AA7F-051E-E73C-C56DCE2278A9}"/>
              </a:ext>
            </a:extLst>
          </p:cNvPr>
          <p:cNvSpPr txBox="1"/>
          <p:nvPr/>
        </p:nvSpPr>
        <p:spPr>
          <a:xfrm>
            <a:off x="1842247" y="2259106"/>
            <a:ext cx="96549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1500" dirty="0">
                <a:solidFill>
                  <a:schemeClr val="bg1"/>
                </a:solidFill>
                <a:latin typeface="#9Slide07 IcielPony" panose="02000000000000000000" pitchFamily="2" charset="77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80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Google Shape;4354;p3">
            <a:extLst>
              <a:ext uri="{FF2B5EF4-FFF2-40B4-BE49-F238E27FC236}">
                <a16:creationId xmlns:a16="http://schemas.microsoft.com/office/drawing/2014/main" id="{6BB776C7-EC70-7BB5-7152-1EA285298310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" b="13127" l="2523" r="83533">
                        <a14:foregroundMark x1="6640" y1="7817" x2="14874" y2="8112"/>
                        <a14:foregroundMark x1="78353" y1="6637" x2="83665" y2="6785"/>
                        <a14:foregroundMark x1="2523" y1="7522" x2="6375" y2="76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2575" t="-639" r="13044" b="85273"/>
          <a:stretch/>
        </p:blipFill>
        <p:spPr>
          <a:xfrm>
            <a:off x="2056964" y="1101084"/>
            <a:ext cx="7529853" cy="100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362;p3">
            <a:extLst>
              <a:ext uri="{FF2B5EF4-FFF2-40B4-BE49-F238E27FC236}">
                <a16:creationId xmlns:a16="http://schemas.microsoft.com/office/drawing/2014/main" id="{F220A730-5475-FA9E-C918-4E4308C26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1455080" y="1977313"/>
            <a:ext cx="8419370" cy="16926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63;p3">
            <a:extLst>
              <a:ext uri="{FF2B5EF4-FFF2-40B4-BE49-F238E27FC236}">
                <a16:creationId xmlns:a16="http://schemas.microsoft.com/office/drawing/2014/main" id="{F3FD388F-9469-1B5F-E00D-384C4F971162}"/>
              </a:ext>
            </a:extLst>
          </p:cNvPr>
          <p:cNvSpPr/>
          <p:nvPr/>
        </p:nvSpPr>
        <p:spPr>
          <a:xfrm>
            <a:off x="1455080" y="3916719"/>
            <a:ext cx="9242854" cy="1972969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Đề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- xi-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mét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là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một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đơn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vị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đo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độ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dài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.</a:t>
            </a:r>
            <a:endParaRPr sz="2400" dirty="0">
              <a:latin typeface="#9Slide03 IcielPanton Black" pitchFamily="2" charset="77"/>
            </a:endParaRPr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Đề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- xi-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mét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viết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là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dm</a:t>
            </a:r>
            <a:endParaRPr sz="2400" dirty="0">
              <a:latin typeface="#9Slide03 IcielPanton Black" pitchFamily="2" charset="77"/>
            </a:endParaRPr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 dm = 10 cm; 10 cm = 1dm</a:t>
            </a:r>
            <a:endParaRPr sz="2400" dirty="0">
              <a:latin typeface="#9Slide03 IcielPanton Black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A6BB6E-5CE5-537F-C2BB-6FADDDBC4CA0}"/>
              </a:ext>
            </a:extLst>
          </p:cNvPr>
          <p:cNvCxnSpPr/>
          <p:nvPr/>
        </p:nvCxnSpPr>
        <p:spPr>
          <a:xfrm>
            <a:off x="2423914" y="1624068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BAB3C6-9DA0-6A72-FD16-5F69835FC60B}"/>
              </a:ext>
            </a:extLst>
          </p:cNvPr>
          <p:cNvCxnSpPr/>
          <p:nvPr/>
        </p:nvCxnSpPr>
        <p:spPr>
          <a:xfrm>
            <a:off x="9571601" y="1624068"/>
            <a:ext cx="0" cy="706490"/>
          </a:xfrm>
          <a:prstGeom prst="line">
            <a:avLst/>
          </a:prstGeom>
          <a:ln w="57150">
            <a:solidFill>
              <a:srgbClr val="FF9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9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910B54-9C70-C1CB-F382-9B3E92929F28}"/>
              </a:ext>
            </a:extLst>
          </p:cNvPr>
          <p:cNvSpPr/>
          <p:nvPr/>
        </p:nvSpPr>
        <p:spPr>
          <a:xfrm>
            <a:off x="340242" y="297712"/>
            <a:ext cx="11472530" cy="6241311"/>
          </a:xfrm>
          <a:prstGeom prst="roundRect">
            <a:avLst/>
          </a:prstGeom>
          <a:solidFill>
            <a:schemeClr val="bg1">
              <a:alpha val="74996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8E22D-9700-22A7-6F47-1CFE5591D532}"/>
              </a:ext>
            </a:extLst>
          </p:cNvPr>
          <p:cNvGrpSpPr/>
          <p:nvPr/>
        </p:nvGrpSpPr>
        <p:grpSpPr>
          <a:xfrm>
            <a:off x="825909" y="478465"/>
            <a:ext cx="10555127" cy="1446510"/>
            <a:chOff x="2749275" y="606435"/>
            <a:chExt cx="5133866" cy="676197"/>
          </a:xfrm>
        </p:grpSpPr>
        <p:sp>
          <p:nvSpPr>
            <p:cNvPr id="6" name="Google Shape;4385;p6">
              <a:extLst>
                <a:ext uri="{FF2B5EF4-FFF2-40B4-BE49-F238E27FC236}">
                  <a16:creationId xmlns:a16="http://schemas.microsoft.com/office/drawing/2014/main" id="{A7E1AB97-00C0-1D50-B1AF-3E00E8B6BA79}"/>
                </a:ext>
              </a:extLst>
            </p:cNvPr>
            <p:cNvSpPr/>
            <p:nvPr/>
          </p:nvSpPr>
          <p:spPr>
            <a:xfrm>
              <a:off x="3367230" y="606435"/>
              <a:ext cx="4508642" cy="630193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#9Slide03 IcielPanton Black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386;p6">
              <a:extLst>
                <a:ext uri="{FF2B5EF4-FFF2-40B4-BE49-F238E27FC236}">
                  <a16:creationId xmlns:a16="http://schemas.microsoft.com/office/drawing/2014/main" id="{21CBEC8D-1C16-CB9B-0E4A-8678D54B1960}"/>
                </a:ext>
              </a:extLst>
            </p:cNvPr>
            <p:cNvGrpSpPr/>
            <p:nvPr/>
          </p:nvGrpSpPr>
          <p:grpSpPr>
            <a:xfrm>
              <a:off x="2749275" y="606435"/>
              <a:ext cx="5133866" cy="676197"/>
              <a:chOff x="1183343" y="1412195"/>
              <a:chExt cx="5133866" cy="676197"/>
            </a:xfrm>
          </p:grpSpPr>
          <p:sp>
            <p:nvSpPr>
              <p:cNvPr id="8" name="Google Shape;4387;p6">
                <a:extLst>
                  <a:ext uri="{FF2B5EF4-FFF2-40B4-BE49-F238E27FC236}">
                    <a16:creationId xmlns:a16="http://schemas.microsoft.com/office/drawing/2014/main" id="{F36D5032-86EF-99F6-C2A9-4AE32ECC642B}"/>
                  </a:ext>
                </a:extLst>
              </p:cNvPr>
              <p:cNvSpPr txBox="1"/>
              <p:nvPr/>
            </p:nvSpPr>
            <p:spPr>
              <a:xfrm>
                <a:off x="1794028" y="1412195"/>
                <a:ext cx="4523181" cy="67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Chọn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thẻ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ghi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đo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thích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hợp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với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mỗi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đồ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vật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 b="1" dirty="0" err="1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sau</a:t>
                </a:r>
                <a:r>
                  <a:rPr lang="en-US" sz="4400" b="1" dirty="0">
                    <a:solidFill>
                      <a:schemeClr val="dk1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:</a:t>
                </a:r>
                <a:endParaRPr sz="3200" dirty="0">
                  <a:latin typeface="#9Slide03 IcielPanton Black" pitchFamily="2" charset="77"/>
                </a:endParaRPr>
              </a:p>
            </p:txBody>
          </p:sp>
          <p:sp>
            <p:nvSpPr>
              <p:cNvPr id="9" name="Google Shape;4388;p6">
                <a:extLst>
                  <a:ext uri="{FF2B5EF4-FFF2-40B4-BE49-F238E27FC236}">
                    <a16:creationId xmlns:a16="http://schemas.microsoft.com/office/drawing/2014/main" id="{48593406-800E-4F96-7127-7B66D851D3B3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 b="1" dirty="0">
                    <a:solidFill>
                      <a:srgbClr val="002060"/>
                    </a:solidFill>
                    <a:latin typeface="#9Slide03 IcielPanton Black" pitchFamily="2" charset="77"/>
                    <a:ea typeface="Arial"/>
                    <a:cs typeface="Arial"/>
                    <a:sym typeface="Arial"/>
                  </a:rPr>
                  <a:t>1</a:t>
                </a:r>
                <a:endParaRPr sz="4800" dirty="0">
                  <a:solidFill>
                    <a:srgbClr val="002060"/>
                  </a:solidFill>
                  <a:latin typeface="#9Slide03 IcielPanton Black" pitchFamily="2" charset="77"/>
                </a:endParaRPr>
              </a:p>
            </p:txBody>
          </p:sp>
        </p:grp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A0655D-464A-5C8F-017B-33434AB5C343}"/>
              </a:ext>
            </a:extLst>
          </p:cNvPr>
          <p:cNvSpPr/>
          <p:nvPr/>
        </p:nvSpPr>
        <p:spPr>
          <a:xfrm>
            <a:off x="62389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E79570-200A-C19E-2F58-844A0649B5E6}"/>
              </a:ext>
            </a:extLst>
          </p:cNvPr>
          <p:cNvSpPr/>
          <p:nvPr/>
        </p:nvSpPr>
        <p:spPr>
          <a:xfrm>
            <a:off x="3562021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087DB3-3B8B-120B-3A14-65844E528893}"/>
              </a:ext>
            </a:extLst>
          </p:cNvPr>
          <p:cNvSpPr/>
          <p:nvPr/>
        </p:nvSpPr>
        <p:spPr>
          <a:xfrm>
            <a:off x="6478885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4C467E1-9B19-334E-427C-0FA12EAA4F38}"/>
              </a:ext>
            </a:extLst>
          </p:cNvPr>
          <p:cNvSpPr/>
          <p:nvPr/>
        </p:nvSpPr>
        <p:spPr>
          <a:xfrm>
            <a:off x="9395749" y="2217199"/>
            <a:ext cx="2215003" cy="776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95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Google Shape;4387;p6">
            <a:extLst>
              <a:ext uri="{FF2B5EF4-FFF2-40B4-BE49-F238E27FC236}">
                <a16:creationId xmlns:a16="http://schemas.microsoft.com/office/drawing/2014/main" id="{6980CD13-A612-FA5B-DD5F-D72E30BB06A2}"/>
              </a:ext>
            </a:extLst>
          </p:cNvPr>
          <p:cNvSpPr txBox="1"/>
          <p:nvPr/>
        </p:nvSpPr>
        <p:spPr>
          <a:xfrm>
            <a:off x="82590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6" name="Google Shape;4387;p6">
            <a:extLst>
              <a:ext uri="{FF2B5EF4-FFF2-40B4-BE49-F238E27FC236}">
                <a16:creationId xmlns:a16="http://schemas.microsoft.com/office/drawing/2014/main" id="{E9C52958-49BE-9C40-7732-A55BE868B8C0}"/>
              </a:ext>
            </a:extLst>
          </p:cNvPr>
          <p:cNvSpPr txBox="1"/>
          <p:nvPr/>
        </p:nvSpPr>
        <p:spPr>
          <a:xfrm>
            <a:off x="3749805" y="2217199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12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7" name="Google Shape;4387;p6">
            <a:extLst>
              <a:ext uri="{FF2B5EF4-FFF2-40B4-BE49-F238E27FC236}">
                <a16:creationId xmlns:a16="http://schemas.microsoft.com/office/drawing/2014/main" id="{7B41D5FE-B480-2930-CEAA-30D22E5DD9D1}"/>
              </a:ext>
            </a:extLst>
          </p:cNvPr>
          <p:cNvSpPr txBox="1"/>
          <p:nvPr/>
        </p:nvSpPr>
        <p:spPr>
          <a:xfrm>
            <a:off x="6666669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1 dm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AC01C7A4-05F9-2156-5C5D-291F3FFA047F}"/>
              </a:ext>
            </a:extLst>
          </p:cNvPr>
          <p:cNvSpPr txBox="1"/>
          <p:nvPr/>
        </p:nvSpPr>
        <p:spPr>
          <a:xfrm>
            <a:off x="9583533" y="2233234"/>
            <a:ext cx="18394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71F"/>
                </a:solidFill>
                <a:latin typeface="#9Slide03 IcielPanton Black" pitchFamily="2" charset="77"/>
                <a:ea typeface="Arial"/>
                <a:cs typeface="Arial"/>
                <a:sym typeface="Arial"/>
              </a:rPr>
              <a:t>5 cm</a:t>
            </a:r>
            <a:endParaRPr sz="3200" dirty="0">
              <a:solidFill>
                <a:srgbClr val="FF971F"/>
              </a:solidFill>
              <a:latin typeface="#9Slide03 IcielPanton Black" pitchFamily="2" charset="77"/>
            </a:endParaRPr>
          </a:p>
        </p:txBody>
      </p:sp>
      <p:pic>
        <p:nvPicPr>
          <p:cNvPr id="20" name="Picture 19" descr="A wooden ruler with numbers&#10;&#10;Description automatically generated">
            <a:extLst>
              <a:ext uri="{FF2B5EF4-FFF2-40B4-BE49-F238E27FC236}">
                <a16:creationId xmlns:a16="http://schemas.microsoft.com/office/drawing/2014/main" id="{BA71CE2F-69DE-9C0B-DD36-DE7BF7007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7560" r="27947" b="23558"/>
          <a:stretch/>
        </p:blipFill>
        <p:spPr>
          <a:xfrm>
            <a:off x="925138" y="3896257"/>
            <a:ext cx="10090192" cy="16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58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316</Words>
  <Application>Microsoft Macintosh PowerPoint</Application>
  <PresentationFormat>Widescreen</PresentationFormat>
  <Paragraphs>81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#9Slide03 IcielPanton Black</vt:lpstr>
      <vt:lpstr>UTM Cooper Black</vt:lpstr>
      <vt:lpstr>#9Slide07 IcielPony</vt:lpstr>
      <vt:lpstr>字魂80号-萌趣小鱼体</vt:lpstr>
      <vt:lpstr>Times New Roman</vt:lpstr>
      <vt:lpstr>等线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YZL</dc:creator>
  <cp:lastModifiedBy>Microsoft Office User</cp:lastModifiedBy>
  <cp:revision>37</cp:revision>
  <dcterms:created xsi:type="dcterms:W3CDTF">2021-05-03T05:34:00Z</dcterms:created>
  <dcterms:modified xsi:type="dcterms:W3CDTF">2023-11-08T12:10:46Z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2052-11.8.6.8810</vt:lpwstr>
  </property>
</Properties>
</file>