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0" r:id="rId3"/>
  </p:sldMasterIdLst>
  <p:sldIdLst>
    <p:sldId id="256" r:id="rId4"/>
    <p:sldId id="258" r:id="rId5"/>
    <p:sldId id="259" r:id="rId6"/>
    <p:sldId id="304" r:id="rId7"/>
    <p:sldId id="315" r:id="rId8"/>
    <p:sldId id="293" r:id="rId9"/>
    <p:sldId id="260" r:id="rId10"/>
    <p:sldId id="265" r:id="rId11"/>
    <p:sldId id="266" r:id="rId12"/>
    <p:sldId id="295" r:id="rId13"/>
    <p:sldId id="298" r:id="rId14"/>
    <p:sldId id="316" r:id="rId15"/>
    <p:sldId id="296" r:id="rId16"/>
    <p:sldId id="264" r:id="rId17"/>
    <p:sldId id="307" r:id="rId18"/>
    <p:sldId id="308" r:id="rId19"/>
    <p:sldId id="309" r:id="rId20"/>
    <p:sldId id="310" r:id="rId21"/>
    <p:sldId id="311" r:id="rId22"/>
    <p:sldId id="312" r:id="rId23"/>
    <p:sldId id="262" r:id="rId24"/>
    <p:sldId id="313" r:id="rId25"/>
    <p:sldId id="267" r:id="rId26"/>
    <p:sldId id="292"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0E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3912596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80304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285820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011" indent="0" algn="ctr">
              <a:buNone/>
              <a:defRPr sz="2000"/>
            </a:lvl2pPr>
            <a:lvl3pPr marL="914037" indent="0" algn="ctr">
              <a:buNone/>
              <a:defRPr sz="1867"/>
            </a:lvl3pPr>
            <a:lvl4pPr marL="1371056" indent="0" algn="ctr">
              <a:buNone/>
              <a:defRPr sz="1600"/>
            </a:lvl4pPr>
            <a:lvl5pPr marL="1828074" indent="0" algn="ctr">
              <a:buNone/>
              <a:defRPr sz="1600"/>
            </a:lvl5pPr>
            <a:lvl6pPr marL="2285102" indent="0" algn="ctr">
              <a:buNone/>
              <a:defRPr sz="1600"/>
            </a:lvl6pPr>
            <a:lvl7pPr marL="2742110" indent="0" algn="ctr">
              <a:buNone/>
              <a:defRPr sz="1600"/>
            </a:lvl7pPr>
            <a:lvl8pPr marL="3199120" indent="0" algn="ctr">
              <a:buNone/>
              <a:defRPr sz="1600"/>
            </a:lvl8pPr>
            <a:lvl9pPr marL="36561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2" y="193061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19" rIns="91411" bIns="45719" rtlCol="0" anchor="ctr"/>
          <a:lstStyle/>
          <a:p>
            <a:pPr algn="ctr" defTabSz="914037"/>
            <a:endParaRPr lang="en-US" sz="1867">
              <a:solidFill>
                <a:prstClr val="white"/>
              </a:solidFill>
            </a:endParaRPr>
          </a:p>
        </p:txBody>
      </p:sp>
    </p:spTree>
    <p:extLst>
      <p:ext uri="{BB962C8B-B14F-4D97-AF65-F5344CB8AC3E}">
        <p14:creationId xmlns:p14="http://schemas.microsoft.com/office/powerpoint/2010/main" val="2450647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7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91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2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2" y="1"/>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37" indent="0">
              <a:buNone/>
              <a:defRPr sz="1867">
                <a:solidFill>
                  <a:schemeClr val="tx1">
                    <a:tint val="75000"/>
                  </a:schemeClr>
                </a:solidFill>
              </a:defRPr>
            </a:lvl3pPr>
            <a:lvl4pPr marL="1371056" indent="0">
              <a:buNone/>
              <a:defRPr sz="1600">
                <a:solidFill>
                  <a:schemeClr val="tx1">
                    <a:tint val="75000"/>
                  </a:schemeClr>
                </a:solidFill>
              </a:defRPr>
            </a:lvl4pPr>
            <a:lvl5pPr marL="1828074" indent="0">
              <a:buNone/>
              <a:defRPr sz="1600">
                <a:solidFill>
                  <a:schemeClr val="tx1">
                    <a:tint val="75000"/>
                  </a:schemeClr>
                </a:solidFill>
              </a:defRPr>
            </a:lvl5pPr>
            <a:lvl6pPr marL="2285102" indent="0">
              <a:buNone/>
              <a:defRPr sz="1600">
                <a:solidFill>
                  <a:schemeClr val="tx1">
                    <a:tint val="75000"/>
                  </a:schemeClr>
                </a:solidFill>
              </a:defRPr>
            </a:lvl6pPr>
            <a:lvl7pPr marL="2742110" indent="0">
              <a:buNone/>
              <a:defRPr sz="1600">
                <a:solidFill>
                  <a:schemeClr val="tx1">
                    <a:tint val="75000"/>
                  </a:schemeClr>
                </a:solidFill>
              </a:defRPr>
            </a:lvl7pPr>
            <a:lvl8pPr marL="3199120" indent="0">
              <a:buNone/>
              <a:defRPr sz="1600">
                <a:solidFill>
                  <a:schemeClr val="tx1">
                    <a:tint val="75000"/>
                  </a:schemeClr>
                </a:solidFill>
              </a:defRPr>
            </a:lvl8pPr>
            <a:lvl9pPr marL="365613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821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472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554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471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965160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46"/>
            <a:ext cx="6172200" cy="4873625"/>
          </a:xfrm>
        </p:spPr>
        <p:txBody>
          <a:bodyPr/>
          <a:lstStyle>
            <a:lvl1pPr marL="0" indent="0">
              <a:buNone/>
              <a:defRPr sz="3200"/>
            </a:lvl1pPr>
            <a:lvl2pPr marL="457011" indent="0">
              <a:buNone/>
              <a:defRPr sz="2800"/>
            </a:lvl2pPr>
            <a:lvl3pPr marL="914037" indent="0">
              <a:buNone/>
              <a:defRPr sz="2400"/>
            </a:lvl3pPr>
            <a:lvl4pPr marL="1371056" indent="0">
              <a:buNone/>
              <a:defRPr sz="2000"/>
            </a:lvl4pPr>
            <a:lvl5pPr marL="1828074" indent="0">
              <a:buNone/>
              <a:defRPr sz="2000"/>
            </a:lvl5pPr>
            <a:lvl6pPr marL="2285102" indent="0">
              <a:buNone/>
              <a:defRPr sz="2000"/>
            </a:lvl6pPr>
            <a:lvl7pPr marL="2742110" indent="0">
              <a:buNone/>
              <a:defRPr sz="2000"/>
            </a:lvl7pPr>
            <a:lvl8pPr marL="3199120" indent="0">
              <a:buNone/>
              <a:defRPr sz="2000"/>
            </a:lvl8pPr>
            <a:lvl9pPr marL="3656131"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023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33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831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 y="0"/>
            <a:ext cx="12191999" cy="6858000"/>
          </a:xfrm>
          <a:prstGeom prst="rect">
            <a:avLst/>
          </a:prstGeom>
        </p:spPr>
      </p:pic>
    </p:spTree>
    <p:extLst>
      <p:ext uri="{BB962C8B-B14F-4D97-AF65-F5344CB8AC3E}">
        <p14:creationId xmlns:p14="http://schemas.microsoft.com/office/powerpoint/2010/main" val="2377552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833191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310651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137713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7015485-3F6B-4B03-A8C5-9120DD0115A9}"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984080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7015485-3F6B-4B03-A8C5-9120DD0115A9}" type="datetimeFigureOut">
              <a:rPr lang="en-US" smtClean="0"/>
              <a:t>8/25/23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845446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7015485-3F6B-4B03-A8C5-9120DD0115A9}" type="datetimeFigureOut">
              <a:rPr lang="en-US" smtClean="0"/>
              <a:t>8/25/23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12267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889692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5485-3F6B-4B03-A8C5-9120DD0115A9}" type="datetimeFigureOut">
              <a:rPr lang="en-US" smtClean="0"/>
              <a:t>8/25/23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3340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954899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822028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99713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04744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237104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t>8/25/23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128805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t>8/25/23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94820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t>8/25/23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416985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92347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extLst>
      <p:ext uri="{BB962C8B-B14F-4D97-AF65-F5344CB8AC3E}">
        <p14:creationId xmlns:p14="http://schemas.microsoft.com/office/powerpoint/2010/main" val="51260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t>8/25/23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t>‹#›</a:t>
            </a:fld>
            <a:endParaRPr lang="en-US"/>
          </a:p>
        </p:txBody>
      </p:sp>
    </p:spTree>
    <p:extLst>
      <p:ext uri="{BB962C8B-B14F-4D97-AF65-F5344CB8AC3E}">
        <p14:creationId xmlns:p14="http://schemas.microsoft.com/office/powerpoint/2010/main" val="405081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1A61832-5EF8-78C7-B1EC-092C6CC3DE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2"/>
            <a:ext cx="2743200" cy="365125"/>
          </a:xfrm>
          <a:prstGeom prst="rect">
            <a:avLst/>
          </a:prstGeom>
        </p:spPr>
        <p:txBody>
          <a:bodyPr vert="horz" lIns="68558" tIns="34289" rIns="68558" bIns="34289" rtlCol="0" anchor="ctr"/>
          <a:lstStyle>
            <a:lvl1pPr algn="l">
              <a:defRPr sz="1200">
                <a:solidFill>
                  <a:schemeClr val="tx1">
                    <a:tint val="75000"/>
                  </a:schemeClr>
                </a:solidFill>
              </a:defRPr>
            </a:lvl1pPr>
          </a:lstStyle>
          <a:p>
            <a:pPr defTabSz="914037"/>
            <a:fld id="{FE1C8935-5503-46B3-AA64-FDD06962785D}" type="datetimeFigureOut">
              <a:rPr lang="en-US" smtClean="0">
                <a:solidFill>
                  <a:prstClr val="black">
                    <a:tint val="75000"/>
                  </a:prstClr>
                </a:solidFill>
              </a:rPr>
              <a:pPr defTabSz="914037"/>
              <a:t>8/25/23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2"/>
            <a:ext cx="4114800" cy="365125"/>
          </a:xfrm>
          <a:prstGeom prst="rect">
            <a:avLst/>
          </a:prstGeom>
        </p:spPr>
        <p:txBody>
          <a:bodyPr vert="horz" lIns="68558" tIns="34289" rIns="68558" bIns="34289" rtlCol="0" anchor="ctr"/>
          <a:lstStyle>
            <a:lvl1pPr algn="ctr">
              <a:defRPr sz="1200">
                <a:solidFill>
                  <a:schemeClr val="tx1">
                    <a:tint val="75000"/>
                  </a:schemeClr>
                </a:solidFill>
              </a:defRPr>
            </a:lvl1pPr>
          </a:lstStyle>
          <a:p>
            <a:pPr defTabSz="91403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2"/>
            <a:ext cx="2743200" cy="365125"/>
          </a:xfrm>
          <a:prstGeom prst="rect">
            <a:avLst/>
          </a:prstGeom>
        </p:spPr>
        <p:txBody>
          <a:bodyPr vert="horz" lIns="68558" tIns="34289" rIns="68558" bIns="34289" rtlCol="0" anchor="ctr"/>
          <a:lstStyle>
            <a:lvl1pPr algn="r">
              <a:defRPr sz="1200">
                <a:solidFill>
                  <a:schemeClr val="tx1">
                    <a:tint val="75000"/>
                  </a:schemeClr>
                </a:solidFill>
              </a:defRPr>
            </a:lvl1pPr>
          </a:lstStyle>
          <a:p>
            <a:pPr defTabSz="914037"/>
            <a:fld id="{9306B73E-E889-4101-943F-C932486AC50A}" type="slidenum">
              <a:rPr lang="en-US" smtClean="0">
                <a:solidFill>
                  <a:prstClr val="black">
                    <a:tint val="75000"/>
                  </a:prstClr>
                </a:solidFill>
              </a:rPr>
              <a:pPr defTabSz="914037"/>
              <a:t>‹#›</a:t>
            </a:fld>
            <a:endParaRPr lang="en-US">
              <a:solidFill>
                <a:prstClr val="black">
                  <a:tint val="75000"/>
                </a:prstClr>
              </a:solidFill>
            </a:endParaRPr>
          </a:p>
        </p:txBody>
      </p:sp>
    </p:spTree>
    <p:extLst>
      <p:ext uri="{BB962C8B-B14F-4D97-AF65-F5344CB8AC3E}">
        <p14:creationId xmlns:p14="http://schemas.microsoft.com/office/powerpoint/2010/main" val="193920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0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4" indent="-228514" algn="l" defTabSz="9140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2" indent="-228514" algn="l" defTabSz="9140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50" indent="-228514" algn="l" defTabSz="9140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0"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71"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97"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616"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634"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662"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37" rtl="0" eaLnBrk="1" latinLnBrk="0" hangingPunct="1">
        <a:defRPr sz="1867" kern="1200">
          <a:solidFill>
            <a:schemeClr val="tx1"/>
          </a:solidFill>
          <a:latin typeface="+mn-lt"/>
          <a:ea typeface="+mn-ea"/>
          <a:cs typeface="+mn-cs"/>
        </a:defRPr>
      </a:lvl1pPr>
      <a:lvl2pPr marL="457011" algn="l" defTabSz="914037" rtl="0" eaLnBrk="1" latinLnBrk="0" hangingPunct="1">
        <a:defRPr sz="1867" kern="1200">
          <a:solidFill>
            <a:schemeClr val="tx1"/>
          </a:solidFill>
          <a:latin typeface="+mn-lt"/>
          <a:ea typeface="+mn-ea"/>
          <a:cs typeface="+mn-cs"/>
        </a:defRPr>
      </a:lvl2pPr>
      <a:lvl3pPr marL="914037" algn="l" defTabSz="914037" rtl="0" eaLnBrk="1" latinLnBrk="0" hangingPunct="1">
        <a:defRPr sz="1867" kern="1200">
          <a:solidFill>
            <a:schemeClr val="tx1"/>
          </a:solidFill>
          <a:latin typeface="+mn-lt"/>
          <a:ea typeface="+mn-ea"/>
          <a:cs typeface="+mn-cs"/>
        </a:defRPr>
      </a:lvl3pPr>
      <a:lvl4pPr marL="1371056" algn="l" defTabSz="914037" rtl="0" eaLnBrk="1" latinLnBrk="0" hangingPunct="1">
        <a:defRPr sz="1867" kern="1200">
          <a:solidFill>
            <a:schemeClr val="tx1"/>
          </a:solidFill>
          <a:latin typeface="+mn-lt"/>
          <a:ea typeface="+mn-ea"/>
          <a:cs typeface="+mn-cs"/>
        </a:defRPr>
      </a:lvl4pPr>
      <a:lvl5pPr marL="1828074" algn="l" defTabSz="914037" rtl="0" eaLnBrk="1" latinLnBrk="0" hangingPunct="1">
        <a:defRPr sz="1867" kern="1200">
          <a:solidFill>
            <a:schemeClr val="tx1"/>
          </a:solidFill>
          <a:latin typeface="+mn-lt"/>
          <a:ea typeface="+mn-ea"/>
          <a:cs typeface="+mn-cs"/>
        </a:defRPr>
      </a:lvl5pPr>
      <a:lvl6pPr marL="2285102" algn="l" defTabSz="914037" rtl="0" eaLnBrk="1" latinLnBrk="0" hangingPunct="1">
        <a:defRPr sz="1867" kern="1200">
          <a:solidFill>
            <a:schemeClr val="tx1"/>
          </a:solidFill>
          <a:latin typeface="+mn-lt"/>
          <a:ea typeface="+mn-ea"/>
          <a:cs typeface="+mn-cs"/>
        </a:defRPr>
      </a:lvl6pPr>
      <a:lvl7pPr marL="2742110" algn="l" defTabSz="914037" rtl="0" eaLnBrk="1" latinLnBrk="0" hangingPunct="1">
        <a:defRPr sz="1867" kern="1200">
          <a:solidFill>
            <a:schemeClr val="tx1"/>
          </a:solidFill>
          <a:latin typeface="+mn-lt"/>
          <a:ea typeface="+mn-ea"/>
          <a:cs typeface="+mn-cs"/>
        </a:defRPr>
      </a:lvl7pPr>
      <a:lvl8pPr marL="3199120" algn="l" defTabSz="914037" rtl="0" eaLnBrk="1" latinLnBrk="0" hangingPunct="1">
        <a:defRPr sz="1867" kern="1200">
          <a:solidFill>
            <a:schemeClr val="tx1"/>
          </a:solidFill>
          <a:latin typeface="+mn-lt"/>
          <a:ea typeface="+mn-ea"/>
          <a:cs typeface="+mn-cs"/>
        </a:defRPr>
      </a:lvl8pPr>
      <a:lvl9pPr marL="3656131" algn="l" defTabSz="91403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5485-3F6B-4B03-A8C5-9120DD0115A9}" type="datetimeFigureOut">
              <a:rPr lang="en-US" smtClean="0"/>
              <a:t>8/25/23</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D53E-6BFE-4477-907C-A87F66A63643}" type="slidenum">
              <a:rPr lang="en-US" smtClean="0"/>
              <a:t>‹#›</a:t>
            </a:fld>
            <a:endParaRPr lang="en-US"/>
          </a:p>
        </p:txBody>
      </p:sp>
    </p:spTree>
    <p:extLst>
      <p:ext uri="{BB962C8B-B14F-4D97-AF65-F5344CB8AC3E}">
        <p14:creationId xmlns:p14="http://schemas.microsoft.com/office/powerpoint/2010/main" val="5388030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144B1-BC48-4FB5-81A0-5EEE0F41D92F}"/>
              </a:ext>
            </a:extLst>
          </p:cNvPr>
          <p:cNvSpPr/>
          <p:nvPr/>
        </p:nvSpPr>
        <p:spPr>
          <a:xfrm>
            <a:off x="180109" y="2316163"/>
            <a:ext cx="11831781" cy="1569660"/>
          </a:xfrm>
          <a:prstGeom prst="rect">
            <a:avLst/>
          </a:prstGeom>
        </p:spPr>
        <p:txBody>
          <a:bodyPr wrap="square">
            <a:spAutoFit/>
          </a:bodyPr>
          <a:lstStyle/>
          <a:p>
            <a:pPr algn="ctr" defTabSz="685800">
              <a:defRPr/>
            </a:pPr>
            <a:r>
              <a:rPr lang="en-US" sz="4800" b="1" dirty="0" err="1">
                <a:solidFill>
                  <a:srgbClr val="0070C0"/>
                </a:solidFill>
                <a:latin typeface="Times New Roman" panose="02020603050405020304" pitchFamily="18" charset="0"/>
                <a:cs typeface="Times New Roman" panose="02020603050405020304" pitchFamily="18" charset="0"/>
              </a:rPr>
              <a:t>Tuần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11: </a:t>
            </a:r>
            <a:r>
              <a:rPr lang="en-US" sz="4800" b="1" dirty="0" err="1" smtClean="0">
                <a:solidFill>
                  <a:srgbClr val="0070C0"/>
                </a:solidFill>
                <a:latin typeface="Times New Roman" panose="02020603050405020304" pitchFamily="18" charset="0"/>
                <a:cs typeface="Times New Roman" panose="02020603050405020304" pitchFamily="18" charset="0"/>
              </a:rPr>
              <a:t>Ước</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mơ</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của</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em</a:t>
            </a:r>
            <a:endParaRPr lang="en-US" sz="4800" b="1" dirty="0">
              <a:solidFill>
                <a:srgbClr val="0070C0"/>
              </a:solidFill>
              <a:latin typeface="Times New Roman" panose="02020603050405020304" pitchFamily="18" charset="0"/>
              <a:cs typeface="Times New Roman" panose="02020603050405020304" pitchFamily="18" charset="0"/>
            </a:endParaRPr>
          </a:p>
          <a:p>
            <a:pPr algn="ctr" defTabSz="685800">
              <a:defRPr/>
            </a:pPr>
            <a:r>
              <a:rPr lang="en-US" sz="4800" b="1" dirty="0" err="1" smtClean="0">
                <a:solidFill>
                  <a:srgbClr val="FF0000"/>
                </a:solidFill>
                <a:latin typeface="Times New Roman" panose="02020603050405020304" pitchFamily="18" charset="0"/>
                <a:cs typeface="Times New Roman" panose="02020603050405020304" pitchFamily="18" charset="0"/>
              </a:rPr>
              <a:t>Bài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4:  Theo </a:t>
            </a:r>
            <a:r>
              <a:rPr lang="en-US" sz="4800" b="1" dirty="0" err="1" smtClean="0">
                <a:solidFill>
                  <a:srgbClr val="FF0000"/>
                </a:solidFill>
                <a:latin typeface="Times New Roman" panose="02020603050405020304" pitchFamily="18" charset="0"/>
                <a:cs typeface="Times New Roman" panose="02020603050405020304" pitchFamily="18" charset="0"/>
              </a:rPr>
              <a:t>đuổi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ước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mơ</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424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13">
            <a:extLst>
              <a:ext uri="{FF2B5EF4-FFF2-40B4-BE49-F238E27FC236}">
                <a16:creationId xmlns:a16="http://schemas.microsoft.com/office/drawing/2014/main" id="{D0CB0045-76E3-AF93-7F98-E448C2D7C41C}"/>
              </a:ext>
            </a:extLst>
          </p:cNvPr>
          <p:cNvSpPr/>
          <p:nvPr/>
        </p:nvSpPr>
        <p:spPr>
          <a:xfrm>
            <a:off x="503328" y="151256"/>
            <a:ext cx="2722519" cy="900937"/>
          </a:xfrm>
          <a:prstGeom prst="roundRect">
            <a:avLst/>
          </a:prstGeom>
          <a:solidFill>
            <a:srgbClr val="7030A0"/>
          </a:solidFill>
          <a:ln w="38100" cap="flat" cmpd="sng" algn="ctr">
            <a:solidFill>
              <a:sysClr val="window" lastClr="FFFFFF">
                <a:lumMod val="50000"/>
              </a:sysClr>
            </a:solidFill>
            <a:prstDash val="solid"/>
            <a:miter lim="800000"/>
          </a:ln>
          <a:effectLst/>
        </p:spPr>
        <p:txBody>
          <a:bodyPr rtlCol="0" anchor="ctr"/>
          <a:lstStyle/>
          <a:p>
            <a:pPr marL="0" marR="0" lvl="0" indent="0" algn="ctr" defTabSz="91390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CHÚ THÍCH</a:t>
            </a:r>
          </a:p>
        </p:txBody>
      </p:sp>
      <p:pic>
        <p:nvPicPr>
          <p:cNvPr id="8" name="Picture 7"/>
          <p:cNvPicPr>
            <a:picLocks noChangeAspect="1"/>
          </p:cNvPicPr>
          <p:nvPr/>
        </p:nvPicPr>
        <p:blipFill>
          <a:blip r:embed="rId3"/>
          <a:stretch>
            <a:fillRect/>
          </a:stretch>
        </p:blipFill>
        <p:spPr>
          <a:xfrm>
            <a:off x="213972" y="1019963"/>
            <a:ext cx="11100573" cy="1518754"/>
          </a:xfrm>
          <a:prstGeom prst="rect">
            <a:avLst/>
          </a:prstGeom>
        </p:spPr>
      </p:pic>
      <p:sp>
        <p:nvSpPr>
          <p:cNvPr id="10" name="Rectangle 9"/>
          <p:cNvSpPr/>
          <p:nvPr/>
        </p:nvSpPr>
        <p:spPr>
          <a:xfrm>
            <a:off x="0" y="2305332"/>
            <a:ext cx="3089662" cy="584775"/>
          </a:xfrm>
          <a:prstGeom prst="rect">
            <a:avLst/>
          </a:prstGeom>
        </p:spPr>
        <p:txBody>
          <a:bodyPr wrap="square">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 </a:t>
            </a:r>
            <a:r>
              <a:rPr lang="vi-VN" sz="3200" b="1" dirty="0" smtClean="0">
                <a:solidFill>
                  <a:srgbClr val="C00000"/>
                </a:solidFill>
                <a:latin typeface="Times New Roman" panose="02020603050405020304" pitchFamily="18" charset="0"/>
                <a:cs typeface="Times New Roman" panose="02020603050405020304" pitchFamily="18" charset="0"/>
              </a:rPr>
              <a:t>Phi </a:t>
            </a:r>
            <a:r>
              <a:rPr lang="vi-VN" sz="3200" b="1" dirty="0">
                <a:solidFill>
                  <a:srgbClr val="C00000"/>
                </a:solidFill>
                <a:latin typeface="Times New Roman" panose="02020603050405020304" pitchFamily="18" charset="0"/>
                <a:cs typeface="Times New Roman" panose="02020603050405020304" pitchFamily="18" charset="0"/>
              </a:rPr>
              <a:t>hành gia </a:t>
            </a:r>
            <a:r>
              <a:rPr lang="en-US" sz="3200" b="1" dirty="0" smtClean="0">
                <a:solidFill>
                  <a:srgbClr val="C00000"/>
                </a:solidFill>
                <a:latin typeface="Times New Roman" panose="02020603050405020304" pitchFamily="18" charset="0"/>
                <a:cs typeface="Times New Roman" panose="02020603050405020304" pitchFamily="18" charset="0"/>
              </a:rPr>
              <a:t>:</a:t>
            </a:r>
            <a:r>
              <a:rPr lang="vi-VN" sz="3200" b="1" dirty="0">
                <a:solidFill>
                  <a:srgbClr val="444545"/>
                </a:solidFill>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20790" y="4415608"/>
            <a:ext cx="2815584" cy="584775"/>
          </a:xfrm>
          <a:prstGeom prst="rect">
            <a:avLst/>
          </a:prstGeom>
        </p:spPr>
        <p:txBody>
          <a:bodyPr wrap="square">
            <a:spAutoFit/>
          </a:bodyPr>
          <a:lstStyle/>
          <a:p>
            <a:pPr algn="just"/>
            <a:r>
              <a:rPr lang="en-US" sz="3200" b="1" dirty="0" smtClean="0">
                <a:solidFill>
                  <a:srgbClr val="C00000"/>
                </a:solidFill>
                <a:latin typeface="+mj-lt"/>
              </a:rPr>
              <a:t>- </a:t>
            </a:r>
            <a:r>
              <a:rPr lang="vi-VN" sz="3200" b="1" dirty="0" smtClean="0">
                <a:solidFill>
                  <a:srgbClr val="C00000"/>
                </a:solidFill>
                <a:latin typeface="+mj-lt"/>
              </a:rPr>
              <a:t>Chuyên gia</a:t>
            </a:r>
            <a:r>
              <a:rPr lang="en-US" sz="3200" b="1" dirty="0" smtClean="0">
                <a:solidFill>
                  <a:srgbClr val="3D0EB2"/>
                </a:solidFill>
                <a:latin typeface="+mj-lt"/>
              </a:rPr>
              <a:t>:</a:t>
            </a:r>
            <a:r>
              <a:rPr lang="vi-VN" sz="3200" b="1" dirty="0">
                <a:solidFill>
                  <a:srgbClr val="3D0EB2"/>
                </a:solidFill>
                <a:latin typeface="+mj-lt"/>
              </a:rPr>
              <a:t> </a:t>
            </a:r>
            <a:endParaRPr lang="en-US" sz="3200" b="1" dirty="0">
              <a:solidFill>
                <a:srgbClr val="3D0EB2"/>
              </a:solidFill>
              <a:latin typeface="+mj-lt"/>
            </a:endParaRPr>
          </a:p>
        </p:txBody>
      </p:sp>
      <p:sp>
        <p:nvSpPr>
          <p:cNvPr id="5" name="Rectangle 4"/>
          <p:cNvSpPr/>
          <p:nvPr/>
        </p:nvSpPr>
        <p:spPr>
          <a:xfrm>
            <a:off x="2425420" y="4394678"/>
            <a:ext cx="9560544" cy="2062103"/>
          </a:xfrm>
          <a:prstGeom prst="rect">
            <a:avLst/>
          </a:prstGeom>
        </p:spPr>
        <p:txBody>
          <a:bodyPr wrap="square">
            <a:spAutoFit/>
          </a:bodyPr>
          <a:lstStyle/>
          <a:p>
            <a:pPr lvl="0" algn="just"/>
            <a:r>
              <a:rPr lang="vi-VN" sz="3200" b="1" dirty="0">
                <a:solidFill>
                  <a:srgbClr val="3D0EB2"/>
                </a:solidFill>
                <a:latin typeface="Times New Roman" panose="02020603050405020304" pitchFamily="18" charset="0"/>
              </a:rPr>
              <a:t>thuật ngữ chỉ về những người được đào tạo theo hướng chuyên sâu có kinh nghiệm thực hành công việc và có kỹ năng thực tiễn, lý luận chuyên sâu về một lĩnh vực cụ thể hoặc có hiểu biết ..</a:t>
            </a:r>
            <a:endParaRPr lang="en-US" sz="3200" b="1" dirty="0">
              <a:solidFill>
                <a:srgbClr val="3D0EB2"/>
              </a:solidFill>
              <a:latin typeface="Calibri Light" panose="020F0302020204030204"/>
            </a:endParaRPr>
          </a:p>
        </p:txBody>
      </p:sp>
      <p:sp>
        <p:nvSpPr>
          <p:cNvPr id="7" name="Rectangle 6"/>
          <p:cNvSpPr/>
          <p:nvPr/>
        </p:nvSpPr>
        <p:spPr>
          <a:xfrm>
            <a:off x="2753985" y="2289927"/>
            <a:ext cx="9533433" cy="2062103"/>
          </a:xfrm>
          <a:prstGeom prst="rect">
            <a:avLst/>
          </a:prstGeom>
        </p:spPr>
        <p:txBody>
          <a:bodyPr wrap="square">
            <a:spAutoFit/>
          </a:bodyPr>
          <a:lstStyle/>
          <a:p>
            <a:pPr lvl="0"/>
            <a:r>
              <a:rPr lang="vi-VN" sz="3200" b="1" dirty="0">
                <a:solidFill>
                  <a:srgbClr val="3D0EB2"/>
                </a:solidFill>
                <a:latin typeface="Times New Roman" panose="02020603050405020304" pitchFamily="18" charset="0"/>
                <a:cs typeface="Times New Roman" panose="02020603050405020304" pitchFamily="18" charset="0"/>
              </a:rPr>
              <a:t>người được huấn luyện qua chương trình không gian để chỉ huy, lái hoặc trở thành thành viên của một con tàu vũ trụ và là người thực hiện các hoạt động liên quan đến sự thám hiểm vũ trụ của con người</a:t>
            </a:r>
            <a:r>
              <a:rPr lang="vi-VN" sz="3200" b="1" dirty="0">
                <a:solidFill>
                  <a:srgbClr val="444545"/>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1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12420600" cy="6986588"/>
          </a:xfrm>
          <a:prstGeom prst="rect">
            <a:avLst/>
          </a:prstGeom>
        </p:spPr>
      </p:pic>
      <p:sp>
        <p:nvSpPr>
          <p:cNvPr id="4" name="Text Box 19"/>
          <p:cNvSpPr txBox="1">
            <a:spLocks noGrp="1" noChangeArrowheads="1"/>
          </p:cNvSpPr>
          <p:nvPr>
            <p:ph type="title"/>
          </p:nvPr>
        </p:nvSpPr>
        <p:spPr bwMode="auto">
          <a:xfrm>
            <a:off x="3225198" y="959235"/>
            <a:ext cx="723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err="1" smtClean="0">
                <a:solidFill>
                  <a:srgbClr val="FF0000"/>
                </a:solidFill>
                <a:latin typeface="Times New Roman" panose="02020603050405020304" pitchFamily="18" charset="0"/>
                <a:cs typeface="Times New Roman" panose="02020603050405020304" pitchFamily="18" charset="0"/>
              </a:rPr>
              <a:t>Luyện</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đọc</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theo</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nhóm</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5" name="AutoShape 14" descr="Đọc: Tay trái và tay phải | Tuần 24 Bài 12 Tiết 1+ 2 Tiếng Việt 3 Kết nối  Trang 51 @tulieutieuhoc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rotWithShape="1">
          <a:blip r:embed="rId4"/>
          <a:srcRect t="19408"/>
          <a:stretch/>
        </p:blipFill>
        <p:spPr>
          <a:xfrm>
            <a:off x="2064206" y="2209949"/>
            <a:ext cx="10005873" cy="4776639"/>
          </a:xfrm>
          <a:prstGeom prst="rect">
            <a:avLst/>
          </a:prstGeom>
        </p:spPr>
      </p:pic>
    </p:spTree>
    <p:extLst>
      <p:ext uri="{BB962C8B-B14F-4D97-AF65-F5344CB8AC3E}">
        <p14:creationId xmlns:p14="http://schemas.microsoft.com/office/powerpoint/2010/main" val="26258724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Heptagon 7">
            <a:extLst>
              <a:ext uri="{FF2B5EF4-FFF2-40B4-BE49-F238E27FC236}">
                <a16:creationId xmlns:a16="http://schemas.microsoft.com/office/drawing/2014/main" id="{20EF568C-55CB-4310-86AB-1CAC9B4743F8}"/>
              </a:ext>
            </a:extLst>
          </p:cNvPr>
          <p:cNvSpPr/>
          <p:nvPr/>
        </p:nvSpPr>
        <p:spPr>
          <a:xfrm>
            <a:off x="527458" y="681136"/>
            <a:ext cx="338815" cy="322104"/>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9" name="Heptagon 8">
            <a:extLst>
              <a:ext uri="{FF2B5EF4-FFF2-40B4-BE49-F238E27FC236}">
                <a16:creationId xmlns:a16="http://schemas.microsoft.com/office/drawing/2014/main" id="{381DF806-5FC4-490B-9B8A-2EE560D624DB}"/>
              </a:ext>
            </a:extLst>
          </p:cNvPr>
          <p:cNvSpPr/>
          <p:nvPr/>
        </p:nvSpPr>
        <p:spPr>
          <a:xfrm>
            <a:off x="511712" y="1953932"/>
            <a:ext cx="354561" cy="30800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2</a:t>
            </a:r>
          </a:p>
        </p:txBody>
      </p:sp>
      <p:sp>
        <p:nvSpPr>
          <p:cNvPr id="13" name="Rectangle 12"/>
          <p:cNvSpPr/>
          <p:nvPr/>
        </p:nvSpPr>
        <p:spPr>
          <a:xfrm>
            <a:off x="527458" y="78254"/>
            <a:ext cx="11664540" cy="68634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OpenSansBold"/>
                <a:ea typeface="+mn-ea"/>
                <a:cs typeface="+mn-cs"/>
              </a:rPr>
              <a:t>Theo đuổi ước </a:t>
            </a:r>
            <a:r>
              <a:rPr kumimoji="0" lang="vi-VN" sz="2000" b="1" i="0" u="none" strike="noStrike" kern="1200" cap="none" spc="0" normalizeH="0" baseline="0" noProof="0" dirty="0" smtClean="0">
                <a:ln>
                  <a:noFill/>
                </a:ln>
                <a:solidFill>
                  <a:srgbClr val="000000"/>
                </a:solidFill>
                <a:effectLst/>
                <a:uLnTx/>
                <a:uFillTx/>
                <a:latin typeface="OpenSansBold"/>
                <a:ea typeface="+mn-ea"/>
                <a:cs typeface="+mn-cs"/>
              </a:rPr>
              <a:t>mơ</a:t>
            </a:r>
            <a:endParaRPr kumimoji="0" lang="en-US" sz="2000" b="1" i="0" u="none" strike="noStrike" kern="1200" cap="none" spc="0" normalizeH="0" baseline="0" noProof="0" dirty="0" smtClean="0">
              <a:ln>
                <a:noFill/>
              </a:ln>
              <a:solidFill>
                <a:srgbClr val="000000"/>
              </a:solidFill>
              <a:effectLst/>
              <a:uLnTx/>
              <a:uFillTx/>
              <a:latin typeface="OpenSans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Ca-tơ-rin là một cô bé cực kì thích đếm. Cô đếm số bước chân đi trên đường. Cô đếm số đĩa bát khi rửa. Và khi nhìn lên bầu trời, Ca-tơ-rin luôn tự hỏi: “Cần bao nhiêu bước để có thể lên được Mặt Trăng?”. Cô nhủ thầm: “Nhất định sẽ có ngày mình tính được cách lên Mặt Trăng, nhất định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Niềm mơ ước ấy khiến Ca-tơ-rin say mê với môn Toán, đặc biệt là hình học. Ca-tơ-rin có thể giải được những bài toán vô cùng hóc búa. Bạn bè âu yếm gọi cô là “chuyên gia toán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Năm 34 tuổi, Ca-tơ-ri lúc đó đang là một giáo viên – đọc được thông tin về việc tổ chức NASA tuyển người để giải các bài toán. </a:t>
            </a:r>
            <a:r>
              <a:rPr kumimoji="0" lang="vi-VN" sz="2000" b="0" i="0" u="none" strike="noStrike" kern="1200" cap="none" spc="0" normalizeH="0" baseline="0" noProof="0" dirty="0" smtClean="0">
                <a:ln>
                  <a:noFill/>
                </a:ln>
                <a:solidFill>
                  <a:srgbClr val="000000"/>
                </a:solidFill>
                <a:effectLst/>
                <a:uLnTx/>
                <a:uFillTx/>
                <a:latin typeface="OpenSans"/>
                <a:ea typeface="+mn-ea"/>
                <a:cs typeface="+mn-cs"/>
              </a:rPr>
              <a:t>Ca-t</a:t>
            </a:r>
            <a:r>
              <a:rPr kumimoji="0" lang="en-US" sz="2000" b="0" i="0" u="none" strike="noStrike" kern="1200" cap="none" spc="0" normalizeH="0" baseline="0" noProof="0" dirty="0">
                <a:ln>
                  <a:noFill/>
                </a:ln>
                <a:solidFill>
                  <a:srgbClr val="000000"/>
                </a:solidFill>
                <a:effectLst/>
                <a:uLnTx/>
                <a:uFillTx/>
                <a:latin typeface="OpenSans"/>
                <a:ea typeface="+mn-ea"/>
                <a:cs typeface="+mn-cs"/>
              </a:rPr>
              <a:t>ơ</a:t>
            </a:r>
            <a:r>
              <a:rPr kumimoji="0" lang="vi-VN" sz="2000" b="0" i="0" u="none" strike="noStrike" kern="1200" cap="none" spc="0" normalizeH="0" baseline="0" noProof="0" dirty="0" smtClean="0">
                <a:ln>
                  <a:noFill/>
                </a:ln>
                <a:solidFill>
                  <a:srgbClr val="000000"/>
                </a:solidFill>
                <a:effectLst/>
                <a:uLnTx/>
                <a:uFillTx/>
                <a:latin typeface="OpenSans"/>
                <a:ea typeface="+mn-ea"/>
                <a:cs typeface="+mn-cs"/>
              </a:rPr>
              <a:t>-rin </a:t>
            </a:r>
            <a:r>
              <a:rPr kumimoji="0" lang="vi-VN" sz="2000" b="0" i="0" u="none" strike="noStrike" kern="1200" cap="none" spc="0" normalizeH="0" baseline="0" noProof="0" dirty="0">
                <a:ln>
                  <a:noFill/>
                </a:ln>
                <a:solidFill>
                  <a:srgbClr val="000000"/>
                </a:solidFill>
                <a:effectLst/>
                <a:uLnTx/>
                <a:uFillTx/>
                <a:latin typeface="OpenSans"/>
                <a:ea typeface="+mn-ea"/>
                <a:cs typeface="+mn-cs"/>
              </a:rPr>
              <a:t>lập tức nộp đơn vì cô nghĩ đó có thể là con đường để đạt được ước mơ từ thời thơ ấu của mình. Nhưng ở lần nộp đơn đầu tiên, Ca-tơ-ri bị từ chối. Không bỏ cuộc, năm sau, Ca-tơ-ri lại nộp đơn và lần này cô được nhận. Những nỗ lực không ngừng đã giúp cô trở thành thành viên trong dự án không gian của NASA.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Năm 1962, Hoa Kì quyết định đưa người lên Mặt Trăng. Đó là một thử thách cực kì lớn đối với loài người. Với niềm mơ ước được ấp ủ từ nhỏ và năng lực tuyệt vời, Ca-tơ-ri đã sử dụng toán học để tìm ra các con đường cho tàu vũ trụ quay quanh Trái Đất và hạ cánh trên Mặt Trăng. Những tính toán của Ca-tơ-ri thật sự hoàn hảo, đã góp phần đứa các phi hành gia lên Mặt Trăng rồi quay trở lại Trái Đất an toàn.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     Ca-tơ-ri làm việc ở NASA hơn 30 năm. Khi nghỉ hưu, bà thường đến các trường học để nói chuyện với học sinh. Thông điệp lớn nhất mà Ca-to-ri gửi tới các em là: “Đừng bao giờ từ bỏ giấc mơ của bạn</a:t>
            </a:r>
            <a:r>
              <a:rPr kumimoji="0" lang="vi-VN" sz="2000" b="0" i="0" u="none" strike="noStrike" kern="1200" cap="none" spc="0" normalizeH="0" baseline="0" noProof="0" dirty="0" smtClean="0">
                <a:ln>
                  <a:noFill/>
                </a:ln>
                <a:solidFill>
                  <a:srgbClr val="000000"/>
                </a:solidFill>
                <a:effectLst/>
                <a:uLnTx/>
                <a:uFillTx/>
                <a:latin typeface="OpenSans"/>
                <a:ea typeface="+mn-ea"/>
                <a:cs typeface="+mn-cs"/>
              </a:rPr>
              <a:t>!”.</a:t>
            </a:r>
            <a:endParaRPr kumimoji="0" lang="en-US" sz="2000" b="0" i="0" u="none" strike="noStrike" kern="1200" cap="none" spc="0" normalizeH="0" baseline="0" noProof="0" dirty="0" smtClean="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OpenSans"/>
                <a:ea typeface="+mn-ea"/>
                <a:cs typeface="+mn-cs"/>
              </a:rPr>
              <a:t>	</a:t>
            </a: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PHAN HOÀNG</a:t>
            </a:r>
            <a:endParaRPr kumimoji="0" lang="vi-VN" sz="20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14" name="Heptagon 13">
            <a:extLst>
              <a:ext uri="{FF2B5EF4-FFF2-40B4-BE49-F238E27FC236}">
                <a16:creationId xmlns:a16="http://schemas.microsoft.com/office/drawing/2014/main" id="{E59BB928-45DF-4932-8B34-95A9A1F0FD46}"/>
              </a:ext>
            </a:extLst>
          </p:cNvPr>
          <p:cNvSpPr/>
          <p:nvPr/>
        </p:nvSpPr>
        <p:spPr>
          <a:xfrm>
            <a:off x="488958" y="2531446"/>
            <a:ext cx="390684" cy="35307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3</a:t>
            </a:r>
          </a:p>
        </p:txBody>
      </p:sp>
      <p:sp>
        <p:nvSpPr>
          <p:cNvPr id="15" name="Heptagon 14">
            <a:extLst>
              <a:ext uri="{FF2B5EF4-FFF2-40B4-BE49-F238E27FC236}">
                <a16:creationId xmlns:a16="http://schemas.microsoft.com/office/drawing/2014/main" id="{58B88BA5-7ECB-4214-8DC4-A7C60FA880E2}"/>
              </a:ext>
            </a:extLst>
          </p:cNvPr>
          <p:cNvSpPr/>
          <p:nvPr/>
        </p:nvSpPr>
        <p:spPr>
          <a:xfrm>
            <a:off x="511711" y="4075746"/>
            <a:ext cx="368940" cy="335136"/>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4</a:t>
            </a:r>
          </a:p>
        </p:txBody>
      </p:sp>
      <p:sp>
        <p:nvSpPr>
          <p:cNvPr id="16" name="Heptagon 15">
            <a:extLst>
              <a:ext uri="{FF2B5EF4-FFF2-40B4-BE49-F238E27FC236}">
                <a16:creationId xmlns:a16="http://schemas.microsoft.com/office/drawing/2014/main" id="{3B008EB6-19DC-4C6A-B88A-197B11102F61}"/>
              </a:ext>
            </a:extLst>
          </p:cNvPr>
          <p:cNvSpPr/>
          <p:nvPr/>
        </p:nvSpPr>
        <p:spPr>
          <a:xfrm>
            <a:off x="488957" y="5582655"/>
            <a:ext cx="338815" cy="36826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5</a:t>
            </a:r>
          </a:p>
        </p:txBody>
      </p:sp>
    </p:spTree>
    <p:extLst>
      <p:ext uri="{BB962C8B-B14F-4D97-AF65-F5344CB8AC3E}">
        <p14:creationId xmlns:p14="http://schemas.microsoft.com/office/powerpoint/2010/main" val="10898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3" y="2948948"/>
            <a:ext cx="5200463" cy="1323439"/>
          </a:xfrm>
          <a:prstGeom prst="rect">
            <a:avLst/>
          </a:prstGeom>
        </p:spPr>
        <p:txBody>
          <a:bodyPr wrap="none">
            <a:spAutoFit/>
          </a:bodyPr>
          <a:lstStyle/>
          <a:p>
            <a:pPr defTabSz="1218510">
              <a:defRPr/>
            </a:pPr>
            <a:r>
              <a:rPr lang="en-US" sz="8000" b="1" dirty="0">
                <a:solidFill>
                  <a:srgbClr val="3D0EB2"/>
                </a:solidFill>
                <a:effectLst>
                  <a:outerShdw blurRad="38100" dist="38100" dir="2700000" algn="tl">
                    <a:srgbClr val="000000">
                      <a:alpha val="43137"/>
                    </a:srgbClr>
                  </a:outerShdw>
                </a:effectLst>
                <a:latin typeface="UTM Avo"/>
                <a:cs typeface="Times New Roman" panose="02020603050405020304" pitchFamily="18" charset="0"/>
              </a:rPr>
              <a:t>ĐỌC HIỂU</a:t>
            </a: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3534590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234419" y="1720580"/>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9916473" y="4259305"/>
            <a:ext cx="2156583" cy="259393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90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133" name="Rectangle 132"/>
          <p:cNvSpPr/>
          <p:nvPr/>
        </p:nvSpPr>
        <p:spPr>
          <a:xfrm>
            <a:off x="1611573" y="3603065"/>
            <a:ext cx="8609772" cy="646331"/>
          </a:xfrm>
          <a:prstGeom prst="rect">
            <a:avLst/>
          </a:prstGeom>
        </p:spPr>
        <p:txBody>
          <a:bodyPr wrap="square">
            <a:spAutoFit/>
          </a:bodyPr>
          <a:lstStyle/>
          <a:p>
            <a:endParaRPr lang="en-US" sz="3600" dirty="0"/>
          </a:p>
        </p:txBody>
      </p:sp>
      <p:sp>
        <p:nvSpPr>
          <p:cNvPr id="134" name="Cloud 133"/>
          <p:cNvSpPr/>
          <p:nvPr/>
        </p:nvSpPr>
        <p:spPr>
          <a:xfrm>
            <a:off x="1564211" y="553813"/>
            <a:ext cx="8290330" cy="192774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Thuở nhỏ, Ca-tơ-rin mơ ước điều gì?</a:t>
            </a:r>
            <a:r>
              <a:rPr lang="vi-VN" sz="4800" b="1" dirty="0">
                <a:solidFill>
                  <a:srgbClr val="000000"/>
                </a:solidFill>
                <a:latin typeface="+mj-lt"/>
              </a:rPr>
              <a:t> </a:t>
            </a:r>
            <a:endParaRPr lang="en-US" sz="4800" b="1" dirty="0" smtClean="0">
              <a:solidFill>
                <a:srgbClr val="FF0000"/>
              </a:solidFill>
              <a:latin typeface="+mj-lt"/>
            </a:endParaRPr>
          </a:p>
        </p:txBody>
      </p:sp>
      <p:sp>
        <p:nvSpPr>
          <p:cNvPr id="136" name="Rounded Rectangular Callout 135"/>
          <p:cNvSpPr/>
          <p:nvPr/>
        </p:nvSpPr>
        <p:spPr>
          <a:xfrm>
            <a:off x="1476479" y="2721023"/>
            <a:ext cx="9167488" cy="1702916"/>
          </a:xfrm>
          <a:prstGeom prst="wedgeRoundRectCallout">
            <a:avLst>
              <a:gd name="adj1" fmla="val 52532"/>
              <a:gd name="adj2" fmla="val 414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solidFill>
                  <a:srgbClr val="3D0EB2"/>
                </a:solidFill>
                <a:latin typeface="Times New Roman" panose="02020603050405020304" pitchFamily="18" charset="0"/>
                <a:cs typeface="Times New Roman" panose="02020603050405020304" pitchFamily="18" charset="0"/>
              </a:rPr>
              <a:t>Thuở </a:t>
            </a:r>
            <a:r>
              <a:rPr lang="vi-VN" sz="4400" b="1" dirty="0">
                <a:solidFill>
                  <a:srgbClr val="3D0EB2"/>
                </a:solidFill>
                <a:latin typeface="Times New Roman" panose="02020603050405020304" pitchFamily="18" charset="0"/>
                <a:cs typeface="Times New Roman" panose="02020603050405020304" pitchFamily="18" charset="0"/>
              </a:rPr>
              <a:t>nhỏ, Ca-tơ-rin mơ ước tính được cách lên Mặt Trăng </a:t>
            </a:r>
            <a:r>
              <a:rPr lang="vi-VN" sz="4400" b="1" dirty="0" smtClean="0">
                <a:solidFill>
                  <a:srgbClr val="3D0EB2"/>
                </a:solidFill>
                <a:latin typeface="Times New Roman" panose="02020603050405020304" pitchFamily="18" charset="0"/>
                <a:cs typeface="Times New Roman" panose="02020603050405020304" pitchFamily="18" charset="0"/>
              </a:rPr>
              <a:t> </a:t>
            </a:r>
            <a:r>
              <a:rPr lang="vi-VN" sz="4400" b="1" dirty="0">
                <a:solidFill>
                  <a:srgbClr val="3D0EB2"/>
                </a:solidFill>
                <a:latin typeface="Times New Roman" panose="02020603050405020304" pitchFamily="18" charset="0"/>
                <a:cs typeface="Times New Roman" panose="02020603050405020304" pitchFamily="18" charset="0"/>
              </a:rPr>
              <a:t>Trăng </a:t>
            </a:r>
            <a:endParaRPr lang="en-US" sz="7200" b="1" dirty="0">
              <a:solidFill>
                <a:srgbClr val="3D0EB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5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53328" y="234691"/>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10531458" y="4196869"/>
            <a:ext cx="1540799" cy="259393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393352" y="135210"/>
            <a:ext cx="8945248" cy="14493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mj-lt"/>
              </a:rPr>
              <a:t>Bà kiên trì thực hiện ước mơ của mình như thế nào?</a:t>
            </a:r>
            <a:endParaRPr kumimoji="0" lang="en-US" sz="3600" b="1" i="0" u="none" strike="noStrike" kern="1200" cap="none" spc="0" normalizeH="0" baseline="0" noProof="0" dirty="0" smtClean="0">
              <a:ln>
                <a:noFill/>
              </a:ln>
              <a:solidFill>
                <a:srgbClr val="FF0000"/>
              </a:solidFill>
              <a:effectLst/>
              <a:uLnTx/>
              <a:uFillTx/>
              <a:latin typeface="+mj-lt"/>
            </a:endParaRPr>
          </a:p>
        </p:txBody>
      </p:sp>
      <p:sp>
        <p:nvSpPr>
          <p:cNvPr id="136" name="Rounded Rectangular Callout 135"/>
          <p:cNvSpPr/>
          <p:nvPr/>
        </p:nvSpPr>
        <p:spPr>
          <a:xfrm>
            <a:off x="291852" y="1888166"/>
            <a:ext cx="10433289" cy="3961344"/>
          </a:xfrm>
          <a:prstGeom prst="wedgeRoundRectCallout">
            <a:avLst>
              <a:gd name="adj1" fmla="val 53424"/>
              <a:gd name="adj2" fmla="val 352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say </a:t>
            </a:r>
            <a:r>
              <a:rPr lang="en-US" sz="3200" b="1" dirty="0" err="1">
                <a:solidFill>
                  <a:srgbClr val="3D0EB2"/>
                </a:solidFill>
                <a:latin typeface="Times New Roman" panose="02020603050405020304" pitchFamily="18" charset="0"/>
                <a:ea typeface="Times New Roman" panose="02020603050405020304" pitchFamily="18" charset="0"/>
              </a:rPr>
              <a:t>mê</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miệt</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mài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học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toán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đặc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biệt</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hình</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học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có</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thể</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giải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được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những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toán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vô</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cùng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hóc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búa</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được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bè</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gọi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chuyên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gia</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toán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học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Năm</a:t>
            </a:r>
            <a:r>
              <a:rPr lang="en-US" sz="3200" b="1" dirty="0">
                <a:solidFill>
                  <a:srgbClr val="3D0EB2"/>
                </a:solidFill>
                <a:latin typeface="Times New Roman" panose="02020603050405020304" pitchFamily="18" charset="0"/>
                <a:ea typeface="Times New Roman" panose="02020603050405020304" pitchFamily="18" charset="0"/>
              </a:rPr>
              <a:t> 34 </a:t>
            </a:r>
            <a:r>
              <a:rPr lang="en-US" sz="3200" b="1" dirty="0" err="1">
                <a:solidFill>
                  <a:srgbClr val="3D0EB2"/>
                </a:solidFill>
                <a:latin typeface="Times New Roman" panose="02020603050405020304" pitchFamily="18" charset="0"/>
                <a:ea typeface="Times New Roman" panose="02020603050405020304" pitchFamily="18" charset="0"/>
              </a:rPr>
              <a:t>tuổi</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đang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a:t>
            </a:r>
            <a:r>
              <a:rPr lang="en-US" sz="3200" b="1" dirty="0">
                <a:solidFill>
                  <a:srgbClr val="3D0EB2"/>
                </a:solidFill>
                <a:latin typeface="Times New Roman" panose="02020603050405020304" pitchFamily="18" charset="0"/>
                <a:ea typeface="Times New Roman" panose="02020603050405020304" pitchFamily="18" charset="0"/>
              </a:rPr>
              <a:t> GV,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nộp</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làm</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nhân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viên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của</a:t>
            </a:r>
            <a:r>
              <a:rPr lang="en-US" sz="3200" b="1" dirty="0">
                <a:solidFill>
                  <a:srgbClr val="3D0EB2"/>
                </a:solidFill>
                <a:latin typeface="Times New Roman" panose="02020603050405020304" pitchFamily="18" charset="0"/>
                <a:ea typeface="Times New Roman" panose="02020603050405020304" pitchFamily="18" charset="0"/>
              </a:rPr>
              <a:t> NASA. </a:t>
            </a:r>
            <a:r>
              <a:rPr lang="en-US" sz="3200" b="1" dirty="0" err="1">
                <a:solidFill>
                  <a:srgbClr val="3D0EB2"/>
                </a:solidFill>
                <a:latin typeface="Times New Roman" panose="02020603050405020304" pitchFamily="18" charset="0"/>
                <a:ea typeface="Times New Roman" panose="02020603050405020304" pitchFamily="18" charset="0"/>
              </a:rPr>
              <a:t>Lần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đó</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không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được</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nhận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Nhưng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không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nản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chí</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mà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nộp</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lần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nữa</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Sau</a:t>
            </a:r>
            <a:r>
              <a:rPr lang="en-US" sz="3200" b="1" dirty="0">
                <a:solidFill>
                  <a:srgbClr val="3D0EB2"/>
                </a:solidFill>
                <a:latin typeface="Times New Roman" panose="02020603050405020304" pitchFamily="18" charset="0"/>
                <a:ea typeface="Times New Roman" panose="02020603050405020304" pitchFamily="18" charset="0"/>
              </a:rPr>
              <a:t> 2 </a:t>
            </a:r>
            <a:r>
              <a:rPr lang="en-US" sz="3200" b="1" dirty="0" err="1">
                <a:solidFill>
                  <a:srgbClr val="3D0EB2"/>
                </a:solidFill>
                <a:latin typeface="Times New Roman" panose="02020603050405020304" pitchFamily="18" charset="0"/>
                <a:ea typeface="Times New Roman" panose="02020603050405020304" pitchFamily="18" charset="0"/>
              </a:rPr>
              <a:t>lần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nộp</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đơn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bà</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trở</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thành</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thành</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viên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trong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dự</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án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không</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gian</a:t>
            </a:r>
            <a:r>
              <a:rPr lang="en-US" sz="3200" b="1" dirty="0">
                <a:solidFill>
                  <a:srgbClr val="3D0EB2"/>
                </a:solidFill>
                <a:latin typeface="Times New Roman" panose="02020603050405020304" pitchFamily="18" charset="0"/>
                <a:ea typeface="Times New Roman" panose="02020603050405020304" pitchFamily="18" charset="0"/>
              </a:rPr>
              <a:t> </a:t>
            </a:r>
            <a:r>
              <a:rPr lang="en-US" sz="3200" b="1" dirty="0" err="1">
                <a:solidFill>
                  <a:srgbClr val="3D0EB2"/>
                </a:solidFill>
                <a:latin typeface="Times New Roman" panose="02020603050405020304" pitchFamily="18" charset="0"/>
                <a:ea typeface="Times New Roman" panose="02020603050405020304" pitchFamily="18" charset="0"/>
              </a:rPr>
              <a:t>của</a:t>
            </a:r>
            <a:r>
              <a:rPr lang="en-US" sz="3200" b="1" dirty="0">
                <a:solidFill>
                  <a:srgbClr val="3D0EB2"/>
                </a:solidFill>
                <a:latin typeface="Times New Roman" panose="02020603050405020304" pitchFamily="18" charset="0"/>
                <a:ea typeface="Times New Roman" panose="02020603050405020304" pitchFamily="18" charset="0"/>
              </a:rPr>
              <a:t> NASA.</a:t>
            </a:r>
            <a:endParaRPr lang="en-US" sz="2800" b="1" dirty="0">
              <a:solidFill>
                <a:srgbClr val="3D0EB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131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xEl>
                                              <p:pRg st="0" end="0"/>
                                            </p:txEl>
                                          </p:spTgt>
                                        </p:tgtEl>
                                        <p:attrNameLst>
                                          <p:attrName>style.visibility</p:attrName>
                                        </p:attrNameLst>
                                      </p:cBhvr>
                                      <p:to>
                                        <p:strVal val="visible"/>
                                      </p:to>
                                    </p:set>
                                    <p:animEffect transition="in" filter="fade">
                                      <p:cBhvr>
                                        <p:cTn id="12" dur="500"/>
                                        <p:tgtEl>
                                          <p:spTgt spid="1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195095" y="674365"/>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9916473" y="4259305"/>
            <a:ext cx="2156583" cy="259393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24783" y="98414"/>
            <a:ext cx="8957165" cy="2507957"/>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mj-lt"/>
              </a:rPr>
              <a:t>Ca-tơ-rin đã đóng góp vào thành công của các chuyến bay lên Mặt Trăng như thế nào? </a:t>
            </a:r>
            <a:endParaRPr kumimoji="0" lang="en-US" sz="4800" b="1" i="0" u="none" strike="noStrike" kern="1200" cap="none" spc="0" normalizeH="0" baseline="0" noProof="0" dirty="0" smtClean="0">
              <a:ln>
                <a:noFill/>
              </a:ln>
              <a:solidFill>
                <a:srgbClr val="FF0000"/>
              </a:solidFill>
              <a:effectLst/>
              <a:uLnTx/>
              <a:uFillTx/>
              <a:latin typeface="+mj-lt"/>
            </a:endParaRPr>
          </a:p>
        </p:txBody>
      </p:sp>
      <p:sp>
        <p:nvSpPr>
          <p:cNvPr id="136" name="Rounded Rectangular Callout 135"/>
          <p:cNvSpPr/>
          <p:nvPr/>
        </p:nvSpPr>
        <p:spPr>
          <a:xfrm>
            <a:off x="1108726" y="2649929"/>
            <a:ext cx="8863946" cy="2909409"/>
          </a:xfrm>
          <a:prstGeom prst="wedgeRoundRectCallout">
            <a:avLst>
              <a:gd name="adj1" fmla="val 53621"/>
              <a:gd name="adj2" fmla="val 3513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4000" b="1" dirty="0">
                <a:solidFill>
                  <a:srgbClr val="3D0EB2"/>
                </a:solidFill>
                <a:latin typeface="+mj-lt"/>
              </a:rPr>
              <a:t>Ca-tơ-rin đã đóng góp vào thành công của các chuyến bay lên Mặt Trăng bằng cách sử dụng toán học để tìm ra các con đường cho tàu vũ trụ quay quanh Trái Đất.</a:t>
            </a:r>
            <a:endParaRPr lang="en-US" sz="4000" b="1" dirty="0">
              <a:solidFill>
                <a:srgbClr val="3D0EB2"/>
              </a:solidFill>
              <a:effectLst/>
              <a:latin typeface="+mj-lt"/>
              <a:ea typeface="Times New Roman" panose="02020603050405020304" pitchFamily="18" charset="0"/>
            </a:endParaRPr>
          </a:p>
        </p:txBody>
      </p:sp>
    </p:spTree>
    <p:extLst>
      <p:ext uri="{BB962C8B-B14F-4D97-AF65-F5344CB8AC3E}">
        <p14:creationId xmlns:p14="http://schemas.microsoft.com/office/powerpoint/2010/main" val="418520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 y="34446"/>
            <a:ext cx="12192000" cy="6853238"/>
          </a:xfrm>
          <a:prstGeom prst="rect">
            <a:avLst/>
          </a:prstGeom>
          <a:solidFill>
            <a:schemeClr val="accent2">
              <a:lumMod val="20000"/>
              <a:lumOff val="80000"/>
            </a:schemeClr>
          </a:solidFill>
        </p:spPr>
      </p:pic>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195095" y="674365"/>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a:extLst>
              <a:ext uri="{FF2B5EF4-FFF2-40B4-BE49-F238E27FC236}">
                <a16:creationId xmlns:a16="http://schemas.microsoft.com/office/drawing/2014/main" id="{8CECC9E8-7532-4CF8-ED78-AEBC506E6DFC}"/>
              </a:ext>
            </a:extLst>
          </p:cNvPr>
          <p:cNvGrpSpPr/>
          <p:nvPr/>
        </p:nvGrpSpPr>
        <p:grpSpPr>
          <a:xfrm flipH="1">
            <a:off x="10012722" y="3714835"/>
            <a:ext cx="1851710" cy="2157413"/>
            <a:chOff x="1862899" y="1669750"/>
            <a:chExt cx="2709114" cy="4593105"/>
          </a:xfrm>
        </p:grpSpPr>
        <p:sp>
          <p:nvSpPr>
            <p:cNvPr id="47"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420352" y="139160"/>
            <a:ext cx="9186077" cy="223763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mj-lt"/>
              </a:rPr>
              <a:t>Qua thông điệp mà Ca-tơ-rin gửi tới các em học sinh, em hiểu được điều gì về cuộc đời bà?</a:t>
            </a:r>
            <a:endParaRPr kumimoji="0" lang="en-US" sz="3200" b="1" i="0" u="none" strike="noStrike" kern="1200" cap="none" spc="0" normalizeH="0" baseline="0" noProof="0" dirty="0" smtClean="0">
              <a:ln>
                <a:noFill/>
              </a:ln>
              <a:solidFill>
                <a:srgbClr val="FF0000"/>
              </a:solidFill>
              <a:effectLst/>
              <a:uLnTx/>
              <a:uFillTx/>
              <a:latin typeface="+mj-lt"/>
            </a:endParaRPr>
          </a:p>
        </p:txBody>
      </p:sp>
      <p:sp>
        <p:nvSpPr>
          <p:cNvPr id="136" name="Rounded Rectangular Callout 135"/>
          <p:cNvSpPr/>
          <p:nvPr/>
        </p:nvSpPr>
        <p:spPr>
          <a:xfrm>
            <a:off x="823676" y="2701484"/>
            <a:ext cx="9101473" cy="3059324"/>
          </a:xfrm>
          <a:prstGeom prst="wedgeRoundRectCallout">
            <a:avLst>
              <a:gd name="adj1" fmla="val 54726"/>
              <a:gd name="adj2" fmla="val 36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4000" b="1" dirty="0">
                <a:solidFill>
                  <a:srgbClr val="3D0EB2"/>
                </a:solidFill>
                <a:latin typeface="+mj-lt"/>
              </a:rPr>
              <a:t>Qua thông điệp mà Ca-tơ-rin gửi tới các em học sinh, em hiểu được bà luôn kiên trì với ước mơ của mình, làm mọi việc để thực hiện ước mơ tính cách lên Mặt Trăng.</a:t>
            </a:r>
            <a:endParaRPr lang="en-US" sz="4000" b="1" dirty="0">
              <a:solidFill>
                <a:srgbClr val="3D0EB2"/>
              </a:solidFill>
              <a:effectLst/>
              <a:latin typeface="+mj-lt"/>
              <a:ea typeface="Times New Roman" panose="02020603050405020304" pitchFamily="18" charset="0"/>
            </a:endParaRPr>
          </a:p>
        </p:txBody>
      </p:sp>
    </p:spTree>
    <p:extLst>
      <p:ext uri="{BB962C8B-B14F-4D97-AF65-F5344CB8AC3E}">
        <p14:creationId xmlns:p14="http://schemas.microsoft.com/office/powerpoint/2010/main" val="19719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oogle Shape;1184;p63">
            <a:extLst>
              <a:ext uri="{FF2B5EF4-FFF2-40B4-BE49-F238E27FC236}">
                <a16:creationId xmlns:a16="http://schemas.microsoft.com/office/drawing/2014/main" id="{95FA68C9-9372-E452-44C1-144686F3BEDA}"/>
              </a:ext>
            </a:extLst>
          </p:cNvPr>
          <p:cNvGrpSpPr/>
          <p:nvPr/>
        </p:nvGrpSpPr>
        <p:grpSpPr>
          <a:xfrm rot="21193171">
            <a:off x="449421" y="678743"/>
            <a:ext cx="1400928" cy="1715019"/>
            <a:chOff x="2039108" y="678179"/>
            <a:chExt cx="1846062" cy="2319889"/>
          </a:xfrm>
        </p:grpSpPr>
        <p:grpSp>
          <p:nvGrpSpPr>
            <p:cNvPr id="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1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51433" y="696483"/>
            <a:ext cx="10087488" cy="200890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FF0000"/>
                </a:solidFill>
                <a:latin typeface="+mj-lt"/>
              </a:rPr>
              <a:t>Em có suy nghĩ gì về thông điệp của bà Ca-tơ-rin? </a:t>
            </a:r>
            <a:endParaRPr kumimoji="0" lang="en-US" sz="4400" b="1" i="0" u="none" strike="noStrike" kern="1200" cap="none" spc="0" normalizeH="0" baseline="0" noProof="0" dirty="0" smtClean="0">
              <a:ln>
                <a:noFill/>
              </a:ln>
              <a:solidFill>
                <a:srgbClr val="FF0000"/>
              </a:solidFill>
              <a:effectLst/>
              <a:uLnTx/>
              <a:uFillTx/>
              <a:latin typeface="+mj-lt"/>
            </a:endParaRPr>
          </a:p>
        </p:txBody>
      </p:sp>
      <p:sp>
        <p:nvSpPr>
          <p:cNvPr id="46" name="Rounded Rectangular Callout 45"/>
          <p:cNvSpPr/>
          <p:nvPr/>
        </p:nvSpPr>
        <p:spPr>
          <a:xfrm>
            <a:off x="838066" y="3041621"/>
            <a:ext cx="8863946" cy="2204113"/>
          </a:xfrm>
          <a:prstGeom prst="wedgeRoundRectCallout">
            <a:avLst>
              <a:gd name="adj1" fmla="val 53621"/>
              <a:gd name="adj2" fmla="val 3513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4400" b="1" dirty="0">
                <a:solidFill>
                  <a:srgbClr val="3D0EB2"/>
                </a:solidFill>
                <a:latin typeface="+mj-lt"/>
              </a:rPr>
              <a:t>Em có suy nghĩ cần kiên trì với ước mơ của bản thân dù có khó khăn, trở ngại cũng không nên từ bỏ.</a:t>
            </a:r>
            <a:endParaRPr lang="en-US" sz="4400" b="1" dirty="0">
              <a:solidFill>
                <a:srgbClr val="3D0EB2"/>
              </a:solidFill>
              <a:effectLst/>
              <a:latin typeface="+mj-lt"/>
              <a:ea typeface="Times New Roman" panose="02020603050405020304" pitchFamily="18" charset="0"/>
            </a:endParaRPr>
          </a:p>
        </p:txBody>
      </p:sp>
      <p:grpSp>
        <p:nvGrpSpPr>
          <p:cNvPr id="47" name="Google Shape;1608;p70">
            <a:extLst>
              <a:ext uri="{FF2B5EF4-FFF2-40B4-BE49-F238E27FC236}">
                <a16:creationId xmlns:a16="http://schemas.microsoft.com/office/drawing/2014/main" id="{8CECC9E8-7532-4CF8-ED78-AEBC506E6DFC}"/>
              </a:ext>
            </a:extLst>
          </p:cNvPr>
          <p:cNvGrpSpPr/>
          <p:nvPr/>
        </p:nvGrpSpPr>
        <p:grpSpPr>
          <a:xfrm flipH="1">
            <a:off x="9916473" y="4259305"/>
            <a:ext cx="2156583" cy="2593933"/>
            <a:chOff x="1862899" y="1669750"/>
            <a:chExt cx="2709114" cy="4593105"/>
          </a:xfrm>
        </p:grpSpPr>
        <p:sp>
          <p:nvSpPr>
            <p:cNvPr id="4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Tree>
    <p:extLst>
      <p:ext uri="{BB962C8B-B14F-4D97-AF65-F5344CB8AC3E}">
        <p14:creationId xmlns:p14="http://schemas.microsoft.com/office/powerpoint/2010/main" val="378692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6" name="Rounded Rectangular Callout 135"/>
          <p:cNvSpPr/>
          <p:nvPr/>
        </p:nvSpPr>
        <p:spPr>
          <a:xfrm>
            <a:off x="1162050" y="2452525"/>
            <a:ext cx="10363199" cy="2855763"/>
          </a:xfrm>
          <a:prstGeom prst="wedgeRoundRectCallout">
            <a:avLst>
              <a:gd name="adj1" fmla="val 50043"/>
              <a:gd name="adj2" fmla="val 347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4800" b="1" dirty="0">
                <a:solidFill>
                  <a:srgbClr val="3D0EB2"/>
                </a:solidFill>
                <a:latin typeface="Times New Roman" panose="02020603050405020304" pitchFamily="18" charset="0"/>
                <a:ea typeface="Times New Roman" panose="02020603050405020304" pitchFamily="18" charset="0"/>
              </a:rPr>
              <a:t>C</a:t>
            </a:r>
            <a:r>
              <a:rPr lang="vi-VN" sz="4800" b="1" dirty="0">
                <a:solidFill>
                  <a:srgbClr val="3D0EB2"/>
                </a:solidFill>
                <a:latin typeface="Times New Roman" panose="02020603050405020304" pitchFamily="18" charset="0"/>
                <a:ea typeface="Times New Roman" panose="02020603050405020304" pitchFamily="18" charset="0"/>
              </a:rPr>
              <a:t>âu chuyện </a:t>
            </a:r>
            <a:r>
              <a:rPr lang="en-US" sz="4800" b="1" dirty="0" err="1">
                <a:solidFill>
                  <a:srgbClr val="3D0EB2"/>
                </a:solidFill>
                <a:latin typeface="Times New Roman" panose="02020603050405020304" pitchFamily="18" charset="0"/>
                <a:ea typeface="Times New Roman" panose="02020603050405020304" pitchFamily="18" charset="0"/>
              </a:rPr>
              <a:t>khuyên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chúng</a:t>
            </a:r>
            <a:r>
              <a:rPr lang="en-US" sz="4800" b="1" dirty="0">
                <a:solidFill>
                  <a:srgbClr val="3D0EB2"/>
                </a:solidFill>
                <a:latin typeface="Times New Roman" panose="02020603050405020304" pitchFamily="18" charset="0"/>
                <a:ea typeface="Times New Roman" panose="02020603050405020304" pitchFamily="18" charset="0"/>
              </a:rPr>
              <a:t> ta </a:t>
            </a:r>
            <a:r>
              <a:rPr lang="en-US" sz="4800" b="1" dirty="0" err="1">
                <a:solidFill>
                  <a:srgbClr val="3D0EB2"/>
                </a:solidFill>
                <a:latin typeface="Times New Roman" panose="02020603050405020304" pitchFamily="18" charset="0"/>
                <a:ea typeface="Times New Roman" panose="02020603050405020304" pitchFamily="18" charset="0"/>
              </a:rPr>
              <a:t>cần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kiên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trì</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thực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hiện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ước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đừng</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bao</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giờ</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bỏ</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giấc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của</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mình</a:t>
            </a:r>
            <a:r>
              <a:rPr lang="en-US" sz="4800" b="1" dirty="0">
                <a:solidFill>
                  <a:srgbClr val="3D0EB2"/>
                </a:solidFill>
                <a:latin typeface="Times New Roman" panose="02020603050405020304" pitchFamily="18" charset="0"/>
                <a:ea typeface="Times New Roman" panose="02020603050405020304" pitchFamily="18" charset="0"/>
              </a:rPr>
              <a:t>.</a:t>
            </a:r>
            <a:endParaRPr lang="en-US" sz="4400" b="1" dirty="0">
              <a:solidFill>
                <a:srgbClr val="3D0EB2"/>
              </a:solidFill>
              <a:effectLst/>
              <a:latin typeface="Times New Roman" panose="02020603050405020304" pitchFamily="18" charset="0"/>
              <a:ea typeface="Times New Roman" panose="02020603050405020304" pitchFamily="18" charset="0"/>
            </a:endParaRPr>
          </a:p>
        </p:txBody>
      </p:sp>
      <p:sp>
        <p:nvSpPr>
          <p:cNvPr id="132" name="Rounded Rectangular Callout 131"/>
          <p:cNvSpPr/>
          <p:nvPr/>
        </p:nvSpPr>
        <p:spPr>
          <a:xfrm>
            <a:off x="3924301" y="760549"/>
            <a:ext cx="3724274" cy="1272886"/>
          </a:xfrm>
          <a:prstGeom prst="wedgeRoundRectCallout">
            <a:avLst>
              <a:gd name="adj1" fmla="val 50043"/>
              <a:gd name="adj2" fmla="val 3477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4000" b="1" u="sng" dirty="0" smtClean="0">
                <a:solidFill>
                  <a:srgbClr val="FF0000"/>
                </a:solidFill>
                <a:effectLst/>
                <a:latin typeface="Times New Roman" panose="02020603050405020304" pitchFamily="18" charset="0"/>
                <a:ea typeface="Times New Roman" panose="02020603050405020304" pitchFamily="18" charset="0"/>
              </a:rPr>
              <a:t>NỘI DUNG</a:t>
            </a:r>
            <a:endParaRPr lang="en-US" sz="3600" b="1" u="sng" dirty="0">
              <a:solidFill>
                <a:srgbClr val="FF0000"/>
              </a:solidFill>
              <a:effectLst/>
              <a:latin typeface="Times New Roman" panose="02020603050405020304" pitchFamily="18" charset="0"/>
              <a:ea typeface="Times New Roman" panose="02020603050405020304" pitchFamily="18" charset="0"/>
            </a:endParaRPr>
          </a:p>
        </p:txBody>
      </p:sp>
      <p:sp>
        <p:nvSpPr>
          <p:cNvPr id="135" name="Cloud 134"/>
          <p:cNvSpPr/>
          <p:nvPr/>
        </p:nvSpPr>
        <p:spPr>
          <a:xfrm>
            <a:off x="1686617" y="320678"/>
            <a:ext cx="8459684" cy="1972154"/>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FF0000"/>
                </a:solidFill>
                <a:latin typeface="Times New Roman" panose="02020603050405020304" pitchFamily="18" charset="0"/>
                <a:ea typeface="Times New Roman" panose="02020603050405020304" pitchFamily="18" charset="0"/>
              </a:rPr>
              <a:t>Qua </a:t>
            </a:r>
            <a:r>
              <a:rPr lang="en-US" sz="3600" b="1" dirty="0" err="1">
                <a:solidFill>
                  <a:srgbClr val="FF0000"/>
                </a:solidFill>
                <a:latin typeface="Times New Roman" panose="02020603050405020304" pitchFamily="18" charset="0"/>
                <a:ea typeface="Times New Roman" panose="02020603050405020304" pitchFamily="18" charset="0"/>
              </a:rPr>
              <a:t>bài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đọc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em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ý </a:t>
            </a:r>
            <a:r>
              <a:rPr lang="en-US" sz="3600" b="1" dirty="0" err="1">
                <a:solidFill>
                  <a:srgbClr val="FF0000"/>
                </a:solidFill>
                <a:latin typeface="Times New Roman" panose="02020603050405020304" pitchFamily="18" charset="0"/>
                <a:ea typeface="Times New Roman" panose="02020603050405020304" pitchFamily="18" charset="0"/>
              </a:rPr>
              <a:t>nghĩa</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câu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chuyện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muốn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nói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điều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gì</a:t>
            </a:r>
            <a:r>
              <a:rPr lang="en-US" sz="3600" b="1" dirty="0">
                <a:solidFill>
                  <a:srgbClr val="FF0000"/>
                </a:solidFill>
                <a:latin typeface="Times New Roman" panose="02020603050405020304" pitchFamily="18" charset="0"/>
                <a:ea typeface="Times New Roman" panose="02020603050405020304" pitchFamily="18" charset="0"/>
              </a:rPr>
              <a:t>?</a:t>
            </a:r>
            <a:endParaRPr kumimoji="0" lang="en-US" sz="3600" b="1" i="0" u="none" strike="noStrike" kern="1200" cap="none" spc="0" normalizeH="0" baseline="0" noProof="0" dirty="0" smtClean="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82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5"/>
                                        </p:tgtEl>
                                      </p:cBhvr>
                                    </p:animEffect>
                                    <p:set>
                                      <p:cBhvr>
                                        <p:cTn id="17" dur="1" fill="hold">
                                          <p:stCondLst>
                                            <p:cond delay="4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2" grpId="0" animBg="1"/>
      <p:bldP spid="1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5" name="组合 23"/>
          <p:cNvGrpSpPr/>
          <p:nvPr/>
        </p:nvGrpSpPr>
        <p:grpSpPr>
          <a:xfrm>
            <a:off x="2373746" y="-787035"/>
            <a:ext cx="7281866" cy="5915526"/>
            <a:chOff x="3084810" y="-335112"/>
            <a:chExt cx="5809496" cy="5760000"/>
          </a:xfrm>
        </p:grpSpPr>
        <p:grpSp>
          <p:nvGrpSpPr>
            <p:cNvPr id="6" name="组合 16"/>
            <p:cNvGrpSpPr/>
            <p:nvPr/>
          </p:nvGrpSpPr>
          <p:grpSpPr>
            <a:xfrm>
              <a:off x="3297693" y="-335112"/>
              <a:ext cx="5596613" cy="5760000"/>
              <a:chOff x="3297693" y="-335112"/>
              <a:chExt cx="5596613" cy="5760000"/>
            </a:xfrm>
          </p:grpSpPr>
          <p:cxnSp>
            <p:nvCxnSpPr>
              <p:cNvPr id="8" name="直接连接符 15"/>
              <p:cNvCxnSpPr/>
              <p:nvPr/>
            </p:nvCxnSpPr>
            <p:spPr>
              <a:xfrm>
                <a:off x="6154058" y="-335112"/>
                <a:ext cx="0" cy="5760000"/>
              </a:xfrm>
              <a:prstGeom prst="line">
                <a:avLst/>
              </a:prstGeom>
              <a:noFill/>
              <a:ln w="76200" cap="rnd" cmpd="sng" algn="ctr">
                <a:solidFill>
                  <a:srgbClr val="F7E3AD"/>
                </a:solidFill>
                <a:prstDash val="solid"/>
                <a:miter lim="800000"/>
              </a:ln>
              <a:effectLst/>
            </p:spPr>
          </p:cxnSp>
          <p:pic>
            <p:nvPicPr>
              <p:cNvPr id="9"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0"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03903" y="3140285"/>
            <a:ext cx="8088970" cy="51746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67035" y="2498781"/>
            <a:ext cx="6197286" cy="1283008"/>
          </a:xfrm>
          <a:prstGeom prst="rect">
            <a:avLst/>
          </a:prstGeom>
          <a:noFill/>
        </p:spPr>
        <p:txBody>
          <a:bodyPr wrap="squar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defRPr/>
            </a:pP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Khởi</a:t>
            </a:r>
            <a:r>
              <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8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động</a:t>
            </a:r>
            <a:endParaRPr lang="en-US" sz="8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1110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9008924" cy="5376597"/>
          </a:xfrm>
          <a:prstGeom prst="rect">
            <a:avLst/>
          </a:prstGeom>
        </p:spPr>
      </p:pic>
      <p:sp>
        <p:nvSpPr>
          <p:cNvPr id="4" name="Rectangle 3"/>
          <p:cNvSpPr/>
          <p:nvPr/>
        </p:nvSpPr>
        <p:spPr>
          <a:xfrm>
            <a:off x="3640454" y="3279532"/>
            <a:ext cx="6593472" cy="769441"/>
          </a:xfrm>
          <a:prstGeom prst="rect">
            <a:avLst/>
          </a:prstGeom>
        </p:spPr>
        <p:txBody>
          <a:bodyPr wrap="non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ĐỌC DIỄN CẢM</a:t>
            </a: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3634415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5920" y="866189"/>
            <a:ext cx="11477625" cy="4832092"/>
          </a:xfrm>
          <a:prstGeom prst="rect">
            <a:avLst/>
          </a:prstGeom>
        </p:spPr>
        <p:txBody>
          <a:bodyPr wrap="square">
            <a:spAutoFit/>
          </a:bodyPr>
          <a:lstStyle/>
          <a:p>
            <a:pPr algn="just"/>
            <a:r>
              <a:rPr lang="en-US" sz="4400" dirty="0">
                <a:solidFill>
                  <a:srgbClr val="3D0EB2"/>
                </a:solidFill>
                <a:latin typeface="Times New Roman" panose="02020603050405020304" pitchFamily="18" charset="0"/>
                <a:ea typeface="Times New Roman" panose="02020603050405020304" pitchFamily="18" charset="0"/>
              </a:rPr>
              <a:t> </a:t>
            </a:r>
            <a:r>
              <a:rPr lang="en-US" sz="4400" dirty="0" smtClean="0">
                <a:solidFill>
                  <a:srgbClr val="3D0EB2"/>
                </a:solidFill>
                <a:latin typeface="Times New Roman" panose="02020603050405020304" pitchFamily="18" charset="0"/>
                <a:ea typeface="Times New Roman" panose="02020603050405020304" pitchFamily="18" charset="0"/>
              </a:rPr>
              <a:t>     Ca-</a:t>
            </a:r>
            <a:r>
              <a:rPr lang="en-US" sz="4400" dirty="0" err="1" smtClean="0">
                <a:solidFill>
                  <a:srgbClr val="3D0EB2"/>
                </a:solidFill>
                <a:latin typeface="Times New Roman" panose="02020603050405020304" pitchFamily="18" charset="0"/>
                <a:ea typeface="Times New Roman" panose="02020603050405020304" pitchFamily="18" charset="0"/>
              </a:rPr>
              <a:t>tơ</a:t>
            </a:r>
            <a:r>
              <a:rPr lang="en-US" sz="4400" dirty="0" smtClean="0">
                <a:solidFill>
                  <a:srgbClr val="3D0EB2"/>
                </a:solidFill>
                <a:latin typeface="Times New Roman" panose="02020603050405020304" pitchFamily="18" charset="0"/>
                <a:ea typeface="Times New Roman" panose="02020603050405020304" pitchFamily="18" charset="0"/>
              </a:rPr>
              <a:t>-</a:t>
            </a:r>
            <a:r>
              <a:rPr lang="en-US" sz="4400" dirty="0" err="1" smtClean="0">
                <a:solidFill>
                  <a:srgbClr val="3D0EB2"/>
                </a:solidFill>
                <a:latin typeface="Times New Roman" panose="02020603050405020304" pitchFamily="18" charset="0"/>
                <a:ea typeface="Times New Roman" panose="02020603050405020304" pitchFamily="18" charset="0"/>
              </a:rPr>
              <a:t>rin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là</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một</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bé</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cực</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kì</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thích</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đếm</a:t>
            </a:r>
            <a:r>
              <a:rPr lang="en-US" sz="4400" b="1" dirty="0" smtClean="0">
                <a:solidFill>
                  <a:srgbClr val="3D0EB2"/>
                </a:solidFill>
                <a:latin typeface="Times New Roman" panose="02020603050405020304" pitchFamily="18" charset="0"/>
                <a:ea typeface="Times New Roman" panose="02020603050405020304" pitchFamily="18" charset="0"/>
              </a:rPr>
              <a:t>.</a:t>
            </a:r>
            <a:r>
              <a:rPr lang="en-US" sz="4400" dirty="0" smtClean="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đếm</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số</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bước</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chân</a:t>
            </a:r>
            <a:r>
              <a:rPr lang="en-US" sz="4400" b="1"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đi</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trên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đường</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đếm</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số</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đĩa</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bát</a:t>
            </a:r>
            <a:r>
              <a:rPr lang="en-US" sz="4400" b="1"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khi</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rửa</a:t>
            </a:r>
            <a:r>
              <a:rPr lang="en-US" sz="4400" dirty="0">
                <a:solidFill>
                  <a:srgbClr val="3D0EB2"/>
                </a:solidFill>
                <a:latin typeface="Times New Roman" panose="02020603050405020304" pitchFamily="18" charset="0"/>
                <a:ea typeface="Times New Roman" panose="02020603050405020304" pitchFamily="18" charset="0"/>
              </a:rPr>
              <a:t>. // </a:t>
            </a:r>
            <a:r>
              <a:rPr lang="en-US" sz="4400" dirty="0" err="1">
                <a:solidFill>
                  <a:srgbClr val="3D0EB2"/>
                </a:solidFill>
                <a:latin typeface="Times New Roman" panose="02020603050405020304" pitchFamily="18" charset="0"/>
                <a:ea typeface="Times New Roman" panose="02020603050405020304" pitchFamily="18" charset="0"/>
              </a:rPr>
              <a:t>Và</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khi</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nhìn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lên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bầu</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trời</a:t>
            </a:r>
            <a:r>
              <a:rPr lang="en-US" sz="4400" dirty="0">
                <a:solidFill>
                  <a:srgbClr val="3D0EB2"/>
                </a:solidFill>
                <a:latin typeface="Times New Roman" panose="02020603050405020304" pitchFamily="18" charset="0"/>
                <a:ea typeface="Times New Roman" panose="02020603050405020304" pitchFamily="18" charset="0"/>
              </a:rPr>
              <a:t>,/ Ca-</a:t>
            </a:r>
            <a:r>
              <a:rPr lang="en-US" sz="4400" dirty="0" err="1">
                <a:solidFill>
                  <a:srgbClr val="3D0EB2"/>
                </a:solidFill>
                <a:latin typeface="Times New Roman" panose="02020603050405020304" pitchFamily="18" charset="0"/>
                <a:ea typeface="Times New Roman" panose="02020603050405020304" pitchFamily="18" charset="0"/>
              </a:rPr>
              <a:t>tơ</a:t>
            </a:r>
            <a:r>
              <a:rPr lang="en-US" sz="4400" dirty="0">
                <a:solidFill>
                  <a:srgbClr val="3D0EB2"/>
                </a:solidFill>
                <a:latin typeface="Times New Roman" panose="02020603050405020304" pitchFamily="18" charset="0"/>
                <a:ea typeface="Times New Roman" panose="02020603050405020304" pitchFamily="18" charset="0"/>
              </a:rPr>
              <a:t>-</a:t>
            </a:r>
            <a:r>
              <a:rPr lang="en-US" sz="4400" dirty="0" err="1">
                <a:solidFill>
                  <a:srgbClr val="3D0EB2"/>
                </a:solidFill>
                <a:latin typeface="Times New Roman" panose="02020603050405020304" pitchFamily="18" charset="0"/>
                <a:ea typeface="Times New Roman" panose="02020603050405020304" pitchFamily="18" charset="0"/>
              </a:rPr>
              <a:t>rin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luôn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tự</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hỏi</a:t>
            </a:r>
            <a:r>
              <a:rPr lang="en-US" sz="4400" dirty="0">
                <a:solidFill>
                  <a:srgbClr val="3D0EB2"/>
                </a:solidFill>
                <a:latin typeface="Times New Roman" panose="02020603050405020304" pitchFamily="18" charset="0"/>
                <a:ea typeface="Times New Roman" panose="02020603050405020304" pitchFamily="18" charset="0"/>
              </a:rPr>
              <a:t>: // “</a:t>
            </a:r>
            <a:r>
              <a:rPr lang="en-US" sz="4400" dirty="0" err="1">
                <a:solidFill>
                  <a:srgbClr val="3D0EB2"/>
                </a:solidFill>
                <a:latin typeface="Times New Roman" panose="02020603050405020304" pitchFamily="18" charset="0"/>
                <a:ea typeface="Times New Roman" panose="02020603050405020304" pitchFamily="18" charset="0"/>
              </a:rPr>
              <a:t>Cần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bao</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nhiêu</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bước</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để</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có</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thể</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lên</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được</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Mặt</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Trăng</a:t>
            </a:r>
            <a:r>
              <a:rPr lang="en-US" sz="4400" b="1" dirty="0">
                <a:solidFill>
                  <a:srgbClr val="3D0EB2"/>
                </a:solidFill>
                <a:latin typeface="Times New Roman" panose="02020603050405020304" pitchFamily="18" charset="0"/>
                <a:ea typeface="Times New Roman" panose="02020603050405020304" pitchFamily="18" charset="0"/>
              </a:rPr>
              <a:t>?</a:t>
            </a:r>
            <a:r>
              <a:rPr lang="en-US" sz="4400" dirty="0">
                <a:solidFill>
                  <a:srgbClr val="3D0EB2"/>
                </a:solidFill>
                <a:latin typeface="Times New Roman" panose="02020603050405020304" pitchFamily="18" charset="0"/>
                <a:ea typeface="Times New Roman" panose="02020603050405020304" pitchFamily="18" charset="0"/>
              </a:rPr>
              <a:t>”. // </a:t>
            </a:r>
            <a:r>
              <a:rPr lang="en-US" sz="4400" dirty="0" err="1">
                <a:solidFill>
                  <a:srgbClr val="3D0EB2"/>
                </a:solidFill>
                <a:latin typeface="Times New Roman" panose="02020603050405020304" pitchFamily="18" charset="0"/>
                <a:ea typeface="Times New Roman" panose="02020603050405020304" pitchFamily="18" charset="0"/>
              </a:rPr>
              <a:t>Cô</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nhủ</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thầm</a:t>
            </a:r>
            <a:r>
              <a:rPr lang="en-US" sz="4400" dirty="0">
                <a:solidFill>
                  <a:srgbClr val="3D0EB2"/>
                </a:solidFill>
                <a:latin typeface="Times New Roman" panose="02020603050405020304" pitchFamily="18" charset="0"/>
                <a:ea typeface="Times New Roman" panose="02020603050405020304" pitchFamily="18" charset="0"/>
              </a:rPr>
              <a:t>: // “</a:t>
            </a:r>
            <a:r>
              <a:rPr lang="en-US" sz="4400" b="1" dirty="0" err="1">
                <a:solidFill>
                  <a:srgbClr val="3D0EB2"/>
                </a:solidFill>
                <a:latin typeface="Times New Roman" panose="02020603050405020304" pitchFamily="18" charset="0"/>
                <a:ea typeface="Times New Roman" panose="02020603050405020304" pitchFamily="18" charset="0"/>
              </a:rPr>
              <a:t>Nhất</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định</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sẽ</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có</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ngày</a:t>
            </a:r>
            <a:r>
              <a:rPr lang="en-US" sz="4400" b="1" dirty="0">
                <a:solidFill>
                  <a:srgbClr val="3D0EB2"/>
                </a:solidFill>
                <a:latin typeface="Times New Roman" panose="02020603050405020304" pitchFamily="18" charset="0"/>
                <a:ea typeface="Times New Roman" panose="02020603050405020304" pitchFamily="18" charset="0"/>
              </a:rPr>
              <a:t> </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mình</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tính</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được</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cách</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lên</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Mặt</a:t>
            </a:r>
            <a:r>
              <a:rPr lang="en-US" sz="4400" dirty="0">
                <a:solidFill>
                  <a:srgbClr val="3D0EB2"/>
                </a:solidFill>
                <a:latin typeface="Times New Roman" panose="02020603050405020304" pitchFamily="18" charset="0"/>
                <a:ea typeface="Times New Roman" panose="02020603050405020304" pitchFamily="18" charset="0"/>
              </a:rPr>
              <a:t> </a:t>
            </a:r>
            <a:r>
              <a:rPr lang="en-US" sz="4400" dirty="0" err="1">
                <a:solidFill>
                  <a:srgbClr val="3D0EB2"/>
                </a:solidFill>
                <a:latin typeface="Times New Roman" panose="02020603050405020304" pitchFamily="18" charset="0"/>
                <a:ea typeface="Times New Roman" panose="02020603050405020304" pitchFamily="18" charset="0"/>
              </a:rPr>
              <a:t>Trăng</a:t>
            </a:r>
            <a:r>
              <a:rPr lang="en-US" sz="4400"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nhất</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định</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như</a:t>
            </a:r>
            <a:r>
              <a:rPr lang="en-US" sz="4400" b="1" dirty="0">
                <a:solidFill>
                  <a:srgbClr val="3D0EB2"/>
                </a:solidFill>
                <a:latin typeface="Times New Roman" panose="02020603050405020304" pitchFamily="18" charset="0"/>
                <a:ea typeface="Times New Roman" panose="02020603050405020304" pitchFamily="18" charset="0"/>
              </a:rPr>
              <a:t> </a:t>
            </a:r>
            <a:r>
              <a:rPr lang="en-US" sz="4400" b="1" dirty="0" err="1">
                <a:solidFill>
                  <a:srgbClr val="3D0EB2"/>
                </a:solidFill>
                <a:latin typeface="Times New Roman" panose="02020603050405020304" pitchFamily="18" charset="0"/>
                <a:ea typeface="Times New Roman" panose="02020603050405020304" pitchFamily="18" charset="0"/>
              </a:rPr>
              <a:t>vậy</a:t>
            </a:r>
            <a:r>
              <a:rPr lang="en-US" sz="4400" b="1" dirty="0">
                <a:solidFill>
                  <a:srgbClr val="3D0EB2"/>
                </a:solidFill>
                <a:latin typeface="Times New Roman" panose="02020603050405020304" pitchFamily="18" charset="0"/>
                <a:ea typeface="Times New Roman" panose="02020603050405020304" pitchFamily="18" charset="0"/>
              </a:rPr>
              <a:t>!</a:t>
            </a:r>
            <a:r>
              <a:rPr lang="en-US" sz="4400" dirty="0">
                <a:solidFill>
                  <a:srgbClr val="3D0EB2"/>
                </a:solidFill>
                <a:latin typeface="Times New Roman" panose="02020603050405020304" pitchFamily="18" charset="0"/>
                <a:ea typeface="Times New Roman" panose="02020603050405020304" pitchFamily="18" charset="0"/>
              </a:rPr>
              <a:t>”.</a:t>
            </a:r>
            <a:endParaRPr lang="en-US" sz="6000" dirty="0">
              <a:solidFill>
                <a:srgbClr val="3D0EB2"/>
              </a:solidFill>
            </a:endParaRPr>
          </a:p>
        </p:txBody>
      </p:sp>
    </p:spTree>
    <p:extLst>
      <p:ext uri="{BB962C8B-B14F-4D97-AF65-F5344CB8AC3E}">
        <p14:creationId xmlns:p14="http://schemas.microsoft.com/office/powerpoint/2010/main" val="3731881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29642" y="557210"/>
            <a:ext cx="7434745" cy="5376597"/>
          </a:xfrm>
          <a:prstGeom prst="rect">
            <a:avLst/>
          </a:prstGeom>
        </p:spPr>
      </p:pic>
      <p:sp>
        <p:nvSpPr>
          <p:cNvPr id="4" name="Rectangle 3"/>
          <p:cNvSpPr/>
          <p:nvPr/>
        </p:nvSpPr>
        <p:spPr>
          <a:xfrm>
            <a:off x="4555844" y="3245508"/>
            <a:ext cx="4312399" cy="1015663"/>
          </a:xfrm>
          <a:prstGeom prst="rect">
            <a:avLst/>
          </a:prstGeom>
        </p:spPr>
        <p:txBody>
          <a:bodyPr wrap="non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6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DỤNG</a:t>
            </a:r>
            <a:endParaRPr kumimoji="0" lang="en-US" sz="6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1016799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42974" y="1253982"/>
            <a:ext cx="10306051" cy="3046988"/>
          </a:xfrm>
          <a:prstGeom prst="rect">
            <a:avLst/>
          </a:prstGeom>
        </p:spPr>
        <p:txBody>
          <a:bodyPr wrap="square">
            <a:spAutoFit/>
          </a:bodyPr>
          <a:lstStyle/>
          <a:p>
            <a:pPr>
              <a:spcAft>
                <a:spcPts val="0"/>
              </a:spcAft>
            </a:pPr>
            <a:r>
              <a:rPr lang="vi-VN" sz="4800" b="1" dirty="0" smtClean="0">
                <a:solidFill>
                  <a:srgbClr val="3D0EB2"/>
                </a:solidFill>
                <a:effectLst/>
                <a:latin typeface="Times New Roman" panose="02020603050405020304" pitchFamily="18" charset="0"/>
                <a:ea typeface="Times New Roman" panose="02020603050405020304" pitchFamily="18" charset="0"/>
              </a:rPr>
              <a:t>+</a:t>
            </a:r>
            <a:r>
              <a:rPr lang="en-US" sz="4800" b="1" dirty="0" smtClean="0">
                <a:solidFill>
                  <a:srgbClr val="3D0EB2"/>
                </a:solidFill>
                <a:effectLst/>
                <a:latin typeface="Times New Roman" panose="02020603050405020304" pitchFamily="18" charset="0"/>
                <a:ea typeface="Times New Roman" panose="02020603050405020304" pitchFamily="18" charset="0"/>
              </a:rPr>
              <a:t> </a:t>
            </a:r>
            <a:r>
              <a:rPr lang="en-US" sz="4800" b="1" dirty="0" smtClean="0">
                <a:solidFill>
                  <a:srgbClr val="3D0EB2"/>
                </a:solidFill>
                <a:latin typeface="Times New Roman" panose="02020603050405020304" pitchFamily="18" charset="0"/>
                <a:ea typeface="Times New Roman" panose="02020603050405020304" pitchFamily="18" charset="0"/>
              </a:rPr>
              <a:t>Qua </a:t>
            </a:r>
            <a:r>
              <a:rPr lang="en-US" sz="4800" b="1" dirty="0" err="1">
                <a:solidFill>
                  <a:srgbClr val="3D0EB2"/>
                </a:solidFill>
                <a:latin typeface="Times New Roman" panose="02020603050405020304" pitchFamily="18" charset="0"/>
                <a:ea typeface="Times New Roman" panose="02020603050405020304" pitchFamily="18" charset="0"/>
              </a:rPr>
              <a:t>bài</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đọc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em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hiểu</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thêm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điều</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gì</a:t>
            </a:r>
            <a:r>
              <a:rPr lang="en-US" sz="4800" b="1" dirty="0">
                <a:solidFill>
                  <a:srgbClr val="3D0EB2"/>
                </a:solidFill>
                <a:latin typeface="Times New Roman" panose="02020603050405020304" pitchFamily="18" charset="0"/>
                <a:ea typeface="Times New Roman" panose="02020603050405020304" pitchFamily="18" charset="0"/>
              </a:rPr>
              <a:t>? </a:t>
            </a:r>
            <a:endParaRPr lang="en-US" sz="4800" b="1" dirty="0" smtClean="0">
              <a:solidFill>
                <a:srgbClr val="3D0EB2"/>
              </a:solidFill>
              <a:latin typeface="Times New Roman" panose="02020603050405020304" pitchFamily="18" charset="0"/>
              <a:ea typeface="Times New Roman" panose="02020603050405020304" pitchFamily="18" charset="0"/>
            </a:endParaRPr>
          </a:p>
          <a:p>
            <a:pPr>
              <a:spcAft>
                <a:spcPts val="0"/>
              </a:spcAft>
            </a:pPr>
            <a:endParaRPr lang="en-US" sz="4800" b="1" dirty="0" smtClean="0">
              <a:solidFill>
                <a:srgbClr val="3D0EB2"/>
              </a:solidFill>
              <a:effectLst/>
              <a:latin typeface="Times New Roman" panose="02020603050405020304" pitchFamily="18" charset="0"/>
              <a:ea typeface="Times New Roman" panose="02020603050405020304" pitchFamily="18" charset="0"/>
            </a:endParaRPr>
          </a:p>
          <a:p>
            <a:pPr>
              <a:spcAft>
                <a:spcPts val="0"/>
              </a:spcAft>
            </a:pPr>
            <a:r>
              <a:rPr lang="en-US" sz="4800" b="1" dirty="0" smtClean="0">
                <a:solidFill>
                  <a:srgbClr val="3D0EB2"/>
                </a:solidFill>
                <a:effectLst/>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Ước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của</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em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sau</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này</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là</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gì</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Em</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sẽ</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thực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hiện</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ước</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mơ</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đó</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như</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thế</a:t>
            </a:r>
            <a:r>
              <a:rPr lang="en-US" sz="4800" b="1" dirty="0">
                <a:solidFill>
                  <a:srgbClr val="3D0EB2"/>
                </a:solidFill>
                <a:latin typeface="Times New Roman" panose="02020603050405020304" pitchFamily="18" charset="0"/>
                <a:ea typeface="Times New Roman" panose="02020603050405020304" pitchFamily="18" charset="0"/>
              </a:rPr>
              <a:t> </a:t>
            </a:r>
            <a:r>
              <a:rPr lang="en-US" sz="4800" b="1" dirty="0" err="1">
                <a:solidFill>
                  <a:srgbClr val="3D0EB2"/>
                </a:solidFill>
                <a:latin typeface="Times New Roman" panose="02020603050405020304" pitchFamily="18" charset="0"/>
                <a:ea typeface="Times New Roman" panose="02020603050405020304" pitchFamily="18" charset="0"/>
              </a:rPr>
              <a:t>nào</a:t>
            </a:r>
            <a:r>
              <a:rPr lang="en-US" sz="4800" b="1" dirty="0">
                <a:solidFill>
                  <a:srgbClr val="3D0EB2"/>
                </a:solidFill>
                <a:latin typeface="Times New Roman" panose="02020603050405020304" pitchFamily="18" charset="0"/>
                <a:ea typeface="Times New Roman" panose="02020603050405020304" pitchFamily="18" charset="0"/>
              </a:rPr>
              <a:t>?</a:t>
            </a:r>
            <a:endParaRPr lang="en-US" sz="4800" b="1" dirty="0">
              <a:solidFill>
                <a:srgbClr val="3D0EB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02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3CBFE7-EF87-4057-B8A2-4DBCBA5604AD}"/>
              </a:ext>
            </a:extLst>
          </p:cNvPr>
          <p:cNvGrpSpPr/>
          <p:nvPr/>
        </p:nvGrpSpPr>
        <p:grpSpPr>
          <a:xfrm>
            <a:off x="323850" y="-336058"/>
            <a:ext cx="11047833" cy="8614778"/>
            <a:chOff x="1312097" y="-336058"/>
            <a:chExt cx="10059586" cy="8614778"/>
          </a:xfrm>
        </p:grpSpPr>
        <p:pic>
          <p:nvPicPr>
            <p:cNvPr id="9" name="图片 17" descr="bd66326eaffb0a71b40a5d8bdbabb03d">
              <a:extLst>
                <a:ext uri="{FF2B5EF4-FFF2-40B4-BE49-F238E27FC236}">
                  <a16:creationId xmlns:a16="http://schemas.microsoft.com/office/drawing/2014/main" id="{8C2BC8BC-7775-4E32-9181-7EA7198EAB0F}"/>
                </a:ext>
              </a:extLst>
            </p:cNvPr>
            <p:cNvPicPr>
              <a:picLocks noChangeAspect="1"/>
            </p:cNvPicPr>
            <p:nvPr/>
          </p:nvPicPr>
          <p:blipFill>
            <a:blip r:embed="rId2"/>
            <a:stretch>
              <a:fillRect/>
            </a:stretch>
          </p:blipFill>
          <p:spPr>
            <a:xfrm>
              <a:off x="1312097" y="381000"/>
              <a:ext cx="10059586" cy="7897720"/>
            </a:xfrm>
            <a:prstGeom prst="rect">
              <a:avLst/>
            </a:prstGeom>
          </p:spPr>
        </p:pic>
        <p:pic>
          <p:nvPicPr>
            <p:cNvPr id="3" name="淘宝网chenying0907出品 14" descr="未标题-1">
              <a:extLst>
                <a:ext uri="{FF2B5EF4-FFF2-40B4-BE49-F238E27FC236}">
                  <a16:creationId xmlns:a16="http://schemas.microsoft.com/office/drawing/2014/main" id="{10170557-7969-4AD5-B425-73B6D230237D}"/>
                </a:ext>
              </a:extLst>
            </p:cNvPr>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a:extLst>
                <a:ext uri="{FF2B5EF4-FFF2-40B4-BE49-F238E27FC236}">
                  <a16:creationId xmlns:a16="http://schemas.microsoft.com/office/drawing/2014/main" id="{B6EAE454-CDA2-4701-9440-10962FD47629}"/>
                </a:ext>
              </a:extLst>
            </p:cNvPr>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a:extLst>
                <a:ext uri="{FF2B5EF4-FFF2-40B4-BE49-F238E27FC236}">
                  <a16:creationId xmlns:a16="http://schemas.microsoft.com/office/drawing/2014/main" id="{D3A39657-54F9-4668-A160-F3EF4B3F3C6B}"/>
                </a:ext>
              </a:extLst>
            </p:cNvPr>
            <p:cNvSpPr txBox="1"/>
            <p:nvPr/>
          </p:nvSpPr>
          <p:spPr>
            <a:xfrm>
              <a:off x="4036714" y="3312769"/>
              <a:ext cx="461035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DẶN </a:t>
              </a:r>
              <a:r>
                <a:rPr kumimoji="0" lang="en-US" sz="6600" b="1" i="0"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DÒ</a:t>
              </a:r>
              <a:endParaRPr kumimoji="0" lang="en-US" sz="60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40329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3CBFE7-EF87-4057-B8A2-4DBCBA5604AD}"/>
              </a:ext>
            </a:extLst>
          </p:cNvPr>
          <p:cNvGrpSpPr/>
          <p:nvPr/>
        </p:nvGrpSpPr>
        <p:grpSpPr>
          <a:xfrm>
            <a:off x="731072" y="-336058"/>
            <a:ext cx="11460928" cy="8576678"/>
            <a:chOff x="731072" y="-336058"/>
            <a:chExt cx="10059586" cy="8576678"/>
          </a:xfrm>
        </p:grpSpPr>
        <p:pic>
          <p:nvPicPr>
            <p:cNvPr id="9" name="图片 17" descr="bd66326eaffb0a71b40a5d8bdbabb03d">
              <a:extLst>
                <a:ext uri="{FF2B5EF4-FFF2-40B4-BE49-F238E27FC236}">
                  <a16:creationId xmlns:a16="http://schemas.microsoft.com/office/drawing/2014/main" id="{8C2BC8BC-7775-4E32-9181-7EA7198EAB0F}"/>
                </a:ext>
              </a:extLst>
            </p:cNvPr>
            <p:cNvPicPr>
              <a:picLocks noChangeAspect="1"/>
            </p:cNvPicPr>
            <p:nvPr/>
          </p:nvPicPr>
          <p:blipFill>
            <a:blip r:embed="rId2"/>
            <a:stretch>
              <a:fillRect/>
            </a:stretch>
          </p:blipFill>
          <p:spPr>
            <a:xfrm>
              <a:off x="731072" y="342900"/>
              <a:ext cx="10059586" cy="7897720"/>
            </a:xfrm>
            <a:prstGeom prst="rect">
              <a:avLst/>
            </a:prstGeom>
          </p:spPr>
        </p:pic>
        <p:pic>
          <p:nvPicPr>
            <p:cNvPr id="3" name="淘宝网chenying0907出品 14" descr="未标题-1">
              <a:extLst>
                <a:ext uri="{FF2B5EF4-FFF2-40B4-BE49-F238E27FC236}">
                  <a16:creationId xmlns:a16="http://schemas.microsoft.com/office/drawing/2014/main" id="{10170557-7969-4AD5-B425-73B6D230237D}"/>
                </a:ext>
              </a:extLst>
            </p:cNvPr>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a:extLst>
                <a:ext uri="{FF2B5EF4-FFF2-40B4-BE49-F238E27FC236}">
                  <a16:creationId xmlns:a16="http://schemas.microsoft.com/office/drawing/2014/main" id="{B6EAE454-CDA2-4701-9440-10962FD47629}"/>
                </a:ext>
              </a:extLst>
            </p:cNvPr>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a:extLst>
                <a:ext uri="{FF2B5EF4-FFF2-40B4-BE49-F238E27FC236}">
                  <a16:creationId xmlns:a16="http://schemas.microsoft.com/office/drawing/2014/main" id="{D3A39657-54F9-4668-A160-F3EF4B3F3C6B}"/>
                </a:ext>
              </a:extLst>
            </p:cNvPr>
            <p:cNvSpPr txBox="1"/>
            <p:nvPr/>
          </p:nvSpPr>
          <p:spPr>
            <a:xfrm>
              <a:off x="2538949" y="3454929"/>
              <a:ext cx="64438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CHÚC</a:t>
              </a:r>
              <a:r>
                <a:rPr kumimoji="0" lang="en-US" sz="4400" b="1" i="1" u="none" strike="noStrike" kern="1200" cap="none" spc="0" normalizeH="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CÁC EM HỌC TỐT!</a:t>
              </a:r>
              <a:endParaRPr kumimoji="0" lang="en-US" sz="4000" b="0" i="1" u="none" strike="noStrike" kern="1200" cap="none" spc="0" normalizeH="0" baseline="0" noProof="0" dirty="0">
                <a:ln>
                  <a:noFill/>
                </a:ln>
                <a:solidFill>
                  <a:srgbClr val="231CA8"/>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349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15452" y="3602038"/>
            <a:ext cx="9144000" cy="1655762"/>
          </a:xfrm>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3238"/>
          </a:xfrm>
          <a:prstGeom prst="rect">
            <a:avLst/>
          </a:prstGeom>
        </p:spPr>
      </p:pic>
      <p:pic>
        <p:nvPicPr>
          <p:cNvPr id="14" name="[Review Phim] Cô Gái Da Màu Tính Toán Hơn Siêu Máy Tính Khiến Nasa Phải Ngả Mũ - Hidden Figures (1)">
            <a:hlinkClick r:id="" action="ppaction://media"/>
          </p:cNvPr>
          <p:cNvPicPr>
            <a:picLocks noChangeAspect="1"/>
          </p:cNvPicPr>
          <p:nvPr>
            <a:videoFile r:link="rId1"/>
            <p:extLst>
              <p:ext uri="{DAA4B4D4-6D71-4841-9C94-3DE7FCFB9230}">
                <p14:media xmlns:p14="http://schemas.microsoft.com/office/powerpoint/2010/main" r:embed="rId2">
                  <p14:trim end="579334"/>
                </p14:media>
              </p:ext>
            </p:extLst>
          </p:nvPr>
        </p:nvPicPr>
        <p:blipFill>
          <a:blip r:embed="rId5"/>
          <a:stretch>
            <a:fillRect/>
          </a:stretch>
        </p:blipFill>
        <p:spPr>
          <a:xfrm>
            <a:off x="0" y="0"/>
            <a:ext cx="12192000" cy="6853238"/>
          </a:xfrm>
          <a:prstGeom prst="rect">
            <a:avLst/>
          </a:prstGeom>
        </p:spPr>
      </p:pic>
    </p:spTree>
    <p:extLst>
      <p:ext uri="{BB962C8B-B14F-4D97-AF65-F5344CB8AC3E}">
        <p14:creationId xmlns:p14="http://schemas.microsoft.com/office/powerpoint/2010/main" val="358835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1407560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a:extLst>
              <a:ext uri="{FF2B5EF4-FFF2-40B4-BE49-F238E27FC236}">
                <a16:creationId xmlns:a16="http://schemas.microsoft.com/office/drawing/2014/main" id="{BDA144B1-BC48-4FB5-81A0-5EEE0F41D92F}"/>
              </a:ext>
            </a:extLst>
          </p:cNvPr>
          <p:cNvSpPr/>
          <p:nvPr/>
        </p:nvSpPr>
        <p:spPr>
          <a:xfrm>
            <a:off x="1781729" y="548802"/>
            <a:ext cx="9781020"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  Theo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đuổi</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mơ</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3"/>
          <a:srcRect l="5267" t="68402" r="38322" b="6843"/>
          <a:stretch/>
        </p:blipFill>
        <p:spPr>
          <a:xfrm>
            <a:off x="18473" y="1665938"/>
            <a:ext cx="6220691" cy="5192062"/>
          </a:xfrm>
          <a:prstGeom prst="rect">
            <a:avLst/>
          </a:prstGeom>
        </p:spPr>
      </p:pic>
      <p:pic>
        <p:nvPicPr>
          <p:cNvPr id="8" name="Picture 7"/>
          <p:cNvPicPr>
            <a:picLocks noChangeAspect="1"/>
          </p:cNvPicPr>
          <p:nvPr/>
        </p:nvPicPr>
        <p:blipFill rotWithShape="1">
          <a:blip r:embed="rId3"/>
          <a:srcRect l="66635" t="3459" r="3837" b="71736"/>
          <a:stretch/>
        </p:blipFill>
        <p:spPr>
          <a:xfrm>
            <a:off x="6096000" y="1694640"/>
            <a:ext cx="6003636" cy="5158597"/>
          </a:xfrm>
          <a:prstGeom prst="rect">
            <a:avLst/>
          </a:prstGeom>
        </p:spPr>
      </p:pic>
    </p:spTree>
    <p:extLst>
      <p:ext uri="{BB962C8B-B14F-4D97-AF65-F5344CB8AC3E}">
        <p14:creationId xmlns:p14="http://schemas.microsoft.com/office/powerpoint/2010/main" val="8789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3" y="2948948"/>
            <a:ext cx="4774064" cy="1323439"/>
          </a:xfrm>
          <a:prstGeom prst="rect">
            <a:avLst/>
          </a:prstGeom>
        </p:spPr>
        <p:txBody>
          <a:bodyPr wrap="none">
            <a:spAutoFit/>
          </a:bodyPr>
          <a:lstStyle/>
          <a:p>
            <a:pPr defTabSz="1218510">
              <a:defRPr/>
            </a:pPr>
            <a:r>
              <a:rPr lang="en-US" sz="8000" b="1" dirty="0" err="1">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523686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rotWithShape="1">
          <a:blip r:embed="rId3"/>
          <a:srcRect t="-131" b="7862"/>
          <a:stretch/>
        </p:blipFill>
        <p:spPr>
          <a:xfrm>
            <a:off x="155875" y="6132"/>
            <a:ext cx="10643465" cy="6779492"/>
          </a:xfrm>
          <a:prstGeom prst="rect">
            <a:avLst/>
          </a:prstGeom>
        </p:spPr>
      </p:pic>
      <p:sp>
        <p:nvSpPr>
          <p:cNvPr id="8" name="Rounded Rectangle 13">
            <a:extLst>
              <a:ext uri="{FF2B5EF4-FFF2-40B4-BE49-F238E27FC236}">
                <a16:creationId xmlns:a16="http://schemas.microsoft.com/office/drawing/2014/main" id="{D0CB0045-76E3-AF93-7F98-E448C2D7C41C}"/>
              </a:ext>
            </a:extLst>
          </p:cNvPr>
          <p:cNvSpPr/>
          <p:nvPr/>
        </p:nvSpPr>
        <p:spPr>
          <a:xfrm>
            <a:off x="10726593" y="832643"/>
            <a:ext cx="1406814" cy="3597276"/>
          </a:xfrm>
          <a:prstGeom prst="roundRect">
            <a:avLst/>
          </a:prstGeom>
          <a:solidFill>
            <a:schemeClr val="accent6">
              <a:lumMod val="20000"/>
              <a:lumOff val="80000"/>
            </a:schemeClr>
          </a:solidFill>
          <a:ln w="38100" cap="flat" cmpd="sng" algn="ctr">
            <a:solidFill>
              <a:sysClr val="window" lastClr="FFFFFF">
                <a:lumMod val="50000"/>
              </a:sysClr>
            </a:solidFill>
            <a:prstDash val="solid"/>
            <a:miter lim="800000"/>
          </a:ln>
          <a:effectLst/>
        </p:spPr>
        <p:txBody>
          <a:bodyPr rtlCol="0" anchor="ctr"/>
          <a:lstStyle/>
          <a:p>
            <a:pPr marL="0" marR="0" lvl="0" indent="0" algn="ctr" defTabSz="91390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Bài</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văn</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chia </a:t>
            </a:r>
            <a:r>
              <a:rPr kumimoji="0" lang="en-US" sz="3200" b="1" i="0"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thành</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mấy</a:t>
            </a:r>
            <a:r>
              <a:rPr kumimoji="0" lang="en-US" sz="32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lang="en-US" sz="3200" b="1" kern="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b="1" kern="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9" name="Heptagon 8">
            <a:extLst>
              <a:ext uri="{FF2B5EF4-FFF2-40B4-BE49-F238E27FC236}">
                <a16:creationId xmlns:a16="http://schemas.microsoft.com/office/drawing/2014/main" id="{20EF568C-55CB-4310-86AB-1CAC9B4743F8}"/>
              </a:ext>
            </a:extLst>
          </p:cNvPr>
          <p:cNvSpPr/>
          <p:nvPr/>
        </p:nvSpPr>
        <p:spPr>
          <a:xfrm>
            <a:off x="869889" y="650652"/>
            <a:ext cx="334930" cy="363981"/>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10" name="Heptagon 9">
            <a:extLst>
              <a:ext uri="{FF2B5EF4-FFF2-40B4-BE49-F238E27FC236}">
                <a16:creationId xmlns:a16="http://schemas.microsoft.com/office/drawing/2014/main" id="{381DF806-5FC4-490B-9B8A-2EE560D624DB}"/>
              </a:ext>
            </a:extLst>
          </p:cNvPr>
          <p:cNvSpPr/>
          <p:nvPr/>
        </p:nvSpPr>
        <p:spPr>
          <a:xfrm>
            <a:off x="780440" y="2032001"/>
            <a:ext cx="334930" cy="388155"/>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2</a:t>
            </a:r>
          </a:p>
        </p:txBody>
      </p:sp>
      <p:sp>
        <p:nvSpPr>
          <p:cNvPr id="11" name="Heptagon 10">
            <a:extLst>
              <a:ext uri="{FF2B5EF4-FFF2-40B4-BE49-F238E27FC236}">
                <a16:creationId xmlns:a16="http://schemas.microsoft.com/office/drawing/2014/main" id="{E59BB928-45DF-4932-8B34-95A9A1F0FD46}"/>
              </a:ext>
            </a:extLst>
          </p:cNvPr>
          <p:cNvSpPr/>
          <p:nvPr/>
        </p:nvSpPr>
        <p:spPr>
          <a:xfrm>
            <a:off x="721990" y="2659295"/>
            <a:ext cx="353863" cy="39023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3</a:t>
            </a:r>
          </a:p>
        </p:txBody>
      </p:sp>
      <p:sp>
        <p:nvSpPr>
          <p:cNvPr id="12" name="Heptagon 11">
            <a:extLst>
              <a:ext uri="{FF2B5EF4-FFF2-40B4-BE49-F238E27FC236}">
                <a16:creationId xmlns:a16="http://schemas.microsoft.com/office/drawing/2014/main" id="{58B88BA5-7ECB-4214-8DC4-A7C60FA880E2}"/>
              </a:ext>
            </a:extLst>
          </p:cNvPr>
          <p:cNvSpPr/>
          <p:nvPr/>
        </p:nvSpPr>
        <p:spPr>
          <a:xfrm>
            <a:off x="699073" y="3851395"/>
            <a:ext cx="406908" cy="427182"/>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4</a:t>
            </a:r>
          </a:p>
        </p:txBody>
      </p:sp>
      <p:sp>
        <p:nvSpPr>
          <p:cNvPr id="13" name="Heptagon 12">
            <a:extLst>
              <a:ext uri="{FF2B5EF4-FFF2-40B4-BE49-F238E27FC236}">
                <a16:creationId xmlns:a16="http://schemas.microsoft.com/office/drawing/2014/main" id="{3B008EB6-19DC-4C6A-B88A-197B11102F61}"/>
              </a:ext>
            </a:extLst>
          </p:cNvPr>
          <p:cNvSpPr/>
          <p:nvPr/>
        </p:nvSpPr>
        <p:spPr>
          <a:xfrm>
            <a:off x="6361281" y="4903764"/>
            <a:ext cx="406908" cy="448131"/>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5</a:t>
            </a:r>
          </a:p>
        </p:txBody>
      </p:sp>
    </p:spTree>
    <p:extLst>
      <p:ext uri="{BB962C8B-B14F-4D97-AF65-F5344CB8AC3E}">
        <p14:creationId xmlns:p14="http://schemas.microsoft.com/office/powerpoint/2010/main" val="21212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Heptagon 7">
            <a:extLst>
              <a:ext uri="{FF2B5EF4-FFF2-40B4-BE49-F238E27FC236}">
                <a16:creationId xmlns:a16="http://schemas.microsoft.com/office/drawing/2014/main" id="{20EF568C-55CB-4310-86AB-1CAC9B4743F8}"/>
              </a:ext>
            </a:extLst>
          </p:cNvPr>
          <p:cNvSpPr/>
          <p:nvPr/>
        </p:nvSpPr>
        <p:spPr>
          <a:xfrm>
            <a:off x="527458" y="681136"/>
            <a:ext cx="338815" cy="322104"/>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1</a:t>
            </a:r>
          </a:p>
        </p:txBody>
      </p:sp>
      <p:sp>
        <p:nvSpPr>
          <p:cNvPr id="9" name="Heptagon 8">
            <a:extLst>
              <a:ext uri="{FF2B5EF4-FFF2-40B4-BE49-F238E27FC236}">
                <a16:creationId xmlns:a16="http://schemas.microsoft.com/office/drawing/2014/main" id="{381DF806-5FC4-490B-9B8A-2EE560D624DB}"/>
              </a:ext>
            </a:extLst>
          </p:cNvPr>
          <p:cNvSpPr/>
          <p:nvPr/>
        </p:nvSpPr>
        <p:spPr>
          <a:xfrm>
            <a:off x="511712" y="1953932"/>
            <a:ext cx="354561" cy="308008"/>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2</a:t>
            </a:r>
          </a:p>
        </p:txBody>
      </p:sp>
      <p:sp>
        <p:nvSpPr>
          <p:cNvPr id="13" name="Rectangle 12"/>
          <p:cNvSpPr/>
          <p:nvPr/>
        </p:nvSpPr>
        <p:spPr>
          <a:xfrm>
            <a:off x="527458" y="78254"/>
            <a:ext cx="11664540" cy="6863417"/>
          </a:xfrm>
          <a:prstGeom prst="rect">
            <a:avLst/>
          </a:prstGeom>
        </p:spPr>
        <p:txBody>
          <a:bodyPr wrap="square">
            <a:spAutoFit/>
          </a:bodyPr>
          <a:lstStyle/>
          <a:p>
            <a:pPr algn="ctr"/>
            <a:r>
              <a:rPr lang="vi-VN" sz="2000" b="1" dirty="0">
                <a:solidFill>
                  <a:srgbClr val="000000"/>
                </a:solidFill>
                <a:latin typeface="OpenSansBold"/>
              </a:rPr>
              <a:t>Theo đuổi ước </a:t>
            </a:r>
            <a:r>
              <a:rPr lang="vi-VN" sz="2000" b="1" dirty="0" smtClean="0">
                <a:solidFill>
                  <a:srgbClr val="000000"/>
                </a:solidFill>
                <a:latin typeface="OpenSansBold"/>
              </a:rPr>
              <a:t>mơ</a:t>
            </a:r>
            <a:endParaRPr lang="en-US" sz="2000" b="1" dirty="0" smtClean="0">
              <a:solidFill>
                <a:srgbClr val="000000"/>
              </a:solidFill>
              <a:latin typeface="OpenSansBold"/>
            </a:endParaRPr>
          </a:p>
          <a:p>
            <a:pPr algn="ctr"/>
            <a:endParaRPr lang="vi-VN" sz="2000" dirty="0">
              <a:solidFill>
                <a:srgbClr val="000000"/>
              </a:solidFill>
              <a:latin typeface="OpenSans"/>
            </a:endParaRPr>
          </a:p>
          <a:p>
            <a:pPr algn="just"/>
            <a:r>
              <a:rPr lang="vi-VN" sz="2000" dirty="0">
                <a:solidFill>
                  <a:srgbClr val="000000"/>
                </a:solidFill>
                <a:latin typeface="OpenSans"/>
              </a:rPr>
              <a:t>     Ca-tơ-rin là một cô bé cực kì thích đếm. Cô đếm số bước chân đi trên đường. Cô đếm số đĩa bát khi rửa. Và khi nhìn lên bầu trời, Ca-tơ-rin luôn tự hỏi: “Cần bao nhiêu bước để có thể lên được Mặt Trăng?”. Cô nhủ thầm: “Nhất định sẽ có ngày mình tính được cách lên Mặt Trăng, nhất định như vậy!”.</a:t>
            </a:r>
          </a:p>
          <a:p>
            <a:pPr algn="just"/>
            <a:r>
              <a:rPr lang="vi-VN" sz="2000" dirty="0">
                <a:solidFill>
                  <a:srgbClr val="000000"/>
                </a:solidFill>
                <a:latin typeface="OpenSans"/>
              </a:rPr>
              <a:t>      Niềm mơ ước ấy khiến Ca-tơ-rin say mê với môn Toán, đặc biệt là hình học. Ca-tơ-rin có thể giải được những bài toán vô cùng hóc búa. Bạn bè âu yếm gọi cô là “chuyên gia toán học”.</a:t>
            </a:r>
          </a:p>
          <a:p>
            <a:pPr algn="just"/>
            <a:r>
              <a:rPr lang="vi-VN" sz="2000" dirty="0">
                <a:solidFill>
                  <a:srgbClr val="000000"/>
                </a:solidFill>
                <a:latin typeface="OpenSans"/>
              </a:rPr>
              <a:t>     Năm 34 tuổi, Ca-tơ-ri lúc đó đang là một giáo viên – đọc được thông tin về việc tổ chức NASA tuyển người để giải các bài toán. </a:t>
            </a:r>
            <a:r>
              <a:rPr lang="vi-VN" sz="2000" dirty="0" smtClean="0">
                <a:solidFill>
                  <a:srgbClr val="000000"/>
                </a:solidFill>
                <a:latin typeface="OpenSans"/>
              </a:rPr>
              <a:t>Ca-t</a:t>
            </a:r>
            <a:r>
              <a:rPr lang="en-US" sz="2000" dirty="0">
                <a:solidFill>
                  <a:srgbClr val="000000"/>
                </a:solidFill>
                <a:latin typeface="OpenSans"/>
              </a:rPr>
              <a:t>ơ</a:t>
            </a:r>
            <a:r>
              <a:rPr lang="vi-VN" sz="2000" dirty="0" smtClean="0">
                <a:solidFill>
                  <a:srgbClr val="000000"/>
                </a:solidFill>
                <a:latin typeface="OpenSans"/>
              </a:rPr>
              <a:t>-rin </a:t>
            </a:r>
            <a:r>
              <a:rPr lang="vi-VN" sz="2000" dirty="0">
                <a:solidFill>
                  <a:srgbClr val="000000"/>
                </a:solidFill>
                <a:latin typeface="OpenSans"/>
              </a:rPr>
              <a:t>lập tức nộp đơn vì cô nghĩ đó có thể là con đường để đạt được ước mơ từ thời thơ ấu của mình. Nhưng ở lần nộp đơn đầu tiên, Ca-tơ-ri bị từ chối. Không bỏ cuộc, năm sau, Ca-tơ-ri lại nộp đơn và lần này cô được nhận. Những nỗ lực không ngừng đã giúp cô trở thành thành viên trong dự án không gian của NASA. </a:t>
            </a:r>
          </a:p>
          <a:p>
            <a:pPr algn="just"/>
            <a:r>
              <a:rPr lang="vi-VN" sz="2000" dirty="0">
                <a:solidFill>
                  <a:srgbClr val="000000"/>
                </a:solidFill>
                <a:latin typeface="OpenSans"/>
              </a:rPr>
              <a:t>     Năm 1962, Hoa Kì quyết định đưa người lên Mặt Trăng. Đó là một thử thách cực kì lớn đối với loài người. Với niềm mơ ước được ấp ủ từ nhỏ và năng lực tuyệt vời, Ca-tơ-ri đã sử dụng toán học để tìm ra các con đường cho tàu vũ trụ quay quanh Trái Đất và hạ cánh trên Mặt Trăng. Những tính toán của Ca-tơ-ri thật sự hoàn hảo, đã góp phần đứa các phi hành gia lên Mặt Trăng rồi quay trở lại Trái Đất an toàn.</a:t>
            </a:r>
          </a:p>
          <a:p>
            <a:pPr algn="just"/>
            <a:r>
              <a:rPr lang="vi-VN" sz="2000" dirty="0">
                <a:solidFill>
                  <a:srgbClr val="000000"/>
                </a:solidFill>
                <a:latin typeface="OpenSans"/>
              </a:rPr>
              <a:t>     Ca-tơ-ri làm việc ở NASA hơn 30 năm. Khi nghỉ hưu, bà thường đến các trường học để nói chuyện với học sinh. Thông điệp lớn nhất mà Ca-to-ri gửi tới các em là: “Đừng bao giờ từ bỏ giấc mơ của bạn</a:t>
            </a:r>
            <a:r>
              <a:rPr lang="vi-VN" sz="2000" dirty="0" smtClean="0">
                <a:solidFill>
                  <a:srgbClr val="000000"/>
                </a:solidFill>
                <a:latin typeface="OpenSans"/>
              </a:rPr>
              <a:t>!”.</a:t>
            </a:r>
            <a:endParaRPr lang="en-US" sz="2000" dirty="0" smtClean="0">
              <a:solidFill>
                <a:srgbClr val="000000"/>
              </a:solidFill>
              <a:latin typeface="OpenSans"/>
            </a:endParaRPr>
          </a:p>
          <a:p>
            <a:pPr algn="just"/>
            <a:r>
              <a:rPr lang="en-US" sz="2000" b="0" i="0" dirty="0">
                <a:solidFill>
                  <a:srgbClr val="000000"/>
                </a:solidFill>
                <a:effectLst/>
                <a:latin typeface="OpenSans"/>
              </a:rPr>
              <a:t>	</a:t>
            </a:r>
            <a:r>
              <a:rPr lang="en-US" sz="2000" b="0" i="0" dirty="0" smtClean="0">
                <a:solidFill>
                  <a:srgbClr val="000000"/>
                </a:solidFill>
                <a:effectLst/>
                <a:latin typeface="OpenSans"/>
              </a:rPr>
              <a:t>									PHAN HOÀNG</a:t>
            </a:r>
            <a:endParaRPr lang="vi-VN" sz="2000" b="0" i="0" dirty="0">
              <a:solidFill>
                <a:srgbClr val="000000"/>
              </a:solidFill>
              <a:effectLst/>
              <a:latin typeface="OpenSans"/>
            </a:endParaRPr>
          </a:p>
        </p:txBody>
      </p:sp>
      <p:sp>
        <p:nvSpPr>
          <p:cNvPr id="14" name="Heptagon 13">
            <a:extLst>
              <a:ext uri="{FF2B5EF4-FFF2-40B4-BE49-F238E27FC236}">
                <a16:creationId xmlns:a16="http://schemas.microsoft.com/office/drawing/2014/main" id="{E59BB928-45DF-4932-8B34-95A9A1F0FD46}"/>
              </a:ext>
            </a:extLst>
          </p:cNvPr>
          <p:cNvSpPr/>
          <p:nvPr/>
        </p:nvSpPr>
        <p:spPr>
          <a:xfrm>
            <a:off x="488958" y="2531446"/>
            <a:ext cx="390684" cy="35307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3</a:t>
            </a:r>
          </a:p>
        </p:txBody>
      </p:sp>
      <p:sp>
        <p:nvSpPr>
          <p:cNvPr id="15" name="Heptagon 14">
            <a:extLst>
              <a:ext uri="{FF2B5EF4-FFF2-40B4-BE49-F238E27FC236}">
                <a16:creationId xmlns:a16="http://schemas.microsoft.com/office/drawing/2014/main" id="{58B88BA5-7ECB-4214-8DC4-A7C60FA880E2}"/>
              </a:ext>
            </a:extLst>
          </p:cNvPr>
          <p:cNvSpPr/>
          <p:nvPr/>
        </p:nvSpPr>
        <p:spPr>
          <a:xfrm>
            <a:off x="511711" y="4075746"/>
            <a:ext cx="368940" cy="335136"/>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4</a:t>
            </a:r>
          </a:p>
        </p:txBody>
      </p:sp>
      <p:sp>
        <p:nvSpPr>
          <p:cNvPr id="16" name="Heptagon 15">
            <a:extLst>
              <a:ext uri="{FF2B5EF4-FFF2-40B4-BE49-F238E27FC236}">
                <a16:creationId xmlns:a16="http://schemas.microsoft.com/office/drawing/2014/main" id="{3B008EB6-19DC-4C6A-B88A-197B11102F61}"/>
              </a:ext>
            </a:extLst>
          </p:cNvPr>
          <p:cNvSpPr/>
          <p:nvPr/>
        </p:nvSpPr>
        <p:spPr>
          <a:xfrm>
            <a:off x="488957" y="5582655"/>
            <a:ext cx="338815" cy="368267"/>
          </a:xfrm>
          <a:prstGeom prst="heptagon">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5</a:t>
            </a:r>
          </a:p>
        </p:txBody>
      </p:sp>
    </p:spTree>
    <p:extLst>
      <p:ext uri="{BB962C8B-B14F-4D97-AF65-F5344CB8AC3E}">
        <p14:creationId xmlns:p14="http://schemas.microsoft.com/office/powerpoint/2010/main" val="787368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4547092" y="416118"/>
            <a:ext cx="2709396" cy="769441"/>
          </a:xfrm>
          <a:prstGeom prst="rect">
            <a:avLst/>
          </a:prstGeom>
        </p:spPr>
        <p:txBody>
          <a:bodyPr wrap="none">
            <a:spAutoFit/>
          </a:bodyPr>
          <a:lstStyle/>
          <a:p>
            <a:pPr defTabSz="1218510">
              <a:defRPr/>
            </a:pPr>
            <a:r>
              <a:rPr lang="en-US" sz="44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4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00076" y="1692036"/>
            <a:ext cx="11201400" cy="769441"/>
          </a:xfrm>
          <a:prstGeom prst="rect">
            <a:avLst/>
          </a:prstGeom>
        </p:spPr>
        <p:txBody>
          <a:bodyPr wrap="square">
            <a:spAutoFit/>
          </a:bodyPr>
          <a:lstStyle/>
          <a:p>
            <a:r>
              <a:rPr lang="en-US" sz="4400" b="1" dirty="0">
                <a:solidFill>
                  <a:schemeClr val="accent6">
                    <a:lumMod val="50000"/>
                  </a:schemeClr>
                </a:solidFill>
                <a:latin typeface="Times New Roman" panose="02020603050405020304" pitchFamily="18" charset="0"/>
                <a:ea typeface="Times New Roman" panose="02020603050405020304" pitchFamily="18" charset="0"/>
              </a:rPr>
              <a:t>Ca-</a:t>
            </a:r>
            <a:r>
              <a:rPr lang="en-US" sz="4400" b="1" dirty="0" err="1">
                <a:solidFill>
                  <a:schemeClr val="accent6">
                    <a:lumMod val="50000"/>
                  </a:schemeClr>
                </a:solidFill>
                <a:latin typeface="Times New Roman" panose="02020603050405020304" pitchFamily="18" charset="0"/>
                <a:ea typeface="Times New Roman" panose="02020603050405020304" pitchFamily="18" charset="0"/>
              </a:rPr>
              <a:t>tơ</a:t>
            </a:r>
            <a:r>
              <a:rPr lang="en-US" sz="4400" b="1" dirty="0">
                <a:solidFill>
                  <a:schemeClr val="accent6">
                    <a:lumMod val="50000"/>
                  </a:schemeClr>
                </a:solidFill>
                <a:latin typeface="Times New Roman" panose="02020603050405020304" pitchFamily="18" charset="0"/>
                <a:ea typeface="Times New Roman" panose="02020603050405020304" pitchFamily="18" charset="0"/>
              </a:rPr>
              <a:t>-</a:t>
            </a:r>
            <a:r>
              <a:rPr lang="en-US" sz="4400" b="1" dirty="0" err="1">
                <a:solidFill>
                  <a:schemeClr val="accent6">
                    <a:lumMod val="50000"/>
                  </a:schemeClr>
                </a:solidFill>
                <a:latin typeface="Times New Roman" panose="02020603050405020304" pitchFamily="18" charset="0"/>
                <a:ea typeface="Times New Roman" panose="02020603050405020304" pitchFamily="18" charset="0"/>
              </a:rPr>
              <a:t>rin</a:t>
            </a:r>
            <a:r>
              <a:rPr lang="en-US" sz="4400" b="1" dirty="0">
                <a:solidFill>
                  <a:schemeClr val="accent6">
                    <a:lumMod val="50000"/>
                  </a:schemeClr>
                </a:solidFill>
                <a:latin typeface="Times New Roman" panose="02020603050405020304" pitchFamily="18" charset="0"/>
                <a:ea typeface="Times New Roman" panose="02020603050405020304" pitchFamily="18" charset="0"/>
              </a:rPr>
              <a:t>, NASA</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nỗ</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lực</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vũ</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trụ</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phi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hành</a:t>
            </a:r>
            <a:r>
              <a:rPr lang="en-US" sz="44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ea typeface="Times New Roman" panose="02020603050405020304" pitchFamily="18" charset="0"/>
              </a:rPr>
              <a:t>gia</a:t>
            </a:r>
            <a:endParaRPr lang="en-US" sz="6000" b="1" dirty="0">
              <a:solidFill>
                <a:schemeClr val="accent6">
                  <a:lumMod val="50000"/>
                </a:schemeClr>
              </a:solidFill>
            </a:endParaRPr>
          </a:p>
        </p:txBody>
      </p:sp>
      <p:sp>
        <p:nvSpPr>
          <p:cNvPr id="12" name="Rectangle 11"/>
          <p:cNvSpPr/>
          <p:nvPr/>
        </p:nvSpPr>
        <p:spPr>
          <a:xfrm>
            <a:off x="219075" y="2926082"/>
            <a:ext cx="11201400" cy="2554545"/>
          </a:xfrm>
          <a:prstGeom prst="rect">
            <a:avLst/>
          </a:prstGeom>
        </p:spPr>
        <p:txBody>
          <a:bodyPr wrap="square">
            <a:spAutoFit/>
          </a:bodyPr>
          <a:lstStyle/>
          <a:p>
            <a:pPr algn="just"/>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Với </a:t>
            </a:r>
            <a:r>
              <a:rPr lang="vi-VN" sz="4000" b="1" dirty="0">
                <a:solidFill>
                  <a:srgbClr val="3D0EB2"/>
                </a:solidFill>
                <a:latin typeface="Times New Roman" panose="02020603050405020304" pitchFamily="18" charset="0"/>
                <a:cs typeface="Times New Roman" panose="02020603050405020304" pitchFamily="18" charset="0"/>
              </a:rPr>
              <a:t>niềm mơ ước được ấp ủ từ nhỏ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và </a:t>
            </a:r>
            <a:r>
              <a:rPr lang="vi-VN" sz="4000" b="1" dirty="0">
                <a:solidFill>
                  <a:srgbClr val="3D0EB2"/>
                </a:solidFill>
                <a:latin typeface="Times New Roman" panose="02020603050405020304" pitchFamily="18" charset="0"/>
                <a:cs typeface="Times New Roman" panose="02020603050405020304" pitchFamily="18" charset="0"/>
              </a:rPr>
              <a:t>năng lực tuyệt vời</a:t>
            </a:r>
            <a:r>
              <a:rPr lang="vi-VN" sz="4000" b="1" dirty="0" smtClean="0">
                <a:solidFill>
                  <a:srgbClr val="3D0EB2"/>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a:t>
            </a:r>
            <a:r>
              <a:rPr lang="vi-VN" sz="4000" b="1" dirty="0" smtClean="0">
                <a:solidFill>
                  <a:srgbClr val="FF0000"/>
                </a:solidFill>
                <a:latin typeface="Times New Roman" panose="02020603050405020304" pitchFamily="18" charset="0"/>
                <a:cs typeface="Times New Roman" panose="02020603050405020304" pitchFamily="18" charset="0"/>
              </a:rPr>
              <a:t> </a:t>
            </a:r>
            <a:r>
              <a:rPr lang="vi-VN" sz="4000" b="1" dirty="0">
                <a:solidFill>
                  <a:srgbClr val="3D0EB2"/>
                </a:solidFill>
                <a:latin typeface="Times New Roman" panose="02020603050405020304" pitchFamily="18" charset="0"/>
                <a:cs typeface="Times New Roman" panose="02020603050405020304" pitchFamily="18" charset="0"/>
              </a:rPr>
              <a:t>Ca-tơ-ri đã sử dụng toán học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để </a:t>
            </a:r>
            <a:r>
              <a:rPr lang="vi-VN" sz="4000" b="1" dirty="0">
                <a:solidFill>
                  <a:srgbClr val="3D0EB2"/>
                </a:solidFill>
                <a:latin typeface="Times New Roman" panose="02020603050405020304" pitchFamily="18" charset="0"/>
                <a:cs typeface="Times New Roman" panose="02020603050405020304" pitchFamily="18" charset="0"/>
              </a:rPr>
              <a:t>tìm ra các con đường cho tàu vũ trụ quay quanh Trái Đất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3D0EB2"/>
                </a:solidFill>
                <a:latin typeface="Times New Roman" panose="02020603050405020304" pitchFamily="18" charset="0"/>
                <a:cs typeface="Times New Roman" panose="02020603050405020304" pitchFamily="18" charset="0"/>
              </a:rPr>
              <a:t> </a:t>
            </a:r>
            <a:r>
              <a:rPr lang="vi-VN" sz="4000" b="1" dirty="0" smtClean="0">
                <a:solidFill>
                  <a:srgbClr val="3D0EB2"/>
                </a:solidFill>
                <a:latin typeface="Times New Roman" panose="02020603050405020304" pitchFamily="18" charset="0"/>
                <a:cs typeface="Times New Roman" panose="02020603050405020304" pitchFamily="18" charset="0"/>
              </a:rPr>
              <a:t>và </a:t>
            </a:r>
            <a:r>
              <a:rPr lang="vi-VN" sz="4000" b="1" dirty="0">
                <a:solidFill>
                  <a:srgbClr val="3D0EB2"/>
                </a:solidFill>
                <a:latin typeface="Times New Roman" panose="02020603050405020304" pitchFamily="18" charset="0"/>
                <a:cs typeface="Times New Roman" panose="02020603050405020304" pitchFamily="18" charset="0"/>
              </a:rPr>
              <a:t>hạ cánh trên Mặt Trăng. </a:t>
            </a:r>
            <a:endParaRPr lang="en-US" sz="3600" b="1" dirty="0">
              <a:solidFill>
                <a:srgbClr val="3D0EB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5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1515</Words>
  <Application>Microsoft Office PowerPoint</Application>
  <PresentationFormat>Widescreen</PresentationFormat>
  <Paragraphs>69</Paragraphs>
  <Slides>25</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Arial-Rounded</vt:lpstr>
      <vt:lpstr>Calibri</vt:lpstr>
      <vt:lpstr>Calibri Light</vt:lpstr>
      <vt:lpstr>OpenSans</vt:lpstr>
      <vt:lpstr>OpenSansBold</vt:lpstr>
      <vt:lpstr>Times New Roman</vt:lpstr>
      <vt:lpstr>UTM Avo</vt:lpstr>
      <vt:lpstr>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theo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35</cp:revision>
  <dcterms:created xsi:type="dcterms:W3CDTF">2023-08-24T02:45:50Z</dcterms:created>
  <dcterms:modified xsi:type="dcterms:W3CDTF">2023-08-25T15:27:22Z</dcterms:modified>
</cp:coreProperties>
</file>