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9.jpg" ContentType="image/jpeg"/>
  <Override PartName="/ppt/media/image2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8" r:id="rId3"/>
  </p:sldMasterIdLst>
  <p:notesMasterIdLst>
    <p:notesMasterId r:id="rId18"/>
  </p:notesMasterIdLst>
  <p:sldIdLst>
    <p:sldId id="257" r:id="rId4"/>
    <p:sldId id="265" r:id="rId5"/>
    <p:sldId id="333" r:id="rId6"/>
    <p:sldId id="258" r:id="rId7"/>
    <p:sldId id="256" r:id="rId8"/>
    <p:sldId id="334" r:id="rId9"/>
    <p:sldId id="335" r:id="rId10"/>
    <p:sldId id="336" r:id="rId11"/>
    <p:sldId id="340" r:id="rId12"/>
    <p:sldId id="339" r:id="rId13"/>
    <p:sldId id="341" r:id="rId14"/>
    <p:sldId id="338" r:id="rId15"/>
    <p:sldId id="337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600" y="-6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54DBE-BE33-4D2B-A134-ADCCD7D06E7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0DC16-198C-4621-9899-3C1AFF3E3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1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3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E2ABF-57BE-72D8-F91F-EDEDF2875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0AC222BB-7759-7611-5418-507B72528C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CD0CF8F6-C448-108E-8CFC-FFB5A548A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AEB31FD-FA4A-16FF-79A7-29BC20597732}"/>
              </a:ext>
            </a:extLst>
          </p:cNvPr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2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48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0DC16-198C-4621-9899-3C1AFF3E38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0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15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99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34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5"/>
            <a:ext cx="912437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6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4313F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913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4972" y="779212"/>
            <a:ext cx="5846763" cy="369332"/>
          </a:xfrm>
        </p:spPr>
        <p:txBody>
          <a:bodyPr lIns="0" tIns="0" rIns="0" bIns="0"/>
          <a:lstStyle>
            <a:lvl1pPr>
              <a:defRPr sz="2400" b="1" i="1">
                <a:solidFill>
                  <a:srgbClr val="24313F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245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4972" y="779212"/>
            <a:ext cx="5846763" cy="369332"/>
          </a:xfrm>
        </p:spPr>
        <p:txBody>
          <a:bodyPr lIns="0" tIns="0" rIns="0" bIns="0"/>
          <a:lstStyle>
            <a:lvl1pPr>
              <a:defRPr sz="2400" b="1" i="1">
                <a:solidFill>
                  <a:srgbClr val="24313F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70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76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76522" y="1046641"/>
            <a:ext cx="7693978" cy="2728807"/>
          </a:xfrm>
          <a:custGeom>
            <a:avLst/>
            <a:gdLst/>
            <a:ahLst/>
            <a:cxnLst/>
            <a:rect l="l" t="t" r="r" b="b"/>
            <a:pathLst>
              <a:path w="15387955" h="4093210">
                <a:moveTo>
                  <a:pt x="15357640" y="0"/>
                </a:moveTo>
                <a:lnTo>
                  <a:pt x="29870" y="0"/>
                </a:lnTo>
                <a:lnTo>
                  <a:pt x="18216" y="4977"/>
                </a:lnTo>
                <a:lnTo>
                  <a:pt x="8724" y="18492"/>
                </a:lnTo>
                <a:lnTo>
                  <a:pt x="2338" y="38420"/>
                </a:lnTo>
                <a:lnTo>
                  <a:pt x="0" y="62636"/>
                </a:lnTo>
                <a:lnTo>
                  <a:pt x="0" y="4030192"/>
                </a:lnTo>
                <a:lnTo>
                  <a:pt x="2338" y="4054465"/>
                </a:lnTo>
                <a:lnTo>
                  <a:pt x="8724" y="4074520"/>
                </a:lnTo>
                <a:lnTo>
                  <a:pt x="18216" y="4088162"/>
                </a:lnTo>
                <a:lnTo>
                  <a:pt x="29870" y="4093197"/>
                </a:lnTo>
                <a:lnTo>
                  <a:pt x="15357894" y="4093197"/>
                </a:lnTo>
                <a:lnTo>
                  <a:pt x="15385522" y="4054010"/>
                </a:lnTo>
                <a:lnTo>
                  <a:pt x="15387485" y="62636"/>
                </a:lnTo>
                <a:lnTo>
                  <a:pt x="15385089" y="38420"/>
                </a:lnTo>
                <a:lnTo>
                  <a:pt x="15378610" y="18492"/>
                </a:lnTo>
                <a:lnTo>
                  <a:pt x="15369107" y="4977"/>
                </a:lnTo>
                <a:lnTo>
                  <a:pt x="15357640" y="0"/>
                </a:lnTo>
                <a:close/>
              </a:path>
            </a:pathLst>
          </a:custGeom>
          <a:solidFill>
            <a:srgbClr val="F4F4EF"/>
          </a:solidFill>
        </p:spPr>
        <p:txBody>
          <a:bodyPr wrap="square" lIns="0" tIns="0" rIns="0" bIns="0" rtlCol="0"/>
          <a:lstStyle/>
          <a:p>
            <a:endParaRPr sz="900"/>
          </a:p>
        </p:txBody>
      </p:sp>
      <p:sp>
        <p:nvSpPr>
          <p:cNvPr id="18" name="bg object 18"/>
          <p:cNvSpPr/>
          <p:nvPr/>
        </p:nvSpPr>
        <p:spPr>
          <a:xfrm>
            <a:off x="771119" y="1032239"/>
            <a:ext cx="7704455" cy="2758017"/>
          </a:xfrm>
          <a:custGeom>
            <a:avLst/>
            <a:gdLst/>
            <a:ahLst/>
            <a:cxnLst/>
            <a:rect l="l" t="t" r="r" b="b"/>
            <a:pathLst>
              <a:path w="15408910" h="4137025">
                <a:moveTo>
                  <a:pt x="15368066" y="0"/>
                </a:moveTo>
                <a:lnTo>
                  <a:pt x="40322" y="0"/>
                </a:lnTo>
                <a:lnTo>
                  <a:pt x="24608" y="6631"/>
                </a:lnTo>
                <a:lnTo>
                  <a:pt x="11793" y="24703"/>
                </a:lnTo>
                <a:lnTo>
                  <a:pt x="3162" y="51483"/>
                </a:lnTo>
                <a:lnTo>
                  <a:pt x="0" y="84239"/>
                </a:lnTo>
                <a:lnTo>
                  <a:pt x="0" y="4051795"/>
                </a:lnTo>
                <a:lnTo>
                  <a:pt x="3162" y="4084608"/>
                </a:lnTo>
                <a:lnTo>
                  <a:pt x="11793" y="4111515"/>
                </a:lnTo>
                <a:lnTo>
                  <a:pt x="24608" y="4129713"/>
                </a:lnTo>
                <a:lnTo>
                  <a:pt x="40322" y="4136402"/>
                </a:lnTo>
                <a:lnTo>
                  <a:pt x="15368066" y="4136402"/>
                </a:lnTo>
                <a:lnTo>
                  <a:pt x="15383846" y="4129713"/>
                </a:lnTo>
                <a:lnTo>
                  <a:pt x="15396768" y="4111515"/>
                </a:lnTo>
                <a:lnTo>
                  <a:pt x="15401892" y="4095724"/>
                </a:lnTo>
                <a:lnTo>
                  <a:pt x="40322" y="4095724"/>
                </a:lnTo>
                <a:lnTo>
                  <a:pt x="32145" y="4092253"/>
                </a:lnTo>
                <a:lnTo>
                  <a:pt x="25385" y="4082808"/>
                </a:lnTo>
                <a:lnTo>
                  <a:pt x="20786" y="4068839"/>
                </a:lnTo>
                <a:lnTo>
                  <a:pt x="19088" y="4051795"/>
                </a:lnTo>
                <a:lnTo>
                  <a:pt x="19088" y="84239"/>
                </a:lnTo>
                <a:lnTo>
                  <a:pt x="20786" y="67202"/>
                </a:lnTo>
                <a:lnTo>
                  <a:pt x="25385" y="53236"/>
                </a:lnTo>
                <a:lnTo>
                  <a:pt x="32145" y="43792"/>
                </a:lnTo>
                <a:lnTo>
                  <a:pt x="40322" y="40322"/>
                </a:lnTo>
                <a:lnTo>
                  <a:pt x="15401861" y="40322"/>
                </a:lnTo>
                <a:lnTo>
                  <a:pt x="15396768" y="24703"/>
                </a:lnTo>
                <a:lnTo>
                  <a:pt x="15383846" y="6631"/>
                </a:lnTo>
                <a:lnTo>
                  <a:pt x="15368066" y="0"/>
                </a:lnTo>
                <a:close/>
              </a:path>
              <a:path w="15408910" h="4137025">
                <a:moveTo>
                  <a:pt x="15401861" y="40322"/>
                </a:moveTo>
                <a:lnTo>
                  <a:pt x="15368066" y="40322"/>
                </a:lnTo>
                <a:lnTo>
                  <a:pt x="15376256" y="43792"/>
                </a:lnTo>
                <a:lnTo>
                  <a:pt x="15383005" y="53236"/>
                </a:lnTo>
                <a:lnTo>
                  <a:pt x="15387587" y="67202"/>
                </a:lnTo>
                <a:lnTo>
                  <a:pt x="15389275" y="84239"/>
                </a:lnTo>
                <a:lnTo>
                  <a:pt x="15389275" y="4051795"/>
                </a:lnTo>
                <a:lnTo>
                  <a:pt x="15387587" y="4068839"/>
                </a:lnTo>
                <a:lnTo>
                  <a:pt x="15383005" y="4082808"/>
                </a:lnTo>
                <a:lnTo>
                  <a:pt x="15376256" y="4092253"/>
                </a:lnTo>
                <a:lnTo>
                  <a:pt x="15368066" y="4095724"/>
                </a:lnTo>
                <a:lnTo>
                  <a:pt x="15401892" y="4095724"/>
                </a:lnTo>
                <a:lnTo>
                  <a:pt x="15405500" y="4084608"/>
                </a:lnTo>
                <a:lnTo>
                  <a:pt x="15408706" y="4051795"/>
                </a:lnTo>
                <a:lnTo>
                  <a:pt x="15408706" y="84239"/>
                </a:lnTo>
                <a:lnTo>
                  <a:pt x="15405500" y="51483"/>
                </a:lnTo>
                <a:lnTo>
                  <a:pt x="15401861" y="40322"/>
                </a:lnTo>
                <a:close/>
              </a:path>
            </a:pathLst>
          </a:custGeom>
          <a:solidFill>
            <a:srgbClr val="24313F"/>
          </a:solidFill>
        </p:spPr>
        <p:txBody>
          <a:bodyPr wrap="square" lIns="0" tIns="0" rIns="0" bIns="0" rtlCol="0"/>
          <a:lstStyle/>
          <a:p>
            <a:endParaRPr sz="9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4972" y="779212"/>
            <a:ext cx="5846763" cy="369332"/>
          </a:xfrm>
        </p:spPr>
        <p:txBody>
          <a:bodyPr lIns="0" tIns="0" rIns="0" bIns="0"/>
          <a:lstStyle>
            <a:lvl1pPr>
              <a:defRPr sz="2400" b="1" i="1">
                <a:solidFill>
                  <a:srgbClr val="24313F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985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75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6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62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18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12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62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21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61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41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5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56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17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0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5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4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6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3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1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4FF13-BB55-440B-B712-276B04A9204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DE940-6B38-4589-8898-03A7FF271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9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7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4972" y="779212"/>
            <a:ext cx="584676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1">
                <a:solidFill>
                  <a:srgbClr val="24313F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60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732CF-0B92-4ACD-B376-717007D2F65C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566CE-B7C2-4FEE-AAB1-40E111E83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3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0"/>
            <a:ext cx="943304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59668" y="1988840"/>
            <a:ext cx="8856984" cy="1600434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prstTxWarp prst="textCanUp">
              <a:avLst/>
            </a:prstTxWarp>
            <a:spAutoFit/>
          </a:bodyPr>
          <a:lstStyle/>
          <a:p>
            <a:pPr algn="ctr" defTabSz="913130" eaLnBrk="1" hangingPunct="1">
              <a:buNone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Nhiệt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liệt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quý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thầy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dự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giờ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thăm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 2A3</a:t>
            </a:r>
          </a:p>
        </p:txBody>
      </p:sp>
    </p:spTree>
    <p:extLst>
      <p:ext uri="{BB962C8B-B14F-4D97-AF65-F5344CB8AC3E}">
        <p14:creationId xmlns:p14="http://schemas.microsoft.com/office/powerpoint/2010/main" val="151581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A4ADE-405C-4190-D7E3-F78547A0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8118B-04FB-456B-B1B9-6EEC2DED6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21429299902">
            <a:hlinkClick r:id="" action="ppaction://media"/>
            <a:extLst>
              <a:ext uri="{FF2B5EF4-FFF2-40B4-BE49-F238E27FC236}">
                <a16:creationId xmlns:a16="http://schemas.microsoft.com/office/drawing/2014/main" id="{24643FE6-E230-CF69-7335-5536940B9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Box 288"/>
          <p:cNvSpPr txBox="1"/>
          <p:nvPr/>
        </p:nvSpPr>
        <p:spPr>
          <a:xfrm>
            <a:off x="3200400" y="1015404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2E3EC8D2-35CD-4983-8A18-61E40AE66B18}"/>
              </a:ext>
            </a:extLst>
          </p:cNvPr>
          <p:cNvSpPr txBox="1"/>
          <p:nvPr/>
        </p:nvSpPr>
        <p:spPr>
          <a:xfrm>
            <a:off x="2956490" y="1211927"/>
            <a:ext cx="5344956" cy="853638"/>
          </a:xfrm>
          <a:prstGeom prst="rect">
            <a:avLst/>
          </a:prstGeom>
          <a:solidFill>
            <a:srgbClr val="FFFFCC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C9BEA5D6-07FD-4AAD-A330-B419CA452037}"/>
              </a:ext>
            </a:extLst>
          </p:cNvPr>
          <p:cNvSpPr txBox="1"/>
          <p:nvPr/>
        </p:nvSpPr>
        <p:spPr>
          <a:xfrm>
            <a:off x="3632318" y="1165427"/>
            <a:ext cx="3850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B388A510-31A0-4927-83E8-FA90520651B4}"/>
              </a:ext>
            </a:extLst>
          </p:cNvPr>
          <p:cNvSpPr/>
          <p:nvPr/>
        </p:nvSpPr>
        <p:spPr>
          <a:xfrm>
            <a:off x="2891281" y="2522174"/>
            <a:ext cx="5388429" cy="855855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296" name="Straight Arrow Connector 295">
            <a:extLst>
              <a:ext uri="{FF2B5EF4-FFF2-40B4-BE49-F238E27FC236}">
                <a16:creationId xmlns:a16="http://schemas.microsoft.com/office/drawing/2014/main" id="{C693680E-9ACC-4145-A3EC-2CD7A7BB131E}"/>
              </a:ext>
            </a:extLst>
          </p:cNvPr>
          <p:cNvCxnSpPr>
            <a:cxnSpLocks/>
          </p:cNvCxnSpPr>
          <p:nvPr/>
        </p:nvCxnSpPr>
        <p:spPr>
          <a:xfrm flipV="1">
            <a:off x="1618931" y="2019988"/>
            <a:ext cx="1294859" cy="11364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B5C641C7-FD2C-41EF-9768-C56A83510987}"/>
              </a:ext>
            </a:extLst>
          </p:cNvPr>
          <p:cNvCxnSpPr>
            <a:cxnSpLocks/>
          </p:cNvCxnSpPr>
          <p:nvPr/>
        </p:nvCxnSpPr>
        <p:spPr>
          <a:xfrm flipV="1">
            <a:off x="1659535" y="3028693"/>
            <a:ext cx="1262434" cy="1733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3" name="TextBox 302">
            <a:extLst>
              <a:ext uri="{FF2B5EF4-FFF2-40B4-BE49-F238E27FC236}">
                <a16:creationId xmlns:a16="http://schemas.microsoft.com/office/drawing/2014/main" id="{5E16BD2C-1F65-4CEA-8340-FDAC392C833B}"/>
              </a:ext>
            </a:extLst>
          </p:cNvPr>
          <p:cNvSpPr txBox="1"/>
          <p:nvPr/>
        </p:nvSpPr>
        <p:spPr>
          <a:xfrm>
            <a:off x="3289976" y="2915775"/>
            <a:ext cx="1277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5564BF3F-2CAA-471B-AB0C-7AF703878C54}"/>
              </a:ext>
            </a:extLst>
          </p:cNvPr>
          <p:cNvSpPr/>
          <p:nvPr/>
        </p:nvSpPr>
        <p:spPr>
          <a:xfrm>
            <a:off x="2901618" y="3737383"/>
            <a:ext cx="5378092" cy="667998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bày tỏ tình cảm của em đối với ông bà.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ADBAD892-8AA1-43AC-93BD-B06E9DB151B0}"/>
              </a:ext>
            </a:extLst>
          </p:cNvPr>
          <p:cNvSpPr txBox="1"/>
          <p:nvPr/>
        </p:nvSpPr>
        <p:spPr>
          <a:xfrm>
            <a:off x="4842421" y="2775647"/>
            <a:ext cx="1433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05820FF3-8053-40A4-8930-23E31E70CEE1}"/>
              </a:ext>
            </a:extLst>
          </p:cNvPr>
          <p:cNvCxnSpPr>
            <a:cxnSpLocks/>
          </p:cNvCxnSpPr>
          <p:nvPr/>
        </p:nvCxnSpPr>
        <p:spPr>
          <a:xfrm>
            <a:off x="1659977" y="3202034"/>
            <a:ext cx="1296513" cy="9631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6" name="Rectangle 595">
            <a:extLst>
              <a:ext uri="{FF2B5EF4-FFF2-40B4-BE49-F238E27FC236}">
                <a16:creationId xmlns:a16="http://schemas.microsoft.com/office/drawing/2014/main" id="{35ABC544-241C-4C67-A5E1-C40B90270D17}"/>
              </a:ext>
            </a:extLst>
          </p:cNvPr>
          <p:cNvSpPr/>
          <p:nvPr/>
        </p:nvSpPr>
        <p:spPr>
          <a:xfrm>
            <a:off x="2932203" y="4729171"/>
            <a:ext cx="5428025" cy="66583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7" name="TextBox 596">
            <a:extLst>
              <a:ext uri="{FF2B5EF4-FFF2-40B4-BE49-F238E27FC236}">
                <a16:creationId xmlns:a16="http://schemas.microsoft.com/office/drawing/2014/main" id="{0533C2C5-448D-4038-9EDF-F500B8E28CBF}"/>
              </a:ext>
            </a:extLst>
          </p:cNvPr>
          <p:cNvSpPr txBox="1"/>
          <p:nvPr/>
        </p:nvSpPr>
        <p:spPr>
          <a:xfrm>
            <a:off x="3023802" y="4600423"/>
            <a:ext cx="5286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98" name="Straight Arrow Connector 597">
            <a:extLst>
              <a:ext uri="{FF2B5EF4-FFF2-40B4-BE49-F238E27FC236}">
                <a16:creationId xmlns:a16="http://schemas.microsoft.com/office/drawing/2014/main" id="{82A0DBC4-B5FD-4518-B1B5-D25E3177E066}"/>
              </a:ext>
            </a:extLst>
          </p:cNvPr>
          <p:cNvCxnSpPr>
            <a:cxnSpLocks/>
          </p:cNvCxnSpPr>
          <p:nvPr/>
        </p:nvCxnSpPr>
        <p:spPr>
          <a:xfrm>
            <a:off x="1652681" y="3234181"/>
            <a:ext cx="1269287" cy="18684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84866" y="1332636"/>
            <a:ext cx="1040147" cy="4135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D4EA3129-1EDA-46D7-86B6-0C6E980279E2}"/>
              </a:ext>
            </a:extLst>
          </p:cNvPr>
          <p:cNvSpPr txBox="1"/>
          <p:nvPr/>
        </p:nvSpPr>
        <p:spPr>
          <a:xfrm>
            <a:off x="482212" y="1460497"/>
            <a:ext cx="1238601" cy="318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250000"/>
              </a:lnSpc>
            </a:pP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 LỜI CHÚC MỪNG</a:t>
            </a:r>
          </a:p>
        </p:txBody>
      </p:sp>
    </p:spTree>
    <p:extLst>
      <p:ext uri="{BB962C8B-B14F-4D97-AF65-F5344CB8AC3E}">
        <p14:creationId xmlns:p14="http://schemas.microsoft.com/office/powerpoint/2010/main" val="3612874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  <p:bldP spid="290" grpId="0"/>
      <p:bldP spid="293" grpId="0" animBg="1"/>
      <p:bldP spid="303" grpId="0"/>
      <p:bldP spid="295" grpId="0" animBg="1"/>
      <p:bldP spid="297" grpId="0"/>
      <p:bldP spid="596" grpId="0" animBg="1"/>
      <p:bldP spid="5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9597B-EA9D-7156-B645-9220A26A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CD415-1D80-DE59-615F-04D763E66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5468F9-AF4F-3920-CE5A-C050A73CA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007573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60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37CAB-1BA7-EE1E-D752-FF477FEC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DB13A-4621-9DFE-9BEA-A7C02462D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8544"/>
            <a:ext cx="4157026" cy="4663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FCC3A5-2EE6-C56D-0BA6-46EDDCFCE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59" y="1148543"/>
            <a:ext cx="4793737" cy="466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69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6021" y="166201"/>
            <a:ext cx="55919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751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E3B34-4C9C-923E-8144-E7B3D2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5017AEBD-7805-8B38-82D5-692E54692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>
            <a:extLst>
              <a:ext uri="{FF2B5EF4-FFF2-40B4-BE49-F238E27FC236}">
                <a16:creationId xmlns:a16="http://schemas.microsoft.com/office/drawing/2014/main" id="{68F642AA-A783-9F0C-FDCE-B3573200A414}"/>
              </a:ext>
            </a:extLst>
          </p:cNvPr>
          <p:cNvSpPr txBox="1"/>
          <p:nvPr/>
        </p:nvSpPr>
        <p:spPr>
          <a:xfrm>
            <a:off x="38100" y="1916832"/>
            <a:ext cx="9067800" cy="123110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1974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Yêu Bà - Nhạc Cho Trẻ Mầm Non.mp4">
            <a:hlinkClick r:id="" action="ppaction://media"/>
            <a:extLst>
              <a:ext uri="{FF2B5EF4-FFF2-40B4-BE49-F238E27FC236}">
                <a16:creationId xmlns:a16="http://schemas.microsoft.com/office/drawing/2014/main" id="{658870C6-36DC-48D0-B041-AE1664D86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60649"/>
            <a:ext cx="9144000" cy="54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2880123" y="2501901"/>
            <a:ext cx="1835944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41" y="4054475"/>
            <a:ext cx="262413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81977" y="1628800"/>
            <a:ext cx="857763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Thứ</a:t>
            </a:r>
            <a:r>
              <a:rPr lang="en-US" sz="4000" u="sng" dirty="0">
                <a:latin typeface=".VnAvant" panose="020B7200000000000000" pitchFamily="34" charset="0"/>
              </a:rPr>
              <a:t> </a:t>
            </a:r>
            <a:r>
              <a:rPr lang="en-US" sz="4000" u="sng" dirty="0" err="1">
                <a:latin typeface=".VnAvant" panose="020B7200000000000000" pitchFamily="34" charset="0"/>
              </a:rPr>
              <a:t>sáu</a:t>
            </a:r>
            <a:r>
              <a:rPr lang="en-US" sz="4000" u="sng" dirty="0">
                <a:latin typeface=".VnAvant" panose="020B7200000000000000" pitchFamily="34" charset="0"/>
              </a:rPr>
              <a:t> </a:t>
            </a:r>
            <a:r>
              <a:rPr lang="en-US" sz="4000" u="sng" dirty="0" err="1">
                <a:latin typeface=".VnAvant" panose="020B7200000000000000" pitchFamily="34" charset="0"/>
              </a:rPr>
              <a:t>ngày</a:t>
            </a:r>
            <a:r>
              <a:rPr lang="en-US" sz="4000" u="sng" dirty="0">
                <a:latin typeface=".VnAvant" panose="020B7200000000000000" pitchFamily="34" charset="0"/>
              </a:rPr>
              <a:t> 13 </a:t>
            </a:r>
            <a:r>
              <a:rPr lang="en-US" sz="4000" u="sng" dirty="0" err="1">
                <a:latin typeface=".VnAvant" panose="020B7200000000000000" pitchFamily="34" charset="0"/>
              </a:rPr>
              <a:t>tháng</a:t>
            </a:r>
            <a:r>
              <a:rPr lang="en-US" sz="4000" u="sng" dirty="0">
                <a:latin typeface=".VnAvant" panose="020B7200000000000000" pitchFamily="34" charset="0"/>
              </a:rPr>
              <a:t> 12 </a:t>
            </a:r>
            <a:r>
              <a:rPr lang="en-US" sz="4000" u="sng" dirty="0" err="1">
                <a:latin typeface=".VnAvant" panose="020B7200000000000000" pitchFamily="34" charset="0"/>
              </a:rPr>
              <a:t>năm</a:t>
            </a:r>
            <a:r>
              <a:rPr lang="en-US" sz="4000" u="sng" dirty="0">
                <a:latin typeface=".VnAvant" panose="020B7200000000000000" pitchFamily="34" charset="0"/>
              </a:rPr>
              <a:t> 2024</a:t>
            </a:r>
          </a:p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Tiếng</a:t>
            </a:r>
            <a:r>
              <a:rPr lang="en-US" sz="4000" u="sng" dirty="0">
                <a:latin typeface=".VnAvant" panose="020B7200000000000000" pitchFamily="34" charset="0"/>
              </a:rPr>
              <a:t> </a:t>
            </a:r>
            <a:r>
              <a:rPr lang="en-US" sz="4000" u="sng" dirty="0" err="1">
                <a:latin typeface=".VnAvant" panose="020B7200000000000000" pitchFamily="34" charset="0"/>
              </a:rPr>
              <a:t>Việt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80" y="-637799"/>
            <a:ext cx="1572284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978" y="-190677"/>
            <a:ext cx="1271022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3356992"/>
            <a:ext cx="85335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55145" y="1"/>
            <a:ext cx="3246594" cy="19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1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137726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87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486" y="1246856"/>
            <a:ext cx="6233730" cy="37574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dirty="0"/>
              <a:t>1.</a:t>
            </a:r>
            <a:r>
              <a:rPr spc="-48" dirty="0"/>
              <a:t> </a:t>
            </a:r>
            <a:r>
              <a:rPr dirty="0"/>
              <a:t>Em</a:t>
            </a:r>
            <a:r>
              <a:rPr spc="-43" dirty="0"/>
              <a:t> </a:t>
            </a:r>
            <a:r>
              <a:rPr dirty="0"/>
              <a:t>hãy</a:t>
            </a:r>
            <a:r>
              <a:rPr spc="-45" dirty="0"/>
              <a:t> </a:t>
            </a:r>
            <a:r>
              <a:rPr dirty="0"/>
              <a:t>làm</a:t>
            </a:r>
            <a:r>
              <a:rPr spc="-43" dirty="0"/>
              <a:t> </a:t>
            </a:r>
            <a:r>
              <a:rPr dirty="0"/>
              <a:t>một</a:t>
            </a:r>
            <a:r>
              <a:rPr spc="-45" dirty="0"/>
              <a:t> </a:t>
            </a:r>
            <a:r>
              <a:rPr dirty="0"/>
              <a:t>món</a:t>
            </a:r>
            <a:r>
              <a:rPr spc="-45" dirty="0"/>
              <a:t> </a:t>
            </a:r>
            <a:r>
              <a:rPr dirty="0"/>
              <a:t>quà</a:t>
            </a:r>
            <a:r>
              <a:rPr spc="-45" dirty="0"/>
              <a:t> </a:t>
            </a:r>
            <a:r>
              <a:rPr dirty="0"/>
              <a:t>tặng</a:t>
            </a:r>
            <a:r>
              <a:rPr spc="-45" dirty="0"/>
              <a:t> </a:t>
            </a:r>
            <a:r>
              <a:rPr dirty="0"/>
              <a:t>ông</a:t>
            </a:r>
            <a:r>
              <a:rPr spc="-45" dirty="0"/>
              <a:t> </a:t>
            </a:r>
            <a:r>
              <a:rPr spc="-13" dirty="0"/>
              <a:t>bà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4706" y="857256"/>
            <a:ext cx="1459103" cy="13913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3528" y="1552952"/>
            <a:ext cx="8640960" cy="891270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6350" defTabSz="457200">
              <a:spcBef>
                <a:spcPts val="1190"/>
              </a:spcBef>
            </a:pPr>
            <a:r>
              <a:rPr sz="2000" b="1" u="sng" kern="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iberation Sans"/>
                <a:cs typeface="Liberation Sans"/>
              </a:rPr>
              <a:t>GỢI</a:t>
            </a:r>
            <a:r>
              <a:rPr sz="2000" b="1" u="sng" kern="0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iberation Sans"/>
                <a:cs typeface="Liberation Sans"/>
              </a:rPr>
              <a:t> </a:t>
            </a:r>
            <a:r>
              <a:rPr sz="2000" b="1" u="sng" kern="0" spc="-1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iberation Sans"/>
                <a:cs typeface="Liberation Sans"/>
              </a:rPr>
              <a:t>Ý:</a:t>
            </a:r>
            <a:r>
              <a:rPr lang="en-US" sz="2000" b="1" u="sng" kern="0" spc="-13" dirty="0">
                <a:solidFill>
                  <a:sysClr val="windowText" lastClr="000000"/>
                </a:solidFill>
                <a:uFill>
                  <a:solidFill>
                    <a:srgbClr val="FF0000"/>
                  </a:solidFill>
                </a:u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-</a:t>
            </a:r>
            <a:r>
              <a:rPr sz="2400" kern="0" spc="-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Làm</a:t>
            </a:r>
            <a:r>
              <a:rPr sz="24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một</a:t>
            </a:r>
            <a:r>
              <a:rPr sz="2400" kern="0" spc="-1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tấm</a:t>
            </a:r>
            <a:r>
              <a:rPr sz="24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thiệp,</a:t>
            </a:r>
            <a:r>
              <a:rPr sz="2400" kern="0" spc="-1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trang</a:t>
            </a:r>
            <a:r>
              <a:rPr sz="24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trí</a:t>
            </a:r>
            <a:r>
              <a:rPr sz="24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bằng</a:t>
            </a:r>
            <a:r>
              <a:rPr sz="24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ảnh,</a:t>
            </a:r>
            <a:r>
              <a:rPr sz="2400" kern="0" spc="-1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hoặc</a:t>
            </a:r>
            <a:r>
              <a:rPr sz="2400" kern="0" spc="-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tranh</a:t>
            </a:r>
            <a:r>
              <a:rPr sz="24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vẽ</a:t>
            </a:r>
            <a:r>
              <a:rPr sz="24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ông,</a:t>
            </a:r>
            <a:r>
              <a:rPr sz="24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400" kern="0" spc="-13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bà…</a:t>
            </a:r>
            <a:endParaRPr sz="2400" kern="0" dirty="0">
              <a:solidFill>
                <a:sysClr val="windowText" lastClr="000000"/>
              </a:solidFill>
              <a:latin typeface="Liberation Sans"/>
              <a:cs typeface="Liberation San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4" y="2750318"/>
            <a:ext cx="3816424" cy="28083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6747" y="2750318"/>
            <a:ext cx="3898937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486" y="1246856"/>
            <a:ext cx="6089714" cy="37574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dirty="0"/>
              <a:t>1.</a:t>
            </a:r>
            <a:r>
              <a:rPr spc="-48" dirty="0"/>
              <a:t> </a:t>
            </a:r>
            <a:r>
              <a:rPr dirty="0"/>
              <a:t>Em</a:t>
            </a:r>
            <a:r>
              <a:rPr spc="-43" dirty="0"/>
              <a:t> </a:t>
            </a:r>
            <a:r>
              <a:rPr dirty="0"/>
              <a:t>hãy</a:t>
            </a:r>
            <a:r>
              <a:rPr spc="-45" dirty="0"/>
              <a:t> </a:t>
            </a:r>
            <a:r>
              <a:rPr dirty="0"/>
              <a:t>làm</a:t>
            </a:r>
            <a:r>
              <a:rPr spc="-43" dirty="0"/>
              <a:t> </a:t>
            </a:r>
            <a:r>
              <a:rPr dirty="0"/>
              <a:t>một</a:t>
            </a:r>
            <a:r>
              <a:rPr spc="-45" dirty="0"/>
              <a:t> </a:t>
            </a:r>
            <a:r>
              <a:rPr dirty="0"/>
              <a:t>món</a:t>
            </a:r>
            <a:r>
              <a:rPr spc="-45" dirty="0"/>
              <a:t> </a:t>
            </a:r>
            <a:r>
              <a:rPr dirty="0"/>
              <a:t>quà</a:t>
            </a:r>
            <a:r>
              <a:rPr spc="-45" dirty="0"/>
              <a:t> </a:t>
            </a:r>
            <a:r>
              <a:rPr dirty="0"/>
              <a:t>tặng</a:t>
            </a:r>
            <a:r>
              <a:rPr spc="-45" dirty="0"/>
              <a:t> </a:t>
            </a:r>
            <a:r>
              <a:rPr dirty="0"/>
              <a:t>ông</a:t>
            </a:r>
            <a:r>
              <a:rPr spc="-45" dirty="0"/>
              <a:t> </a:t>
            </a:r>
            <a:r>
              <a:rPr spc="-13" dirty="0"/>
              <a:t>bà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4706" y="857256"/>
            <a:ext cx="1459103" cy="13913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4768" y="1562101"/>
            <a:ext cx="8631728" cy="1447832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6350" defTabSz="457200">
              <a:spcBef>
                <a:spcPts val="1190"/>
              </a:spcBef>
            </a:pPr>
            <a:r>
              <a:rPr sz="1900" b="1" u="sng" kern="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iberation Sans"/>
                <a:cs typeface="Liberation Sans"/>
              </a:rPr>
              <a:t>GỢI</a:t>
            </a:r>
            <a:r>
              <a:rPr sz="1900" b="1" u="sng" kern="0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iberation Sans"/>
                <a:cs typeface="Liberation Sans"/>
              </a:rPr>
              <a:t> </a:t>
            </a:r>
            <a:r>
              <a:rPr sz="1900" b="1" u="sng" kern="0" spc="-1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iberation Sans"/>
                <a:cs typeface="Liberation Sans"/>
              </a:rPr>
              <a:t>Ý:</a:t>
            </a:r>
            <a:endParaRPr sz="1900" kern="0" dirty="0">
              <a:solidFill>
                <a:sysClr val="windowText" lastClr="000000"/>
              </a:solidFill>
              <a:latin typeface="Liberation Sans"/>
              <a:cs typeface="Liberation Sans"/>
            </a:endParaRPr>
          </a:p>
          <a:p>
            <a:pPr marL="6350" defTabSz="457200">
              <a:spcBef>
                <a:spcPts val="1140"/>
              </a:spcBef>
            </a:pPr>
            <a:r>
              <a:rPr sz="19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-</a:t>
            </a:r>
            <a:r>
              <a:rPr sz="1900" kern="0" spc="-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Làm</a:t>
            </a:r>
            <a:r>
              <a:rPr sz="2800" kern="0" spc="-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một</a:t>
            </a:r>
            <a:r>
              <a:rPr sz="28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sản</a:t>
            </a:r>
            <a:r>
              <a:rPr sz="28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phẩm</a:t>
            </a:r>
            <a:r>
              <a:rPr sz="2800" kern="0" spc="-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thủ</a:t>
            </a:r>
            <a:r>
              <a:rPr sz="2800" kern="0" spc="-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công</a:t>
            </a:r>
            <a:r>
              <a:rPr sz="28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từ</a:t>
            </a:r>
            <a:r>
              <a:rPr sz="2800" kern="0" spc="-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đất</a:t>
            </a:r>
            <a:r>
              <a:rPr sz="28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sét</a:t>
            </a:r>
            <a:r>
              <a:rPr sz="2800" kern="0" spc="-1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nặn,</a:t>
            </a:r>
            <a:r>
              <a:rPr sz="28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tranh</a:t>
            </a:r>
            <a:r>
              <a:rPr sz="2800" kern="0" spc="-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cắt</a:t>
            </a:r>
            <a:r>
              <a:rPr sz="2800" kern="0" spc="-8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spc="-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dán,…</a:t>
            </a:r>
            <a:endParaRPr sz="2800" kern="0" dirty="0">
              <a:solidFill>
                <a:sysClr val="windowText" lastClr="000000"/>
              </a:solidFill>
              <a:latin typeface="Liberation Sans"/>
              <a:cs typeface="Liberation San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2902334"/>
            <a:ext cx="3960440" cy="26148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4008" y="2830325"/>
            <a:ext cx="3960440" cy="26148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486" y="1246856"/>
            <a:ext cx="7402220" cy="43729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sz="2800" dirty="0"/>
              <a:t>1.</a:t>
            </a:r>
            <a:r>
              <a:rPr sz="2800" spc="-48" dirty="0"/>
              <a:t> </a:t>
            </a:r>
            <a:r>
              <a:rPr sz="2800" dirty="0"/>
              <a:t>Em</a:t>
            </a:r>
            <a:r>
              <a:rPr sz="2800" spc="-43" dirty="0"/>
              <a:t> </a:t>
            </a:r>
            <a:r>
              <a:rPr sz="2800" dirty="0"/>
              <a:t>hãy</a:t>
            </a:r>
            <a:r>
              <a:rPr sz="2800" spc="-45" dirty="0"/>
              <a:t> </a:t>
            </a:r>
            <a:r>
              <a:rPr sz="2800" dirty="0"/>
              <a:t>làm</a:t>
            </a:r>
            <a:r>
              <a:rPr sz="2800" spc="-43" dirty="0"/>
              <a:t> </a:t>
            </a:r>
            <a:r>
              <a:rPr sz="2800" dirty="0"/>
              <a:t>một</a:t>
            </a:r>
            <a:r>
              <a:rPr sz="2800" spc="-45" dirty="0"/>
              <a:t> </a:t>
            </a:r>
            <a:r>
              <a:rPr sz="2800" dirty="0"/>
              <a:t>món</a:t>
            </a:r>
            <a:r>
              <a:rPr sz="2800" spc="-45" dirty="0"/>
              <a:t> </a:t>
            </a:r>
            <a:r>
              <a:rPr sz="2800" dirty="0"/>
              <a:t>quà</a:t>
            </a:r>
            <a:r>
              <a:rPr sz="2800" spc="-45" dirty="0"/>
              <a:t> </a:t>
            </a:r>
            <a:r>
              <a:rPr sz="2800" dirty="0"/>
              <a:t>tặng</a:t>
            </a:r>
            <a:r>
              <a:rPr sz="2800" spc="-45" dirty="0"/>
              <a:t> </a:t>
            </a:r>
            <a:r>
              <a:rPr sz="2800" dirty="0"/>
              <a:t>ông</a:t>
            </a:r>
            <a:r>
              <a:rPr sz="2800" spc="-45" dirty="0"/>
              <a:t> </a:t>
            </a:r>
            <a:r>
              <a:rPr sz="2800" spc="-13" dirty="0"/>
              <a:t>bà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4706" y="857256"/>
            <a:ext cx="1459103" cy="13913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3528" y="1652374"/>
            <a:ext cx="8496944" cy="1016945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6350" defTabSz="457200">
              <a:spcBef>
                <a:spcPts val="1190"/>
              </a:spcBef>
            </a:pPr>
            <a:r>
              <a:rPr sz="1900" b="1" u="sng" kern="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iberation Sans"/>
                <a:cs typeface="Liberation Sans"/>
              </a:rPr>
              <a:t>GỢI</a:t>
            </a:r>
            <a:r>
              <a:rPr sz="1900" b="1" u="sng" kern="0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iberation Sans"/>
                <a:cs typeface="Liberation Sans"/>
              </a:rPr>
              <a:t> </a:t>
            </a:r>
            <a:r>
              <a:rPr sz="1900" b="1" u="sng" kern="0" spc="-1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iberation Sans"/>
                <a:cs typeface="Liberation Sans"/>
              </a:rPr>
              <a:t>Ý:</a:t>
            </a:r>
            <a:endParaRPr sz="1900" kern="0" dirty="0">
              <a:solidFill>
                <a:sysClr val="windowText" lastClr="000000"/>
              </a:solidFill>
              <a:latin typeface="Liberation Sans"/>
              <a:cs typeface="Liberation Sans"/>
            </a:endParaRPr>
          </a:p>
          <a:p>
            <a:pPr marL="6350" defTabSz="457200">
              <a:spcBef>
                <a:spcPts val="1140"/>
              </a:spcBef>
            </a:pP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-</a:t>
            </a:r>
            <a:r>
              <a:rPr sz="2800" kern="0" spc="-13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Viết</a:t>
            </a:r>
            <a:r>
              <a:rPr sz="2800" kern="0" spc="-1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lời</a:t>
            </a:r>
            <a:r>
              <a:rPr sz="2800" kern="0" spc="-1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tặng,</a:t>
            </a:r>
            <a:r>
              <a:rPr sz="2800" kern="0" spc="-15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lời</a:t>
            </a:r>
            <a:r>
              <a:rPr sz="2800" kern="0" spc="-13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chúc</a:t>
            </a:r>
            <a:r>
              <a:rPr sz="2800" kern="0" spc="-1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ông</a:t>
            </a:r>
            <a:r>
              <a:rPr sz="2800" kern="0" spc="-13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(bà)</a:t>
            </a:r>
            <a:r>
              <a:rPr sz="2800" kern="0" spc="-13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gắn</a:t>
            </a:r>
            <a:r>
              <a:rPr sz="2800" kern="0" spc="-13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vào</a:t>
            </a:r>
            <a:r>
              <a:rPr sz="2800" kern="0" spc="-13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sản</a:t>
            </a:r>
            <a:r>
              <a:rPr sz="2800" kern="0" spc="-13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Liberation Sans"/>
                <a:cs typeface="Liberation Sans"/>
              </a:rPr>
              <a:t>phẩm</a:t>
            </a:r>
            <a:endParaRPr sz="2800" kern="0" dirty="0">
              <a:solidFill>
                <a:sysClr val="windowText" lastClr="000000"/>
              </a:solidFill>
              <a:latin typeface="Liberation Sans"/>
              <a:cs typeface="Liberation San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600" y="2857411"/>
            <a:ext cx="6768752" cy="27811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B264-358F-A2E8-591C-0BE2AAE57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6781-E97B-A416-3DAC-0D4787D6F3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BE0F3-2E56-99B6-87DA-460A90156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FEF9A4-138E-B40C-8682-91C03561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44016"/>
            <a:ext cx="11377264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439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170</Words>
  <Application>Microsoft Office PowerPoint</Application>
  <PresentationFormat>On-screen Show (4:3)</PresentationFormat>
  <Paragraphs>23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.VnAvant</vt:lpstr>
      <vt:lpstr>Arial</vt:lpstr>
      <vt:lpstr>Calibri</vt:lpstr>
      <vt:lpstr>Calibri Light</vt:lpstr>
      <vt:lpstr>Liberation Sans</vt:lpstr>
      <vt:lpstr>Times New Roman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Em hãy làm một món quà tặng ông bà</vt:lpstr>
      <vt:lpstr>1. Em hãy làm một món quà tặng ông bà</vt:lpstr>
      <vt:lpstr>1. Em hãy làm một món quà tặng ông bà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11</cp:revision>
  <dcterms:created xsi:type="dcterms:W3CDTF">2021-12-03T08:26:45Z</dcterms:created>
  <dcterms:modified xsi:type="dcterms:W3CDTF">2024-12-12T08:23:39Z</dcterms:modified>
</cp:coreProperties>
</file>