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  <p:sldMasterId id="2147483672" r:id="rId3"/>
  </p:sldMasterIdLst>
  <p:notesMasterIdLst>
    <p:notesMasterId r:id="rId20"/>
  </p:notesMasterIdLst>
  <p:sldIdLst>
    <p:sldId id="347" r:id="rId4"/>
    <p:sldId id="348" r:id="rId5"/>
    <p:sldId id="349" r:id="rId6"/>
    <p:sldId id="337" r:id="rId7"/>
    <p:sldId id="350" r:id="rId8"/>
    <p:sldId id="362" r:id="rId9"/>
    <p:sldId id="363" r:id="rId10"/>
    <p:sldId id="294" r:id="rId11"/>
    <p:sldId id="11656" r:id="rId12"/>
    <p:sldId id="11657" r:id="rId13"/>
    <p:sldId id="11658" r:id="rId14"/>
    <p:sldId id="11661" r:id="rId15"/>
    <p:sldId id="11659" r:id="rId16"/>
    <p:sldId id="11660" r:id="rId17"/>
    <p:sldId id="360" r:id="rId18"/>
    <p:sldId id="284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3 Cabin" pitchFamily="2" charset="77"/>
      <p:regular r:id="rId23"/>
    </p:embeddedFont>
    <p:embeddedFont>
      <p:font typeface="#9Slide03 IcielPanton Black" pitchFamily="2" charset="77"/>
      <p:bold r:id="rId24"/>
    </p:embeddedFont>
    <p:embeddedFont>
      <p:font typeface="#9Slide03 SVNEvery Movie Every " panose="02000500000000000000" pitchFamily="2" charset="77"/>
      <p:regular r:id="rId25"/>
    </p:embeddedFont>
    <p:embeddedFont>
      <p:font typeface="#9Slide03 SVNHarabaras" panose="02040603050506020204" pitchFamily="18" charset="0"/>
      <p:regular r:id="rId26"/>
    </p:embeddedFont>
    <p:embeddedFont>
      <p:font typeface="#9Slide04 Yeseva One" pitchFamily="2" charset="77"/>
      <p:regular r:id="rId27"/>
    </p:embeddedFont>
    <p:embeddedFont>
      <p:font typeface="#9Slide05 SVNKitten" pitchFamily="2" charset="77"/>
      <p:regular r:id="rId28"/>
    </p:embeddedFont>
    <p:embeddedFont>
      <p:font typeface="#9SLIDE07 ICIELKONI BLACK" pitchFamily="2" charset="77"/>
      <p:bold r:id="rId29"/>
    </p:embeddedFont>
    <p:embeddedFont>
      <p:font typeface="#9Slide07 SVNDessert Menu Scrip" pitchFamily="2" charset="77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53E"/>
    <a:srgbClr val="EF3C37"/>
    <a:srgbClr val="F5D5D8"/>
    <a:srgbClr val="E2B88E"/>
    <a:srgbClr val="E2ACDB"/>
    <a:srgbClr val="484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40"/>
    <p:restoredTop sz="94626"/>
  </p:normalViewPr>
  <p:slideViewPr>
    <p:cSldViewPr snapToGrid="0">
      <p:cViewPr>
        <p:scale>
          <a:sx n="83" d="100"/>
          <a:sy n="83" d="100"/>
        </p:scale>
        <p:origin x="1056" y="1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DA250-400C-4CDF-BA11-B6FDACEC7B34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E6484-A376-4B3A-B564-05CBE19FD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24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521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7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4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27848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20206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881027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077993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984449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00816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929331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97847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287477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78512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3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9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2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4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76A94-0DA1-4457-82A7-6A3BA6308306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93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56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8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1" r:id="rId2"/>
    <p:sldLayoutId id="2147483680" r:id="rId3"/>
    <p:sldLayoutId id="2147483677" r:id="rId4"/>
    <p:sldLayoutId id="2147483676" r:id="rId5"/>
    <p:sldLayoutId id="2147483674" r:id="rId6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7434959" y="-943515"/>
            <a:ext cx="3633237" cy="297260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63" y="471095"/>
            <a:ext cx="2750232" cy="2125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0" y="2679020"/>
            <a:ext cx="2318141" cy="34122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20429" t="11817" r="19821" b="17124"/>
          <a:stretch/>
        </p:blipFill>
        <p:spPr>
          <a:xfrm>
            <a:off x="8357788" y="1875582"/>
            <a:ext cx="3945465" cy="4695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A46328-5A6A-6F43-9995-128C5DE4017F}"/>
              </a:ext>
            </a:extLst>
          </p:cNvPr>
          <p:cNvSpPr txBox="1"/>
          <p:nvPr/>
        </p:nvSpPr>
        <p:spPr>
          <a:xfrm>
            <a:off x="68173" y="1800596"/>
            <a:ext cx="948358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6600" dirty="0">
                <a:ln w="279400">
                  <a:solidFill>
                    <a:prstClr val="white">
                      <a:alpha val="96000"/>
                    </a:prstClr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#9SLIDE07 ICIELKONI BLACK" pitchFamily="2" charset="77"/>
                <a:ea typeface="思源黑体 CN"/>
              </a:rPr>
              <a:t>Độ dài đoạn thẳng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6600" dirty="0">
                <a:ln w="279400">
                  <a:solidFill>
                    <a:prstClr val="white">
                      <a:alpha val="96000"/>
                    </a:prstClr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#9SLIDE07 ICIELKONI BLACK" pitchFamily="2" charset="77"/>
                <a:ea typeface="思源黑体 CN"/>
              </a:rPr>
              <a:t>Độ dài đường gáp khúc</a:t>
            </a:r>
            <a:endParaRPr kumimoji="0" lang="en-VN" sz="6600" b="0" i="0" u="none" strike="noStrike" kern="1200" cap="none" spc="0" normalizeH="0" baseline="0" noProof="0" dirty="0">
              <a:ln w="279400">
                <a:solidFill>
                  <a:prstClr val="white">
                    <a:alpha val="96000"/>
                  </a:prstClr>
                </a:solidFill>
              </a:ln>
              <a:blipFill>
                <a:blip r:embed="rId7"/>
                <a:stretch>
                  <a:fillRect/>
                </a:stretch>
              </a:blipFill>
              <a:effectLst/>
              <a:uLnTx/>
              <a:uFillTx/>
              <a:latin typeface="#9SLIDE07 ICIELKONI BLACK" pitchFamily="2" charset="77"/>
              <a:ea typeface="思源黑体 C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18F51-A6BA-BB49-A4A2-6B073C206DCC}"/>
              </a:ext>
            </a:extLst>
          </p:cNvPr>
          <p:cNvSpPr txBox="1"/>
          <p:nvPr/>
        </p:nvSpPr>
        <p:spPr>
          <a:xfrm>
            <a:off x="3742411" y="714837"/>
            <a:ext cx="313944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Every Movie Every " panose="02000500000000000000" pitchFamily="2" charset="0"/>
                <a:ea typeface="思源黑体 CN"/>
                <a:cs typeface="+mn-cs"/>
              </a:rPr>
              <a:t>TOÁN 2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Every Movie Every " panose="02000500000000000000" pitchFamily="2" charset="0"/>
              <a:ea typeface="思源黑体 CN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54801-CF96-B948-BF68-2CAD78E831B5}"/>
              </a:ext>
            </a:extLst>
          </p:cNvPr>
          <p:cNvSpPr txBox="1"/>
          <p:nvPr/>
        </p:nvSpPr>
        <p:spPr>
          <a:xfrm>
            <a:off x="4938444" y="3939067"/>
            <a:ext cx="388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Harabaras" panose="02040603050506020204" pitchFamily="18" charset="0"/>
                <a:ea typeface="思源黑体 CN"/>
                <a:cs typeface="+mn-cs"/>
              </a:rPr>
              <a:t>Tiết</a:t>
            </a:r>
            <a:r>
              <a:rPr kumimoji="0" lang="en-VN" sz="36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Harabaras" panose="02040603050506020204" pitchFamily="18" charset="0"/>
                <a:ea typeface="思源黑体 CN"/>
                <a:cs typeface="+mn-cs"/>
              </a:rPr>
              <a:t> 1 - </a:t>
            </a:r>
            <a:r>
              <a:rPr kumimoji="0" lang="en-VN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Harabaras" panose="02040603050506020204" pitchFamily="18" charset="0"/>
                <a:ea typeface="思源黑体 CN"/>
                <a:cs typeface="+mn-cs"/>
              </a:rPr>
              <a:t>Trang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Harabaras" panose="02040603050506020204" pitchFamily="18" charset="0"/>
                <a:ea typeface="思源黑体 CN"/>
                <a:cs typeface="+mn-cs"/>
              </a:rPr>
              <a:t> </a:t>
            </a:r>
            <a:r>
              <a:rPr kumimoji="0" lang="en-AU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Harabaras" panose="02040603050506020204" pitchFamily="18" charset="0"/>
                <a:ea typeface="思源黑体 CN"/>
                <a:cs typeface="+mn-cs"/>
              </a:rPr>
              <a:t>88</a:t>
            </a:r>
            <a:endParaRPr kumimoji="0" lang="en-VN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Harabaras" panose="02040603050506020204" pitchFamily="18" charset="0"/>
              <a:ea typeface="思源黑体 CN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46328-5A6A-6F43-9995-128C5DE4017F}"/>
              </a:ext>
            </a:extLst>
          </p:cNvPr>
          <p:cNvSpPr txBox="1"/>
          <p:nvPr/>
        </p:nvSpPr>
        <p:spPr>
          <a:xfrm>
            <a:off x="-111253" y="1796122"/>
            <a:ext cx="978297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6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#9SLIDE07 ICIELKONI BLACK" pitchFamily="2" charset="77"/>
                <a:ea typeface="思源黑体 CN"/>
              </a:rPr>
              <a:t>Độ dài đoạn thẳng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6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#9SLIDE07 ICIELKONI BLACK" pitchFamily="2" charset="77"/>
                <a:ea typeface="思源黑体 CN"/>
              </a:rPr>
              <a:t>Độ dài đường gấp khúc</a:t>
            </a:r>
            <a:endParaRPr kumimoji="0" lang="en-VN" sz="6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blipFill>
                <a:blip r:embed="rId7"/>
                <a:stretch>
                  <a:fillRect/>
                </a:stretch>
              </a:blipFill>
              <a:effectLst/>
              <a:uLnTx/>
              <a:uFillTx/>
              <a:latin typeface="#9SLIDE07 ICIELKONI BLACK" pitchFamily="2" charset="77"/>
              <a:ea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143069907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7">
            <a:extLst>
              <a:ext uri="{FF2B5EF4-FFF2-40B4-BE49-F238E27FC236}">
                <a16:creationId xmlns:a16="http://schemas.microsoft.com/office/drawing/2014/main" id="{D5377259-A3BC-1F86-979E-358AB7A77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9" y="4791146"/>
            <a:ext cx="2066854" cy="2066854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8BC13F-B415-20D3-C847-AEC55B85F671}"/>
              </a:ext>
            </a:extLst>
          </p:cNvPr>
          <p:cNvSpPr/>
          <p:nvPr/>
        </p:nvSpPr>
        <p:spPr>
          <a:xfrm>
            <a:off x="790731" y="672869"/>
            <a:ext cx="10326448" cy="1695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đường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gấp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khúc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ABCD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trong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hình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sau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6484B7-F9FB-FB16-2855-A3DBE3E0A56E}"/>
              </a:ext>
            </a:extLst>
          </p:cNvPr>
          <p:cNvSpPr txBox="1"/>
          <p:nvPr/>
        </p:nvSpPr>
        <p:spPr>
          <a:xfrm>
            <a:off x="287811" y="454939"/>
            <a:ext cx="1005840" cy="99542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pic>
        <p:nvPicPr>
          <p:cNvPr id="3" name="Picture 2" descr="A diagram of a chemical formula&#10;&#10;Description automatically generated with medium confidence">
            <a:extLst>
              <a:ext uri="{FF2B5EF4-FFF2-40B4-BE49-F238E27FC236}">
                <a16:creationId xmlns:a16="http://schemas.microsoft.com/office/drawing/2014/main" id="{AB7DF733-496C-982E-350D-C03F478CE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14983" r="23741" b="46361"/>
          <a:stretch/>
        </p:blipFill>
        <p:spPr>
          <a:xfrm>
            <a:off x="1603945" y="2586376"/>
            <a:ext cx="8157598" cy="35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1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7">
            <a:extLst>
              <a:ext uri="{FF2B5EF4-FFF2-40B4-BE49-F238E27FC236}">
                <a16:creationId xmlns:a16="http://schemas.microsoft.com/office/drawing/2014/main" id="{D5377259-A3BC-1F86-979E-358AB7A77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9" y="4791146"/>
            <a:ext cx="2066854" cy="2066854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8BC13F-B415-20D3-C847-AEC55B85F671}"/>
              </a:ext>
            </a:extLst>
          </p:cNvPr>
          <p:cNvSpPr/>
          <p:nvPr/>
        </p:nvSpPr>
        <p:spPr>
          <a:xfrm>
            <a:off x="790731" y="672869"/>
            <a:ext cx="10326448" cy="1695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đường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gấp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khúc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ABCD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trong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hình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sau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6484B7-F9FB-FB16-2855-A3DBE3E0A56E}"/>
              </a:ext>
            </a:extLst>
          </p:cNvPr>
          <p:cNvSpPr txBox="1"/>
          <p:nvPr/>
        </p:nvSpPr>
        <p:spPr>
          <a:xfrm>
            <a:off x="287810" y="454939"/>
            <a:ext cx="1166235" cy="99542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7 SVNDessert Menu Scrip" panose="00000500000000000000" pitchFamily="2" charset="0"/>
              </a:rPr>
              <a:t>1a</a:t>
            </a:r>
          </a:p>
        </p:txBody>
      </p:sp>
      <p:pic>
        <p:nvPicPr>
          <p:cNvPr id="3" name="Picture 2" descr="A diagram of a chemical formula&#10;&#10;Description automatically generated with medium confidence">
            <a:extLst>
              <a:ext uri="{FF2B5EF4-FFF2-40B4-BE49-F238E27FC236}">
                <a16:creationId xmlns:a16="http://schemas.microsoft.com/office/drawing/2014/main" id="{AB7DF733-496C-982E-350D-C03F478CE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14983" r="23741" b="46361"/>
          <a:stretch/>
        </p:blipFill>
        <p:spPr>
          <a:xfrm>
            <a:off x="7651391" y="2657579"/>
            <a:ext cx="3054532" cy="1341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83EA87-CEDD-1A04-2A4E-E82EAC5899A9}"/>
              </a:ext>
            </a:extLst>
          </p:cNvPr>
          <p:cNvSpPr txBox="1"/>
          <p:nvPr/>
        </p:nvSpPr>
        <p:spPr>
          <a:xfrm>
            <a:off x="986759" y="3429000"/>
            <a:ext cx="6599675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+ 2 + 4 = 10 (cm)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 cm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B9A170-3484-CF16-823C-EA9D26DE9605}"/>
              </a:ext>
            </a:extLst>
          </p:cNvPr>
          <p:cNvSpPr/>
          <p:nvPr/>
        </p:nvSpPr>
        <p:spPr>
          <a:xfrm>
            <a:off x="2902371" y="2822331"/>
            <a:ext cx="2149547" cy="60666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575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575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575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575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4063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7">
            <a:extLst>
              <a:ext uri="{FF2B5EF4-FFF2-40B4-BE49-F238E27FC236}">
                <a16:creationId xmlns:a16="http://schemas.microsoft.com/office/drawing/2014/main" id="{D5377259-A3BC-1F86-979E-358AB7A77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9" y="4791146"/>
            <a:ext cx="2066854" cy="2066854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8BC13F-B415-20D3-C847-AEC55B85F671}"/>
              </a:ext>
            </a:extLst>
          </p:cNvPr>
          <p:cNvSpPr/>
          <p:nvPr/>
        </p:nvSpPr>
        <p:spPr>
          <a:xfrm>
            <a:off x="790731" y="672869"/>
            <a:ext cx="10326448" cy="1695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Đo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đoạn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thẳng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rồi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đường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gấp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khúc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MNOPQ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sau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6484B7-F9FB-FB16-2855-A3DBE3E0A56E}"/>
              </a:ext>
            </a:extLst>
          </p:cNvPr>
          <p:cNvSpPr txBox="1"/>
          <p:nvPr/>
        </p:nvSpPr>
        <p:spPr>
          <a:xfrm>
            <a:off x="0" y="0"/>
            <a:ext cx="1166235" cy="99542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7 SVNDessert Menu Scrip" panose="00000500000000000000" pitchFamily="2" charset="0"/>
              </a:rPr>
              <a:t>1b</a:t>
            </a:r>
          </a:p>
        </p:txBody>
      </p:sp>
      <p:pic>
        <p:nvPicPr>
          <p:cNvPr id="5" name="Picture 4" descr="A diagram of a chemical formula&#10;&#10;Description automatically generated with medium confidence">
            <a:extLst>
              <a:ext uri="{FF2B5EF4-FFF2-40B4-BE49-F238E27FC236}">
                <a16:creationId xmlns:a16="http://schemas.microsoft.com/office/drawing/2014/main" id="{BDD7F494-1ECF-05BD-5994-6E35BA912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70135" r="524" b="1"/>
          <a:stretch/>
        </p:blipFill>
        <p:spPr>
          <a:xfrm>
            <a:off x="1166235" y="2844685"/>
            <a:ext cx="9421554" cy="21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36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7">
            <a:extLst>
              <a:ext uri="{FF2B5EF4-FFF2-40B4-BE49-F238E27FC236}">
                <a16:creationId xmlns:a16="http://schemas.microsoft.com/office/drawing/2014/main" id="{D5377259-A3BC-1F86-979E-358AB7A77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9" y="4791146"/>
            <a:ext cx="2066854" cy="2066854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8BC13F-B415-20D3-C847-AEC55B85F671}"/>
              </a:ext>
            </a:extLst>
          </p:cNvPr>
          <p:cNvSpPr/>
          <p:nvPr/>
        </p:nvSpPr>
        <p:spPr>
          <a:xfrm>
            <a:off x="790731" y="672869"/>
            <a:ext cx="10326448" cy="1695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Đo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đoạn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thẳng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rồi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đường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gấp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khúc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MNOPQ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sau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6484B7-F9FB-FB16-2855-A3DBE3E0A56E}"/>
              </a:ext>
            </a:extLst>
          </p:cNvPr>
          <p:cNvSpPr txBox="1"/>
          <p:nvPr/>
        </p:nvSpPr>
        <p:spPr>
          <a:xfrm>
            <a:off x="0" y="0"/>
            <a:ext cx="1166235" cy="99542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7 SVNDessert Menu Scrip" panose="00000500000000000000" pitchFamily="2" charset="0"/>
              </a:rPr>
              <a:t>1b</a:t>
            </a:r>
          </a:p>
        </p:txBody>
      </p:sp>
      <p:pic>
        <p:nvPicPr>
          <p:cNvPr id="5" name="Picture 4" descr="A diagram of a chemical formula&#10;&#10;Description automatically generated with medium confidence">
            <a:extLst>
              <a:ext uri="{FF2B5EF4-FFF2-40B4-BE49-F238E27FC236}">
                <a16:creationId xmlns:a16="http://schemas.microsoft.com/office/drawing/2014/main" id="{BDD7F494-1ECF-05BD-5994-6E35BA912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70135" r="524" b="1"/>
          <a:stretch/>
        </p:blipFill>
        <p:spPr>
          <a:xfrm>
            <a:off x="1166235" y="2844685"/>
            <a:ext cx="9421554" cy="2166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10CC0-A946-CCCB-1A2F-C3B48C78BF06}"/>
              </a:ext>
            </a:extLst>
          </p:cNvPr>
          <p:cNvSpPr txBox="1"/>
          <p:nvPr/>
        </p:nvSpPr>
        <p:spPr>
          <a:xfrm rot="18864712">
            <a:off x="1483055" y="3287409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2cm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FD573-B359-ED7A-B3BE-58709E2EF099}"/>
              </a:ext>
            </a:extLst>
          </p:cNvPr>
          <p:cNvSpPr txBox="1"/>
          <p:nvPr/>
        </p:nvSpPr>
        <p:spPr>
          <a:xfrm rot="2190230">
            <a:off x="3266575" y="3635748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4cm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4D78-48A2-647E-BC37-810AAA85889E}"/>
              </a:ext>
            </a:extLst>
          </p:cNvPr>
          <p:cNvSpPr txBox="1"/>
          <p:nvPr/>
        </p:nvSpPr>
        <p:spPr>
          <a:xfrm rot="19418606">
            <a:off x="4976243" y="3399927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4cm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C2CE0B-C297-D41B-0AE8-FC1109255483}"/>
              </a:ext>
            </a:extLst>
          </p:cNvPr>
          <p:cNvSpPr txBox="1"/>
          <p:nvPr/>
        </p:nvSpPr>
        <p:spPr>
          <a:xfrm rot="1417358">
            <a:off x="7807860" y="3420118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6cm</a:t>
            </a:r>
          </a:p>
        </p:txBody>
      </p:sp>
    </p:spTree>
    <p:extLst>
      <p:ext uri="{BB962C8B-B14F-4D97-AF65-F5344CB8AC3E}">
        <p14:creationId xmlns:p14="http://schemas.microsoft.com/office/powerpoint/2010/main" val="3653211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7">
            <a:extLst>
              <a:ext uri="{FF2B5EF4-FFF2-40B4-BE49-F238E27FC236}">
                <a16:creationId xmlns:a16="http://schemas.microsoft.com/office/drawing/2014/main" id="{D5377259-A3BC-1F86-979E-358AB7A77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9" y="4791146"/>
            <a:ext cx="2066854" cy="20668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56484B7-F9FB-FB16-2855-A3DBE3E0A56E}"/>
              </a:ext>
            </a:extLst>
          </p:cNvPr>
          <p:cNvSpPr txBox="1"/>
          <p:nvPr/>
        </p:nvSpPr>
        <p:spPr>
          <a:xfrm>
            <a:off x="0" y="0"/>
            <a:ext cx="1166235" cy="99542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7 SVNDessert Menu Scrip" panose="00000500000000000000" pitchFamily="2" charset="0"/>
              </a:rPr>
              <a:t>1b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3EA87-CEDD-1A04-2A4E-E82EAC5899A9}"/>
              </a:ext>
            </a:extLst>
          </p:cNvPr>
          <p:cNvSpPr txBox="1"/>
          <p:nvPr/>
        </p:nvSpPr>
        <p:spPr>
          <a:xfrm>
            <a:off x="986759" y="3429000"/>
            <a:ext cx="6599675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OMNPQ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+4 + 4 + 6 = 16 (cm)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16 cm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B9A170-3484-CF16-823C-EA9D26DE9605}"/>
              </a:ext>
            </a:extLst>
          </p:cNvPr>
          <p:cNvSpPr/>
          <p:nvPr/>
        </p:nvSpPr>
        <p:spPr>
          <a:xfrm>
            <a:off x="2902371" y="2822331"/>
            <a:ext cx="2149547" cy="60666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575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575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575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575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B9EA3CC-C869-9251-AC69-4F77F2B842B3}"/>
              </a:ext>
            </a:extLst>
          </p:cNvPr>
          <p:cNvSpPr/>
          <p:nvPr/>
        </p:nvSpPr>
        <p:spPr>
          <a:xfrm>
            <a:off x="790731" y="672869"/>
            <a:ext cx="10326448" cy="16955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Đo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đoạn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thẳng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rồi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đường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gấp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khúc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MNOPQ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sau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pic>
        <p:nvPicPr>
          <p:cNvPr id="6" name="Picture 5" descr="A diagram of a chemical formula&#10;&#10;Description automatically generated with medium confidence">
            <a:extLst>
              <a:ext uri="{FF2B5EF4-FFF2-40B4-BE49-F238E27FC236}">
                <a16:creationId xmlns:a16="http://schemas.microsoft.com/office/drawing/2014/main" id="{C35F42BD-B251-B129-3FB1-9D4299071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70135" r="524" b="1"/>
          <a:stretch/>
        </p:blipFill>
        <p:spPr>
          <a:xfrm>
            <a:off x="6783747" y="2844685"/>
            <a:ext cx="3804042" cy="8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66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/>
          </p:nvPr>
        </p:nvSpPr>
        <p:spPr>
          <a:xfrm>
            <a:off x="5415781" y="2511174"/>
            <a:ext cx="5027827" cy="30744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BT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#9Slide07 SVNDessert Menu Scrip" panose="000005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5D8"/>
        </a:solidFill>
        <a:effectLst/>
      </p:bgPr>
    </p:bg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21" y="74220"/>
            <a:ext cx="4406900" cy="4406900"/>
          </a:xfrm>
          <a:prstGeom prst="rect">
            <a:avLst/>
          </a:prstGeom>
        </p:spPr>
      </p:pic>
      <p:sp>
        <p:nvSpPr>
          <p:cNvPr id="7" name="Google Shape;2070;p48"/>
          <p:cNvSpPr txBox="1">
            <a:spLocks noGrp="1"/>
          </p:cNvSpPr>
          <p:nvPr>
            <p:ph type="title"/>
          </p:nvPr>
        </p:nvSpPr>
        <p:spPr>
          <a:xfrm>
            <a:off x="1523757" y="340292"/>
            <a:ext cx="7738915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8800" dirty="0">
                <a:ln w="19050">
                  <a:solidFill>
                    <a:srgbClr val="002060"/>
                  </a:solidFill>
                  <a:prstDash val="sysDash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7 SVNDessert Menu Scrip" panose="00000500000000000000" pitchFamily="2" charset="0"/>
              </a:rPr>
              <a:t>AI NHANH </a:t>
            </a:r>
            <a:br>
              <a:rPr lang="en-US" sz="8800" dirty="0">
                <a:ln w="19050">
                  <a:solidFill>
                    <a:srgbClr val="002060"/>
                  </a:solidFill>
                  <a:prstDash val="sysDash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7 SVNDessert Menu Scrip" panose="00000500000000000000" pitchFamily="2" charset="0"/>
              </a:rPr>
            </a:br>
            <a:r>
              <a:rPr lang="en-US" sz="8800" dirty="0">
                <a:ln w="19050">
                  <a:solidFill>
                    <a:srgbClr val="002060"/>
                  </a:solidFill>
                  <a:prstDash val="sysDash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7 SVNDessert Menu Scrip" panose="00000500000000000000" pitchFamily="2" charset="0"/>
              </a:rPr>
              <a:t>AI ĐÚNG</a:t>
            </a:r>
            <a:endParaRPr sz="8800" dirty="0">
              <a:ln w="19050">
                <a:solidFill>
                  <a:srgbClr val="002060"/>
                </a:solidFill>
                <a:prstDash val="sysDash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#9Slide07 SVNDessert Menu Scrip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EDA4D2-AD20-014F-A5B4-45292698D65E}"/>
              </a:ext>
            </a:extLst>
          </p:cNvPr>
          <p:cNvGrpSpPr/>
          <p:nvPr/>
        </p:nvGrpSpPr>
        <p:grpSpPr>
          <a:xfrm>
            <a:off x="349499" y="2883878"/>
            <a:ext cx="10122140" cy="3718936"/>
            <a:chOff x="-140573" y="2080384"/>
            <a:chExt cx="12097895" cy="512909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96EA4463-9AD1-6043-85E1-CAD8E5067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0573" y="2594331"/>
              <a:ext cx="4109979" cy="410997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5725B0A9-7C55-9E45-86D1-D0D4ADBF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7343" y="2589945"/>
              <a:ext cx="4109979" cy="4109979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3A0FB6E3-1096-2B4C-B5C0-BACF3A1D4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8166" y="2080384"/>
              <a:ext cx="5129099" cy="5129099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C8A80816-B5CC-DB48-86ED-810F37545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270" y="2653510"/>
              <a:ext cx="2863736" cy="405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531930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6394"/>
            <a:ext cx="12199153" cy="68707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7B415E4-3343-D580-3BE9-8DA542E06B14}"/>
              </a:ext>
            </a:extLst>
          </p:cNvPr>
          <p:cNvSpPr txBox="1"/>
          <p:nvPr/>
        </p:nvSpPr>
        <p:spPr>
          <a:xfrm>
            <a:off x="1070112" y="273048"/>
            <a:ext cx="1079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Đường</a:t>
            </a:r>
            <a:r>
              <a:rPr lang="en-US" altLang="zh-CN" sz="4800" dirty="0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gấp</a:t>
            </a:r>
            <a:r>
              <a:rPr lang="en-US" altLang="zh-CN" sz="4800" dirty="0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khúc</a:t>
            </a:r>
            <a:r>
              <a:rPr lang="en-US" altLang="zh-CN" sz="4800" dirty="0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sau</a:t>
            </a:r>
            <a:r>
              <a:rPr lang="en-US" altLang="zh-CN" sz="4800" dirty="0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gồm</a:t>
            </a:r>
            <a:r>
              <a:rPr lang="en-US" altLang="zh-CN" sz="4800" dirty="0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mấy</a:t>
            </a:r>
            <a:r>
              <a:rPr lang="en-US" altLang="zh-CN" sz="4800" dirty="0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đoạn</a:t>
            </a:r>
            <a:r>
              <a:rPr lang="en-US" altLang="zh-CN" sz="4800" dirty="0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thẳng</a:t>
            </a:r>
            <a:r>
              <a:rPr lang="en-US" altLang="zh-CN" sz="4800" dirty="0">
                <a:solidFill>
                  <a:schemeClr val="bg1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?</a:t>
            </a:r>
            <a:endParaRPr lang="zh-CN" altLang="en-US" sz="4800" dirty="0">
              <a:solidFill>
                <a:schemeClr val="bg1"/>
              </a:solidFill>
              <a:latin typeface="#9Slide05 SVNKitten" pitchFamily="2" charset="77"/>
              <a:ea typeface="雷盖体" panose="00000800000000000000" pitchFamily="2" charset="-122"/>
              <a:cs typeface="思源黑体 CN Medium" panose="020B0600000000000000" charset="-122"/>
              <a:sym typeface="雷盖体" panose="00000800000000000000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76E75-C8B8-7B46-B83B-DE989808DF28}"/>
              </a:ext>
            </a:extLst>
          </p:cNvPr>
          <p:cNvSpPr/>
          <p:nvPr/>
        </p:nvSpPr>
        <p:spPr>
          <a:xfrm>
            <a:off x="4792337" y="3523040"/>
            <a:ext cx="1874520" cy="14418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4 Yeseva One" pitchFamily="2" charset="77"/>
              </a:rPr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B235F1-17F7-EF53-3C3B-27F7D293C371}"/>
              </a:ext>
            </a:extLst>
          </p:cNvPr>
          <p:cNvCxnSpPr/>
          <p:nvPr/>
        </p:nvCxnSpPr>
        <p:spPr>
          <a:xfrm flipV="1">
            <a:off x="2170323" y="1927952"/>
            <a:ext cx="1355074" cy="116778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6C65E4-F747-86ED-1E79-E376561EF927}"/>
              </a:ext>
            </a:extLst>
          </p:cNvPr>
          <p:cNvCxnSpPr>
            <a:cxnSpLocks/>
          </p:cNvCxnSpPr>
          <p:nvPr/>
        </p:nvCxnSpPr>
        <p:spPr>
          <a:xfrm flipH="1" flipV="1">
            <a:off x="3492346" y="1927952"/>
            <a:ext cx="1299991" cy="9144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CD8C5E-EEEE-A204-EAD7-6FB45495379E}"/>
              </a:ext>
            </a:extLst>
          </p:cNvPr>
          <p:cNvCxnSpPr>
            <a:cxnSpLocks/>
          </p:cNvCxnSpPr>
          <p:nvPr/>
        </p:nvCxnSpPr>
        <p:spPr>
          <a:xfrm flipH="1">
            <a:off x="4742712" y="1784733"/>
            <a:ext cx="3139808" cy="105761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408BF5-D5B4-9B8B-BE47-AD62B69E5797}"/>
              </a:ext>
            </a:extLst>
          </p:cNvPr>
          <p:cNvCxnSpPr>
            <a:cxnSpLocks/>
          </p:cNvCxnSpPr>
          <p:nvPr/>
        </p:nvCxnSpPr>
        <p:spPr>
          <a:xfrm flipH="1" flipV="1">
            <a:off x="7832895" y="1784733"/>
            <a:ext cx="1299991" cy="9144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5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243C7E-42AE-6246-A04D-8D9171D49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25" y="1935816"/>
            <a:ext cx="4344919" cy="33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878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A2524E-CC4E-F030-2594-C4F3602A7ED4}"/>
              </a:ext>
            </a:extLst>
          </p:cNvPr>
          <p:cNvCxnSpPr>
            <a:cxnSpLocks/>
          </p:cNvCxnSpPr>
          <p:nvPr/>
        </p:nvCxnSpPr>
        <p:spPr>
          <a:xfrm>
            <a:off x="2170323" y="3095740"/>
            <a:ext cx="3588220" cy="0"/>
          </a:xfrm>
          <a:prstGeom prst="line">
            <a:avLst/>
          </a:prstGeom>
          <a:ln w="76200">
            <a:solidFill>
              <a:srgbClr val="F57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362C8F-3927-7D88-3D3B-CA057447A578}"/>
              </a:ext>
            </a:extLst>
          </p:cNvPr>
          <p:cNvSpPr txBox="1"/>
          <p:nvPr/>
        </p:nvSpPr>
        <p:spPr>
          <a:xfrm>
            <a:off x="1709057" y="2481943"/>
            <a:ext cx="1099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#9Slide03 Cabin" pitchFamily="2" charset="77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7474A-76BE-6060-9069-FC05DD20860F}"/>
              </a:ext>
            </a:extLst>
          </p:cNvPr>
          <p:cNvSpPr txBox="1"/>
          <p:nvPr/>
        </p:nvSpPr>
        <p:spPr>
          <a:xfrm>
            <a:off x="5758543" y="2387854"/>
            <a:ext cx="1099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#9Slide03 Cabin" pitchFamily="2" charset="77"/>
              </a:rPr>
              <a:t>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39F2AE-8D9A-7FC1-3C86-450AFD317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60" b="31467"/>
          <a:stretch/>
        </p:blipFill>
        <p:spPr>
          <a:xfrm>
            <a:off x="1825389" y="7498253"/>
            <a:ext cx="8965763" cy="12736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505842-A600-D2D3-783C-F919D35D0C68}"/>
              </a:ext>
            </a:extLst>
          </p:cNvPr>
          <p:cNvCxnSpPr/>
          <p:nvPr/>
        </p:nvCxnSpPr>
        <p:spPr>
          <a:xfrm>
            <a:off x="2170322" y="2982686"/>
            <a:ext cx="0" cy="207143"/>
          </a:xfrm>
          <a:prstGeom prst="line">
            <a:avLst/>
          </a:prstGeom>
          <a:ln w="57150">
            <a:solidFill>
              <a:srgbClr val="F57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9A0DEF-749F-55BB-610E-D145818F891E}"/>
              </a:ext>
            </a:extLst>
          </p:cNvPr>
          <p:cNvCxnSpPr/>
          <p:nvPr/>
        </p:nvCxnSpPr>
        <p:spPr>
          <a:xfrm>
            <a:off x="5762608" y="2982685"/>
            <a:ext cx="0" cy="207143"/>
          </a:xfrm>
          <a:prstGeom prst="line">
            <a:avLst/>
          </a:prstGeom>
          <a:ln w="57150">
            <a:solidFill>
              <a:srgbClr val="F57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22">
            <a:extLst>
              <a:ext uri="{FF2B5EF4-FFF2-40B4-BE49-F238E27FC236}">
                <a16:creationId xmlns:a16="http://schemas.microsoft.com/office/drawing/2014/main" id="{4E6811EB-E5A5-9B0D-F402-FDA99670F23A}"/>
              </a:ext>
            </a:extLst>
          </p:cNvPr>
          <p:cNvSpPr txBox="1"/>
          <p:nvPr/>
        </p:nvSpPr>
        <p:spPr>
          <a:xfrm>
            <a:off x="698473" y="882382"/>
            <a:ext cx="10795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Độ</a:t>
            </a:r>
            <a:r>
              <a:rPr lang="en-US" altLang="zh-CN" sz="4800" dirty="0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dài</a:t>
            </a:r>
            <a:r>
              <a:rPr lang="en-US" altLang="zh-CN" sz="4800" dirty="0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đoạn</a:t>
            </a:r>
            <a:r>
              <a:rPr lang="en-US" altLang="zh-CN" sz="4800" dirty="0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thẳng</a:t>
            </a:r>
            <a:r>
              <a:rPr lang="en-US" altLang="zh-CN" sz="4800" dirty="0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AK </a:t>
            </a:r>
            <a:r>
              <a:rPr lang="en-US" altLang="zh-CN" sz="4800" dirty="0" err="1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là</a:t>
            </a:r>
            <a:r>
              <a:rPr lang="en-US" altLang="zh-CN" sz="4800" dirty="0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5cm</a:t>
            </a:r>
          </a:p>
          <a:p>
            <a:pPr algn="ctr"/>
            <a:r>
              <a:rPr lang="en-US" altLang="zh-CN" sz="4800" dirty="0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Ta </a:t>
            </a:r>
            <a:r>
              <a:rPr lang="en-US" altLang="zh-CN" sz="4800" dirty="0" err="1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viết</a:t>
            </a:r>
            <a:r>
              <a:rPr lang="en-US" altLang="zh-CN" sz="4800" dirty="0">
                <a:solidFill>
                  <a:srgbClr val="C00000"/>
                </a:solidFill>
                <a:latin typeface="#9Slide05 SVNKitten" pitchFamily="2" charset="77"/>
                <a:ea typeface="雷盖体" panose="00000800000000000000" pitchFamily="2" charset="-122"/>
                <a:cs typeface="思源黑体 CN Medium" panose="020B0600000000000000" charset="-122"/>
                <a:sym typeface="雷盖体" panose="00000800000000000000" pitchFamily="2" charset="-122"/>
              </a:rPr>
              <a:t> AK = 5cm</a:t>
            </a:r>
            <a:endParaRPr lang="zh-CN" altLang="en-US" sz="4800" dirty="0">
              <a:solidFill>
                <a:srgbClr val="C00000"/>
              </a:solidFill>
              <a:latin typeface="#9Slide05 SVNKitten" pitchFamily="2" charset="77"/>
              <a:ea typeface="雷盖体" panose="00000800000000000000" pitchFamily="2" charset="-122"/>
              <a:cs typeface="思源黑体 CN Medium" panose="020B0600000000000000" charset="-122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897919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8 -0.00255 L 0.02995 -0.6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A9B9C5CC-AAF9-94AC-6B6B-40D58B1B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365125"/>
            <a:ext cx="10515600" cy="1325563"/>
          </a:xfrm>
        </p:spPr>
        <p:txBody>
          <a:bodyPr/>
          <a:lstStyle/>
          <a:p>
            <a:endParaRPr lang="en-VN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D4AE489-0E05-2F55-9401-EB63EC7BE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7" y="1825625"/>
            <a:ext cx="10515600" cy="4351338"/>
          </a:xfrm>
        </p:spPr>
        <p:txBody>
          <a:bodyPr/>
          <a:lstStyle/>
          <a:p>
            <a:endParaRPr lang="en-VN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6869B80-B663-C877-8FDF-3527CDAC9E19}"/>
              </a:ext>
            </a:extLst>
          </p:cNvPr>
          <p:cNvSpPr/>
          <p:nvPr/>
        </p:nvSpPr>
        <p:spPr>
          <a:xfrm>
            <a:off x="338667" y="338667"/>
            <a:ext cx="11430000" cy="618066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C4A633-2189-83C2-E310-4191B38BCABF}"/>
              </a:ext>
            </a:extLst>
          </p:cNvPr>
          <p:cNvSpPr txBox="1"/>
          <p:nvPr/>
        </p:nvSpPr>
        <p:spPr>
          <a:xfrm>
            <a:off x="1066090" y="2119974"/>
            <a:ext cx="57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#9Slide03 IcielPanton Black" pitchFamily="2" charset="77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00AC1A-9574-5904-D09C-8741FE3F442E}"/>
              </a:ext>
            </a:extLst>
          </p:cNvPr>
          <p:cNvSpPr txBox="1"/>
          <p:nvPr/>
        </p:nvSpPr>
        <p:spPr>
          <a:xfrm>
            <a:off x="3226774" y="685225"/>
            <a:ext cx="57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#9Slide03 IcielPanton Black" pitchFamily="2" charset="77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5C2D8B-2D7C-8944-FEF5-2F1F948448A0}"/>
              </a:ext>
            </a:extLst>
          </p:cNvPr>
          <p:cNvSpPr txBox="1"/>
          <p:nvPr/>
        </p:nvSpPr>
        <p:spPr>
          <a:xfrm>
            <a:off x="7947536" y="2142066"/>
            <a:ext cx="57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#9Slide03 IcielPanton Black" pitchFamily="2" charset="77"/>
              </a:rPr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C32F86-46A0-A765-2E86-35312CEF05FE}"/>
              </a:ext>
            </a:extLst>
          </p:cNvPr>
          <p:cNvSpPr txBox="1"/>
          <p:nvPr/>
        </p:nvSpPr>
        <p:spPr>
          <a:xfrm>
            <a:off x="10249823" y="1031577"/>
            <a:ext cx="57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#9Slide03 IcielPanton Black" pitchFamily="2" charset="77"/>
              </a:rPr>
              <a:t>D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0951EC4-8BAB-8CFE-14FD-F179FE538440}"/>
              </a:ext>
            </a:extLst>
          </p:cNvPr>
          <p:cNvCxnSpPr>
            <a:cxnSpLocks/>
          </p:cNvCxnSpPr>
          <p:nvPr/>
        </p:nvCxnSpPr>
        <p:spPr>
          <a:xfrm flipV="1">
            <a:off x="725015" y="1236133"/>
            <a:ext cx="2541426" cy="199072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DC4F7A-2C10-E70A-1BC4-1E0579410FA6}"/>
              </a:ext>
            </a:extLst>
          </p:cNvPr>
          <p:cNvCxnSpPr>
            <a:cxnSpLocks/>
          </p:cNvCxnSpPr>
          <p:nvPr/>
        </p:nvCxnSpPr>
        <p:spPr>
          <a:xfrm flipH="1" flipV="1">
            <a:off x="3251202" y="1270000"/>
            <a:ext cx="4961466" cy="149013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E2C9AD-E43A-DDFE-08EE-8B18F8E4BE49}"/>
              </a:ext>
            </a:extLst>
          </p:cNvPr>
          <p:cNvCxnSpPr>
            <a:cxnSpLocks/>
          </p:cNvCxnSpPr>
          <p:nvPr/>
        </p:nvCxnSpPr>
        <p:spPr>
          <a:xfrm flipV="1">
            <a:off x="8212668" y="1558117"/>
            <a:ext cx="1982424" cy="120201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0AAC8B9-0291-E1B9-B3E5-DD9B04E51CA1}"/>
              </a:ext>
            </a:extLst>
          </p:cNvPr>
          <p:cNvSpPr txBox="1"/>
          <p:nvPr/>
        </p:nvSpPr>
        <p:spPr>
          <a:xfrm>
            <a:off x="521134" y="2522853"/>
            <a:ext cx="579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4"/>
                </a:solidFill>
                <a:latin typeface="#9Slide03 IcielPanton Black" pitchFamily="2" charset="77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04C327-3AD7-0B5F-9EEE-07143E5EB478}"/>
              </a:ext>
            </a:extLst>
          </p:cNvPr>
          <p:cNvSpPr txBox="1"/>
          <p:nvPr/>
        </p:nvSpPr>
        <p:spPr>
          <a:xfrm>
            <a:off x="3050187" y="593476"/>
            <a:ext cx="579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4"/>
                </a:solidFill>
                <a:latin typeface="#9Slide03 IcielPanton Black" pitchFamily="2" charset="77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34F29D-A53F-4FF5-A55B-1D6C56C0ED92}"/>
              </a:ext>
            </a:extLst>
          </p:cNvPr>
          <p:cNvSpPr txBox="1"/>
          <p:nvPr/>
        </p:nvSpPr>
        <p:spPr>
          <a:xfrm>
            <a:off x="8076976" y="2064922"/>
            <a:ext cx="579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4"/>
                </a:solidFill>
                <a:latin typeface="#9Slide03 IcielPanton Black" pitchFamily="2" charset="77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39704D-8D1F-DD35-E322-8E934ABBC34B}"/>
              </a:ext>
            </a:extLst>
          </p:cNvPr>
          <p:cNvSpPr txBox="1"/>
          <p:nvPr/>
        </p:nvSpPr>
        <p:spPr>
          <a:xfrm>
            <a:off x="9952987" y="865991"/>
            <a:ext cx="579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4"/>
                </a:solidFill>
                <a:latin typeface="#9Slide03 IcielPanton Black" pitchFamily="2" charset="77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7B59F0-DC41-9168-BBDE-619F8B973C69}"/>
              </a:ext>
            </a:extLst>
          </p:cNvPr>
          <p:cNvSpPr txBox="1"/>
          <p:nvPr/>
        </p:nvSpPr>
        <p:spPr>
          <a:xfrm rot="19317063">
            <a:off x="1572935" y="1398302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4cm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DD9DE37-8FB3-5B8E-2A2D-123FD2F9E326}"/>
              </a:ext>
            </a:extLst>
          </p:cNvPr>
          <p:cNvSpPr txBox="1"/>
          <p:nvPr/>
        </p:nvSpPr>
        <p:spPr>
          <a:xfrm rot="981701">
            <a:off x="5098567" y="1393098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5cm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4C9BB-8047-6C6C-84DF-71948F70CCC2}"/>
              </a:ext>
            </a:extLst>
          </p:cNvPr>
          <p:cNvSpPr txBox="1"/>
          <p:nvPr/>
        </p:nvSpPr>
        <p:spPr>
          <a:xfrm rot="19563271">
            <a:off x="8683783" y="1433866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2cm</a:t>
            </a:r>
          </a:p>
        </p:txBody>
      </p:sp>
      <p:pic>
        <p:nvPicPr>
          <p:cNvPr id="55" name="Picture 54" descr="A cartoon ant with a smiling face&#10;&#10;Description automatically generated">
            <a:extLst>
              <a:ext uri="{FF2B5EF4-FFF2-40B4-BE49-F238E27FC236}">
                <a16:creationId xmlns:a16="http://schemas.microsoft.com/office/drawing/2014/main" id="{EA1795A4-B6E1-C1DB-F5C1-F0C6889C9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3" y="3039198"/>
            <a:ext cx="740570" cy="578984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5ABB64D-B068-1367-9D3E-951990D02F92}"/>
              </a:ext>
            </a:extLst>
          </p:cNvPr>
          <p:cNvSpPr/>
          <p:nvPr/>
        </p:nvSpPr>
        <p:spPr>
          <a:xfrm>
            <a:off x="465667" y="3631141"/>
            <a:ext cx="11260666" cy="1320800"/>
          </a:xfrm>
          <a:prstGeom prst="roundRect">
            <a:avLst/>
          </a:prstGeom>
          <a:noFill/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rgbClr val="F5753E"/>
                </a:solidFill>
                <a:latin typeface="#9Slide03 IcielPanton Black" pitchFamily="2" charset="77"/>
              </a:rPr>
              <a:t>Độ dài đường gấp khúc ABCD là tổng độ dài các đoạn thẳng AB, BC, CD: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2AD79A-4D36-A7BF-083B-89C3A4C62FD2}"/>
              </a:ext>
            </a:extLst>
          </p:cNvPr>
          <p:cNvSpPr txBox="1"/>
          <p:nvPr/>
        </p:nvSpPr>
        <p:spPr>
          <a:xfrm rot="19317063">
            <a:off x="1576047" y="1409971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4cm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E7269B-96F2-BC5B-33AE-C6063A6A63F1}"/>
              </a:ext>
            </a:extLst>
          </p:cNvPr>
          <p:cNvSpPr txBox="1"/>
          <p:nvPr/>
        </p:nvSpPr>
        <p:spPr>
          <a:xfrm rot="981701">
            <a:off x="5101679" y="1396210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5cm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FE649E7-ADDC-E6ED-0CC4-8DEBEFA1C3AE}"/>
              </a:ext>
            </a:extLst>
          </p:cNvPr>
          <p:cNvSpPr txBox="1"/>
          <p:nvPr/>
        </p:nvSpPr>
        <p:spPr>
          <a:xfrm rot="19563271">
            <a:off x="8683785" y="1437002"/>
            <a:ext cx="12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4"/>
                </a:solidFill>
                <a:latin typeface="#9Slide03 IcielPanton Black" pitchFamily="2" charset="77"/>
              </a:rPr>
              <a:t>2cm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BAD83F0-AF88-64FA-1AC0-7BDE66016ED2}"/>
              </a:ext>
            </a:extLst>
          </p:cNvPr>
          <p:cNvSpPr txBox="1"/>
          <p:nvPr/>
        </p:nvSpPr>
        <p:spPr>
          <a:xfrm>
            <a:off x="2582025" y="5212916"/>
            <a:ext cx="1976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3">
                    <a:lumMod val="75000"/>
                  </a:schemeClr>
                </a:solidFill>
                <a:latin typeface="#9Slide03 IcielPanton Black" pitchFamily="2" charset="77"/>
              </a:rPr>
              <a:t>4cm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6C981A-46F8-424C-BEFD-AF365B892601}"/>
              </a:ext>
            </a:extLst>
          </p:cNvPr>
          <p:cNvSpPr txBox="1"/>
          <p:nvPr/>
        </p:nvSpPr>
        <p:spPr>
          <a:xfrm>
            <a:off x="3805893" y="5223488"/>
            <a:ext cx="1976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3">
                    <a:lumMod val="75000"/>
                  </a:schemeClr>
                </a:solidFill>
                <a:latin typeface="#9Slide03 IcielPanton Black" pitchFamily="2" charset="77"/>
              </a:rPr>
              <a:t>+ 5cm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4A7B86-BA04-1C91-A5C1-2FF5A7899BDF}"/>
              </a:ext>
            </a:extLst>
          </p:cNvPr>
          <p:cNvSpPr txBox="1"/>
          <p:nvPr/>
        </p:nvSpPr>
        <p:spPr>
          <a:xfrm>
            <a:off x="5504551" y="5223488"/>
            <a:ext cx="1976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3">
                    <a:lumMod val="75000"/>
                  </a:schemeClr>
                </a:solidFill>
                <a:latin typeface="#9Slide03 IcielPanton Black" pitchFamily="2" charset="77"/>
              </a:rPr>
              <a:t>+ 2cm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AD24FA8-5921-A991-E1A6-EEC61CCAA2B1}"/>
              </a:ext>
            </a:extLst>
          </p:cNvPr>
          <p:cNvSpPr txBox="1"/>
          <p:nvPr/>
        </p:nvSpPr>
        <p:spPr>
          <a:xfrm>
            <a:off x="7316215" y="5249874"/>
            <a:ext cx="2835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3">
                    <a:lumMod val="75000"/>
                  </a:schemeClr>
                </a:solidFill>
                <a:latin typeface="#9Slide03 IcielPanton Black" pitchFamily="2" charset="77"/>
              </a:rPr>
              <a:t>= ……. cm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CC0340-74B9-4FFF-66E5-8660769335B8}"/>
              </a:ext>
            </a:extLst>
          </p:cNvPr>
          <p:cNvSpPr txBox="1"/>
          <p:nvPr/>
        </p:nvSpPr>
        <p:spPr>
          <a:xfrm>
            <a:off x="7339965" y="5249873"/>
            <a:ext cx="2835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3">
                    <a:lumMod val="75000"/>
                  </a:schemeClr>
                </a:solidFill>
                <a:latin typeface="#9Slide03 IcielPanton Black" pitchFamily="2" charset="77"/>
              </a:rPr>
              <a:t>= 11 cm</a:t>
            </a:r>
          </a:p>
        </p:txBody>
      </p:sp>
    </p:spTree>
    <p:extLst>
      <p:ext uri="{BB962C8B-B14F-4D97-AF65-F5344CB8AC3E}">
        <p14:creationId xmlns:p14="http://schemas.microsoft.com/office/powerpoint/2010/main" val="121481639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19779 -0.270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79 -0.27061 L 0.61107 -0.053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107 -0.05325 L 0.77773 -0.2368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044 L 0.03958 0.5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1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7982 0.6136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3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1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18828 0.589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2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1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7" grpId="1"/>
      <p:bldP spid="58" grpId="0"/>
      <p:bldP spid="58" grpId="1"/>
      <p:bldP spid="59" grpId="0"/>
      <p:bldP spid="59" grpId="1"/>
      <p:bldP spid="60" grpId="0"/>
      <p:bldP spid="61" grpId="0"/>
      <p:bldP spid="62" grpId="0"/>
      <p:bldP spid="63" grpId="0"/>
      <p:bldP spid="63" grpId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8">
            <a:extLst>
              <a:ext uri="{FF2B5EF4-FFF2-40B4-BE49-F238E27FC236}">
                <a16:creationId xmlns:a16="http://schemas.microsoft.com/office/drawing/2014/main" id="{7218AB6D-06CE-49A6-AE97-95ECF2A51D10}"/>
              </a:ext>
            </a:extLst>
          </p:cNvPr>
          <p:cNvSpPr/>
          <p:nvPr/>
        </p:nvSpPr>
        <p:spPr>
          <a:xfrm>
            <a:off x="690465" y="690465"/>
            <a:ext cx="11271380" cy="5579706"/>
          </a:xfrm>
          <a:prstGeom prst="roundRect">
            <a:avLst>
              <a:gd name="adj" fmla="val 17864"/>
            </a:avLst>
          </a:prstGeom>
          <a:solidFill>
            <a:schemeClr val="bg1"/>
          </a:solidFill>
          <a:ln w="63500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31" name="文本框 6">
            <a:extLst>
              <a:ext uri="{FF2B5EF4-FFF2-40B4-BE49-F238E27FC236}">
                <a16:creationId xmlns:a16="http://schemas.microsoft.com/office/drawing/2014/main" id="{35ACFA42-02E5-4DAF-ACB2-0D6FAF8CC60C}"/>
              </a:ext>
            </a:extLst>
          </p:cNvPr>
          <p:cNvSpPr txBox="1"/>
          <p:nvPr/>
        </p:nvSpPr>
        <p:spPr>
          <a:xfrm>
            <a:off x="1352171" y="1183719"/>
            <a:ext cx="9947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Muốn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dài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đường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khúc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ta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lấy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dài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thẳng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cộng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altLang="zh-CN" sz="60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6000" b="1" dirty="0">
              <a:solidFill>
                <a:srgbClr val="00206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artoon ant with a smiling face&#10;&#10;Description automatically generated">
            <a:extLst>
              <a:ext uri="{FF2B5EF4-FFF2-40B4-BE49-F238E27FC236}">
                <a16:creationId xmlns:a16="http://schemas.microsoft.com/office/drawing/2014/main" id="{BB177009-F3E1-CD40-FAA5-6C0C9D0F5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8337" y="4046041"/>
            <a:ext cx="3713643" cy="29133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0EEAF-442B-3EF2-D216-C0A35CBA7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0481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7">
            <a:extLst>
              <a:ext uri="{FF2B5EF4-FFF2-40B4-BE49-F238E27FC236}">
                <a16:creationId xmlns:a16="http://schemas.microsoft.com/office/drawing/2014/main" id="{D5377259-A3BC-1F86-979E-358AB7A77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9" y="4791146"/>
            <a:ext cx="2066854" cy="2066854"/>
          </a:xfrm>
          <a:prstGeom prst="rect">
            <a:avLst/>
          </a:prstGeom>
        </p:spPr>
      </p:pic>
      <p:pic>
        <p:nvPicPr>
          <p:cNvPr id="23" name="Picture 22" descr="A diagram of a triangle&#10;&#10;Description automatically generated">
            <a:extLst>
              <a:ext uri="{FF2B5EF4-FFF2-40B4-BE49-F238E27FC236}">
                <a16:creationId xmlns:a16="http://schemas.microsoft.com/office/drawing/2014/main" id="{DDC21226-C8F8-CC7D-5513-F178E6446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7"/>
          <a:stretch/>
        </p:blipFill>
        <p:spPr>
          <a:xfrm>
            <a:off x="955401" y="2724580"/>
            <a:ext cx="9997108" cy="2842031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8BC13F-B415-20D3-C847-AEC55B85F671}"/>
              </a:ext>
            </a:extLst>
          </p:cNvPr>
          <p:cNvSpPr/>
          <p:nvPr/>
        </p:nvSpPr>
        <p:spPr>
          <a:xfrm>
            <a:off x="790731" y="672869"/>
            <a:ext cx="10326448" cy="12040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Dùng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thước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vạch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chia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xăng-ti-mét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đo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đoạn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thẳng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sau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nêu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kết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quả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6484B7-F9FB-FB16-2855-A3DBE3E0A56E}"/>
              </a:ext>
            </a:extLst>
          </p:cNvPr>
          <p:cNvSpPr txBox="1"/>
          <p:nvPr/>
        </p:nvSpPr>
        <p:spPr>
          <a:xfrm>
            <a:off x="287811" y="454939"/>
            <a:ext cx="1005840" cy="99542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BFB2FF0-2EBD-3BBD-9479-C64CFC0D8B7E}"/>
              </a:ext>
            </a:extLst>
          </p:cNvPr>
          <p:cNvSpPr/>
          <p:nvPr/>
        </p:nvSpPr>
        <p:spPr>
          <a:xfrm>
            <a:off x="8945218" y="4683318"/>
            <a:ext cx="485029" cy="514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200" dirty="0">
                <a:solidFill>
                  <a:srgbClr val="F5753E"/>
                </a:solidFill>
              </a:rPr>
              <a:t>3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78F5049-C772-FABD-1CF7-595CBEE868B5}"/>
              </a:ext>
            </a:extLst>
          </p:cNvPr>
          <p:cNvSpPr/>
          <p:nvPr/>
        </p:nvSpPr>
        <p:spPr>
          <a:xfrm>
            <a:off x="5853485" y="4680807"/>
            <a:ext cx="485029" cy="514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200" dirty="0">
                <a:solidFill>
                  <a:srgbClr val="F5753E"/>
                </a:solidFill>
              </a:rPr>
              <a:t>5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1CD0276-3384-8619-2F65-153BF21E16A6}"/>
              </a:ext>
            </a:extLst>
          </p:cNvPr>
          <p:cNvSpPr/>
          <p:nvPr/>
        </p:nvSpPr>
        <p:spPr>
          <a:xfrm>
            <a:off x="2585500" y="4680807"/>
            <a:ext cx="485029" cy="514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200" dirty="0">
                <a:solidFill>
                  <a:srgbClr val="F5753E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85288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6909195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303</Words>
  <Application>Microsoft Macintosh PowerPoint</Application>
  <PresentationFormat>Widescreen</PresentationFormat>
  <Paragraphs>66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思源黑体 CN Bold</vt:lpstr>
      <vt:lpstr>等线</vt:lpstr>
      <vt:lpstr>#9Slide03 IcielPanton Black</vt:lpstr>
      <vt:lpstr>字魂105号-简雅黑</vt:lpstr>
      <vt:lpstr>思源黑体 CN</vt:lpstr>
      <vt:lpstr>Calibri Light</vt:lpstr>
      <vt:lpstr>#9Slide03 Cabin</vt:lpstr>
      <vt:lpstr>#9Slide03 SVNEvery Movie Every </vt:lpstr>
      <vt:lpstr>Calibri</vt:lpstr>
      <vt:lpstr>Cambria</vt:lpstr>
      <vt:lpstr>#9Slide05 SVNKitten</vt:lpstr>
      <vt:lpstr>#9Slide07 SVNDessert Menu Scrip</vt:lpstr>
      <vt:lpstr>Times New Roman</vt:lpstr>
      <vt:lpstr>Arial</vt:lpstr>
      <vt:lpstr>#9Slide03 SVNHarabaras</vt:lpstr>
      <vt:lpstr>#9Slide04 Yeseva One</vt:lpstr>
      <vt:lpstr>#9SLIDE07 ICIELKONI BLACK</vt:lpstr>
      <vt:lpstr>Office 主题</vt:lpstr>
      <vt:lpstr>Office 主题​​</vt:lpstr>
      <vt:lpstr>1_Office 主题​​</vt:lpstr>
      <vt:lpstr>PowerPoint Presentation</vt:lpstr>
      <vt:lpstr>PowerPoint Presentation</vt:lpstr>
      <vt:lpstr>AI NHANH  AI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 Hoàn thành BT vào vở 2.  Ôn lại bài học 3. Chuẩn bị bài mới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</dc:creator>
  <cp:lastModifiedBy>Vu Nguyen Tuan</cp:lastModifiedBy>
  <cp:revision>77</cp:revision>
  <dcterms:created xsi:type="dcterms:W3CDTF">2022-09-20T05:48:35Z</dcterms:created>
  <dcterms:modified xsi:type="dcterms:W3CDTF">2023-12-09T05:01:09Z</dcterms:modified>
</cp:coreProperties>
</file>