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59" r:id="rId5"/>
    <p:sldId id="271" r:id="rId6"/>
    <p:sldId id="272" r:id="rId7"/>
    <p:sldId id="258" r:id="rId8"/>
    <p:sldId id="273" r:id="rId9"/>
    <p:sldId id="274" r:id="rId10"/>
    <p:sldId id="276" r:id="rId11"/>
    <p:sldId id="269" r:id="rId12"/>
    <p:sldId id="277" r:id="rId13"/>
    <p:sldId id="261" r:id="rId14"/>
    <p:sldId id="278" r:id="rId15"/>
    <p:sldId id="279" r:id="rId16"/>
    <p:sldId id="268" r:id="rId17"/>
  </p:sldIdLst>
  <p:sldSz cx="18288000" cy="10287000"/>
  <p:notesSz cx="6858000" cy="9144000"/>
  <p:embeddedFontLst>
    <p:embeddedFont>
      <p:font typeface="Arial" panose="020B0604020202020204" pitchFamily="3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7A"/>
    <a:srgbClr val="345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2287" autoAdjust="0"/>
  </p:normalViewPr>
  <p:slideViewPr>
    <p:cSldViewPr>
      <p:cViewPr varScale="1">
        <p:scale>
          <a:sx n="47" d="100"/>
          <a:sy n="47" d="100"/>
        </p:scale>
        <p:origin x="502"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59.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3.png"/><Relationship Id="rId2" Type="http://schemas.openxmlformats.org/officeDocument/2006/relationships/image" Target="../media/image25.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5.svg"/><Relationship Id="rId7" Type="http://schemas.openxmlformats.org/officeDocument/2006/relationships/image" Target="../media/image3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569752">
            <a:off x="17092850" y="3396124"/>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934747" y="2299632"/>
            <a:ext cx="6780775" cy="6509544"/>
          </a:xfrm>
          <a:custGeom>
            <a:avLst/>
            <a:gdLst/>
            <a:ahLst/>
            <a:cxnLst/>
            <a:rect l="l" t="t" r="r" b="b"/>
            <a:pathLst>
              <a:path w="6780775" h="6509544">
                <a:moveTo>
                  <a:pt x="0" y="0"/>
                </a:moveTo>
                <a:lnTo>
                  <a:pt x="6780775" y="0"/>
                </a:lnTo>
                <a:lnTo>
                  <a:pt x="6780775" y="6509545"/>
                </a:lnTo>
                <a:lnTo>
                  <a:pt x="0" y="6509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52857" flipH="1">
            <a:off x="454298" y="425578"/>
            <a:ext cx="11100973" cy="7649579"/>
          </a:xfrm>
          <a:custGeom>
            <a:avLst/>
            <a:gdLst/>
            <a:ahLst/>
            <a:cxnLst/>
            <a:rect l="l" t="t" r="r" b="b"/>
            <a:pathLst>
              <a:path w="11100973" h="7649579">
                <a:moveTo>
                  <a:pt x="11100972" y="0"/>
                </a:moveTo>
                <a:lnTo>
                  <a:pt x="0" y="0"/>
                </a:lnTo>
                <a:lnTo>
                  <a:pt x="0" y="7649579"/>
                </a:lnTo>
                <a:lnTo>
                  <a:pt x="11100972" y="7649579"/>
                </a:lnTo>
                <a:lnTo>
                  <a:pt x="1110097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166022">
            <a:off x="11078099" y="511261"/>
            <a:ext cx="2165893" cy="2249409"/>
          </a:xfrm>
          <a:custGeom>
            <a:avLst/>
            <a:gdLst/>
            <a:ahLst/>
            <a:cxnLst/>
            <a:rect l="l" t="t" r="r" b="b"/>
            <a:pathLst>
              <a:path w="2165893" h="2249409">
                <a:moveTo>
                  <a:pt x="0" y="0"/>
                </a:moveTo>
                <a:lnTo>
                  <a:pt x="2165893" y="0"/>
                </a:lnTo>
                <a:lnTo>
                  <a:pt x="2165893" y="2249409"/>
                </a:lnTo>
                <a:lnTo>
                  <a:pt x="0" y="22494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1100160" y="4281195"/>
            <a:ext cx="2912283" cy="2115046"/>
          </a:xfrm>
          <a:custGeom>
            <a:avLst/>
            <a:gdLst/>
            <a:ahLst/>
            <a:cxnLst/>
            <a:rect l="l" t="t" r="r" b="b"/>
            <a:pathLst>
              <a:path w="2912283" h="2115046">
                <a:moveTo>
                  <a:pt x="0" y="0"/>
                </a:moveTo>
                <a:lnTo>
                  <a:pt x="2912283" y="0"/>
                </a:lnTo>
                <a:lnTo>
                  <a:pt x="291228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2114457">
            <a:off x="524197" y="5723757"/>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8939413" y="7096824"/>
            <a:ext cx="2100633" cy="1289264"/>
          </a:xfrm>
          <a:custGeom>
            <a:avLst/>
            <a:gdLst/>
            <a:ahLst/>
            <a:cxnLst/>
            <a:rect l="l" t="t" r="r" b="b"/>
            <a:pathLst>
              <a:path w="2100633" h="1289264">
                <a:moveTo>
                  <a:pt x="0" y="0"/>
                </a:moveTo>
                <a:lnTo>
                  <a:pt x="2100633" y="0"/>
                </a:lnTo>
                <a:lnTo>
                  <a:pt x="2100633" y="1289264"/>
                </a:lnTo>
                <a:lnTo>
                  <a:pt x="0" y="12892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406819" y="384149"/>
            <a:ext cx="1863644" cy="1271937"/>
          </a:xfrm>
          <a:custGeom>
            <a:avLst/>
            <a:gdLst/>
            <a:ahLst/>
            <a:cxnLst/>
            <a:rect l="l" t="t" r="r" b="b"/>
            <a:pathLst>
              <a:path w="1863644" h="1271937">
                <a:moveTo>
                  <a:pt x="0" y="0"/>
                </a:moveTo>
                <a:lnTo>
                  <a:pt x="1863644" y="0"/>
                </a:lnTo>
                <a:lnTo>
                  <a:pt x="1863644" y="1271937"/>
                </a:lnTo>
                <a:lnTo>
                  <a:pt x="0" y="127193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950874">
            <a:off x="15105627" y="329879"/>
            <a:ext cx="2972715" cy="2092048"/>
          </a:xfrm>
          <a:custGeom>
            <a:avLst/>
            <a:gdLst/>
            <a:ahLst/>
            <a:cxnLst/>
            <a:rect l="l" t="t" r="r" b="b"/>
            <a:pathLst>
              <a:path w="2972715" h="2092048">
                <a:moveTo>
                  <a:pt x="0" y="0"/>
                </a:moveTo>
                <a:lnTo>
                  <a:pt x="2972715" y="0"/>
                </a:lnTo>
                <a:lnTo>
                  <a:pt x="2972715" y="2092048"/>
                </a:lnTo>
                <a:lnTo>
                  <a:pt x="0" y="209204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5772311" y="-427209"/>
            <a:ext cx="1952279" cy="2063175"/>
          </a:xfrm>
          <a:custGeom>
            <a:avLst/>
            <a:gdLst/>
            <a:ahLst/>
            <a:cxnLst/>
            <a:rect l="l" t="t" r="r" b="b"/>
            <a:pathLst>
              <a:path w="1952279" h="2063175">
                <a:moveTo>
                  <a:pt x="0" y="0"/>
                </a:moveTo>
                <a:lnTo>
                  <a:pt x="1952279" y="0"/>
                </a:lnTo>
                <a:lnTo>
                  <a:pt x="1952279" y="2063174"/>
                </a:lnTo>
                <a:lnTo>
                  <a:pt x="0" y="206317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a:off x="5243350" y="7396073"/>
            <a:ext cx="1991088" cy="2446805"/>
          </a:xfrm>
          <a:custGeom>
            <a:avLst/>
            <a:gdLst/>
            <a:ahLst/>
            <a:cxnLst/>
            <a:rect l="l" t="t" r="r" b="b"/>
            <a:pathLst>
              <a:path w="1991088" h="2446805">
                <a:moveTo>
                  <a:pt x="0" y="0"/>
                </a:moveTo>
                <a:lnTo>
                  <a:pt x="1991088" y="0"/>
                </a:lnTo>
                <a:lnTo>
                  <a:pt x="1991088" y="2446805"/>
                </a:lnTo>
                <a:lnTo>
                  <a:pt x="0" y="244680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grpSp>
        <p:nvGrpSpPr>
          <p:cNvPr id="13" name="Group 13"/>
          <p:cNvGrpSpPr/>
          <p:nvPr/>
        </p:nvGrpSpPr>
        <p:grpSpPr>
          <a:xfrm>
            <a:off x="-514350" y="8771077"/>
            <a:ext cx="20663397" cy="2030273"/>
            <a:chOff x="0" y="0"/>
            <a:chExt cx="5442212" cy="534722"/>
          </a:xfrm>
        </p:grpSpPr>
        <p:sp>
          <p:nvSpPr>
            <p:cNvPr id="14" name="Freeform 14"/>
            <p:cNvSpPr/>
            <p:nvPr/>
          </p:nvSpPr>
          <p:spPr>
            <a:xfrm>
              <a:off x="0" y="0"/>
              <a:ext cx="5442212" cy="534722"/>
            </a:xfrm>
            <a:custGeom>
              <a:avLst/>
              <a:gdLst/>
              <a:ahLst/>
              <a:cxnLst/>
              <a:rect l="l" t="t" r="r" b="b"/>
              <a:pathLst>
                <a:path w="5442212" h="534722">
                  <a:moveTo>
                    <a:pt x="0" y="0"/>
                  </a:moveTo>
                  <a:lnTo>
                    <a:pt x="5442212" y="0"/>
                  </a:lnTo>
                  <a:lnTo>
                    <a:pt x="5442212" y="534722"/>
                  </a:lnTo>
                  <a:lnTo>
                    <a:pt x="0" y="534722"/>
                  </a:lnTo>
                  <a:close/>
                </a:path>
              </a:pathLst>
            </a:custGeom>
            <a:solidFill>
              <a:srgbClr val="F2D8B3"/>
            </a:solidFill>
          </p:spPr>
        </p:sp>
        <p:sp>
          <p:nvSpPr>
            <p:cNvPr id="15" name="TextBox 15"/>
            <p:cNvSpPr txBox="1"/>
            <p:nvPr/>
          </p:nvSpPr>
          <p:spPr>
            <a:xfrm>
              <a:off x="0" y="-38100"/>
              <a:ext cx="5442212" cy="572822"/>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6" name="Freeform 16"/>
          <p:cNvSpPr/>
          <p:nvPr/>
        </p:nvSpPr>
        <p:spPr>
          <a:xfrm>
            <a:off x="922289" y="7939501"/>
            <a:ext cx="3425711" cy="1494466"/>
          </a:xfrm>
          <a:custGeom>
            <a:avLst/>
            <a:gdLst/>
            <a:ahLst/>
            <a:cxnLst/>
            <a:rect l="l" t="t" r="r" b="b"/>
            <a:pathLst>
              <a:path w="3425711" h="1494466">
                <a:moveTo>
                  <a:pt x="0" y="0"/>
                </a:moveTo>
                <a:lnTo>
                  <a:pt x="3425711" y="0"/>
                </a:lnTo>
                <a:lnTo>
                  <a:pt x="3425711" y="1494466"/>
                </a:lnTo>
                <a:lnTo>
                  <a:pt x="0" y="149446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TextBox 17"/>
          <p:cNvSpPr txBox="1"/>
          <p:nvPr/>
        </p:nvSpPr>
        <p:spPr>
          <a:xfrm>
            <a:off x="2287506" y="945680"/>
            <a:ext cx="7434556" cy="5311839"/>
          </a:xfrm>
          <a:prstGeom prst="rect">
            <a:avLst/>
          </a:prstGeom>
        </p:spPr>
        <p:txBody>
          <a:bodyPr wrap="square" lIns="0" tIns="0" rIns="0" bIns="0" rtlCol="0" anchor="t">
            <a:spAutoFit/>
          </a:bodyPr>
          <a:lstStyle/>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CHÀO MỪNG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CÁC EM ĐẾN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TIẾT HỌC MỚI!</a:t>
            </a:r>
            <a:endParaRPr lang="en-US" sz="80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 name="Group 1">
            <a:extLst>
              <a:ext uri="{FF2B5EF4-FFF2-40B4-BE49-F238E27FC236}">
                <a16:creationId xmlns:a16="http://schemas.microsoft.com/office/drawing/2014/main" id="{20CFDB19-12C5-7941-30BB-38B2D58D3E71}"/>
              </a:ext>
            </a:extLst>
          </p:cNvPr>
          <p:cNvGrpSpPr/>
          <p:nvPr/>
        </p:nvGrpSpPr>
        <p:grpSpPr>
          <a:xfrm>
            <a:off x="6141563" y="2705100"/>
            <a:ext cx="6269201" cy="6100623"/>
            <a:chOff x="1961024" y="4999219"/>
            <a:chExt cx="1409904" cy="1371992"/>
          </a:xfrm>
        </p:grpSpPr>
        <p:sp>
          <p:nvSpPr>
            <p:cNvPr id="4" name="Freeform 9">
              <a:extLst>
                <a:ext uri="{FF2B5EF4-FFF2-40B4-BE49-F238E27FC236}">
                  <a16:creationId xmlns:a16="http://schemas.microsoft.com/office/drawing/2014/main" id="{86198636-12F1-B4E1-F52A-74BAF3AB0D50}"/>
                </a:ext>
              </a:extLst>
            </p:cNvPr>
            <p:cNvSpPr/>
            <p:nvPr/>
          </p:nvSpPr>
          <p:spPr>
            <a:xfrm>
              <a:off x="1961024" y="4999219"/>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12">
              <a:extLst>
                <a:ext uri="{FF2B5EF4-FFF2-40B4-BE49-F238E27FC236}">
                  <a16:creationId xmlns:a16="http://schemas.microsoft.com/office/drawing/2014/main" id="{E90B2769-75F3-151E-584B-B2B8F766331F}"/>
                </a:ext>
              </a:extLst>
            </p:cNvPr>
            <p:cNvSpPr/>
            <p:nvPr/>
          </p:nvSpPr>
          <p:spPr>
            <a:xfrm>
              <a:off x="2134947" y="5322429"/>
              <a:ext cx="1062057" cy="1048782"/>
            </a:xfrm>
            <a:custGeom>
              <a:avLst/>
              <a:gdLst/>
              <a:ahLst/>
              <a:cxnLst/>
              <a:rect l="l" t="t" r="r" b="b"/>
              <a:pathLst>
                <a:path w="1062057" h="1048782">
                  <a:moveTo>
                    <a:pt x="0" y="0"/>
                  </a:moveTo>
                  <a:lnTo>
                    <a:pt x="1062057" y="0"/>
                  </a:lnTo>
                  <a:lnTo>
                    <a:pt x="1062057" y="1048782"/>
                  </a:lnTo>
                  <a:lnTo>
                    <a:pt x="0" y="1048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8" name="TextBox 7">
            <a:extLst>
              <a:ext uri="{FF2B5EF4-FFF2-40B4-BE49-F238E27FC236}">
                <a16:creationId xmlns:a16="http://schemas.microsoft.com/office/drawing/2014/main" id="{03729136-2FB6-42EF-BBBC-C77926592B38}"/>
              </a:ext>
            </a:extLst>
          </p:cNvPr>
          <p:cNvSpPr txBox="1"/>
          <p:nvPr/>
        </p:nvSpPr>
        <p:spPr>
          <a:xfrm>
            <a:off x="5567677" y="1028700"/>
            <a:ext cx="7152646"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Rút ra bài học</a:t>
            </a:r>
            <a:endParaRPr lang="vi-VN" sz="6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E7A"/>
        </a:solidFill>
        <a:effectLst/>
      </p:bgPr>
    </p:bg>
    <p:spTree>
      <p:nvGrpSpPr>
        <p:cNvPr id="1" name=""/>
        <p:cNvGrpSpPr/>
        <p:nvPr/>
      </p:nvGrpSpPr>
      <p:grpSpPr>
        <a:xfrm>
          <a:off x="0" y="0"/>
          <a:ext cx="0" cy="0"/>
          <a:chOff x="0" y="0"/>
          <a:chExt cx="0" cy="0"/>
        </a:xfrm>
      </p:grpSpPr>
      <p:sp>
        <p:nvSpPr>
          <p:cNvPr id="2" name="Freeform 2"/>
          <p:cNvSpPr/>
          <p:nvPr/>
        </p:nvSpPr>
        <p:spPr>
          <a:xfrm>
            <a:off x="-2097016" y="9000819"/>
            <a:ext cx="20839214" cy="5240631"/>
          </a:xfrm>
          <a:custGeom>
            <a:avLst/>
            <a:gdLst/>
            <a:ahLst/>
            <a:cxnLst/>
            <a:rect l="l" t="t" r="r" b="b"/>
            <a:pathLst>
              <a:path w="20839214" h="5240631">
                <a:moveTo>
                  <a:pt x="0" y="0"/>
                </a:moveTo>
                <a:lnTo>
                  <a:pt x="20839215" y="0"/>
                </a:lnTo>
                <a:lnTo>
                  <a:pt x="20839215" y="5240630"/>
                </a:lnTo>
                <a:lnTo>
                  <a:pt x="0" y="5240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87318" y="568218"/>
            <a:ext cx="2155742" cy="1517104"/>
          </a:xfrm>
          <a:custGeom>
            <a:avLst/>
            <a:gdLst/>
            <a:ahLst/>
            <a:cxnLst/>
            <a:rect l="l" t="t" r="r" b="b"/>
            <a:pathLst>
              <a:path w="2155742" h="1517104">
                <a:moveTo>
                  <a:pt x="0" y="0"/>
                </a:moveTo>
                <a:lnTo>
                  <a:pt x="2155742" y="0"/>
                </a:lnTo>
                <a:lnTo>
                  <a:pt x="2155742" y="1517104"/>
                </a:lnTo>
                <a:lnTo>
                  <a:pt x="0" y="1517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7324740"/>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72309" y="3598369"/>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5377387" y="7473793"/>
            <a:ext cx="2910613" cy="2115046"/>
          </a:xfrm>
          <a:custGeom>
            <a:avLst/>
            <a:gdLst/>
            <a:ahLst/>
            <a:cxnLst/>
            <a:rect l="l" t="t" r="r" b="b"/>
            <a:pathLst>
              <a:path w="2910613" h="2115046">
                <a:moveTo>
                  <a:pt x="0" y="0"/>
                </a:moveTo>
                <a:lnTo>
                  <a:pt x="2910613" y="0"/>
                </a:lnTo>
                <a:lnTo>
                  <a:pt x="291061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596076" y="4513691"/>
            <a:ext cx="2114870" cy="1298001"/>
          </a:xfrm>
          <a:custGeom>
            <a:avLst/>
            <a:gdLst/>
            <a:ahLst/>
            <a:cxnLst/>
            <a:rect l="l" t="t" r="r" b="b"/>
            <a:pathLst>
              <a:path w="2114870" h="1298001">
                <a:moveTo>
                  <a:pt x="0" y="0"/>
                </a:moveTo>
                <a:lnTo>
                  <a:pt x="2114869" y="0"/>
                </a:lnTo>
                <a:lnTo>
                  <a:pt x="2114869" y="1298002"/>
                </a:lnTo>
                <a:lnTo>
                  <a:pt x="0" y="12980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flipH="1">
            <a:off x="15644940" y="644143"/>
            <a:ext cx="2111617" cy="1441179"/>
          </a:xfrm>
          <a:custGeom>
            <a:avLst/>
            <a:gdLst/>
            <a:ahLst/>
            <a:cxnLst/>
            <a:rect l="l" t="t" r="r" b="b"/>
            <a:pathLst>
              <a:path w="2111617" h="1441179">
                <a:moveTo>
                  <a:pt x="2111617" y="0"/>
                </a:moveTo>
                <a:lnTo>
                  <a:pt x="0" y="0"/>
                </a:lnTo>
                <a:lnTo>
                  <a:pt x="0" y="1441179"/>
                </a:lnTo>
                <a:lnTo>
                  <a:pt x="2111617" y="1441179"/>
                </a:lnTo>
                <a:lnTo>
                  <a:pt x="2111617"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Rectangle: Rounded Corners 13">
            <a:extLst>
              <a:ext uri="{FF2B5EF4-FFF2-40B4-BE49-F238E27FC236}">
                <a16:creationId xmlns:a16="http://schemas.microsoft.com/office/drawing/2014/main" id="{94E94F47-06D0-038D-836E-CAC8B17D75C5}"/>
              </a:ext>
            </a:extLst>
          </p:cNvPr>
          <p:cNvSpPr/>
          <p:nvPr/>
        </p:nvSpPr>
        <p:spPr>
          <a:xfrm>
            <a:off x="2209800" y="2476500"/>
            <a:ext cx="13435140" cy="4997293"/>
          </a:xfrm>
          <a:prstGeom prst="roundRect">
            <a:avLst/>
          </a:prstGeom>
          <a:solidFill>
            <a:schemeClr val="bg1"/>
          </a:solidFill>
          <a:ln>
            <a:solidFill>
              <a:srgbClr val="FF9E7A"/>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thường đứng đầu câu, </a:t>
            </a:r>
          </a:p>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ngăn cách với hai thành phần chính </a:t>
            </a:r>
          </a:p>
          <a:p>
            <a:pPr algn="ctr">
              <a:lnSpc>
                <a:spcPct val="150000"/>
              </a:lnSpc>
            </a:pPr>
            <a:r>
              <a:rPr lang="vi-VN" sz="5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câu bằng dấu phẩy.</a:t>
            </a:r>
            <a:endParaRPr lang="vi-VN" sz="5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37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7">
            <a:extLst>
              <a:ext uri="{FF2B5EF4-FFF2-40B4-BE49-F238E27FC236}">
                <a16:creationId xmlns:a16="http://schemas.microsoft.com/office/drawing/2014/main" id="{03729136-2FB6-42EF-BBBC-C77926592B38}"/>
              </a:ext>
            </a:extLst>
          </p:cNvPr>
          <p:cNvSpPr txBox="1"/>
          <p:nvPr/>
        </p:nvSpPr>
        <p:spPr>
          <a:xfrm>
            <a:off x="6019800" y="1028700"/>
            <a:ext cx="6248400"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Luyện tập</a:t>
            </a:r>
            <a:endParaRPr lang="vi-VN" sz="6600" dirty="0">
              <a:effectLs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58F265B-8C52-D4E7-6A8D-A93AEA3D59BD}"/>
              </a:ext>
            </a:extLst>
          </p:cNvPr>
          <p:cNvGrpSpPr/>
          <p:nvPr/>
        </p:nvGrpSpPr>
        <p:grpSpPr>
          <a:xfrm>
            <a:off x="5632627" y="2552700"/>
            <a:ext cx="7022745" cy="6504820"/>
            <a:chOff x="2016368" y="6769875"/>
            <a:chExt cx="1409904" cy="1305924"/>
          </a:xfrm>
        </p:grpSpPr>
        <p:sp>
          <p:nvSpPr>
            <p:cNvPr id="10" name="Freeform 11">
              <a:extLst>
                <a:ext uri="{FF2B5EF4-FFF2-40B4-BE49-F238E27FC236}">
                  <a16:creationId xmlns:a16="http://schemas.microsoft.com/office/drawing/2014/main" id="{5C1BAED0-7DF5-AC50-1B35-7BC871E1B3B7}"/>
                </a:ext>
              </a:extLst>
            </p:cNvPr>
            <p:cNvSpPr/>
            <p:nvPr/>
          </p:nvSpPr>
          <p:spPr>
            <a:xfrm>
              <a:off x="2016368" y="6769875"/>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3">
              <a:extLst>
                <a:ext uri="{FF2B5EF4-FFF2-40B4-BE49-F238E27FC236}">
                  <a16:creationId xmlns:a16="http://schemas.microsoft.com/office/drawing/2014/main" id="{5042DE43-48F5-3A35-660B-1B8953064DEA}"/>
                </a:ext>
              </a:extLst>
            </p:cNvPr>
            <p:cNvSpPr/>
            <p:nvPr/>
          </p:nvSpPr>
          <p:spPr>
            <a:xfrm>
              <a:off x="2206619" y="6978283"/>
              <a:ext cx="955874" cy="975381"/>
            </a:xfrm>
            <a:custGeom>
              <a:avLst/>
              <a:gdLst/>
              <a:ahLst/>
              <a:cxnLst/>
              <a:rect l="l" t="t" r="r" b="b"/>
              <a:pathLst>
                <a:path w="955874" h="975381">
                  <a:moveTo>
                    <a:pt x="0" y="0"/>
                  </a:moveTo>
                  <a:lnTo>
                    <a:pt x="955874" y="0"/>
                  </a:lnTo>
                  <a:lnTo>
                    <a:pt x="955874" y="975381"/>
                  </a:lnTo>
                  <a:lnTo>
                    <a:pt x="0" y="9753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extLst>
      <p:ext uri="{BB962C8B-B14F-4D97-AF65-F5344CB8AC3E}">
        <p14:creationId xmlns:p14="http://schemas.microsoft.com/office/powerpoint/2010/main" val="21097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6832999">
            <a:off x="-393726" y="-106327"/>
            <a:ext cx="1986386" cy="1608973"/>
          </a:xfrm>
          <a:custGeom>
            <a:avLst/>
            <a:gdLst/>
            <a:ahLst/>
            <a:cxnLst/>
            <a:rect l="l" t="t" r="r" b="b"/>
            <a:pathLst>
              <a:path w="1986386" h="1608973">
                <a:moveTo>
                  <a:pt x="0" y="0"/>
                </a:moveTo>
                <a:lnTo>
                  <a:pt x="1986387" y="0"/>
                </a:lnTo>
                <a:lnTo>
                  <a:pt x="1986387" y="1608973"/>
                </a:lnTo>
                <a:lnTo>
                  <a:pt x="0" y="1608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6930" y="9563100"/>
            <a:ext cx="18814930" cy="1188068"/>
          </a:xfrm>
          <a:custGeom>
            <a:avLst/>
            <a:gdLst/>
            <a:ahLst/>
            <a:cxnLst/>
            <a:rect l="l" t="t" r="r" b="b"/>
            <a:pathLst>
              <a:path w="4955373" h="607948">
                <a:moveTo>
                  <a:pt x="0" y="0"/>
                </a:moveTo>
                <a:lnTo>
                  <a:pt x="4955373" y="0"/>
                </a:lnTo>
                <a:lnTo>
                  <a:pt x="4955373" y="607948"/>
                </a:lnTo>
                <a:lnTo>
                  <a:pt x="0" y="607948"/>
                </a:lnTo>
                <a:close/>
              </a:path>
            </a:pathLst>
          </a:custGeom>
          <a:solidFill>
            <a:srgbClr val="EEEEE1"/>
          </a:solidFill>
        </p:spPr>
      </p:sp>
      <p:sp>
        <p:nvSpPr>
          <p:cNvPr id="7" name="Freeform 7"/>
          <p:cNvSpPr/>
          <p:nvPr/>
        </p:nvSpPr>
        <p:spPr>
          <a:xfrm rot="-5872779" flipH="1">
            <a:off x="16542100" y="-106327"/>
            <a:ext cx="1986386" cy="1608973"/>
          </a:xfrm>
          <a:custGeom>
            <a:avLst/>
            <a:gdLst/>
            <a:ahLst/>
            <a:cxnLst/>
            <a:rect l="l" t="t" r="r" b="b"/>
            <a:pathLst>
              <a:path w="1986386" h="1608973">
                <a:moveTo>
                  <a:pt x="1986386" y="0"/>
                </a:moveTo>
                <a:lnTo>
                  <a:pt x="0" y="0"/>
                </a:lnTo>
                <a:lnTo>
                  <a:pt x="0" y="1608973"/>
                </a:lnTo>
                <a:lnTo>
                  <a:pt x="1986386" y="1608973"/>
                </a:lnTo>
                <a:lnTo>
                  <a:pt x="19863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3">
            <a:extLst>
              <a:ext uri="{FF2B5EF4-FFF2-40B4-BE49-F238E27FC236}">
                <a16:creationId xmlns:a16="http://schemas.microsoft.com/office/drawing/2014/main" id="{3163F306-EA45-3283-4FF0-368479254214}"/>
              </a:ext>
            </a:extLst>
          </p:cNvPr>
          <p:cNvSpPr txBox="1"/>
          <p:nvPr/>
        </p:nvSpPr>
        <p:spPr>
          <a:xfrm>
            <a:off x="3876573" y="698159"/>
            <a:ext cx="10523220" cy="923330"/>
          </a:xfrm>
          <a:prstGeom prst="rect">
            <a:avLst/>
          </a:prstGeom>
          <a:noFill/>
        </p:spPr>
        <p:txBody>
          <a:bodyPr wrap="square">
            <a:spAutoFit/>
          </a:bodyP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Tìm trạng ngữ trong các câu</a:t>
            </a:r>
            <a:endParaRPr lang="vi-VN" sz="5400" dirty="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C72A96A-C893-388A-5A37-BFA22D3B7956}"/>
              </a:ext>
            </a:extLst>
          </p:cNvPr>
          <p:cNvSpPr/>
          <p:nvPr/>
        </p:nvSpPr>
        <p:spPr>
          <a:xfrm>
            <a:off x="990600" y="1932025"/>
            <a:ext cx="16154400" cy="8354975"/>
          </a:xfrm>
          <a:prstGeom prst="roundRect">
            <a:avLst>
              <a:gd name="adj" fmla="val 3647"/>
            </a:avLst>
          </a:prstGeom>
          <a:solidFill>
            <a:schemeClr val="bg1"/>
          </a:solidFill>
          <a:ln>
            <a:solidFill>
              <a:srgbClr val="345C72"/>
            </a:solidFill>
          </a:ln>
        </p:spPr>
        <p:style>
          <a:lnRef idx="2">
            <a:schemeClr val="accent1">
              <a:shade val="15000"/>
            </a:schemeClr>
          </a:lnRef>
          <a:fillRef idx="1">
            <a:schemeClr val="accent1"/>
          </a:fillRef>
          <a:effectRef idx="0">
            <a:schemeClr val="accent1"/>
          </a:effectRef>
          <a:fontRef idx="minor">
            <a:schemeClr val="lt1"/>
          </a:fontRef>
        </p:style>
        <p:txBody>
          <a:bodyPr lIns="360000" rIns="360000" bIns="180000" rtlCol="0" anchor="ct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Thuở xưa, nước ta bị giặc Minh xâm lược. Bấy giờ, có ông Lê Lợi khởi nghĩa ở vùng Lam Sơn. Trong buổi đầu, vì còn yếu, nghĩa quân nhiều lần bị thua. Để giúp Lê Lợi đánh đuổi ngoại xâm, Đức Long Quân đã cho nghĩa quân mượn thanh gươm thần. Từ khi có gươm thần, nghĩa quân đánh đâu thắng đó. Sau khi đuổi giặc Minh về nước, Lê Lợi lên ngôi vua. Một năm sau, khi nhà vua cưỡi thuyền rồng đạo quanh hồ Tả Vọng, Long Quân sai Rùa Vàng lên lấy lại thanh gươm thần. Từ đó, hồ mang tên Hồ Gươm.</a:t>
            </a:r>
            <a:endParaRPr lang="vi-VN" sz="4000" dirty="0">
              <a:effectLst/>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9A68AA09-011E-65B8-9AB0-50EFCB39FE72}"/>
              </a:ext>
            </a:extLst>
          </p:cNvPr>
          <p:cNvCxnSpPr/>
          <p:nvPr/>
        </p:nvCxnSpPr>
        <p:spPr>
          <a:xfrm>
            <a:off x="1371600" y="3238500"/>
            <a:ext cx="250497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41BAE652-0F78-603F-7ED8-716C68B1CEDB}"/>
              </a:ext>
            </a:extLst>
          </p:cNvPr>
          <p:cNvCxnSpPr>
            <a:cxnSpLocks/>
          </p:cNvCxnSpPr>
          <p:nvPr/>
        </p:nvCxnSpPr>
        <p:spPr>
          <a:xfrm>
            <a:off x="8610600" y="4229100"/>
            <a:ext cx="3657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D24FAEBD-30DF-D103-89D0-7CF806AC994F}"/>
              </a:ext>
            </a:extLst>
          </p:cNvPr>
          <p:cNvCxnSpPr>
            <a:cxnSpLocks/>
          </p:cNvCxnSpPr>
          <p:nvPr/>
        </p:nvCxnSpPr>
        <p:spPr>
          <a:xfrm>
            <a:off x="11430000" y="3390900"/>
            <a:ext cx="2057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32222B83-2B5F-DC8E-4287-4DD38D0A4393}"/>
              </a:ext>
            </a:extLst>
          </p:cNvPr>
          <p:cNvCxnSpPr>
            <a:cxnSpLocks/>
          </p:cNvCxnSpPr>
          <p:nvPr/>
        </p:nvCxnSpPr>
        <p:spPr>
          <a:xfrm>
            <a:off x="6934200" y="5142186"/>
            <a:ext cx="8458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65DF6851-E88E-8C12-2BE5-A51D2535BD4C}"/>
              </a:ext>
            </a:extLst>
          </p:cNvPr>
          <p:cNvCxnSpPr>
            <a:cxnSpLocks/>
          </p:cNvCxnSpPr>
          <p:nvPr/>
        </p:nvCxnSpPr>
        <p:spPr>
          <a:xfrm>
            <a:off x="14399793" y="6057900"/>
            <a:ext cx="236420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62E02B4F-D131-6979-EE2C-C48321CFBAE5}"/>
              </a:ext>
            </a:extLst>
          </p:cNvPr>
          <p:cNvCxnSpPr>
            <a:cxnSpLocks/>
          </p:cNvCxnSpPr>
          <p:nvPr/>
        </p:nvCxnSpPr>
        <p:spPr>
          <a:xfrm>
            <a:off x="1371600" y="6972300"/>
            <a:ext cx="2667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F6B3D8B8-ECCF-C38E-0BEF-5BFB7E4BAD02}"/>
              </a:ext>
            </a:extLst>
          </p:cNvPr>
          <p:cNvCxnSpPr>
            <a:cxnSpLocks/>
          </p:cNvCxnSpPr>
          <p:nvPr/>
        </p:nvCxnSpPr>
        <p:spPr>
          <a:xfrm>
            <a:off x="11430000" y="6972300"/>
            <a:ext cx="5334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FC826ABB-20BC-93CC-E17B-C1B0EA9DC36E}"/>
              </a:ext>
            </a:extLst>
          </p:cNvPr>
          <p:cNvCxnSpPr>
            <a:cxnSpLocks/>
          </p:cNvCxnSpPr>
          <p:nvPr/>
        </p:nvCxnSpPr>
        <p:spPr>
          <a:xfrm>
            <a:off x="1371600" y="7810500"/>
            <a:ext cx="2209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3E17056-2CE2-EE10-BECD-235E8B979B1A}"/>
              </a:ext>
            </a:extLst>
          </p:cNvPr>
          <p:cNvCxnSpPr>
            <a:cxnSpLocks/>
          </p:cNvCxnSpPr>
          <p:nvPr/>
        </p:nvCxnSpPr>
        <p:spPr>
          <a:xfrm>
            <a:off x="8763000" y="7810500"/>
            <a:ext cx="8001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44A8FF6A-E23A-8938-6BB9-FBFCD026F21C}"/>
              </a:ext>
            </a:extLst>
          </p:cNvPr>
          <p:cNvCxnSpPr>
            <a:cxnSpLocks/>
          </p:cNvCxnSpPr>
          <p:nvPr/>
        </p:nvCxnSpPr>
        <p:spPr>
          <a:xfrm>
            <a:off x="1371600" y="8801100"/>
            <a:ext cx="8305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9FB36456-E339-011F-9C36-88E9423E6421}"/>
              </a:ext>
            </a:extLst>
          </p:cNvPr>
          <p:cNvCxnSpPr>
            <a:cxnSpLocks/>
          </p:cNvCxnSpPr>
          <p:nvPr/>
        </p:nvCxnSpPr>
        <p:spPr>
          <a:xfrm>
            <a:off x="6934200" y="9715500"/>
            <a:ext cx="1676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22" presetClass="entr" presetSubtype="8"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8"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sp>
        <p:nvSpPr>
          <p:cNvPr id="2" name="Freeform 2"/>
          <p:cNvSpPr/>
          <p:nvPr/>
        </p:nvSpPr>
        <p:spPr>
          <a:xfrm rot="6832999">
            <a:off x="-393726" y="-106327"/>
            <a:ext cx="1986386" cy="1608973"/>
          </a:xfrm>
          <a:custGeom>
            <a:avLst/>
            <a:gdLst/>
            <a:ahLst/>
            <a:cxnLst/>
            <a:rect l="l" t="t" r="r" b="b"/>
            <a:pathLst>
              <a:path w="1986386" h="1608973">
                <a:moveTo>
                  <a:pt x="0" y="0"/>
                </a:moveTo>
                <a:lnTo>
                  <a:pt x="1986387" y="0"/>
                </a:lnTo>
                <a:lnTo>
                  <a:pt x="1986387" y="1608973"/>
                </a:lnTo>
                <a:lnTo>
                  <a:pt x="0" y="1608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26930" y="9563100"/>
            <a:ext cx="18814930" cy="1188068"/>
          </a:xfrm>
          <a:custGeom>
            <a:avLst/>
            <a:gdLst/>
            <a:ahLst/>
            <a:cxnLst/>
            <a:rect l="l" t="t" r="r" b="b"/>
            <a:pathLst>
              <a:path w="4955373" h="607948">
                <a:moveTo>
                  <a:pt x="0" y="0"/>
                </a:moveTo>
                <a:lnTo>
                  <a:pt x="4955373" y="0"/>
                </a:lnTo>
                <a:lnTo>
                  <a:pt x="4955373" y="607948"/>
                </a:lnTo>
                <a:lnTo>
                  <a:pt x="0" y="607948"/>
                </a:lnTo>
                <a:close/>
              </a:path>
            </a:pathLst>
          </a:custGeom>
          <a:solidFill>
            <a:srgbClr val="EEEEE1"/>
          </a:solidFill>
        </p:spPr>
      </p:sp>
      <p:sp>
        <p:nvSpPr>
          <p:cNvPr id="7" name="Freeform 7"/>
          <p:cNvSpPr/>
          <p:nvPr/>
        </p:nvSpPr>
        <p:spPr>
          <a:xfrm rot="-5872779" flipH="1">
            <a:off x="16542100" y="-106327"/>
            <a:ext cx="1986386" cy="1608973"/>
          </a:xfrm>
          <a:custGeom>
            <a:avLst/>
            <a:gdLst/>
            <a:ahLst/>
            <a:cxnLst/>
            <a:rect l="l" t="t" r="r" b="b"/>
            <a:pathLst>
              <a:path w="1986386" h="1608973">
                <a:moveTo>
                  <a:pt x="1986386" y="0"/>
                </a:moveTo>
                <a:lnTo>
                  <a:pt x="0" y="0"/>
                </a:lnTo>
                <a:lnTo>
                  <a:pt x="0" y="1608973"/>
                </a:lnTo>
                <a:lnTo>
                  <a:pt x="1986386" y="1608973"/>
                </a:lnTo>
                <a:lnTo>
                  <a:pt x="198638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3">
            <a:extLst>
              <a:ext uri="{FF2B5EF4-FFF2-40B4-BE49-F238E27FC236}">
                <a16:creationId xmlns:a16="http://schemas.microsoft.com/office/drawing/2014/main" id="{3163F306-EA45-3283-4FF0-368479254214}"/>
              </a:ext>
            </a:extLst>
          </p:cNvPr>
          <p:cNvSpPr txBox="1"/>
          <p:nvPr/>
        </p:nvSpPr>
        <p:spPr>
          <a:xfrm>
            <a:off x="3188014" y="644087"/>
            <a:ext cx="11963400" cy="2431371"/>
          </a:xfrm>
          <a:prstGeom prst="rect">
            <a:avLst/>
          </a:prstGeom>
          <a:noFill/>
        </p:spPr>
        <p:txBody>
          <a:bodyPr wrap="square">
            <a:spAutoFit/>
          </a:bodyPr>
          <a:lstStyle/>
          <a:p>
            <a:pPr algn="ctr">
              <a:lnSpc>
                <a:spcPct val="150000"/>
              </a:lnSpc>
            </a:pP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Viết đoạn văn có trạng ngữ; </a:t>
            </a:r>
          </a:p>
          <a:p>
            <a:pPr algn="ctr">
              <a:lnSpc>
                <a:spcPct val="150000"/>
              </a:lnSpc>
            </a:pPr>
            <a:r>
              <a:rPr lang="vi-VN" sz="5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chỉ ra trạng ngữ trong câu vừa đặt</a:t>
            </a:r>
            <a:endParaRPr lang="vi-VN" sz="5400" dirty="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C72A96A-C893-388A-5A37-BFA22D3B7956}"/>
              </a:ext>
            </a:extLst>
          </p:cNvPr>
          <p:cNvSpPr/>
          <p:nvPr/>
        </p:nvSpPr>
        <p:spPr>
          <a:xfrm>
            <a:off x="990600" y="3543300"/>
            <a:ext cx="16154400" cy="6335394"/>
          </a:xfrm>
          <a:prstGeom prst="roundRect">
            <a:avLst>
              <a:gd name="adj" fmla="val 3647"/>
            </a:avLst>
          </a:prstGeom>
          <a:solidFill>
            <a:schemeClr val="bg1"/>
          </a:solidFill>
          <a:ln>
            <a:solidFill>
              <a:srgbClr val="345C72"/>
            </a:solidFill>
          </a:ln>
        </p:spPr>
        <p:style>
          <a:lnRef idx="2">
            <a:schemeClr val="accent1">
              <a:shade val="15000"/>
            </a:schemeClr>
          </a:lnRef>
          <a:fillRef idx="1">
            <a:schemeClr val="accent1"/>
          </a:fillRef>
          <a:effectRef idx="0">
            <a:schemeClr val="accent1"/>
          </a:effectRef>
          <a:fontRef idx="minor">
            <a:schemeClr val="lt1"/>
          </a:fontRef>
        </p:style>
        <p:txBody>
          <a:bodyPr lIns="360000" rIns="360000" bIns="180000" rtlCol="0" anchor="ctr"/>
          <a:lstStyle/>
          <a:p>
            <a:pPr algn="ctr">
              <a:lnSpc>
                <a:spcPct val="150000"/>
              </a:lnSpc>
            </a:pPr>
            <a:r>
              <a:rPr lang="vi-VN" sz="3600" b="1" dirty="0">
                <a:solidFill>
                  <a:schemeClr val="tx1"/>
                </a:solidFill>
                <a:effectLst/>
                <a:latin typeface="Arial" panose="020B0604020202020204" pitchFamily="34" charset="0"/>
                <a:cs typeface="Arial" panose="020B0604020202020204" pitchFamily="34" charset="0"/>
              </a:rPr>
              <a:t>Đoạn văn tham khảo:</a:t>
            </a: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Từ rất lâu đời, quần đảo Trường Sa đã là một phần không thể tách rời của Tổ quốc Việt Nam ta. Nơi đây, các chú bộ đội hải quân ngày đêm nắm chắc tay súng bảo vệ biển, đảo. Ở quần đảo Trường Sa, các chú bộ đội hải quân coi đảo là nhà, coi đồng đội là người thân của mình. Bằng tình yêu nước và lòng dũng cảm, các chủ luôn giữ cho người dân ở Trường Sa một cuộc sống bình yên. Em rất yêu quý và biết ơn các chú.</a:t>
            </a:r>
            <a:endParaRPr lang="vi-VN" sz="3600" dirty="0">
              <a:solidFill>
                <a:schemeClr val="tx1"/>
              </a:solidFill>
              <a:effectLst/>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A30D2D4F-5E0D-C76B-EFC7-0328996F5097}"/>
              </a:ext>
            </a:extLst>
          </p:cNvPr>
          <p:cNvCxnSpPr>
            <a:cxnSpLocks/>
          </p:cNvCxnSpPr>
          <p:nvPr/>
        </p:nvCxnSpPr>
        <p:spPr>
          <a:xfrm>
            <a:off x="1371600" y="5448300"/>
            <a:ext cx="2895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30CA1DB9-13B0-AAFF-279A-0DD146F1981A}"/>
              </a:ext>
            </a:extLst>
          </p:cNvPr>
          <p:cNvCxnSpPr>
            <a:cxnSpLocks/>
          </p:cNvCxnSpPr>
          <p:nvPr/>
        </p:nvCxnSpPr>
        <p:spPr>
          <a:xfrm>
            <a:off x="5791200" y="6210300"/>
            <a:ext cx="1752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198588B-7D3C-ED08-DDBE-4589433FBC8E}"/>
              </a:ext>
            </a:extLst>
          </p:cNvPr>
          <p:cNvCxnSpPr>
            <a:cxnSpLocks/>
          </p:cNvCxnSpPr>
          <p:nvPr/>
        </p:nvCxnSpPr>
        <p:spPr>
          <a:xfrm>
            <a:off x="7391400" y="7124700"/>
            <a:ext cx="502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1988D7E8-C7F8-7941-3515-5DC661043C75}"/>
              </a:ext>
            </a:extLst>
          </p:cNvPr>
          <p:cNvCxnSpPr>
            <a:cxnSpLocks/>
          </p:cNvCxnSpPr>
          <p:nvPr/>
        </p:nvCxnSpPr>
        <p:spPr>
          <a:xfrm>
            <a:off x="13792200" y="7886700"/>
            <a:ext cx="29718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879548B9-2C5D-262F-238B-2C951C86918D}"/>
              </a:ext>
            </a:extLst>
          </p:cNvPr>
          <p:cNvCxnSpPr>
            <a:cxnSpLocks/>
          </p:cNvCxnSpPr>
          <p:nvPr/>
        </p:nvCxnSpPr>
        <p:spPr>
          <a:xfrm>
            <a:off x="1371600" y="8724900"/>
            <a:ext cx="5029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14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184139" y="4940958"/>
            <a:ext cx="5391097" cy="5702122"/>
          </a:xfrm>
          <a:custGeom>
            <a:avLst/>
            <a:gdLst/>
            <a:ahLst/>
            <a:cxnLst/>
            <a:rect l="l" t="t" r="r" b="b"/>
            <a:pathLst>
              <a:path w="5391097" h="5702122">
                <a:moveTo>
                  <a:pt x="5391097" y="5702122"/>
                </a:moveTo>
                <a:lnTo>
                  <a:pt x="0" y="5702122"/>
                </a:lnTo>
                <a:lnTo>
                  <a:pt x="0" y="0"/>
                </a:lnTo>
                <a:lnTo>
                  <a:pt x="5391097" y="0"/>
                </a:lnTo>
                <a:lnTo>
                  <a:pt x="5391097" y="57021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947876" y="0"/>
            <a:ext cx="4671451" cy="4940958"/>
          </a:xfrm>
          <a:custGeom>
            <a:avLst/>
            <a:gdLst/>
            <a:ahLst/>
            <a:cxnLst/>
            <a:rect l="l" t="t" r="r" b="b"/>
            <a:pathLst>
              <a:path w="4671451" h="4940958">
                <a:moveTo>
                  <a:pt x="0" y="0"/>
                </a:moveTo>
                <a:lnTo>
                  <a:pt x="4671452" y="0"/>
                </a:lnTo>
                <a:lnTo>
                  <a:pt x="4671452" y="4940958"/>
                </a:lnTo>
                <a:lnTo>
                  <a:pt x="0" y="4940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5028230" y="2914209"/>
            <a:ext cx="2875631" cy="2185480"/>
          </a:xfrm>
          <a:custGeom>
            <a:avLst/>
            <a:gdLst/>
            <a:ahLst/>
            <a:cxnLst/>
            <a:rect l="l" t="t" r="r" b="b"/>
            <a:pathLst>
              <a:path w="2875631" h="2185480">
                <a:moveTo>
                  <a:pt x="0" y="0"/>
                </a:moveTo>
                <a:lnTo>
                  <a:pt x="2875631" y="0"/>
                </a:lnTo>
                <a:lnTo>
                  <a:pt x="2875631" y="2185479"/>
                </a:lnTo>
                <a:lnTo>
                  <a:pt x="0" y="21854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1371275" y="2733287"/>
            <a:ext cx="1886555" cy="2207671"/>
          </a:xfrm>
          <a:custGeom>
            <a:avLst/>
            <a:gdLst/>
            <a:ahLst/>
            <a:cxnLst/>
            <a:rect l="l" t="t" r="r" b="b"/>
            <a:pathLst>
              <a:path w="1886555" h="2207671">
                <a:moveTo>
                  <a:pt x="0" y="0"/>
                </a:moveTo>
                <a:lnTo>
                  <a:pt x="1886555" y="0"/>
                </a:lnTo>
                <a:lnTo>
                  <a:pt x="1886555" y="2207670"/>
                </a:lnTo>
                <a:lnTo>
                  <a:pt x="0" y="22076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3917976" y="5676531"/>
            <a:ext cx="5096141" cy="2921505"/>
          </a:xfrm>
          <a:prstGeom prst="rect">
            <a:avLst/>
          </a:prstGeom>
        </p:spPr>
        <p:txBody>
          <a:bodyPr wrap="square" lIns="0" tIns="0" rIns="0" bIns="0" rtlCol="0" anchor="t">
            <a:spAutoFit/>
          </a:bodyPr>
          <a:lstStyle/>
          <a:p>
            <a:pPr marL="0" lvl="0" indent="0" algn="ctr">
              <a:lnSpc>
                <a:spcPct val="150000"/>
              </a:lnSpc>
              <a:spcBef>
                <a:spcPct val="0"/>
              </a:spcBef>
            </a:pPr>
            <a:r>
              <a:rPr lang="vi-VN" sz="4400" dirty="0">
                <a:solidFill>
                  <a:srgbClr val="152225"/>
                </a:solidFill>
                <a:latin typeface="Arial" panose="020B0604020202020204" pitchFamily="34" charset="0"/>
                <a:cs typeface="Arial" panose="020B0604020202020204" pitchFamily="34" charset="0"/>
              </a:rPr>
              <a:t>Hoàn thành bài tập về trạng ngữ trong bài Luyện từ và câu.</a:t>
            </a:r>
            <a:endParaRPr lang="en-US" sz="4400" dirty="0">
              <a:solidFill>
                <a:srgbClr val="152225"/>
              </a:solidFill>
              <a:latin typeface="Arial" panose="020B0604020202020204" pitchFamily="34" charset="0"/>
              <a:cs typeface="Arial" panose="020B0604020202020204" pitchFamily="34" charset="0"/>
            </a:endParaRPr>
          </a:p>
        </p:txBody>
      </p:sp>
      <p:sp>
        <p:nvSpPr>
          <p:cNvPr id="23" name="TextBox 16">
            <a:extLst>
              <a:ext uri="{FF2B5EF4-FFF2-40B4-BE49-F238E27FC236}">
                <a16:creationId xmlns:a16="http://schemas.microsoft.com/office/drawing/2014/main" id="{E81B0323-8D6F-5034-6FA3-9FEF007F2C3D}"/>
              </a:ext>
            </a:extLst>
          </p:cNvPr>
          <p:cNvSpPr txBox="1"/>
          <p:nvPr/>
        </p:nvSpPr>
        <p:spPr>
          <a:xfrm>
            <a:off x="5028230" y="1250667"/>
            <a:ext cx="8229600" cy="962058"/>
          </a:xfrm>
          <a:prstGeom prst="rect">
            <a:avLst/>
          </a:prstGeom>
        </p:spPr>
        <p:txBody>
          <a:bodyPr wrap="square" lIns="0" tIns="0" rIns="0" bIns="0" rtlCol="0" anchor="t">
            <a:spAutoFit/>
          </a:bodyPr>
          <a:lstStyle/>
          <a:p>
            <a:pPr marL="0" lvl="0" indent="0" algn="ctr">
              <a:lnSpc>
                <a:spcPts val="8001"/>
              </a:lnSpc>
              <a:spcBef>
                <a:spcPct val="0"/>
              </a:spcBef>
            </a:pPr>
            <a:r>
              <a:rPr lang="vi-VN" sz="6600" b="1" dirty="0">
                <a:solidFill>
                  <a:schemeClr val="accent6">
                    <a:lumMod val="75000"/>
                  </a:schemeClr>
                </a:solidFill>
                <a:latin typeface="Arial" panose="020B0604020202020204" pitchFamily="34" charset="0"/>
                <a:cs typeface="Arial" panose="020B0604020202020204" pitchFamily="34" charset="0"/>
              </a:rPr>
              <a:t>CỦNG CỐ, DẶN DÒ</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4" name="TextBox 11">
            <a:extLst>
              <a:ext uri="{FF2B5EF4-FFF2-40B4-BE49-F238E27FC236}">
                <a16:creationId xmlns:a16="http://schemas.microsoft.com/office/drawing/2014/main" id="{9A80C0A3-F87A-1632-6753-D4CBE586EB42}"/>
              </a:ext>
            </a:extLst>
          </p:cNvPr>
          <p:cNvSpPr txBox="1"/>
          <p:nvPr/>
        </p:nvSpPr>
        <p:spPr>
          <a:xfrm>
            <a:off x="9614080" y="5682547"/>
            <a:ext cx="6311719" cy="2921505"/>
          </a:xfrm>
          <a:prstGeom prst="rect">
            <a:avLst/>
          </a:prstGeom>
        </p:spPr>
        <p:txBody>
          <a:bodyPr wrap="square" lIns="0" tIns="0" rIns="0" bIns="0" rtlCol="0" anchor="t">
            <a:spAutoFit/>
          </a:bodyPr>
          <a:lstStyle/>
          <a:p>
            <a:pPr marL="0" lvl="0" indent="0" algn="ctr">
              <a:lnSpc>
                <a:spcPct val="150000"/>
              </a:lnSpc>
              <a:spcBef>
                <a:spcPct val="0"/>
              </a:spcBef>
            </a:pPr>
            <a:r>
              <a:rPr lang="vi-VN" sz="4400" dirty="0">
                <a:solidFill>
                  <a:srgbClr val="152225"/>
                </a:solidFill>
                <a:latin typeface="Arial" panose="020B0604020202020204" pitchFamily="34" charset="0"/>
                <a:cs typeface="Arial" panose="020B0604020202020204" pitchFamily="34" charset="0"/>
              </a:rPr>
              <a:t>Chuẩn bị bài mới:</a:t>
            </a:r>
          </a:p>
          <a:p>
            <a:pPr marL="0" lvl="0" indent="0" algn="ctr">
              <a:lnSpc>
                <a:spcPct val="150000"/>
              </a:lnSpc>
              <a:spcBef>
                <a:spcPct val="0"/>
              </a:spcBef>
            </a:pPr>
            <a:r>
              <a:rPr lang="vi-VN" sz="4400" b="1" i="1" dirty="0">
                <a:solidFill>
                  <a:srgbClr val="152225"/>
                </a:solidFill>
                <a:latin typeface="Arial" panose="020B0604020202020204" pitchFamily="34" charset="0"/>
                <a:cs typeface="Arial" panose="020B0604020202020204" pitchFamily="34" charset="0"/>
              </a:rPr>
              <a:t>Góc sáng tạo – </a:t>
            </a:r>
          </a:p>
          <a:p>
            <a:pPr marL="0" lvl="0" indent="0" algn="ctr">
              <a:lnSpc>
                <a:spcPct val="150000"/>
              </a:lnSpc>
              <a:spcBef>
                <a:spcPct val="0"/>
              </a:spcBef>
            </a:pPr>
            <a:r>
              <a:rPr lang="vi-VN" sz="4400" b="1" i="1" dirty="0">
                <a:solidFill>
                  <a:srgbClr val="152225"/>
                </a:solidFill>
                <a:latin typeface="Arial" panose="020B0604020202020204" pitchFamily="34" charset="0"/>
                <a:cs typeface="Arial" panose="020B0604020202020204" pitchFamily="34" charset="0"/>
              </a:rPr>
              <a:t>Những trang sử vàng</a:t>
            </a:r>
            <a:r>
              <a:rPr lang="vi-VN" sz="4400" b="1" dirty="0">
                <a:solidFill>
                  <a:srgbClr val="152225"/>
                </a:solidFill>
                <a:latin typeface="Arial" panose="020B0604020202020204" pitchFamily="34" charset="0"/>
                <a:cs typeface="Arial" panose="020B0604020202020204" pitchFamily="34" charset="0"/>
              </a:rPr>
              <a:t>.</a:t>
            </a:r>
            <a:endParaRPr lang="en-US" sz="4400" b="1" dirty="0">
              <a:solidFill>
                <a:srgbClr val="15222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EDF4"/>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042244"/>
            <a:ext cx="19620062" cy="1244756"/>
            <a:chOff x="0" y="0"/>
            <a:chExt cx="5167424" cy="327837"/>
          </a:xfrm>
        </p:grpSpPr>
        <p:sp>
          <p:nvSpPr>
            <p:cNvPr id="3" name="Freeform 3"/>
            <p:cNvSpPr/>
            <p:nvPr/>
          </p:nvSpPr>
          <p:spPr>
            <a:xfrm>
              <a:off x="0" y="0"/>
              <a:ext cx="5167424" cy="327837"/>
            </a:xfrm>
            <a:custGeom>
              <a:avLst/>
              <a:gdLst/>
              <a:ahLst/>
              <a:cxnLst/>
              <a:rect l="l" t="t" r="r" b="b"/>
              <a:pathLst>
                <a:path w="5167424" h="327837">
                  <a:moveTo>
                    <a:pt x="0" y="0"/>
                  </a:moveTo>
                  <a:lnTo>
                    <a:pt x="5167424" y="0"/>
                  </a:lnTo>
                  <a:lnTo>
                    <a:pt x="5167424" y="327837"/>
                  </a:lnTo>
                  <a:lnTo>
                    <a:pt x="0" y="327837"/>
                  </a:lnTo>
                  <a:close/>
                </a:path>
              </a:pathLst>
            </a:custGeom>
            <a:solidFill>
              <a:srgbClr val="F2D8B3"/>
            </a:solidFill>
          </p:spPr>
        </p:sp>
        <p:sp>
          <p:nvSpPr>
            <p:cNvPr id="4" name="TextBox 4"/>
            <p:cNvSpPr txBox="1"/>
            <p:nvPr/>
          </p:nvSpPr>
          <p:spPr>
            <a:xfrm>
              <a:off x="0" y="-38100"/>
              <a:ext cx="5167424" cy="36593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8419866"/>
            <a:ext cx="2853309" cy="1244756"/>
          </a:xfrm>
          <a:custGeom>
            <a:avLst/>
            <a:gdLst/>
            <a:ahLst/>
            <a:cxnLst/>
            <a:rect l="l" t="t" r="r" b="b"/>
            <a:pathLst>
              <a:path w="3962355" h="1728577">
                <a:moveTo>
                  <a:pt x="0" y="0"/>
                </a:moveTo>
                <a:lnTo>
                  <a:pt x="3962355" y="0"/>
                </a:lnTo>
                <a:lnTo>
                  <a:pt x="3962355" y="1728577"/>
                </a:lnTo>
                <a:lnTo>
                  <a:pt x="0" y="1728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34799" y="1702496"/>
            <a:ext cx="6800807" cy="11300434"/>
          </a:xfrm>
          <a:custGeom>
            <a:avLst/>
            <a:gdLst/>
            <a:ahLst/>
            <a:cxnLst/>
            <a:rect l="l" t="t" r="r" b="b"/>
            <a:pathLst>
              <a:path w="7206310" h="11974230">
                <a:moveTo>
                  <a:pt x="0" y="0"/>
                </a:moveTo>
                <a:lnTo>
                  <a:pt x="7206310" y="0"/>
                </a:lnTo>
                <a:lnTo>
                  <a:pt x="7206310" y="11974230"/>
                </a:lnTo>
                <a:lnTo>
                  <a:pt x="0" y="119742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4420977">
            <a:off x="91181" y="1441104"/>
            <a:ext cx="2264959" cy="1098505"/>
          </a:xfrm>
          <a:custGeom>
            <a:avLst/>
            <a:gdLst/>
            <a:ahLst/>
            <a:cxnLst/>
            <a:rect l="l" t="t" r="r" b="b"/>
            <a:pathLst>
              <a:path w="2264959" h="1098505">
                <a:moveTo>
                  <a:pt x="0" y="0"/>
                </a:moveTo>
                <a:lnTo>
                  <a:pt x="2264959" y="0"/>
                </a:lnTo>
                <a:lnTo>
                  <a:pt x="2264959" y="1098505"/>
                </a:lnTo>
                <a:lnTo>
                  <a:pt x="0" y="1098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17">
            <a:extLst>
              <a:ext uri="{FF2B5EF4-FFF2-40B4-BE49-F238E27FC236}">
                <a16:creationId xmlns:a16="http://schemas.microsoft.com/office/drawing/2014/main" id="{726C3774-E21E-732D-8D96-4C23C73FCC6F}"/>
              </a:ext>
            </a:extLst>
          </p:cNvPr>
          <p:cNvSpPr txBox="1"/>
          <p:nvPr/>
        </p:nvSpPr>
        <p:spPr>
          <a:xfrm>
            <a:off x="2268921" y="1564251"/>
            <a:ext cx="9060376" cy="7158498"/>
          </a:xfrm>
          <a:prstGeom prst="rect">
            <a:avLst/>
          </a:prstGeom>
        </p:spPr>
        <p:txBody>
          <a:bodyPr wrap="square" lIns="0" tIns="0" rIns="0" bIns="0" rtlCol="0" anchor="t">
            <a:spAutoFit/>
          </a:bodyPr>
          <a:lstStyle/>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CẢM ƠN CÁC BẠN ĐÃ LẮNG NGHE BÀI HỌC </a:t>
            </a:r>
          </a:p>
          <a:p>
            <a:pPr algn="ctr">
              <a:lnSpc>
                <a:spcPct val="150000"/>
              </a:lnSpc>
              <a:spcBef>
                <a:spcPct val="0"/>
              </a:spcBef>
            </a:pPr>
            <a:r>
              <a:rPr lang="vi-VN" sz="8000" b="1" spc="-161" dirty="0">
                <a:solidFill>
                  <a:srgbClr val="DB6F48"/>
                </a:solidFill>
                <a:latin typeface="Arial" panose="020B0604020202020204" pitchFamily="34" charset="0"/>
                <a:cs typeface="Arial" panose="020B0604020202020204" pitchFamily="34" charset="0"/>
              </a:rPr>
              <a:t>HÔM NAY!</a:t>
            </a:r>
            <a:endParaRPr lang="en-US" sz="80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E7A"/>
        </a:solidFill>
        <a:effectLst/>
      </p:bgPr>
    </p:bg>
    <p:spTree>
      <p:nvGrpSpPr>
        <p:cNvPr id="1" name=""/>
        <p:cNvGrpSpPr/>
        <p:nvPr/>
      </p:nvGrpSpPr>
      <p:grpSpPr>
        <a:xfrm>
          <a:off x="0" y="0"/>
          <a:ext cx="0" cy="0"/>
          <a:chOff x="0" y="0"/>
          <a:chExt cx="0" cy="0"/>
        </a:xfrm>
      </p:grpSpPr>
      <p:sp>
        <p:nvSpPr>
          <p:cNvPr id="2" name="Freeform 2"/>
          <p:cNvSpPr/>
          <p:nvPr/>
        </p:nvSpPr>
        <p:spPr>
          <a:xfrm>
            <a:off x="-2097016" y="9000819"/>
            <a:ext cx="20839214" cy="5240631"/>
          </a:xfrm>
          <a:custGeom>
            <a:avLst/>
            <a:gdLst/>
            <a:ahLst/>
            <a:cxnLst/>
            <a:rect l="l" t="t" r="r" b="b"/>
            <a:pathLst>
              <a:path w="20839214" h="5240631">
                <a:moveTo>
                  <a:pt x="0" y="0"/>
                </a:moveTo>
                <a:lnTo>
                  <a:pt x="20839215" y="0"/>
                </a:lnTo>
                <a:lnTo>
                  <a:pt x="20839215" y="5240630"/>
                </a:lnTo>
                <a:lnTo>
                  <a:pt x="0" y="5240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87318" y="568218"/>
            <a:ext cx="2155742" cy="1517104"/>
          </a:xfrm>
          <a:custGeom>
            <a:avLst/>
            <a:gdLst/>
            <a:ahLst/>
            <a:cxnLst/>
            <a:rect l="l" t="t" r="r" b="b"/>
            <a:pathLst>
              <a:path w="2155742" h="1517104">
                <a:moveTo>
                  <a:pt x="0" y="0"/>
                </a:moveTo>
                <a:lnTo>
                  <a:pt x="2155742" y="0"/>
                </a:lnTo>
                <a:lnTo>
                  <a:pt x="2155742" y="1517104"/>
                </a:lnTo>
                <a:lnTo>
                  <a:pt x="0" y="1517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7324740"/>
            <a:ext cx="1877224" cy="2413152"/>
          </a:xfrm>
          <a:custGeom>
            <a:avLst/>
            <a:gdLst/>
            <a:ahLst/>
            <a:cxnLst/>
            <a:rect l="l" t="t" r="r" b="b"/>
            <a:pathLst>
              <a:path w="1877224" h="2413152">
                <a:moveTo>
                  <a:pt x="0" y="0"/>
                </a:moveTo>
                <a:lnTo>
                  <a:pt x="1877224" y="0"/>
                </a:lnTo>
                <a:lnTo>
                  <a:pt x="1877224" y="2413152"/>
                </a:lnTo>
                <a:lnTo>
                  <a:pt x="0" y="2413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372309" y="3598369"/>
            <a:ext cx="1719254" cy="2213324"/>
          </a:xfrm>
          <a:custGeom>
            <a:avLst/>
            <a:gdLst/>
            <a:ahLst/>
            <a:cxnLst/>
            <a:rect l="l" t="t" r="r" b="b"/>
            <a:pathLst>
              <a:path w="1719254" h="2213324">
                <a:moveTo>
                  <a:pt x="0" y="0"/>
                </a:moveTo>
                <a:lnTo>
                  <a:pt x="1719254" y="0"/>
                </a:lnTo>
                <a:lnTo>
                  <a:pt x="1719254" y="2213324"/>
                </a:lnTo>
                <a:lnTo>
                  <a:pt x="0" y="22133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5377387" y="7473793"/>
            <a:ext cx="2910613" cy="2115046"/>
          </a:xfrm>
          <a:custGeom>
            <a:avLst/>
            <a:gdLst/>
            <a:ahLst/>
            <a:cxnLst/>
            <a:rect l="l" t="t" r="r" b="b"/>
            <a:pathLst>
              <a:path w="2910613" h="2115046">
                <a:moveTo>
                  <a:pt x="0" y="0"/>
                </a:moveTo>
                <a:lnTo>
                  <a:pt x="2910613" y="0"/>
                </a:lnTo>
                <a:lnTo>
                  <a:pt x="2910613" y="2115046"/>
                </a:lnTo>
                <a:lnTo>
                  <a:pt x="0" y="21150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6596076" y="4513691"/>
            <a:ext cx="2114870" cy="1298001"/>
          </a:xfrm>
          <a:custGeom>
            <a:avLst/>
            <a:gdLst/>
            <a:ahLst/>
            <a:cxnLst/>
            <a:rect l="l" t="t" r="r" b="b"/>
            <a:pathLst>
              <a:path w="2114870" h="1298001">
                <a:moveTo>
                  <a:pt x="0" y="0"/>
                </a:moveTo>
                <a:lnTo>
                  <a:pt x="2114869" y="0"/>
                </a:lnTo>
                <a:lnTo>
                  <a:pt x="2114869" y="1298002"/>
                </a:lnTo>
                <a:lnTo>
                  <a:pt x="0" y="12980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flipH="1">
            <a:off x="15644940" y="644143"/>
            <a:ext cx="2111617" cy="1441179"/>
          </a:xfrm>
          <a:custGeom>
            <a:avLst/>
            <a:gdLst/>
            <a:ahLst/>
            <a:cxnLst/>
            <a:rect l="l" t="t" r="r" b="b"/>
            <a:pathLst>
              <a:path w="2111617" h="1441179">
                <a:moveTo>
                  <a:pt x="2111617" y="0"/>
                </a:moveTo>
                <a:lnTo>
                  <a:pt x="0" y="0"/>
                </a:lnTo>
                <a:lnTo>
                  <a:pt x="0" y="1441179"/>
                </a:lnTo>
                <a:lnTo>
                  <a:pt x="2111617" y="1441179"/>
                </a:lnTo>
                <a:lnTo>
                  <a:pt x="2111617"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6324600" y="818938"/>
            <a:ext cx="5638800" cy="1015663"/>
          </a:xfrm>
          <a:prstGeom prst="rect">
            <a:avLst/>
          </a:prstGeom>
        </p:spPr>
        <p:txBody>
          <a:bodyPr wrap="square" lIns="0" tIns="0" rIns="0" bIns="0" rtlCol="0" anchor="t">
            <a:spAutoFit/>
          </a:bodyPr>
          <a:lstStyle/>
          <a:p>
            <a:pPr marL="0" lvl="0" indent="0" algn="ctr">
              <a:spcBef>
                <a:spcPct val="0"/>
              </a:spcBef>
            </a:pPr>
            <a:r>
              <a:rPr lang="vi-VN" sz="6600" b="1" dirty="0">
                <a:latin typeface="Arial" panose="020B0604020202020204" pitchFamily="34" charset="0"/>
                <a:cs typeface="Arial" panose="020B0604020202020204" pitchFamily="34" charset="0"/>
              </a:rPr>
              <a:t>KHỞI ĐỘNG</a:t>
            </a:r>
            <a:endParaRPr lang="en-US" sz="6600" b="1"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076D706-2495-7971-B63A-89742FD6B8A3}"/>
              </a:ext>
            </a:extLst>
          </p:cNvPr>
          <p:cNvGrpSpPr/>
          <p:nvPr/>
        </p:nvGrpSpPr>
        <p:grpSpPr>
          <a:xfrm>
            <a:off x="3205286" y="2933700"/>
            <a:ext cx="11464131" cy="7141197"/>
            <a:chOff x="3205286" y="2933700"/>
            <a:chExt cx="11464131" cy="7141197"/>
          </a:xfrm>
        </p:grpSpPr>
        <p:sp>
          <p:nvSpPr>
            <p:cNvPr id="14" name="Freeform 80">
              <a:extLst>
                <a:ext uri="{FF2B5EF4-FFF2-40B4-BE49-F238E27FC236}">
                  <a16:creationId xmlns:a16="http://schemas.microsoft.com/office/drawing/2014/main" id="{34A6CDFA-A206-F1F5-5D26-7BD429770B35}"/>
                </a:ext>
              </a:extLst>
            </p:cNvPr>
            <p:cNvSpPr/>
            <p:nvPr/>
          </p:nvSpPr>
          <p:spPr>
            <a:xfrm>
              <a:off x="3205286" y="2933700"/>
              <a:ext cx="11464131" cy="7141197"/>
            </a:xfrm>
            <a:custGeom>
              <a:avLst/>
              <a:gdLst/>
              <a:ahLst/>
              <a:cxnLst/>
              <a:rect l="l" t="t" r="r" b="b"/>
              <a:pathLst>
                <a:path w="1387746" h="864450">
                  <a:moveTo>
                    <a:pt x="0" y="0"/>
                  </a:moveTo>
                  <a:lnTo>
                    <a:pt x="1387746" y="0"/>
                  </a:lnTo>
                  <a:lnTo>
                    <a:pt x="1387746" y="864450"/>
                  </a:lnTo>
                  <a:lnTo>
                    <a:pt x="0" y="864450"/>
                  </a:lnTo>
                  <a:lnTo>
                    <a:pt x="0" y="0"/>
                  </a:lnTo>
                  <a:close/>
                </a:path>
              </a:pathLst>
            </a:custGeom>
            <a:blipFill>
              <a:blip r:embed="rId16"/>
              <a:stretch>
                <a:fillRect/>
              </a:stretch>
            </a:blipFill>
          </p:spPr>
        </p:sp>
        <p:sp>
          <p:nvSpPr>
            <p:cNvPr id="16" name="TextBox 15">
              <a:extLst>
                <a:ext uri="{FF2B5EF4-FFF2-40B4-BE49-F238E27FC236}">
                  <a16:creationId xmlns:a16="http://schemas.microsoft.com/office/drawing/2014/main" id="{7B868E32-0479-43CC-B2D3-BA937E7E77AA}"/>
                </a:ext>
              </a:extLst>
            </p:cNvPr>
            <p:cNvSpPr txBox="1"/>
            <p:nvPr/>
          </p:nvSpPr>
          <p:spPr>
            <a:xfrm>
              <a:off x="7177440" y="5844537"/>
              <a:ext cx="4252560" cy="3013838"/>
            </a:xfrm>
            <a:prstGeom prst="rect">
              <a:avLst/>
            </a:prstGeom>
            <a:noFill/>
          </p:spPr>
          <p:txBody>
            <a:bodyPr wrap="square">
              <a:spAutoFit/>
            </a:bodyP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hãy nhắc lại kiến thức về trạng ngữ.</a:t>
              </a:r>
              <a:endParaRPr lang="vi-VN" sz="4400" b="1" dirty="0">
                <a:effectLst/>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916289" y="7436563"/>
            <a:ext cx="3606238" cy="3193160"/>
          </a:xfrm>
          <a:custGeom>
            <a:avLst/>
            <a:gdLst/>
            <a:ahLst/>
            <a:cxnLst/>
            <a:rect l="l" t="t" r="r" b="b"/>
            <a:pathLst>
              <a:path w="3606238" h="3193160">
                <a:moveTo>
                  <a:pt x="0" y="0"/>
                </a:moveTo>
                <a:lnTo>
                  <a:pt x="3606237" y="0"/>
                </a:lnTo>
                <a:lnTo>
                  <a:pt x="3606237" y="3193159"/>
                </a:lnTo>
                <a:lnTo>
                  <a:pt x="0" y="319315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flipH="1" flipV="1">
            <a:off x="-245043" y="-370928"/>
            <a:ext cx="3606238" cy="3193160"/>
          </a:xfrm>
          <a:custGeom>
            <a:avLst/>
            <a:gdLst/>
            <a:ahLst/>
            <a:cxnLst/>
            <a:rect l="l" t="t" r="r" b="b"/>
            <a:pathLst>
              <a:path w="3606238" h="3193160">
                <a:moveTo>
                  <a:pt x="3606238" y="3193160"/>
                </a:moveTo>
                <a:lnTo>
                  <a:pt x="0" y="3193160"/>
                </a:lnTo>
                <a:lnTo>
                  <a:pt x="0" y="0"/>
                </a:lnTo>
                <a:lnTo>
                  <a:pt x="3606238" y="0"/>
                </a:lnTo>
                <a:lnTo>
                  <a:pt x="3606238" y="3193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24" name="TextBox 23">
            <a:extLst>
              <a:ext uri="{FF2B5EF4-FFF2-40B4-BE49-F238E27FC236}">
                <a16:creationId xmlns:a16="http://schemas.microsoft.com/office/drawing/2014/main" id="{2815A2A1-71DF-2624-8661-35BF78707507}"/>
              </a:ext>
            </a:extLst>
          </p:cNvPr>
          <p:cNvSpPr txBox="1"/>
          <p:nvPr/>
        </p:nvSpPr>
        <p:spPr>
          <a:xfrm>
            <a:off x="4267200" y="677002"/>
            <a:ext cx="12039600" cy="1998176"/>
          </a:xfrm>
          <a:prstGeom prst="rect">
            <a:avLst/>
          </a:prstGeom>
          <a:noFill/>
        </p:spPr>
        <p:txBody>
          <a:bodyPr wrap="square">
            <a:spAutoFit/>
          </a:bodyPr>
          <a:lstStyle/>
          <a:p>
            <a:pPr algn="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là một thành phần phụ của câu, bổ sung cho câu những thông tin sau:</a:t>
            </a:r>
            <a:endParaRPr lang="vi-VN" sz="4400" b="1" dirty="0">
              <a:effectLst/>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DEA0EE08-FC9C-383E-3E6E-6EF0577BD8AE}"/>
              </a:ext>
            </a:extLst>
          </p:cNvPr>
          <p:cNvSpPr/>
          <p:nvPr/>
        </p:nvSpPr>
        <p:spPr>
          <a:xfrm>
            <a:off x="1295400" y="3543300"/>
            <a:ext cx="15011400" cy="5597860"/>
          </a:xfrm>
          <a:prstGeom prst="roundRect">
            <a:avLst>
              <a:gd name="adj" fmla="val 6282"/>
            </a:avLst>
          </a:prstGeom>
          <a:solidFill>
            <a:schemeClr val="bg1"/>
          </a:solidFill>
          <a:ln>
            <a:solidFill>
              <a:srgbClr val="FF9E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AutoNum type="alphaLcParen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Thời gian diễn ra sự việc (trả lời câu hỏi Khi nào?, Bao giờ?).</a:t>
            </a:r>
          </a:p>
          <a:p>
            <a:pPr marL="342900" indent="-342900" algn="just">
              <a:lnSpc>
                <a:spcPct val="150000"/>
              </a:lnSpc>
              <a:buAutoNum type="alphaLcParen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Địa điểm diễn ra sự việc (trả lời câu hỏi Ở đâu?).</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Nguyên nhân của sự việc (trả lời câu hỏi Vì sao?). </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 Mục đích của hoạt động (trả lời câu hỏi Để làm gì?). </a:t>
            </a:r>
            <a:endParaRPr lang="vi-VN" sz="4000" dirty="0">
              <a:effectLst/>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Phương tiện thực hiện hoạt động (trả lời câu hỏi Bằng gì?).</a:t>
            </a:r>
            <a:endParaRPr lang="vi-VN" sz="40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6F48"/>
        </a:solidFill>
        <a:effectLst/>
      </p:bgPr>
    </p:bg>
    <p:spTree>
      <p:nvGrpSpPr>
        <p:cNvPr id="1" name=""/>
        <p:cNvGrpSpPr/>
        <p:nvPr/>
      </p:nvGrpSpPr>
      <p:grpSpPr>
        <a:xfrm>
          <a:off x="0" y="0"/>
          <a:ext cx="0" cy="0"/>
          <a:chOff x="0" y="0"/>
          <a:chExt cx="0" cy="0"/>
        </a:xfrm>
      </p:grpSpPr>
      <p:grpSp>
        <p:nvGrpSpPr>
          <p:cNvPr id="2" name="Group 2"/>
          <p:cNvGrpSpPr/>
          <p:nvPr/>
        </p:nvGrpSpPr>
        <p:grpSpPr>
          <a:xfrm>
            <a:off x="0" y="8743950"/>
            <a:ext cx="18814930" cy="3086100"/>
            <a:chOff x="0" y="0"/>
            <a:chExt cx="4955373" cy="812800"/>
          </a:xfrm>
        </p:grpSpPr>
        <p:sp>
          <p:nvSpPr>
            <p:cNvPr id="3" name="Freeform 3"/>
            <p:cNvSpPr/>
            <p:nvPr/>
          </p:nvSpPr>
          <p:spPr>
            <a:xfrm>
              <a:off x="0" y="0"/>
              <a:ext cx="4955373" cy="812800"/>
            </a:xfrm>
            <a:custGeom>
              <a:avLst/>
              <a:gdLst/>
              <a:ahLst/>
              <a:cxnLst/>
              <a:rect l="l" t="t" r="r" b="b"/>
              <a:pathLst>
                <a:path w="4955373" h="812800">
                  <a:moveTo>
                    <a:pt x="0" y="0"/>
                  </a:moveTo>
                  <a:lnTo>
                    <a:pt x="4955373" y="0"/>
                  </a:lnTo>
                  <a:lnTo>
                    <a:pt x="4955373" y="812800"/>
                  </a:lnTo>
                  <a:lnTo>
                    <a:pt x="0" y="812800"/>
                  </a:lnTo>
                  <a:close/>
                </a:path>
              </a:pathLst>
            </a:custGeom>
            <a:solidFill>
              <a:srgbClr val="F2D8B3"/>
            </a:solidFill>
          </p:spPr>
        </p:sp>
        <p:sp>
          <p:nvSpPr>
            <p:cNvPr id="4" name="TextBox 4"/>
            <p:cNvSpPr txBox="1"/>
            <p:nvPr/>
          </p:nvSpPr>
          <p:spPr>
            <a:xfrm>
              <a:off x="0" y="-57150"/>
              <a:ext cx="4955373" cy="869950"/>
            </a:xfrm>
            <a:prstGeom prst="rect">
              <a:avLst/>
            </a:prstGeom>
          </p:spPr>
          <p:txBody>
            <a:bodyPr lIns="50800" tIns="50800" rIns="50800" bIns="50800" rtlCol="0" anchor="ctr"/>
            <a:lstStyle/>
            <a:p>
              <a:pPr algn="ctr">
                <a:lnSpc>
                  <a:spcPts val="2059"/>
                </a:lnSpc>
              </a:pPr>
              <a:endParaRPr/>
            </a:p>
          </p:txBody>
        </p:sp>
      </p:grpSp>
      <p:sp>
        <p:nvSpPr>
          <p:cNvPr id="5" name="Freeform 5"/>
          <p:cNvSpPr/>
          <p:nvPr/>
        </p:nvSpPr>
        <p:spPr>
          <a:xfrm flipH="1">
            <a:off x="823706" y="2182811"/>
            <a:ext cx="5566613" cy="11685638"/>
          </a:xfrm>
          <a:custGeom>
            <a:avLst/>
            <a:gdLst/>
            <a:ahLst/>
            <a:cxnLst/>
            <a:rect l="l" t="t" r="r" b="b"/>
            <a:pathLst>
              <a:path w="5566613" h="11685638">
                <a:moveTo>
                  <a:pt x="5566613" y="0"/>
                </a:moveTo>
                <a:lnTo>
                  <a:pt x="0" y="0"/>
                </a:lnTo>
                <a:lnTo>
                  <a:pt x="0" y="11685637"/>
                </a:lnTo>
                <a:lnTo>
                  <a:pt x="5566613" y="11685637"/>
                </a:lnTo>
                <a:lnTo>
                  <a:pt x="556661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068715" y="-2473303"/>
            <a:ext cx="15641544" cy="10778446"/>
          </a:xfrm>
          <a:custGeom>
            <a:avLst/>
            <a:gdLst/>
            <a:ahLst/>
            <a:cxnLst/>
            <a:rect l="l" t="t" r="r" b="b"/>
            <a:pathLst>
              <a:path w="15641544" h="10778446">
                <a:moveTo>
                  <a:pt x="0" y="0"/>
                </a:moveTo>
                <a:lnTo>
                  <a:pt x="15641543" y="0"/>
                </a:lnTo>
                <a:lnTo>
                  <a:pt x="15641543" y="10778446"/>
                </a:lnTo>
                <a:lnTo>
                  <a:pt x="0" y="10778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17">
            <a:extLst>
              <a:ext uri="{FF2B5EF4-FFF2-40B4-BE49-F238E27FC236}">
                <a16:creationId xmlns:a16="http://schemas.microsoft.com/office/drawing/2014/main" id="{28FE2064-7FED-03A3-9DBA-BE3E370DA383}"/>
              </a:ext>
            </a:extLst>
          </p:cNvPr>
          <p:cNvSpPr txBox="1"/>
          <p:nvPr/>
        </p:nvSpPr>
        <p:spPr>
          <a:xfrm>
            <a:off x="8214040" y="525586"/>
            <a:ext cx="9250254" cy="4780668"/>
          </a:xfrm>
          <a:prstGeom prst="rect">
            <a:avLst/>
          </a:prstGeom>
        </p:spPr>
        <p:txBody>
          <a:bodyPr wrap="square" lIns="0" tIns="0" rIns="0" bIns="0" rtlCol="0" anchor="t">
            <a:spAutoFit/>
          </a:bodyPr>
          <a:lstStyle/>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BÀI 14</a:t>
            </a:r>
          </a:p>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LUYỆN TỪ VÀ CÂU:</a:t>
            </a:r>
          </a:p>
          <a:p>
            <a:pPr algn="ctr">
              <a:lnSpc>
                <a:spcPct val="150000"/>
              </a:lnSpc>
              <a:spcBef>
                <a:spcPct val="0"/>
              </a:spcBef>
            </a:pPr>
            <a:r>
              <a:rPr lang="vi-VN" sz="7200" b="1" spc="-161" dirty="0">
                <a:solidFill>
                  <a:srgbClr val="DB6F48"/>
                </a:solidFill>
                <a:latin typeface="Arial" panose="020B0604020202020204" pitchFamily="34" charset="0"/>
                <a:cs typeface="Arial" panose="020B0604020202020204" pitchFamily="34" charset="0"/>
              </a:rPr>
              <a:t>TRẠNG NGỮ</a:t>
            </a:r>
            <a:endParaRPr lang="en-US" sz="7200" b="1" spc="-161" dirty="0">
              <a:solidFill>
                <a:srgbClr val="DB6F48"/>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1943734" y="6236475"/>
            <a:ext cx="12972090" cy="4835052"/>
          </a:xfrm>
          <a:custGeom>
            <a:avLst/>
            <a:gdLst/>
            <a:ahLst/>
            <a:cxnLst/>
            <a:rect l="l" t="t" r="r" b="b"/>
            <a:pathLst>
              <a:path w="12972090" h="4835052">
                <a:moveTo>
                  <a:pt x="0" y="0"/>
                </a:moveTo>
                <a:lnTo>
                  <a:pt x="12972090" y="0"/>
                </a:lnTo>
                <a:lnTo>
                  <a:pt x="12972090" y="4835052"/>
                </a:lnTo>
                <a:lnTo>
                  <a:pt x="0" y="483505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23" name="Group 22">
            <a:extLst>
              <a:ext uri="{FF2B5EF4-FFF2-40B4-BE49-F238E27FC236}">
                <a16:creationId xmlns:a16="http://schemas.microsoft.com/office/drawing/2014/main" id="{3D8A7D7C-3EC1-DB24-F6B6-FC9EB0B7FE68}"/>
              </a:ext>
            </a:extLst>
          </p:cNvPr>
          <p:cNvGrpSpPr/>
          <p:nvPr/>
        </p:nvGrpSpPr>
        <p:grpSpPr>
          <a:xfrm>
            <a:off x="2502255" y="3296062"/>
            <a:ext cx="1409904" cy="1305924"/>
            <a:chOff x="2046366" y="3290747"/>
            <a:chExt cx="1409904" cy="1305924"/>
          </a:xfrm>
        </p:grpSpPr>
        <p:sp>
          <p:nvSpPr>
            <p:cNvPr id="8" name="Freeform 8"/>
            <p:cNvSpPr/>
            <p:nvPr/>
          </p:nvSpPr>
          <p:spPr>
            <a:xfrm>
              <a:off x="2046366" y="3290747"/>
              <a:ext cx="1409904" cy="1305924"/>
            </a:xfrm>
            <a:custGeom>
              <a:avLst/>
              <a:gdLst/>
              <a:ahLst/>
              <a:cxnLst/>
              <a:rect l="l" t="t" r="r" b="b"/>
              <a:pathLst>
                <a:path w="1409904" h="1305924">
                  <a:moveTo>
                    <a:pt x="0" y="0"/>
                  </a:moveTo>
                  <a:lnTo>
                    <a:pt x="1409904" y="0"/>
                  </a:lnTo>
                  <a:lnTo>
                    <a:pt x="1409904" y="1305923"/>
                  </a:lnTo>
                  <a:lnTo>
                    <a:pt x="0" y="1305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2308246" y="3438975"/>
              <a:ext cx="886144" cy="1083968"/>
            </a:xfrm>
            <a:custGeom>
              <a:avLst/>
              <a:gdLst/>
              <a:ahLst/>
              <a:cxnLst/>
              <a:rect l="l" t="t" r="r" b="b"/>
              <a:pathLst>
                <a:path w="886144" h="1083968">
                  <a:moveTo>
                    <a:pt x="0" y="0"/>
                  </a:moveTo>
                  <a:lnTo>
                    <a:pt x="886144" y="0"/>
                  </a:lnTo>
                  <a:lnTo>
                    <a:pt x="886144" y="1083968"/>
                  </a:lnTo>
                  <a:lnTo>
                    <a:pt x="0" y="1083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22" name="Group 21">
            <a:extLst>
              <a:ext uri="{FF2B5EF4-FFF2-40B4-BE49-F238E27FC236}">
                <a16:creationId xmlns:a16="http://schemas.microsoft.com/office/drawing/2014/main" id="{01B6A0FA-4CF8-AA34-6404-97BAFD074130}"/>
              </a:ext>
            </a:extLst>
          </p:cNvPr>
          <p:cNvGrpSpPr/>
          <p:nvPr/>
        </p:nvGrpSpPr>
        <p:grpSpPr>
          <a:xfrm>
            <a:off x="2502256" y="5237178"/>
            <a:ext cx="1409904" cy="1371992"/>
            <a:chOff x="1961024" y="4999219"/>
            <a:chExt cx="1409904" cy="1371992"/>
          </a:xfrm>
        </p:grpSpPr>
        <p:sp>
          <p:nvSpPr>
            <p:cNvPr id="9" name="Freeform 9"/>
            <p:cNvSpPr/>
            <p:nvPr/>
          </p:nvSpPr>
          <p:spPr>
            <a:xfrm>
              <a:off x="1961024" y="4999219"/>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2134947" y="5322429"/>
              <a:ext cx="1062057" cy="1048782"/>
            </a:xfrm>
            <a:custGeom>
              <a:avLst/>
              <a:gdLst/>
              <a:ahLst/>
              <a:cxnLst/>
              <a:rect l="l" t="t" r="r" b="b"/>
              <a:pathLst>
                <a:path w="1062057" h="1048782">
                  <a:moveTo>
                    <a:pt x="0" y="0"/>
                  </a:moveTo>
                  <a:lnTo>
                    <a:pt x="1062057" y="0"/>
                  </a:lnTo>
                  <a:lnTo>
                    <a:pt x="1062057" y="1048782"/>
                  </a:lnTo>
                  <a:lnTo>
                    <a:pt x="0" y="10487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21" name="Group 20">
            <a:extLst>
              <a:ext uri="{FF2B5EF4-FFF2-40B4-BE49-F238E27FC236}">
                <a16:creationId xmlns:a16="http://schemas.microsoft.com/office/drawing/2014/main" id="{56004F8E-AA9A-0838-5AEE-05B9E5C596D7}"/>
              </a:ext>
            </a:extLst>
          </p:cNvPr>
          <p:cNvGrpSpPr/>
          <p:nvPr/>
        </p:nvGrpSpPr>
        <p:grpSpPr>
          <a:xfrm>
            <a:off x="2502255" y="7293261"/>
            <a:ext cx="1409904" cy="1305924"/>
            <a:chOff x="2016368" y="6769875"/>
            <a:chExt cx="1409904" cy="1305924"/>
          </a:xfrm>
        </p:grpSpPr>
        <p:sp>
          <p:nvSpPr>
            <p:cNvPr id="11" name="Freeform 11"/>
            <p:cNvSpPr/>
            <p:nvPr/>
          </p:nvSpPr>
          <p:spPr>
            <a:xfrm>
              <a:off x="2016368" y="6769875"/>
              <a:ext cx="1409904" cy="1305924"/>
            </a:xfrm>
            <a:custGeom>
              <a:avLst/>
              <a:gdLst/>
              <a:ahLst/>
              <a:cxnLst/>
              <a:rect l="l" t="t" r="r" b="b"/>
              <a:pathLst>
                <a:path w="1409904" h="1305924">
                  <a:moveTo>
                    <a:pt x="0" y="0"/>
                  </a:moveTo>
                  <a:lnTo>
                    <a:pt x="1409904" y="0"/>
                  </a:lnTo>
                  <a:lnTo>
                    <a:pt x="1409904" y="1305924"/>
                  </a:lnTo>
                  <a:lnTo>
                    <a:pt x="0" y="1305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2206619" y="6978283"/>
              <a:ext cx="955874" cy="975381"/>
            </a:xfrm>
            <a:custGeom>
              <a:avLst/>
              <a:gdLst/>
              <a:ahLst/>
              <a:cxnLst/>
              <a:rect l="l" t="t" r="r" b="b"/>
              <a:pathLst>
                <a:path w="955874" h="975381">
                  <a:moveTo>
                    <a:pt x="0" y="0"/>
                  </a:moveTo>
                  <a:lnTo>
                    <a:pt x="955874" y="0"/>
                  </a:lnTo>
                  <a:lnTo>
                    <a:pt x="955874" y="975381"/>
                  </a:lnTo>
                  <a:lnTo>
                    <a:pt x="0" y="9753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4" name="Freeform 14"/>
          <p:cNvSpPr/>
          <p:nvPr/>
        </p:nvSpPr>
        <p:spPr>
          <a:xfrm rot="-1728690">
            <a:off x="13859903" y="-2779772"/>
            <a:ext cx="5768134" cy="7129154"/>
          </a:xfrm>
          <a:custGeom>
            <a:avLst/>
            <a:gdLst/>
            <a:ahLst/>
            <a:cxnLst/>
            <a:rect l="l" t="t" r="r" b="b"/>
            <a:pathLst>
              <a:path w="5768134" h="7129154">
                <a:moveTo>
                  <a:pt x="0" y="0"/>
                </a:moveTo>
                <a:lnTo>
                  <a:pt x="5768134" y="0"/>
                </a:lnTo>
                <a:lnTo>
                  <a:pt x="5768134" y="7129154"/>
                </a:lnTo>
                <a:lnTo>
                  <a:pt x="0" y="712915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sp>
      <p:sp>
        <p:nvSpPr>
          <p:cNvPr id="16" name="TextBox 16"/>
          <p:cNvSpPr txBox="1"/>
          <p:nvPr/>
        </p:nvSpPr>
        <p:spPr>
          <a:xfrm>
            <a:off x="1905000" y="1428052"/>
            <a:ext cx="8229600" cy="962058"/>
          </a:xfrm>
          <a:prstGeom prst="rect">
            <a:avLst/>
          </a:prstGeom>
        </p:spPr>
        <p:txBody>
          <a:bodyPr wrap="square" lIns="0" tIns="0" rIns="0" bIns="0" rtlCol="0" anchor="t">
            <a:spAutoFit/>
          </a:bodyPr>
          <a:lstStyle/>
          <a:p>
            <a:pPr marL="0" lvl="0" indent="0" algn="ctr">
              <a:lnSpc>
                <a:spcPts val="8001"/>
              </a:lnSpc>
              <a:spcBef>
                <a:spcPct val="0"/>
              </a:spcBef>
            </a:pPr>
            <a:r>
              <a:rPr lang="vi-VN" sz="6600" b="1" dirty="0">
                <a:solidFill>
                  <a:schemeClr val="accent6">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277264A-055E-0651-C7AE-195A487E62D5}"/>
              </a:ext>
            </a:extLst>
          </p:cNvPr>
          <p:cNvSpPr txBox="1"/>
          <p:nvPr/>
        </p:nvSpPr>
        <p:spPr>
          <a:xfrm>
            <a:off x="4149976" y="3549171"/>
            <a:ext cx="3601453"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Nhận xét</a:t>
            </a:r>
            <a:endParaRPr lang="vi-VN" sz="4800" dirty="0">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5F09E4B-512E-6593-22F4-A5F928590666}"/>
              </a:ext>
            </a:extLst>
          </p:cNvPr>
          <p:cNvSpPr txBox="1"/>
          <p:nvPr/>
        </p:nvSpPr>
        <p:spPr>
          <a:xfrm>
            <a:off x="4058908" y="5510887"/>
            <a:ext cx="5466092"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 Rút ra bài học</a:t>
            </a:r>
            <a:endParaRPr lang="vi-VN" sz="4800" dirty="0">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AA3E953-ACD6-F1F5-98C4-61CF7E2E514F}"/>
              </a:ext>
            </a:extLst>
          </p:cNvPr>
          <p:cNvSpPr txBox="1"/>
          <p:nvPr/>
        </p:nvSpPr>
        <p:spPr>
          <a:xfrm>
            <a:off x="4058908" y="7589506"/>
            <a:ext cx="4323092" cy="864019"/>
          </a:xfrm>
          <a:prstGeom prst="rect">
            <a:avLst/>
          </a:prstGeom>
          <a:noFill/>
        </p:spPr>
        <p:txBody>
          <a:bodyPr wrap="square">
            <a:spAutoFit/>
          </a:bodyPr>
          <a:lstStyle/>
          <a:p>
            <a:pPr algn="l">
              <a:lnSpc>
                <a:spcPct val="114000"/>
              </a:lnSpc>
            </a:pPr>
            <a:r>
              <a:rPr lang="vi-VN" sz="4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Luyện tập</a:t>
            </a:r>
            <a:endParaRPr lang="vi-VN" sz="4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3766568">
            <a:off x="-4638184" y="9429702"/>
            <a:ext cx="8955581" cy="7880911"/>
          </a:xfrm>
          <a:custGeom>
            <a:avLst/>
            <a:gdLst/>
            <a:ahLst/>
            <a:cxnLst/>
            <a:rect l="l" t="t" r="r" b="b"/>
            <a:pathLst>
              <a:path w="8955581" h="7880911">
                <a:moveTo>
                  <a:pt x="0" y="0"/>
                </a:moveTo>
                <a:lnTo>
                  <a:pt x="8955581" y="0"/>
                </a:lnTo>
                <a:lnTo>
                  <a:pt x="8955581" y="7880912"/>
                </a:lnTo>
                <a:lnTo>
                  <a:pt x="0" y="78809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5" name="Freeform 5"/>
          <p:cNvSpPr/>
          <p:nvPr/>
        </p:nvSpPr>
        <p:spPr>
          <a:xfrm rot="-3766568">
            <a:off x="13349150" y="5817368"/>
            <a:ext cx="7820300" cy="6881864"/>
          </a:xfrm>
          <a:custGeom>
            <a:avLst/>
            <a:gdLst/>
            <a:ahLst/>
            <a:cxnLst/>
            <a:rect l="l" t="t" r="r" b="b"/>
            <a:pathLst>
              <a:path w="7820300" h="6881864">
                <a:moveTo>
                  <a:pt x="0" y="0"/>
                </a:moveTo>
                <a:lnTo>
                  <a:pt x="7820300" y="0"/>
                </a:lnTo>
                <a:lnTo>
                  <a:pt x="7820300" y="6881864"/>
                </a:lnTo>
                <a:lnTo>
                  <a:pt x="0" y="68818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6" name="Freeform 6"/>
          <p:cNvSpPr/>
          <p:nvPr/>
        </p:nvSpPr>
        <p:spPr>
          <a:xfrm rot="1472322">
            <a:off x="14156743" y="6604750"/>
            <a:ext cx="923989" cy="2839073"/>
          </a:xfrm>
          <a:custGeom>
            <a:avLst/>
            <a:gdLst/>
            <a:ahLst/>
            <a:cxnLst/>
            <a:rect l="l" t="t" r="r" b="b"/>
            <a:pathLst>
              <a:path w="923989" h="2839073">
                <a:moveTo>
                  <a:pt x="0" y="0"/>
                </a:moveTo>
                <a:lnTo>
                  <a:pt x="923989" y="0"/>
                </a:lnTo>
                <a:lnTo>
                  <a:pt x="923989" y="2839072"/>
                </a:lnTo>
                <a:lnTo>
                  <a:pt x="0" y="283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9">
            <a:extLst>
              <a:ext uri="{FF2B5EF4-FFF2-40B4-BE49-F238E27FC236}">
                <a16:creationId xmlns:a16="http://schemas.microsoft.com/office/drawing/2014/main" id="{4E1274F8-7F2D-E2BC-E74D-2455AD1FAFF0}"/>
              </a:ext>
            </a:extLst>
          </p:cNvPr>
          <p:cNvGrpSpPr/>
          <p:nvPr/>
        </p:nvGrpSpPr>
        <p:grpSpPr>
          <a:xfrm>
            <a:off x="5610700" y="2476500"/>
            <a:ext cx="6581374" cy="6096000"/>
            <a:chOff x="2046366" y="3290747"/>
            <a:chExt cx="1409904" cy="1305924"/>
          </a:xfrm>
        </p:grpSpPr>
        <p:sp>
          <p:nvSpPr>
            <p:cNvPr id="11" name="Freeform 8">
              <a:extLst>
                <a:ext uri="{FF2B5EF4-FFF2-40B4-BE49-F238E27FC236}">
                  <a16:creationId xmlns:a16="http://schemas.microsoft.com/office/drawing/2014/main" id="{7FCBA455-ECEF-A74D-8350-3DDF1BD7A7BB}"/>
                </a:ext>
              </a:extLst>
            </p:cNvPr>
            <p:cNvSpPr/>
            <p:nvPr/>
          </p:nvSpPr>
          <p:spPr>
            <a:xfrm>
              <a:off x="2046366" y="3290747"/>
              <a:ext cx="1409904" cy="1305924"/>
            </a:xfrm>
            <a:custGeom>
              <a:avLst/>
              <a:gdLst/>
              <a:ahLst/>
              <a:cxnLst/>
              <a:rect l="l" t="t" r="r" b="b"/>
              <a:pathLst>
                <a:path w="1409904" h="1305924">
                  <a:moveTo>
                    <a:pt x="0" y="0"/>
                  </a:moveTo>
                  <a:lnTo>
                    <a:pt x="1409904" y="0"/>
                  </a:lnTo>
                  <a:lnTo>
                    <a:pt x="1409904" y="1305923"/>
                  </a:lnTo>
                  <a:lnTo>
                    <a:pt x="0" y="13059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0">
              <a:extLst>
                <a:ext uri="{FF2B5EF4-FFF2-40B4-BE49-F238E27FC236}">
                  <a16:creationId xmlns:a16="http://schemas.microsoft.com/office/drawing/2014/main" id="{99BCE183-01FB-188E-580A-653098B23C2E}"/>
                </a:ext>
              </a:extLst>
            </p:cNvPr>
            <p:cNvSpPr/>
            <p:nvPr/>
          </p:nvSpPr>
          <p:spPr>
            <a:xfrm>
              <a:off x="2308246" y="3438975"/>
              <a:ext cx="886144" cy="1083968"/>
            </a:xfrm>
            <a:custGeom>
              <a:avLst/>
              <a:gdLst/>
              <a:ahLst/>
              <a:cxnLst/>
              <a:rect l="l" t="t" r="r" b="b"/>
              <a:pathLst>
                <a:path w="886144" h="1083968">
                  <a:moveTo>
                    <a:pt x="0" y="0"/>
                  </a:moveTo>
                  <a:lnTo>
                    <a:pt x="886144" y="0"/>
                  </a:lnTo>
                  <a:lnTo>
                    <a:pt x="886144" y="1083968"/>
                  </a:lnTo>
                  <a:lnTo>
                    <a:pt x="0" y="1083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3" name="TextBox 12">
            <a:extLst>
              <a:ext uri="{FF2B5EF4-FFF2-40B4-BE49-F238E27FC236}">
                <a16:creationId xmlns:a16="http://schemas.microsoft.com/office/drawing/2014/main" id="{14E3C9E3-94CF-16AA-706C-B59B3E6C5612}"/>
              </a:ext>
            </a:extLst>
          </p:cNvPr>
          <p:cNvSpPr txBox="1"/>
          <p:nvPr/>
        </p:nvSpPr>
        <p:spPr>
          <a:xfrm>
            <a:off x="6268220" y="903641"/>
            <a:ext cx="5314180" cy="1153393"/>
          </a:xfrm>
          <a:prstGeom prst="rect">
            <a:avLst/>
          </a:prstGeom>
          <a:noFill/>
        </p:spPr>
        <p:txBody>
          <a:bodyPr wrap="square">
            <a:spAutoFit/>
          </a:bodyPr>
          <a:lstStyle/>
          <a:p>
            <a:pPr algn="ctr">
              <a:lnSpc>
                <a:spcPct val="114000"/>
              </a:lnSpc>
            </a:pPr>
            <a:r>
              <a:rPr lang="vi-VN" sz="6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Nhận xét</a:t>
            </a:r>
            <a:endParaRPr lang="vi-VN" sz="66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62FB897-F9E8-FBF9-2ABB-1C5B73D1CDBD}"/>
              </a:ext>
            </a:extLst>
          </p:cNvPr>
          <p:cNvSpPr txBox="1"/>
          <p:nvPr/>
        </p:nvSpPr>
        <p:spPr>
          <a:xfrm>
            <a:off x="1447800" y="723900"/>
            <a:ext cx="15392400" cy="4029501"/>
          </a:xfrm>
          <a:prstGeom prst="rect">
            <a:avLst/>
          </a:prstGeom>
          <a:noFill/>
        </p:spPr>
        <p:txBody>
          <a:bodyPr wrap="square">
            <a:spAutoFit/>
          </a:bodyPr>
          <a:lstStyle/>
          <a:p>
            <a:pPr algn="just">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Ngày hôm đó, mầm cỏ đã lầm tầm xanh khắp các ngọn đồi. Đêm ấy, trời mua phùn. Đêm hôm sau, lại mua tiếp. Sáng ngày thứ ba, Nhẫn lùa đàn bỏ ra đi.</a:t>
            </a:r>
            <a:endParaRPr lang="vi-VN" sz="4400" dirty="0">
              <a:solidFill>
                <a:schemeClr val="bg1"/>
              </a:solidFill>
              <a:effectLst/>
              <a:latin typeface="Arial" panose="020B0604020202020204" pitchFamily="34" charset="0"/>
              <a:cs typeface="Arial" panose="020B0604020202020204" pitchFamily="34" charset="0"/>
            </a:endParaRPr>
          </a:p>
          <a:p>
            <a:pPr algn="r">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Theo HỒ PHƯƠNG</a:t>
            </a:r>
            <a:endParaRPr lang="vi-VN" sz="4400" dirty="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AC1C080-D5F3-CE86-D634-B8AA523686DA}"/>
              </a:ext>
            </a:extLst>
          </p:cNvPr>
          <p:cNvSpPr/>
          <p:nvPr/>
        </p:nvSpPr>
        <p:spPr>
          <a:xfrm>
            <a:off x="1447800" y="5143500"/>
            <a:ext cx="41910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trạng ngữ trong mỗi câu</a:t>
            </a:r>
            <a:endParaRPr lang="vi-VN" sz="3600" dirty="0">
              <a:effectLst/>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B18A9209-5F2F-5E02-0356-DBFAC9744ABB}"/>
              </a:ext>
            </a:extLst>
          </p:cNvPr>
          <p:cNvSpPr/>
          <p:nvPr/>
        </p:nvSpPr>
        <p:spPr>
          <a:xfrm>
            <a:off x="5981700" y="5143499"/>
            <a:ext cx="52578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đứng ở vị trí nào trong mỗi câu trên?</a:t>
            </a:r>
            <a:endParaRPr lang="vi-VN" sz="3600" dirty="0">
              <a:effectLst/>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3AFAD70-AFE3-E7EA-8F86-27D0AD6482AC}"/>
              </a:ext>
            </a:extLst>
          </p:cNvPr>
          <p:cNvSpPr/>
          <p:nvPr/>
        </p:nvSpPr>
        <p:spPr>
          <a:xfrm>
            <a:off x="11582400" y="5123792"/>
            <a:ext cx="5257800" cy="4029501"/>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a:t>
            </a:r>
          </a:p>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chủ ngữ và vị ngữ bằng dấu câu nào?</a:t>
            </a:r>
            <a:endParaRPr lang="vi-VN" sz="36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462FB897-F9E8-FBF9-2ABB-1C5B73D1CDBD}"/>
              </a:ext>
            </a:extLst>
          </p:cNvPr>
          <p:cNvSpPr txBox="1"/>
          <p:nvPr/>
        </p:nvSpPr>
        <p:spPr>
          <a:xfrm>
            <a:off x="1447800" y="2811482"/>
            <a:ext cx="15392400" cy="4029501"/>
          </a:xfrm>
          <a:prstGeom prst="rect">
            <a:avLst/>
          </a:prstGeom>
          <a:noFill/>
        </p:spPr>
        <p:txBody>
          <a:bodyPr wrap="square">
            <a:spAutoFit/>
          </a:bodyPr>
          <a:lstStyle/>
          <a:p>
            <a:pPr algn="just">
              <a:lnSpc>
                <a:spcPct val="150000"/>
              </a:lnSpc>
            </a:pP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Ngày hôm đó</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mầm cỏ đã lầm tầm xanh khắp các ngọn đồi.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Đêm ấy</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trời mua phùn.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Đêm hôm sau</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lại mua tiếp.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Sáng</a:t>
            </a:r>
            <a:r>
              <a:rPr lang="vi-VN"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vi-VN" sz="4400" b="1" dirty="0">
                <a:solidFill>
                  <a:schemeClr val="accent6">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ngày thứ ba</a:t>
            </a: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 Nhẫn lùa đàn bỏ ra đi.</a:t>
            </a:r>
            <a:endParaRPr lang="vi-VN" sz="4400" dirty="0">
              <a:solidFill>
                <a:schemeClr val="bg1"/>
              </a:solidFill>
              <a:effectLst/>
              <a:latin typeface="Arial" panose="020B0604020202020204" pitchFamily="34" charset="0"/>
              <a:cs typeface="Arial" panose="020B0604020202020204" pitchFamily="34" charset="0"/>
            </a:endParaRPr>
          </a:p>
          <a:p>
            <a:pPr algn="r">
              <a:lnSpc>
                <a:spcPct val="150000"/>
              </a:lnSpc>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Theo HỒ PHƯƠNG</a:t>
            </a:r>
            <a:endParaRPr lang="vi-VN" sz="4400" dirty="0">
              <a:solidFill>
                <a:schemeClr val="bg1"/>
              </a:solidFill>
              <a:effectLst/>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AC1C080-D5F3-CE86-D634-B8AA523686DA}"/>
              </a:ext>
            </a:extLst>
          </p:cNvPr>
          <p:cNvSpPr/>
          <p:nvPr/>
        </p:nvSpPr>
        <p:spPr>
          <a:xfrm>
            <a:off x="1447800" y="723900"/>
            <a:ext cx="11049000" cy="1562335"/>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trạng ngữ trong mỗi câu</a:t>
            </a:r>
            <a:endParaRPr lang="vi-VN" sz="440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D127F1-8DE0-706D-E3E1-6357552B1AC0}"/>
              </a:ext>
            </a:extLst>
          </p:cNvPr>
          <p:cNvSpPr txBox="1"/>
          <p:nvPr/>
        </p:nvSpPr>
        <p:spPr>
          <a:xfrm>
            <a:off x="3352800" y="7204499"/>
            <a:ext cx="13487400" cy="1824923"/>
          </a:xfrm>
          <a:prstGeom prst="rect">
            <a:avLst/>
          </a:prstGeom>
          <a:noFill/>
        </p:spPr>
        <p:txBody>
          <a:bodyPr wrap="square">
            <a:spAutoFit/>
          </a:bodyPr>
          <a:lstStyle/>
          <a:p>
            <a:pPr algn="just">
              <a:lnSpc>
                <a:spcPct val="150000"/>
              </a:lnSpc>
            </a:pPr>
            <a:r>
              <a:rPr lang="vi-VN"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Các trạng ngữ đều bổ sung thông tin về thời gian diễn ra sự việc trong câu.</a:t>
            </a:r>
            <a:endParaRPr lang="vi-VN" sz="4000" b="1" dirty="0">
              <a:solidFill>
                <a:schemeClr val="bg1"/>
              </a:solidFill>
              <a:effectLst/>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E71D54BC-ECCE-DD0B-9F8D-5F65DDF95413}"/>
              </a:ext>
            </a:extLst>
          </p:cNvPr>
          <p:cNvSpPr/>
          <p:nvPr/>
        </p:nvSpPr>
        <p:spPr>
          <a:xfrm>
            <a:off x="1066800" y="7752456"/>
            <a:ext cx="1676400" cy="830366"/>
          </a:xfrm>
          <a:prstGeom prst="rightArrow">
            <a:avLst/>
          </a:prstGeom>
          <a:solidFill>
            <a:srgbClr val="FF9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8608330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5C72"/>
        </a:solidFill>
        <a:effectLst/>
      </p:bgPr>
    </p:bg>
    <p:spTree>
      <p:nvGrpSpPr>
        <p:cNvPr id="1" name=""/>
        <p:cNvGrpSpPr/>
        <p:nvPr/>
      </p:nvGrpSpPr>
      <p:grpSpPr>
        <a:xfrm>
          <a:off x="0" y="0"/>
          <a:ext cx="0" cy="0"/>
          <a:chOff x="0" y="0"/>
          <a:chExt cx="0" cy="0"/>
        </a:xfrm>
      </p:grpSpPr>
      <p:grpSp>
        <p:nvGrpSpPr>
          <p:cNvPr id="2" name="Group 2"/>
          <p:cNvGrpSpPr/>
          <p:nvPr/>
        </p:nvGrpSpPr>
        <p:grpSpPr>
          <a:xfrm>
            <a:off x="-1332062" y="9760070"/>
            <a:ext cx="19620062" cy="526930"/>
            <a:chOff x="0" y="0"/>
            <a:chExt cx="5167424" cy="138780"/>
          </a:xfrm>
        </p:grpSpPr>
        <p:sp>
          <p:nvSpPr>
            <p:cNvPr id="3" name="Freeform 3"/>
            <p:cNvSpPr/>
            <p:nvPr/>
          </p:nvSpPr>
          <p:spPr>
            <a:xfrm>
              <a:off x="0" y="0"/>
              <a:ext cx="5167424" cy="138780"/>
            </a:xfrm>
            <a:custGeom>
              <a:avLst/>
              <a:gdLst/>
              <a:ahLst/>
              <a:cxnLst/>
              <a:rect l="l" t="t" r="r" b="b"/>
              <a:pathLst>
                <a:path w="5167424" h="138780">
                  <a:moveTo>
                    <a:pt x="0" y="0"/>
                  </a:moveTo>
                  <a:lnTo>
                    <a:pt x="5167424" y="0"/>
                  </a:lnTo>
                  <a:lnTo>
                    <a:pt x="5167424" y="138780"/>
                  </a:lnTo>
                  <a:lnTo>
                    <a:pt x="0" y="138780"/>
                  </a:lnTo>
                  <a:close/>
                </a:path>
              </a:pathLst>
            </a:custGeom>
            <a:solidFill>
              <a:srgbClr val="EEEEE1"/>
            </a:solidFill>
          </p:spPr>
        </p:sp>
        <p:sp>
          <p:nvSpPr>
            <p:cNvPr id="4" name="TextBox 4"/>
            <p:cNvSpPr txBox="1"/>
            <p:nvPr/>
          </p:nvSpPr>
          <p:spPr>
            <a:xfrm>
              <a:off x="0" y="-38100"/>
              <a:ext cx="5167424" cy="17688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5" name="Rectangle: Rounded Corners 4">
            <a:extLst>
              <a:ext uri="{FF2B5EF4-FFF2-40B4-BE49-F238E27FC236}">
                <a16:creationId xmlns:a16="http://schemas.microsoft.com/office/drawing/2014/main" id="{AFC7D9B7-4068-82FA-47C0-9D4B3418B79F}"/>
              </a:ext>
            </a:extLst>
          </p:cNvPr>
          <p:cNvSpPr/>
          <p:nvPr/>
        </p:nvSpPr>
        <p:spPr>
          <a:xfrm>
            <a:off x="1028700" y="1028702"/>
            <a:ext cx="15887700" cy="1447798"/>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đứng ở vị trí nào trong mỗi câu trên?</a:t>
            </a:r>
            <a:endParaRPr lang="vi-VN" sz="4400"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150E4FE-AB94-36C9-9CE8-901D6F45A45A}"/>
              </a:ext>
            </a:extLst>
          </p:cNvPr>
          <p:cNvSpPr txBox="1"/>
          <p:nvPr/>
        </p:nvSpPr>
        <p:spPr>
          <a:xfrm>
            <a:off x="4069475" y="3162300"/>
            <a:ext cx="9806150" cy="799706"/>
          </a:xfrm>
          <a:prstGeom prst="rect">
            <a:avLst/>
          </a:prstGeom>
          <a:noFill/>
        </p:spPr>
        <p:txBody>
          <a:bodyPr wrap="square">
            <a:spAutoFit/>
          </a:bodyPr>
          <a:lstStyle/>
          <a:p>
            <a:pPr marL="285750" indent="-285750" algn="ctr">
              <a:lnSpc>
                <a:spcPct val="114000"/>
              </a:lnSpc>
              <a:buFont typeface="Arial" panose="020B0604020202020204" pitchFamily="34" charset="0"/>
              <a:buChar char="•"/>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Các trạng ngữ đều đứng đầu câu.</a:t>
            </a:r>
            <a:endParaRPr lang="vi-VN" sz="4400" dirty="0">
              <a:solidFill>
                <a:schemeClr val="bg1"/>
              </a:solidFill>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CE90D3B-E157-E42B-309F-80CB7E939134}"/>
              </a:ext>
            </a:extLst>
          </p:cNvPr>
          <p:cNvSpPr/>
          <p:nvPr/>
        </p:nvSpPr>
        <p:spPr>
          <a:xfrm>
            <a:off x="1041838" y="4458292"/>
            <a:ext cx="15887700" cy="2345515"/>
          </a:xfrm>
          <a:prstGeom prst="roundRect">
            <a:avLst>
              <a:gd name="adj" fmla="val 375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3: </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chủ ngữ và vị ngữ bằng dấu câu nào?</a:t>
            </a:r>
            <a:endParaRPr lang="vi-VN" sz="4400"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125D0F-5FF8-6C2C-95B6-7ADAC6A6FD89}"/>
              </a:ext>
            </a:extLst>
          </p:cNvPr>
          <p:cNvSpPr txBox="1"/>
          <p:nvPr/>
        </p:nvSpPr>
        <p:spPr>
          <a:xfrm>
            <a:off x="1447800" y="7300094"/>
            <a:ext cx="15049500" cy="199817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4400" dirty="0">
                <a:solidFill>
                  <a:schemeClr val="bg1"/>
                </a:solidFill>
                <a:effectLst/>
                <a:latin typeface="Arial" panose="020B0604020202020204" pitchFamily="34" charset="0"/>
                <a:ea typeface="Calibri" panose="020F0502020204030204" pitchFamily="34" charset="0"/>
                <a:cs typeface="Arial" panose="020B0604020202020204" pitchFamily="34" charset="0"/>
              </a:rPr>
              <a:t>Trạng ngữ được ngăn cách với chủ ngữ và vị ngữ bằng dấu phẩy.</a:t>
            </a:r>
            <a:endParaRPr lang="vi-VN" sz="44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3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704</Words>
  <Application>Microsoft Office PowerPoint</Application>
  <PresentationFormat>Custom</PresentationFormat>
  <Paragraphs>54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kenhgiaovien_luyen_tu_va_cau_trang_ngu_tiep_theo</dc:title>
  <cp:lastModifiedBy>My Tra</cp:lastModifiedBy>
  <cp:revision>4</cp:revision>
  <dcterms:created xsi:type="dcterms:W3CDTF">2006-08-16T00:00:00Z</dcterms:created>
  <dcterms:modified xsi:type="dcterms:W3CDTF">2023-11-22T06:42:40Z</dcterms:modified>
  <dc:identifier>DAF0tUuC_K4</dc:identifier>
</cp:coreProperties>
</file>