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sldIdLst>
    <p:sldId id="8768" r:id="rId3"/>
    <p:sldId id="259" r:id="rId4"/>
    <p:sldId id="266" r:id="rId5"/>
    <p:sldId id="271" r:id="rId6"/>
    <p:sldId id="264" r:id="rId7"/>
    <p:sldId id="281" r:id="rId8"/>
    <p:sldId id="274" r:id="rId9"/>
    <p:sldId id="267" r:id="rId10"/>
    <p:sldId id="282" r:id="rId11"/>
    <p:sldId id="283" r:id="rId12"/>
    <p:sldId id="263" r:id="rId13"/>
    <p:sldId id="270" r:id="rId14"/>
    <p:sldId id="8773" r:id="rId15"/>
  </p:sldIdLst>
  <p:sldSz cx="12192000" cy="6858000"/>
  <p:notesSz cx="6858000" cy="9144000"/>
  <p:embeddedFontLst>
    <p:embeddedFont>
      <p:font typeface="UTM Avo" panose="02040603050506020204" pitchFamily="18" charset="0"/>
      <p:regular r:id="rId16"/>
      <p:bold r:id="rId17"/>
      <p:italic r:id="rId18"/>
      <p:boldItalic r:id="rId19"/>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45" autoAdjust="0"/>
    <p:restoredTop sz="94643"/>
  </p:normalViewPr>
  <p:slideViewPr>
    <p:cSldViewPr snapToGrid="0">
      <p:cViewPr varScale="1">
        <p:scale>
          <a:sx n="70" d="100"/>
          <a:sy n="70" d="100"/>
        </p:scale>
        <p:origin x="334"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22/2/2024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18.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
            <a:ext cx="1143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929144" y="-24606"/>
            <a:ext cx="123825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J0124039"/>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5400000">
            <a:off x="-20637" y="5565775"/>
            <a:ext cx="1338262"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J0124039"/>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58488" y="5445126"/>
            <a:ext cx="145891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8"/>
          <p:cNvSpPr txBox="1">
            <a:spLocks noChangeArrowheads="1"/>
          </p:cNvSpPr>
          <p:nvPr/>
        </p:nvSpPr>
        <p:spPr bwMode="auto">
          <a:xfrm>
            <a:off x="2173288" y="4876801"/>
            <a:ext cx="79613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3200" b="1" i="1" dirty="0" err="1">
                <a:solidFill>
                  <a:srgbClr val="0000FF"/>
                </a:solidFill>
                <a:latin typeface="Times New Roman" panose="02020603050405020304" pitchFamily="18" charset="0"/>
              </a:rPr>
              <a:t>Giáo</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viên</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thực</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hiện</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Nguyễn</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Thùy</a:t>
            </a:r>
            <a:r>
              <a:rPr lang="en-US" altLang="en-US" sz="3200" b="1" i="1" dirty="0">
                <a:solidFill>
                  <a:srgbClr val="0000FF"/>
                </a:solidFill>
                <a:latin typeface="Times New Roman" panose="02020603050405020304" pitchFamily="18" charset="0"/>
              </a:rPr>
              <a:t> Dung</a:t>
            </a:r>
          </a:p>
          <a:p>
            <a:pPr algn="ctr">
              <a:spcBef>
                <a:spcPct val="50000"/>
              </a:spcBef>
            </a:pPr>
            <a:r>
              <a:rPr lang="en-US" altLang="en-US" sz="3200" b="1" i="1" dirty="0" err="1">
                <a:solidFill>
                  <a:srgbClr val="0000FF"/>
                </a:solidFill>
                <a:latin typeface="Times New Roman" panose="02020603050405020304" pitchFamily="18" charset="0"/>
              </a:rPr>
              <a:t>Trường</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Tiểu</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học</a:t>
            </a:r>
            <a:r>
              <a:rPr lang="en-US" altLang="en-US" sz="3200" b="1" i="1" dirty="0">
                <a:solidFill>
                  <a:srgbClr val="0000FF"/>
                </a:solidFill>
                <a:latin typeface="Times New Roman" panose="02020603050405020304" pitchFamily="18" charset="0"/>
              </a:rPr>
              <a:t> Nam </a:t>
            </a:r>
            <a:r>
              <a:rPr lang="en-US" altLang="en-US" sz="3200" b="1" i="1" dirty="0" err="1">
                <a:solidFill>
                  <a:srgbClr val="0000FF"/>
                </a:solidFill>
                <a:latin typeface="Times New Roman" panose="02020603050405020304" pitchFamily="18" charset="0"/>
              </a:rPr>
              <a:t>Hải</a:t>
            </a:r>
            <a:endParaRPr lang="en-US" altLang="en-US" sz="3200" b="1" i="1" dirty="0">
              <a:solidFill>
                <a:srgbClr val="0000FF"/>
              </a:solidFill>
              <a:latin typeface="Times New Roman" panose="02020603050405020304" pitchFamily="18" charset="0"/>
            </a:endParaRPr>
          </a:p>
        </p:txBody>
      </p:sp>
      <p:sp>
        <p:nvSpPr>
          <p:cNvPr id="23561" name="Text Box 9"/>
          <p:cNvSpPr txBox="1">
            <a:spLocks noChangeArrowheads="1"/>
          </p:cNvSpPr>
          <p:nvPr/>
        </p:nvSpPr>
        <p:spPr bwMode="auto">
          <a:xfrm>
            <a:off x="1054100" y="2498726"/>
            <a:ext cx="9704387"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4000" b="1" dirty="0">
                <a:solidFill>
                  <a:srgbClr val="0000FF"/>
                </a:solidFill>
                <a:latin typeface="Times New Roman" panose="02020603050405020304" pitchFamily="18" charset="0"/>
              </a:rPr>
              <a:t>Môn: </a:t>
            </a:r>
            <a:r>
              <a:rPr lang="en-US" altLang="en-US" sz="4000" b="1" dirty="0" err="1">
                <a:solidFill>
                  <a:srgbClr val="0000FF"/>
                </a:solidFill>
                <a:latin typeface="Times New Roman" panose="02020603050405020304" pitchFamily="18" charset="0"/>
              </a:rPr>
              <a:t>Tiếng</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Việt</a:t>
            </a:r>
            <a:r>
              <a:rPr lang="en-US" altLang="en-US" sz="4000" b="1" dirty="0">
                <a:solidFill>
                  <a:srgbClr val="0000FF"/>
                </a:solidFill>
                <a:latin typeface="Times New Roman" panose="02020603050405020304" pitchFamily="18" charset="0"/>
              </a:rPr>
              <a:t> - </a:t>
            </a:r>
            <a:r>
              <a:rPr lang="en-US" altLang="en-US" sz="4000" b="1" dirty="0" err="1">
                <a:solidFill>
                  <a:srgbClr val="0000FF"/>
                </a:solidFill>
                <a:latin typeface="Times New Roman" panose="02020603050405020304" pitchFamily="18" charset="0"/>
              </a:rPr>
              <a:t>Lớp</a:t>
            </a:r>
            <a:r>
              <a:rPr lang="en-US" altLang="en-US" sz="4000" b="1" dirty="0">
                <a:solidFill>
                  <a:srgbClr val="0000FF"/>
                </a:solidFill>
                <a:latin typeface="Times New Roman" panose="02020603050405020304" pitchFamily="18" charset="0"/>
              </a:rPr>
              <a:t> 4</a:t>
            </a:r>
          </a:p>
          <a:p>
            <a:pPr algn="ctr">
              <a:spcBef>
                <a:spcPct val="50000"/>
              </a:spcBef>
            </a:pPr>
            <a:r>
              <a:rPr lang="en-US" altLang="en-US" sz="3600" b="1" dirty="0" err="1">
                <a:solidFill>
                  <a:srgbClr val="FF0000"/>
                </a:solidFill>
                <a:latin typeface="Times New Roman" panose="02020603050405020304" pitchFamily="18" charset="0"/>
              </a:rPr>
              <a:t>Luyện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từ</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và</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câu</a:t>
            </a:r>
            <a:r>
              <a:rPr lang="en-US" altLang="en-US" sz="3600" b="1" dirty="0">
                <a:solidFill>
                  <a:srgbClr val="FF0000"/>
                </a:solidFill>
                <a:latin typeface="Times New Roman" panose="02020603050405020304" pitchFamily="18" charset="0"/>
              </a:rPr>
              <a:t>: DẤU GẠCH NGANG</a:t>
            </a:r>
          </a:p>
        </p:txBody>
      </p:sp>
      <p:sp>
        <p:nvSpPr>
          <p:cNvPr id="3082" name="WordArt 11"/>
          <p:cNvSpPr>
            <a:spLocks noChangeArrowheads="1" noChangeShapeType="1" noTextEdit="1"/>
          </p:cNvSpPr>
          <p:nvPr/>
        </p:nvSpPr>
        <p:spPr bwMode="auto">
          <a:xfrm>
            <a:off x="-10896600" y="762000"/>
            <a:ext cx="13792200" cy="1276350"/>
          </a:xfrm>
          <a:prstGeom prst="rect">
            <a:avLst/>
          </a:prstGeom>
        </p:spPr>
        <p:txBody>
          <a:bodyPr wrap="none" fromWordArt="1">
            <a:prstTxWarp prst="textPlain">
              <a:avLst>
                <a:gd name="adj" fmla="val 50000"/>
              </a:avLst>
            </a:prstTxWarp>
          </a:bodyPr>
          <a:lstStyle/>
          <a:p>
            <a:pPr algn="ctr"/>
            <a:r>
              <a:rPr lang="en-US" sz="4400" b="1" i="1" kern="10" dirty="0">
                <a:ln w="9525">
                  <a:solidFill>
                    <a:srgbClr val="FF0000"/>
                  </a:solidFill>
                  <a:round/>
                  <a:headEnd/>
                  <a:tailEnd/>
                </a:ln>
                <a:solidFill>
                  <a:srgbClr val="00FF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NHIỆT LIỆT CHÀO MỪNG QÚY THẦY CÔ VỀ DỰ GIỜ </a:t>
            </a:r>
          </a:p>
        </p:txBody>
      </p:sp>
      <p:pic>
        <p:nvPicPr>
          <p:cNvPr id="9225" name="Picture 14" descr="EXPLOD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7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5" descr="EXPLOD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60100" y="1397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757156"/>
      </p:ext>
    </p:extLst>
  </p:cSld>
  <p:clrMapOvr>
    <a:masterClrMapping/>
  </p:clrMapOvr>
  <mc:AlternateContent xmlns:mc="http://schemas.openxmlformats.org/markup-compatibility/2006" xmlns:p14="http://schemas.microsoft.com/office/powerpoint/2010/main">
    <mc:Choice Requires="p14">
      <p:transition spd="slow" p14:dur="2000" advTm="17908"/>
    </mc:Choice>
    <mc:Fallback xmlns="">
      <p:transition spd="slow" advTm="1790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additive="base">
                                        <p:cTn id="7" dur="5000" fill="hold"/>
                                        <p:tgtEl>
                                          <p:spTgt spid="3082"/>
                                        </p:tgtEl>
                                        <p:attrNameLst>
                                          <p:attrName>ppt_x</p:attrName>
                                        </p:attrNameLst>
                                      </p:cBhvr>
                                      <p:tavLst>
                                        <p:tav tm="0">
                                          <p:val>
                                            <p:strVal val="1+#ppt_w/2"/>
                                          </p:val>
                                        </p:tav>
                                        <p:tav tm="100000">
                                          <p:val>
                                            <p:strVal val="#ppt_x"/>
                                          </p:val>
                                        </p:tav>
                                      </p:tavLst>
                                    </p:anim>
                                    <p:anim calcmode="lin" valueType="num">
                                      <p:cBhvr additive="base">
                                        <p:cTn id="8" dur="5000" fill="hold"/>
                                        <p:tgtEl>
                                          <p:spTgt spid="3082"/>
                                        </p:tgtEl>
                                        <p:attrNameLst>
                                          <p:attrName>ppt_y</p:attrName>
                                        </p:attrNameLst>
                                      </p:cBhvr>
                                      <p:tavLst>
                                        <p:tav tm="0">
                                          <p:val>
                                            <p:strVal val="#ppt_y"/>
                                          </p:val>
                                        </p:tav>
                                        <p:tav tm="100000">
                                          <p:val>
                                            <p:strVal val="#ppt_y"/>
                                          </p:val>
                                        </p:tav>
                                      </p:tavLst>
                                    </p:anim>
                                  </p:childTnLst>
                                </p:cTn>
                              </p:par>
                              <p:par>
                                <p:cTn id="9" presetID="20" presetClass="entr" presetSubtype="0" fill="hold" nodeType="withEffect">
                                  <p:stCondLst>
                                    <p:cond delay="0"/>
                                  </p:stCondLst>
                                  <p:childTnLst>
                                    <p:set>
                                      <p:cBhvr>
                                        <p:cTn id="10" dur="1" fill="hold">
                                          <p:stCondLst>
                                            <p:cond delay="0"/>
                                          </p:stCondLst>
                                        </p:cTn>
                                        <p:tgtEl>
                                          <p:spTgt spid="23558"/>
                                        </p:tgtEl>
                                        <p:attrNameLst>
                                          <p:attrName>style.visibility</p:attrName>
                                        </p:attrNameLst>
                                      </p:cBhvr>
                                      <p:to>
                                        <p:strVal val="visible"/>
                                      </p:to>
                                    </p:set>
                                    <p:animEffect transition="in" filter="wedge">
                                      <p:cBhvr>
                                        <p:cTn id="11" dur="2000"/>
                                        <p:tgtEl>
                                          <p:spTgt spid="23558"/>
                                        </p:tgtEl>
                                      </p:cBhvr>
                                    </p:animEffect>
                                  </p:childTnLst>
                                </p:cTn>
                              </p:par>
                              <p:par>
                                <p:cTn id="12" presetID="20" presetClass="entr" presetSubtype="0" fill="hold" nodeType="withEffect">
                                  <p:stCondLst>
                                    <p:cond delay="0"/>
                                  </p:stCondLst>
                                  <p:childTnLst>
                                    <p:set>
                                      <p:cBhvr>
                                        <p:cTn id="13" dur="1" fill="hold">
                                          <p:stCondLst>
                                            <p:cond delay="0"/>
                                          </p:stCondLst>
                                        </p:cTn>
                                        <p:tgtEl>
                                          <p:spTgt spid="23559"/>
                                        </p:tgtEl>
                                        <p:attrNameLst>
                                          <p:attrName>style.visibility</p:attrName>
                                        </p:attrNameLst>
                                      </p:cBhvr>
                                      <p:to>
                                        <p:strVal val="visible"/>
                                      </p:to>
                                    </p:set>
                                    <p:animEffect transition="in" filter="wedge">
                                      <p:cBhvr>
                                        <p:cTn id="14" dur="2000"/>
                                        <p:tgtEl>
                                          <p:spTgt spid="23559"/>
                                        </p:tgtEl>
                                      </p:cBhvr>
                                    </p:animEffect>
                                  </p:childTnLst>
                                </p:cTn>
                              </p:par>
                              <p:par>
                                <p:cTn id="15" presetID="20" presetClass="entr" presetSubtype="0" fill="hold" grpId="0" nodeType="withEffect">
                                  <p:stCondLst>
                                    <p:cond delay="0"/>
                                  </p:stCondLst>
                                  <p:iterate type="lt">
                                    <p:tmPct val="0"/>
                                  </p:iterate>
                                  <p:childTnLst>
                                    <p:set>
                                      <p:cBhvr>
                                        <p:cTn id="16" dur="1" fill="hold">
                                          <p:stCondLst>
                                            <p:cond delay="0"/>
                                          </p:stCondLst>
                                        </p:cTn>
                                        <p:tgtEl>
                                          <p:spTgt spid="23560"/>
                                        </p:tgtEl>
                                        <p:attrNameLst>
                                          <p:attrName>style.visibility</p:attrName>
                                        </p:attrNameLst>
                                      </p:cBhvr>
                                      <p:to>
                                        <p:strVal val="visible"/>
                                      </p:to>
                                    </p:set>
                                    <p:animEffect transition="in" filter="wedge">
                                      <p:cBhvr>
                                        <p:cTn id="17" dur="2000"/>
                                        <p:tgtEl>
                                          <p:spTgt spid="23560"/>
                                        </p:tgtEl>
                                      </p:cBhvr>
                                    </p:animEffect>
                                  </p:childTnLst>
                                </p:cTn>
                              </p:par>
                              <p:par>
                                <p:cTn id="18" presetID="20" presetClass="entr" presetSubtype="0" fill="hold" grpId="0" nodeType="withEffect">
                                  <p:stCondLst>
                                    <p:cond delay="0"/>
                                  </p:stCondLst>
                                  <p:iterate type="lt">
                                    <p:tmPct val="0"/>
                                  </p:iterate>
                                  <p:childTnLst>
                                    <p:set>
                                      <p:cBhvr>
                                        <p:cTn id="19" dur="1" fill="hold">
                                          <p:stCondLst>
                                            <p:cond delay="0"/>
                                          </p:stCondLst>
                                        </p:cTn>
                                        <p:tgtEl>
                                          <p:spTgt spid="23561"/>
                                        </p:tgtEl>
                                        <p:attrNameLst>
                                          <p:attrName>style.visibility</p:attrName>
                                        </p:attrNameLst>
                                      </p:cBhvr>
                                      <p:to>
                                        <p:strVal val="visible"/>
                                      </p:to>
                                    </p:set>
                                    <p:animEffect transition="in" filter="wedge">
                                      <p:cBhvr>
                                        <p:cTn id="20" dur="2000"/>
                                        <p:tgtEl>
                                          <p:spTgt spid="23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p:bldP spid="2356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oogle Shape;266;p14">
            <a:extLst>
              <a:ext uri="{FF2B5EF4-FFF2-40B4-BE49-F238E27FC236}">
                <a16:creationId xmlns:a16="http://schemas.microsoft.com/office/drawing/2014/main" id="{010D04E0-4583-BBD3-099E-01891859E704}"/>
              </a:ext>
            </a:extLst>
          </p:cNvPr>
          <p:cNvGrpSpPr/>
          <p:nvPr/>
        </p:nvGrpSpPr>
        <p:grpSpPr>
          <a:xfrm>
            <a:off x="6722024" y="4351878"/>
            <a:ext cx="4949922" cy="2249509"/>
            <a:chOff x="1712352" y="1331406"/>
            <a:chExt cx="7324838" cy="3812094"/>
          </a:xfrm>
        </p:grpSpPr>
        <p:sp>
          <p:nvSpPr>
            <p:cNvPr id="13" name="Google Shape;267;p14">
              <a:extLst>
                <a:ext uri="{FF2B5EF4-FFF2-40B4-BE49-F238E27FC236}">
                  <a16:creationId xmlns:a16="http://schemas.microsoft.com/office/drawing/2014/main" id="{1BC0A3AD-37B5-7075-E601-4A5AD72003B0}"/>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lnSpc>
                  <a:spcPct val="150000"/>
                </a:lnSpc>
                <a:buClr>
                  <a:srgbClr val="000000"/>
                </a:buClr>
                <a:buFont typeface="Arial"/>
                <a:buNone/>
              </a:pPr>
              <a:endParaRPr kern="0">
                <a:solidFill>
                  <a:srgbClr val="000000"/>
                </a:solidFill>
                <a:latin typeface="UTM Avo" panose="02040603050506020204" pitchFamily="18"/>
                <a:cs typeface="Arial"/>
                <a:sym typeface="Arial"/>
              </a:endParaRPr>
            </a:p>
          </p:txBody>
        </p:sp>
        <p:sp>
          <p:nvSpPr>
            <p:cNvPr id="14" name="Google Shape;268;p14">
              <a:extLst>
                <a:ext uri="{FF2B5EF4-FFF2-40B4-BE49-F238E27FC236}">
                  <a16:creationId xmlns:a16="http://schemas.microsoft.com/office/drawing/2014/main" id="{D68F083A-58D3-AA29-0A50-B04CF81B57E2}"/>
                </a:ext>
              </a:extLst>
            </p:cNvPr>
            <p:cNvSpPr/>
            <p:nvPr/>
          </p:nvSpPr>
          <p:spPr>
            <a:xfrm>
              <a:off x="1878607" y="1331406"/>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kern="0">
                  <a:solidFill>
                    <a:srgbClr val="000000"/>
                  </a:solidFill>
                  <a:latin typeface="UTM Avo" panose="02040603050506020204" pitchFamily="18"/>
                  <a:cs typeface="Arial"/>
                  <a:sym typeface="Arial"/>
                </a:rPr>
                <a:t>c) Vùng quế Trà My</a:t>
              </a:r>
              <a:r>
                <a:rPr lang="vi-VN" b="1" kern="0">
                  <a:solidFill>
                    <a:srgbClr val="FF0000"/>
                  </a:solidFill>
                  <a:latin typeface="UTM Avo" panose="02040603050506020204" pitchFamily="18"/>
                  <a:cs typeface="Arial"/>
                  <a:sym typeface="Arial"/>
                </a:rPr>
                <a:t> – </a:t>
              </a:r>
              <a:r>
                <a:rPr lang="vi-VN" kern="0">
                  <a:solidFill>
                    <a:srgbClr val="000000"/>
                  </a:solidFill>
                  <a:latin typeface="UTM Avo" panose="02040603050506020204" pitchFamily="18"/>
                  <a:cs typeface="Arial"/>
                  <a:sym typeface="Arial"/>
                </a:rPr>
                <a:t>Trà Bồng (Quảng Nam </a:t>
              </a:r>
              <a:r>
                <a:rPr lang="vi-VN" b="1" kern="0">
                  <a:solidFill>
                    <a:srgbClr val="FF0000"/>
                  </a:solidFill>
                  <a:latin typeface="UTM Avo" panose="02040603050506020204" pitchFamily="18"/>
                  <a:cs typeface="Arial"/>
                  <a:sym typeface="Arial"/>
                </a:rPr>
                <a:t>–</a:t>
              </a:r>
              <a:r>
                <a:rPr lang="vi-VN" kern="0">
                  <a:solidFill>
                    <a:srgbClr val="000000"/>
                  </a:solidFill>
                  <a:latin typeface="UTM Avo" panose="02040603050506020204" pitchFamily="18"/>
                  <a:cs typeface="Arial"/>
                  <a:sym typeface="Arial"/>
                </a:rPr>
                <a:t> Quảng Ngãi) là một trong bốn vùng trồng quế có diện tích lớn và lâu đời ở Việt Nam.</a:t>
              </a:r>
              <a:endParaRPr kern="0">
                <a:solidFill>
                  <a:srgbClr val="000000"/>
                </a:solidFill>
                <a:latin typeface="UTM Avo" panose="02040603050506020204" pitchFamily="18"/>
                <a:cs typeface="Arial"/>
                <a:sym typeface="Arial"/>
              </a:endParaRPr>
            </a:p>
          </p:txBody>
        </p:sp>
      </p:grpSp>
      <p:grpSp>
        <p:nvGrpSpPr>
          <p:cNvPr id="15" name="Google Shape;269;p14">
            <a:extLst>
              <a:ext uri="{FF2B5EF4-FFF2-40B4-BE49-F238E27FC236}">
                <a16:creationId xmlns:a16="http://schemas.microsoft.com/office/drawing/2014/main" id="{F75C6703-75C3-1A83-1E48-2551027ABA77}"/>
              </a:ext>
            </a:extLst>
          </p:cNvPr>
          <p:cNvGrpSpPr/>
          <p:nvPr/>
        </p:nvGrpSpPr>
        <p:grpSpPr>
          <a:xfrm>
            <a:off x="449702" y="2356068"/>
            <a:ext cx="5800128" cy="4245319"/>
            <a:chOff x="1712352" y="1331406"/>
            <a:chExt cx="7324838" cy="3812094"/>
          </a:xfrm>
        </p:grpSpPr>
        <p:sp>
          <p:nvSpPr>
            <p:cNvPr id="16" name="Google Shape;270;p14">
              <a:extLst>
                <a:ext uri="{FF2B5EF4-FFF2-40B4-BE49-F238E27FC236}">
                  <a16:creationId xmlns:a16="http://schemas.microsoft.com/office/drawing/2014/main" id="{ED9A519F-FFCF-44CE-0741-799EED4EAF92}"/>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lnSpc>
                  <a:spcPct val="150000"/>
                </a:lnSpc>
                <a:buClr>
                  <a:srgbClr val="000000"/>
                </a:buClr>
                <a:buFont typeface="Arial"/>
                <a:buNone/>
              </a:pPr>
              <a:endParaRPr kern="0">
                <a:solidFill>
                  <a:srgbClr val="000000"/>
                </a:solidFill>
                <a:latin typeface="UTM Avo" panose="02040603050506020204" pitchFamily="18"/>
                <a:cs typeface="Arial"/>
                <a:sym typeface="Arial"/>
              </a:endParaRPr>
            </a:p>
          </p:txBody>
        </p:sp>
        <p:sp>
          <p:nvSpPr>
            <p:cNvPr id="17" name="Google Shape;271;p14">
              <a:extLst>
                <a:ext uri="{FF2B5EF4-FFF2-40B4-BE49-F238E27FC236}">
                  <a16:creationId xmlns:a16="http://schemas.microsoft.com/office/drawing/2014/main" id="{3BCFEC6B-2B03-8D7E-C00F-7E641B8E46B8}"/>
                </a:ext>
              </a:extLst>
            </p:cNvPr>
            <p:cNvSpPr/>
            <p:nvPr/>
          </p:nvSpPr>
          <p:spPr>
            <a:xfrm>
              <a:off x="1878607" y="1331406"/>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kern="0">
                  <a:solidFill>
                    <a:srgbClr val="000000"/>
                  </a:solidFill>
                  <a:latin typeface="UTM Avo" panose="02040603050506020204" pitchFamily="18"/>
                  <a:cs typeface="Arial"/>
                  <a:sym typeface="Arial"/>
                </a:rPr>
                <a:t>a) Ngày 24-10-2018, Bộ Tư lệnh Bộ đội Biên phòng đã tổ chức họp báo thông tin về Chương trình Giao lưu hữu nghị biên giới Việt Nam </a:t>
              </a:r>
              <a:r>
                <a:rPr lang="vi-VN" b="1" kern="0">
                  <a:solidFill>
                    <a:srgbClr val="FF0000"/>
                  </a:solidFill>
                  <a:latin typeface="UTM Avo" panose="02040603050506020204" pitchFamily="18"/>
                  <a:cs typeface="Arial"/>
                  <a:sym typeface="Arial"/>
                </a:rPr>
                <a:t>–</a:t>
              </a:r>
              <a:r>
                <a:rPr lang="vi-VN" kern="0">
                  <a:solidFill>
                    <a:srgbClr val="000000"/>
                  </a:solidFill>
                  <a:latin typeface="UTM Avo" panose="02040603050506020204" pitchFamily="18"/>
                  <a:cs typeface="Arial"/>
                  <a:sym typeface="Arial"/>
                </a:rPr>
                <a:t> Lào </a:t>
              </a:r>
              <a:r>
                <a:rPr lang="vi-VN" b="1" kern="0">
                  <a:solidFill>
                    <a:srgbClr val="FF0000"/>
                  </a:solidFill>
                  <a:latin typeface="UTM Avo" panose="02040603050506020204" pitchFamily="18"/>
                  <a:cs typeface="Arial"/>
                  <a:sym typeface="Arial"/>
                </a:rPr>
                <a:t>–</a:t>
              </a:r>
              <a:r>
                <a:rPr lang="vi-VN" kern="0">
                  <a:solidFill>
                    <a:srgbClr val="000000"/>
                  </a:solidFill>
                  <a:latin typeface="UTM Avo" panose="02040603050506020204" pitchFamily="18"/>
                  <a:cs typeface="Arial"/>
                  <a:sym typeface="Arial"/>
                </a:rPr>
                <a:t> Cam-pu-chia lần thứ nhất, năm 2018. </a:t>
              </a:r>
              <a:r>
                <a:rPr lang="vi-VN" i="1" kern="0">
                  <a:solidFill>
                    <a:srgbClr val="000000"/>
                  </a:solidFill>
                  <a:latin typeface="UTM Avo" panose="02040603050506020204" pitchFamily="18"/>
                  <a:cs typeface="Arial"/>
                  <a:sym typeface="Arial"/>
                </a:rPr>
                <a:t>(Dấu - trong từ Cam-pu-chia dùng để nối các tiếng trong một tên riêng nước ngoài phiên âm sang tiếng Việt, giữa dấu đó và các tiếng không có khoảng cách. Dấu đó được gọi là dấu gạch nối</a:t>
              </a:r>
              <a:r>
                <a:rPr lang="en-US" i="1" kern="0">
                  <a:solidFill>
                    <a:srgbClr val="000000"/>
                  </a:solidFill>
                  <a:latin typeface="UTM Avo" panose="02040603050506020204" pitchFamily="18"/>
                  <a:cs typeface="Arial"/>
                  <a:sym typeface="Arial"/>
                </a:rPr>
                <a:t>.</a:t>
              </a:r>
              <a:r>
                <a:rPr lang="vi-VN" i="1" kern="0">
                  <a:solidFill>
                    <a:srgbClr val="000000"/>
                  </a:solidFill>
                  <a:latin typeface="UTM Avo" panose="02040603050506020204" pitchFamily="18"/>
                  <a:cs typeface="Arial"/>
                  <a:sym typeface="Arial"/>
                </a:rPr>
                <a:t>)</a:t>
              </a:r>
              <a:endParaRPr i="1" kern="0">
                <a:solidFill>
                  <a:srgbClr val="000000"/>
                </a:solidFill>
                <a:latin typeface="UTM Avo" panose="02040603050506020204" pitchFamily="18"/>
                <a:cs typeface="Arial"/>
                <a:sym typeface="Arial"/>
              </a:endParaRPr>
            </a:p>
          </p:txBody>
        </p:sp>
      </p:grpSp>
      <p:sp>
        <p:nvSpPr>
          <p:cNvPr id="18" name="Google Shape;272;p14">
            <a:extLst>
              <a:ext uri="{FF2B5EF4-FFF2-40B4-BE49-F238E27FC236}">
                <a16:creationId xmlns:a16="http://schemas.microsoft.com/office/drawing/2014/main" id="{72B64ACC-E7EB-D008-DBCD-08DF6DD12FFD}"/>
              </a:ext>
            </a:extLst>
          </p:cNvPr>
          <p:cNvSpPr txBox="1"/>
          <p:nvPr/>
        </p:nvSpPr>
        <p:spPr>
          <a:xfrm>
            <a:off x="2203839" y="1709581"/>
            <a:ext cx="2160205" cy="492443"/>
          </a:xfrm>
          <a:prstGeom prst="rect">
            <a:avLst/>
          </a:prstGeom>
          <a:noFill/>
          <a:ln>
            <a:noFill/>
          </a:ln>
        </p:spPr>
        <p:txBody>
          <a:bodyPr spcFirstLastPara="1" wrap="square" lIns="0" tIns="0" rIns="0" bIns="0" anchor="t" anchorCtr="0">
            <a:spAutoFit/>
          </a:bodyPr>
          <a:lstStyle/>
          <a:p>
            <a:pPr algn="ctr">
              <a:buClr>
                <a:srgbClr val="000000"/>
              </a:buClr>
              <a:buFont typeface="Arial"/>
              <a:buNone/>
            </a:pPr>
            <a:r>
              <a:rPr lang="vi-VN" sz="3200" b="1" kern="0" dirty="0">
                <a:solidFill>
                  <a:srgbClr val="000000"/>
                </a:solidFill>
                <a:latin typeface="UTM Avo" panose="02040603050506020204" pitchFamily="18"/>
                <a:cs typeface="Arial"/>
                <a:sym typeface="Arial"/>
              </a:rPr>
              <a:t>Đáp án</a:t>
            </a:r>
            <a:endParaRPr sz="3200" kern="0" dirty="0">
              <a:solidFill>
                <a:srgbClr val="000000"/>
              </a:solidFill>
              <a:latin typeface="UTM Avo" panose="02040603050506020204" pitchFamily="18"/>
              <a:cs typeface="Arial"/>
              <a:sym typeface="Arial"/>
            </a:endParaRPr>
          </a:p>
        </p:txBody>
      </p:sp>
      <p:grpSp>
        <p:nvGrpSpPr>
          <p:cNvPr id="29" name="Google Shape;277;p14">
            <a:extLst>
              <a:ext uri="{FF2B5EF4-FFF2-40B4-BE49-F238E27FC236}">
                <a16:creationId xmlns:a16="http://schemas.microsoft.com/office/drawing/2014/main" id="{911A7543-12B6-949F-AB96-4FBA55A58819}"/>
              </a:ext>
            </a:extLst>
          </p:cNvPr>
          <p:cNvGrpSpPr/>
          <p:nvPr/>
        </p:nvGrpSpPr>
        <p:grpSpPr>
          <a:xfrm>
            <a:off x="6724850" y="1891831"/>
            <a:ext cx="5056619" cy="2074907"/>
            <a:chOff x="1712352" y="1331406"/>
            <a:chExt cx="7324838" cy="3812094"/>
          </a:xfrm>
        </p:grpSpPr>
        <p:sp>
          <p:nvSpPr>
            <p:cNvPr id="30" name="Google Shape;278;p14">
              <a:extLst>
                <a:ext uri="{FF2B5EF4-FFF2-40B4-BE49-F238E27FC236}">
                  <a16:creationId xmlns:a16="http://schemas.microsoft.com/office/drawing/2014/main" id="{CABA0913-7F0E-442E-2606-605179995988}"/>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lnSpc>
                  <a:spcPct val="150000"/>
                </a:lnSpc>
                <a:buClr>
                  <a:srgbClr val="000000"/>
                </a:buClr>
                <a:buFont typeface="Arial"/>
                <a:buNone/>
              </a:pPr>
              <a:endParaRPr kern="0">
                <a:solidFill>
                  <a:srgbClr val="000000"/>
                </a:solidFill>
                <a:latin typeface="UTM Avo" panose="02040603050506020204" pitchFamily="18"/>
                <a:cs typeface="Arial"/>
                <a:sym typeface="Arial"/>
              </a:endParaRPr>
            </a:p>
          </p:txBody>
        </p:sp>
        <p:sp>
          <p:nvSpPr>
            <p:cNvPr id="31" name="Google Shape;279;p14">
              <a:extLst>
                <a:ext uri="{FF2B5EF4-FFF2-40B4-BE49-F238E27FC236}">
                  <a16:creationId xmlns:a16="http://schemas.microsoft.com/office/drawing/2014/main" id="{2BCA29E1-C935-A604-5888-F886FEEFDD27}"/>
                </a:ext>
              </a:extLst>
            </p:cNvPr>
            <p:cNvSpPr/>
            <p:nvPr/>
          </p:nvSpPr>
          <p:spPr>
            <a:xfrm>
              <a:off x="1878607" y="1331406"/>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kern="0">
                  <a:solidFill>
                    <a:srgbClr val="000000"/>
                  </a:solidFill>
                  <a:latin typeface="UTM Avo" panose="02040603050506020204" pitchFamily="18"/>
                  <a:cs typeface="Arial"/>
                  <a:sym typeface="Arial"/>
                </a:rPr>
                <a:t>b) Trong kho tàng truyện cổ các dân tộc thiểu số miền núi Quảng Ngãi có không ít những câu chuyện về tình ruột thịt anh em Kinh </a:t>
              </a:r>
              <a:r>
                <a:rPr lang="vi-VN" b="1" kern="0">
                  <a:solidFill>
                    <a:srgbClr val="FF0000"/>
                  </a:solidFill>
                  <a:latin typeface="UTM Avo" panose="02040603050506020204" pitchFamily="18"/>
                  <a:cs typeface="Arial"/>
                  <a:sym typeface="Arial"/>
                </a:rPr>
                <a:t>–</a:t>
              </a:r>
              <a:r>
                <a:rPr lang="vi-VN" kern="0">
                  <a:solidFill>
                    <a:srgbClr val="000000"/>
                  </a:solidFill>
                  <a:latin typeface="UTM Avo" panose="02040603050506020204" pitchFamily="18"/>
                  <a:cs typeface="Arial"/>
                  <a:sym typeface="Arial"/>
                </a:rPr>
                <a:t> Thượng.</a:t>
              </a:r>
              <a:endParaRPr kern="0">
                <a:solidFill>
                  <a:srgbClr val="000000"/>
                </a:solidFill>
                <a:latin typeface="UTM Avo" panose="02040603050506020204" pitchFamily="18"/>
                <a:cs typeface="Arial"/>
                <a:sym typeface="Arial"/>
              </a:endParaRPr>
            </a:p>
          </p:txBody>
        </p:sp>
      </p:grpSp>
    </p:spTree>
    <p:extLst>
      <p:ext uri="{BB962C8B-B14F-4D97-AF65-F5344CB8AC3E}">
        <p14:creationId xmlns:p14="http://schemas.microsoft.com/office/powerpoint/2010/main" val="154583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220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286;p15">
            <a:extLst>
              <a:ext uri="{FF2B5EF4-FFF2-40B4-BE49-F238E27FC236}">
                <a16:creationId xmlns:a16="http://schemas.microsoft.com/office/drawing/2014/main" id="{3976CF76-7825-E005-208A-A6D51BBBD97A}"/>
              </a:ext>
            </a:extLst>
          </p:cNvPr>
          <p:cNvSpPr/>
          <p:nvPr/>
        </p:nvSpPr>
        <p:spPr>
          <a:xfrm rot="5400000">
            <a:off x="3127625" y="1809341"/>
            <a:ext cx="3772809" cy="4953990"/>
          </a:xfrm>
          <a:custGeom>
            <a:avLst/>
            <a:gdLst/>
            <a:ahLst/>
            <a:cxnLst/>
            <a:rect l="l" t="t" r="r" b="b"/>
            <a:pathLst>
              <a:path w="3086424" h="4052713" extrusionOk="0">
                <a:moveTo>
                  <a:pt x="3085975" y="3375713"/>
                </a:moveTo>
                <a:cubicBezTo>
                  <a:pt x="3085528" y="3593874"/>
                  <a:pt x="3072989" y="3715967"/>
                  <a:pt x="3072989" y="3715967"/>
                </a:cubicBezTo>
                <a:cubicBezTo>
                  <a:pt x="3072720" y="3825412"/>
                  <a:pt x="3084705" y="3928005"/>
                  <a:pt x="2722002" y="3920193"/>
                </a:cubicBezTo>
                <a:cubicBezTo>
                  <a:pt x="2722002" y="3920193"/>
                  <a:pt x="2181957" y="3901601"/>
                  <a:pt x="1800905" y="3907128"/>
                </a:cubicBezTo>
                <a:cubicBezTo>
                  <a:pt x="1758971" y="3907736"/>
                  <a:pt x="1711137" y="3908371"/>
                  <a:pt x="1659185" y="3909020"/>
                </a:cubicBezTo>
                <a:cubicBezTo>
                  <a:pt x="1633611" y="3944968"/>
                  <a:pt x="1603561" y="3986217"/>
                  <a:pt x="1595244" y="3993522"/>
                </a:cubicBezTo>
                <a:cubicBezTo>
                  <a:pt x="1589217" y="3998817"/>
                  <a:pt x="1578738" y="4012621"/>
                  <a:pt x="1568277" y="4027371"/>
                </a:cubicBezTo>
                <a:cubicBezTo>
                  <a:pt x="1551308" y="4051294"/>
                  <a:pt x="1516305" y="4052713"/>
                  <a:pt x="1497318" y="4030359"/>
                </a:cubicBezTo>
                <a:cubicBezTo>
                  <a:pt x="1478257" y="4007918"/>
                  <a:pt x="1457170" y="3981619"/>
                  <a:pt x="1446450" y="3963345"/>
                </a:cubicBezTo>
                <a:cubicBezTo>
                  <a:pt x="1436312" y="3946065"/>
                  <a:pt x="1427269" y="3928137"/>
                  <a:pt x="1419656" y="3911817"/>
                </a:cubicBezTo>
                <a:cubicBezTo>
                  <a:pt x="976795" y="3916705"/>
                  <a:pt x="433245" y="3921487"/>
                  <a:pt x="433245" y="3921487"/>
                </a:cubicBezTo>
                <a:cubicBezTo>
                  <a:pt x="187246" y="3920883"/>
                  <a:pt x="3350" y="3834462"/>
                  <a:pt x="9970" y="3662193"/>
                </a:cubicBezTo>
                <a:cubicBezTo>
                  <a:pt x="9970" y="3662193"/>
                  <a:pt x="12587" y="1060658"/>
                  <a:pt x="6292" y="811162"/>
                </a:cubicBezTo>
                <a:cubicBezTo>
                  <a:pt x="0" y="561665"/>
                  <a:pt x="37410" y="278447"/>
                  <a:pt x="37410" y="278447"/>
                </a:cubicBezTo>
                <a:cubicBezTo>
                  <a:pt x="40125" y="125326"/>
                  <a:pt x="207220" y="12052"/>
                  <a:pt x="400787" y="12527"/>
                </a:cubicBezTo>
                <a:cubicBezTo>
                  <a:pt x="400787" y="12527"/>
                  <a:pt x="587688" y="21467"/>
                  <a:pt x="873338" y="10733"/>
                </a:cubicBezTo>
                <a:cubicBezTo>
                  <a:pt x="1158989" y="0"/>
                  <a:pt x="2701800" y="3791"/>
                  <a:pt x="2701800" y="3791"/>
                </a:cubicBezTo>
                <a:cubicBezTo>
                  <a:pt x="2895367" y="4266"/>
                  <a:pt x="3063152" y="87415"/>
                  <a:pt x="3063983" y="223609"/>
                </a:cubicBezTo>
                <a:cubicBezTo>
                  <a:pt x="3063983" y="223609"/>
                  <a:pt x="3086424" y="1052068"/>
                  <a:pt x="3085975" y="3375713"/>
                </a:cubicBezTo>
                <a:close/>
              </a:path>
            </a:pathLst>
          </a:custGeom>
          <a:solidFill>
            <a:srgbClr val="FDE5A4"/>
          </a:solidFill>
          <a:ln>
            <a:noFill/>
          </a:ln>
        </p:spPr>
        <p:txBody>
          <a:bodyPr spcFirstLastPara="1" wrap="square" lIns="60950" tIns="60950" rIns="60950" bIns="60950" anchor="ctr" anchorCtr="0">
            <a:noAutofit/>
          </a:bodyPr>
          <a:lstStyle/>
          <a:p>
            <a:pPr>
              <a:buClr>
                <a:srgbClr val="000000"/>
              </a:buClr>
              <a:buFont typeface="Arial"/>
              <a:buNone/>
            </a:pPr>
            <a:endParaRPr sz="622" kern="0">
              <a:solidFill>
                <a:schemeClr val="bg1"/>
              </a:solidFill>
              <a:latin typeface="Arial"/>
              <a:cs typeface="Arial"/>
              <a:sym typeface="Arial"/>
            </a:endParaRPr>
          </a:p>
        </p:txBody>
      </p:sp>
      <p:sp>
        <p:nvSpPr>
          <p:cNvPr id="6" name="Google Shape;287;p15">
            <a:extLst>
              <a:ext uri="{FF2B5EF4-FFF2-40B4-BE49-F238E27FC236}">
                <a16:creationId xmlns:a16="http://schemas.microsoft.com/office/drawing/2014/main" id="{7DE3D380-17EB-3045-A621-5A704E61E505}"/>
              </a:ext>
            </a:extLst>
          </p:cNvPr>
          <p:cNvSpPr/>
          <p:nvPr/>
        </p:nvSpPr>
        <p:spPr>
          <a:xfrm>
            <a:off x="7895925" y="2460767"/>
            <a:ext cx="3614869" cy="3535087"/>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rotWithShape="1">
            <a:blip r:embed="rId3">
              <a:alphaModFix/>
            </a:blip>
            <a:stretch>
              <a:fillRect t="-24731" r="-82608"/>
            </a:stretch>
          </a:blipFill>
          <a:ln>
            <a:noFill/>
          </a:ln>
        </p:spPr>
        <p:txBody>
          <a:bodyPr spcFirstLastPara="1" wrap="square" lIns="60950" tIns="60950" rIns="60950" bIns="60950" anchor="ctr" anchorCtr="0">
            <a:noAutofit/>
          </a:bodyPr>
          <a:lstStyle/>
          <a:p>
            <a:pPr>
              <a:buClr>
                <a:srgbClr val="000000"/>
              </a:buClr>
              <a:buFont typeface="Arial"/>
              <a:buNone/>
            </a:pPr>
            <a:endParaRPr sz="622" kern="0">
              <a:solidFill>
                <a:schemeClr val="bg1"/>
              </a:solidFill>
              <a:latin typeface="Arial"/>
              <a:cs typeface="Arial"/>
              <a:sym typeface="Arial"/>
            </a:endParaRPr>
          </a:p>
        </p:txBody>
      </p:sp>
      <p:sp>
        <p:nvSpPr>
          <p:cNvPr id="7" name="Google Shape;288;p15">
            <a:extLst>
              <a:ext uri="{FF2B5EF4-FFF2-40B4-BE49-F238E27FC236}">
                <a16:creationId xmlns:a16="http://schemas.microsoft.com/office/drawing/2014/main" id="{2773BD5E-5D0B-2045-F3AC-075FD0721905}"/>
              </a:ext>
            </a:extLst>
          </p:cNvPr>
          <p:cNvSpPr/>
          <p:nvPr/>
        </p:nvSpPr>
        <p:spPr>
          <a:xfrm>
            <a:off x="476521" y="2143134"/>
            <a:ext cx="2323143" cy="4714866"/>
          </a:xfrm>
          <a:custGeom>
            <a:avLst/>
            <a:gdLst/>
            <a:ahLst/>
            <a:cxnLst/>
            <a:rect l="l" t="t" r="r" b="b"/>
            <a:pathLst>
              <a:path w="4075921" h="8272165" extrusionOk="0">
                <a:moveTo>
                  <a:pt x="0" y="0"/>
                </a:moveTo>
                <a:lnTo>
                  <a:pt x="4075921" y="0"/>
                </a:lnTo>
                <a:lnTo>
                  <a:pt x="4075921" y="8272164"/>
                </a:lnTo>
                <a:lnTo>
                  <a:pt x="0" y="8272164"/>
                </a:lnTo>
                <a:lnTo>
                  <a:pt x="0" y="0"/>
                </a:lnTo>
                <a:close/>
              </a:path>
            </a:pathLst>
          </a:custGeom>
          <a:blipFill rotWithShape="1">
            <a:blip r:embed="rId4">
              <a:alphaModFix/>
            </a:blip>
            <a:stretch>
              <a:fillRect/>
            </a:stretch>
          </a:blipFill>
          <a:ln>
            <a:noFill/>
          </a:ln>
        </p:spPr>
        <p:txBody>
          <a:bodyPr/>
          <a:lstStyle/>
          <a:p>
            <a:endParaRPr lang="en-US"/>
          </a:p>
        </p:txBody>
      </p:sp>
      <p:sp>
        <p:nvSpPr>
          <p:cNvPr id="9" name="Google Shape;295;p15">
            <a:extLst>
              <a:ext uri="{FF2B5EF4-FFF2-40B4-BE49-F238E27FC236}">
                <a16:creationId xmlns:a16="http://schemas.microsoft.com/office/drawing/2014/main" id="{5BC08D89-4680-23A7-2014-2F109CCC0FF7}"/>
              </a:ext>
            </a:extLst>
          </p:cNvPr>
          <p:cNvSpPr txBox="1"/>
          <p:nvPr/>
        </p:nvSpPr>
        <p:spPr>
          <a:xfrm>
            <a:off x="3204564" y="2958780"/>
            <a:ext cx="4005127" cy="2769989"/>
          </a:xfrm>
          <a:prstGeom prst="rect">
            <a:avLst/>
          </a:prstGeom>
          <a:noFill/>
          <a:ln>
            <a:noFill/>
          </a:ln>
        </p:spPr>
        <p:txBody>
          <a:bodyPr spcFirstLastPara="1" wrap="square" lIns="0" tIns="0" rIns="0" bIns="0" anchor="t" anchorCtr="0">
            <a:spAutoFit/>
          </a:bodyPr>
          <a:lstStyle/>
          <a:p>
            <a:pPr marL="381019" indent="-381019" algn="just">
              <a:lnSpc>
                <a:spcPct val="150000"/>
              </a:lnSpc>
              <a:buClr>
                <a:srgbClr val="000000"/>
              </a:buClr>
              <a:buSzPts val="3600"/>
              <a:buFont typeface="Arial"/>
              <a:buChar char="•"/>
            </a:pPr>
            <a:r>
              <a:rPr lang="vi-VN" sz="2400" kern="0" dirty="0">
                <a:solidFill>
                  <a:srgbClr val="000000"/>
                </a:solidFill>
                <a:latin typeface="UTM Avo" panose="02040603050506020204" pitchFamily="18"/>
                <a:cs typeface="Arial"/>
                <a:sym typeface="Arial"/>
              </a:rPr>
              <a:t>Ôn lại kiến thức đã học về dấu gạch ngang</a:t>
            </a:r>
            <a:endParaRPr sz="2400" kern="0" dirty="0">
              <a:solidFill>
                <a:srgbClr val="000000"/>
              </a:solidFill>
              <a:latin typeface="UTM Avo" panose="02040603050506020204" pitchFamily="18"/>
              <a:cs typeface="Arial"/>
              <a:sym typeface="Arial"/>
            </a:endParaRPr>
          </a:p>
          <a:p>
            <a:pPr marL="381019" indent="-381019" algn="just">
              <a:lnSpc>
                <a:spcPct val="150000"/>
              </a:lnSpc>
              <a:buClr>
                <a:srgbClr val="000000"/>
              </a:buClr>
              <a:buSzPts val="3600"/>
              <a:buFont typeface="Arial"/>
              <a:buChar char="•"/>
            </a:pPr>
            <a:r>
              <a:rPr lang="vi-VN" sz="2400" kern="0" dirty="0">
                <a:solidFill>
                  <a:srgbClr val="000000"/>
                </a:solidFill>
                <a:latin typeface="UTM Avo" panose="02040603050506020204" pitchFamily="18"/>
                <a:cs typeface="Arial"/>
                <a:sym typeface="Arial"/>
              </a:rPr>
              <a:t>Chuẩn bị</a:t>
            </a:r>
            <a:endParaRPr sz="2400" kern="0" dirty="0">
              <a:solidFill>
                <a:srgbClr val="000000"/>
              </a:solidFill>
              <a:latin typeface="UTM Avo" panose="02040603050506020204" pitchFamily="18"/>
              <a:cs typeface="Arial"/>
              <a:sym typeface="Arial"/>
            </a:endParaRPr>
          </a:p>
          <a:p>
            <a:pPr marL="304815" algn="just">
              <a:lnSpc>
                <a:spcPct val="150000"/>
              </a:lnSpc>
              <a:buClr>
                <a:srgbClr val="000000"/>
              </a:buClr>
              <a:buFont typeface="Arial"/>
              <a:buNone/>
            </a:pPr>
            <a:r>
              <a:rPr lang="vi-VN" sz="2400" b="1" kern="0" dirty="0">
                <a:solidFill>
                  <a:srgbClr val="000000"/>
                </a:solidFill>
                <a:latin typeface="UTM Avo" panose="02040603050506020204" pitchFamily="18"/>
                <a:cs typeface="Arial"/>
                <a:sym typeface="Arial"/>
              </a:rPr>
              <a:t>Bài viết 2:</a:t>
            </a:r>
            <a:r>
              <a:rPr lang="vi-VN" sz="2400" b="1" i="1" kern="0" dirty="0">
                <a:solidFill>
                  <a:srgbClr val="000000"/>
                </a:solidFill>
                <a:latin typeface="UTM Avo" panose="02040603050506020204" pitchFamily="18"/>
                <a:cs typeface="Arial"/>
                <a:sym typeface="Arial"/>
              </a:rPr>
              <a:t> </a:t>
            </a:r>
            <a:r>
              <a:rPr lang="vi-VN" sz="2400" b="1" kern="0" dirty="0">
                <a:solidFill>
                  <a:srgbClr val="000000"/>
                </a:solidFill>
                <a:latin typeface="UTM Avo" panose="02040603050506020204" pitchFamily="18"/>
                <a:cs typeface="Arial"/>
                <a:sym typeface="Arial"/>
              </a:rPr>
              <a:t>Luyện tập tả con vật (Mở bài)</a:t>
            </a:r>
            <a:endParaRPr sz="2400" b="1" kern="0" dirty="0">
              <a:solidFill>
                <a:srgbClr val="000000"/>
              </a:solidFill>
              <a:latin typeface="UTM Avo" panose="02040603050506020204" pitchFamily="18"/>
              <a:cs typeface="Arial"/>
              <a:sym typeface="Arial"/>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FC94B-08F1-BBC3-D9F1-C879F4938E0F}"/>
            </a:ext>
          </a:extLst>
        </p:cNvPr>
        <p:cNvGrpSpPr/>
        <p:nvPr/>
      </p:nvGrpSpPr>
      <p:grpSpPr>
        <a:xfrm>
          <a:off x="0" y="0"/>
          <a:ext cx="0" cy="0"/>
          <a:chOff x="0" y="0"/>
          <a:chExt cx="0" cy="0"/>
        </a:xfrm>
      </p:grpSpPr>
      <p:grpSp>
        <p:nvGrpSpPr>
          <p:cNvPr id="68" name="Group 67">
            <a:extLst>
              <a:ext uri="{FF2B5EF4-FFF2-40B4-BE49-F238E27FC236}">
                <a16:creationId xmlns:a16="http://schemas.microsoft.com/office/drawing/2014/main" id="{002E7D5A-F238-C1F9-E39B-A183CA523078}"/>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D006BA52-B73F-6037-5FA0-B84115DBB2C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B74C8DA2-A8C5-7B9B-5325-FD8EEEAA4769}"/>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26B020E5-812B-69F2-A2CE-B7A1F191DB15}"/>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9" name="Group 68">
            <a:extLst>
              <a:ext uri="{FF2B5EF4-FFF2-40B4-BE49-F238E27FC236}">
                <a16:creationId xmlns:a16="http://schemas.microsoft.com/office/drawing/2014/main" id="{96015B21-968F-5876-272E-30BF315C4B3F}"/>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81009618-B784-BA0C-153F-6FFA93AEFC09}"/>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CB35C610-EF47-0FA6-1F28-A566F3153EC5}"/>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E889D98B-BC43-7A8F-A07B-D31F994FFC2F}"/>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0" name="Group 69">
            <a:extLst>
              <a:ext uri="{FF2B5EF4-FFF2-40B4-BE49-F238E27FC236}">
                <a16:creationId xmlns:a16="http://schemas.microsoft.com/office/drawing/2014/main" id="{84194A24-8BEF-7C63-A6DE-4CB7B77F76C9}"/>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A73DD1BD-1B62-AD36-BF99-3364A6B0A1D0}"/>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B2C49820-9D72-5AB7-7BDE-19B754CD39AA}"/>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A8B1563A-D266-163E-4E9A-6144C6D30DAC}"/>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5579">
            <a:extLst>
              <a:ext uri="{FF2B5EF4-FFF2-40B4-BE49-F238E27FC236}">
                <a16:creationId xmlns:a16="http://schemas.microsoft.com/office/drawing/2014/main" id="{2F3CC96B-13C6-E8EB-A5E2-A048EED2BC89}"/>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5577">
            <a:extLst>
              <a:ext uri="{FF2B5EF4-FFF2-40B4-BE49-F238E27FC236}">
                <a16:creationId xmlns:a16="http://schemas.microsoft.com/office/drawing/2014/main" id="{A878459B-21D7-F5E0-5F5F-BC544D8A37A6}"/>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883C238C-124D-6A33-C9DB-CA9DBA8B2733}"/>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7B8B9F26-0743-297A-8BBC-B7152E9781C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C90F8D1E-7900-D54F-E03A-BF3B5EA1C1F3}"/>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E2BC65A6-5E80-D682-32C0-36511B6C8668}"/>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9AF9A5E7-E897-8F7A-5689-BC11A9D38837}"/>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17D0334-7604-5700-612F-A98889774B90}"/>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E89ABE91-C537-D4E6-EC29-A5B14896F056}"/>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16E87A3A-F0F7-C9F8-42DD-91707FC91AD5}"/>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B2E4FB21-DFA8-2E07-8CAD-0D9EFFE445FE}"/>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0" name="Slide Number Placeholder 19">
            <a:extLst>
              <a:ext uri="{FF2B5EF4-FFF2-40B4-BE49-F238E27FC236}">
                <a16:creationId xmlns:a16="http://schemas.microsoft.com/office/drawing/2014/main" id="{F63278C0-25E1-7CA9-FBB8-AA50824F01BF}"/>
              </a:ext>
            </a:extLst>
          </p:cNvPr>
          <p:cNvSpPr>
            <a:spLocks noGrp="1"/>
          </p:cNvSpPr>
          <p:nvPr>
            <p:ph type="sldNum" sz="quarter" idx="12"/>
          </p:nvPr>
        </p:nvSpPr>
        <p:spPr/>
        <p:txBody>
          <a:bodyPr/>
          <a:lstStyle/>
          <a:p>
            <a:fld id="{11F61DF1-829F-44A2-9EDF-C756988A2567}" type="slidenum">
              <a:rPr lang="en-US" smtClean="0"/>
              <a:pPr/>
              <a:t>13</a:t>
            </a:fld>
            <a:endParaRPr lang="en-US"/>
          </a:p>
        </p:txBody>
      </p:sp>
      <p:pic>
        <p:nvPicPr>
          <p:cNvPr id="10" name="Picture 9">
            <a:extLst>
              <a:ext uri="{FF2B5EF4-FFF2-40B4-BE49-F238E27FC236}">
                <a16:creationId xmlns:a16="http://schemas.microsoft.com/office/drawing/2014/main" id="{2ED592EB-0B36-2E13-E2A8-6C6DE447D6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5214" y="0"/>
            <a:ext cx="536786" cy="538076"/>
          </a:xfrm>
          <a:prstGeom prst="rect">
            <a:avLst/>
          </a:prstGeom>
        </p:spPr>
      </p:pic>
      <p:sp>
        <p:nvSpPr>
          <p:cNvPr id="2" name="TextBox 1">
            <a:extLst>
              <a:ext uri="{FF2B5EF4-FFF2-40B4-BE49-F238E27FC236}">
                <a16:creationId xmlns:a16="http://schemas.microsoft.com/office/drawing/2014/main" id="{CB1E629E-C12B-1D52-B281-53A944202C67}"/>
              </a:ext>
            </a:extLst>
          </p:cNvPr>
          <p:cNvSpPr txBox="1"/>
          <p:nvPr/>
        </p:nvSpPr>
        <p:spPr>
          <a:xfrm>
            <a:off x="1100919" y="2274627"/>
            <a:ext cx="10099344" cy="1569660"/>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XIN CẢM ƠN QUÝ THẦY CÔ VÀ CÁC EM HỌC SINH!</a:t>
            </a:r>
          </a:p>
        </p:txBody>
      </p:sp>
    </p:spTree>
    <p:extLst>
      <p:ext uri="{BB962C8B-B14F-4D97-AF65-F5344CB8AC3E}">
        <p14:creationId xmlns:p14="http://schemas.microsoft.com/office/powerpoint/2010/main" val="3233831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 Nhạc Hát Mẫu ) Biết Ơn Thầy Cô Giáo - Âm Nhạc Lớp 4 Bộ Sách Cánh Diều 2023 Music Teacher (1)">
            <a:hlinkClick r:id="" action="ppaction://media"/>
            <a:extLst>
              <a:ext uri="{FF2B5EF4-FFF2-40B4-BE49-F238E27FC236}">
                <a16:creationId xmlns:a16="http://schemas.microsoft.com/office/drawing/2014/main" id="{6EA6568F-A709-A262-80D0-E9EE3C9A64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5" y="98424"/>
            <a:ext cx="12017022" cy="6759575"/>
          </a:xfrm>
          <a:prstGeom prst="rect">
            <a:avLst/>
          </a:prstGeom>
        </p:spPr>
      </p:pic>
    </p:spTree>
    <p:extLst>
      <p:ext uri="{BB962C8B-B14F-4D97-AF65-F5344CB8AC3E}">
        <p14:creationId xmlns:p14="http://schemas.microsoft.com/office/powerpoint/2010/main" val="182045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9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oogle Shape;100;p2">
            <a:extLst>
              <a:ext uri="{FF2B5EF4-FFF2-40B4-BE49-F238E27FC236}">
                <a16:creationId xmlns:a16="http://schemas.microsoft.com/office/drawing/2014/main" id="{E72E2EFA-6AD3-20B7-2030-31A5CFCF4D18}"/>
              </a:ext>
            </a:extLst>
          </p:cNvPr>
          <p:cNvGrpSpPr/>
          <p:nvPr/>
        </p:nvGrpSpPr>
        <p:grpSpPr>
          <a:xfrm>
            <a:off x="940006" y="1758783"/>
            <a:ext cx="11132724" cy="834226"/>
            <a:chOff x="1487506" y="625819"/>
            <a:chExt cx="15177842" cy="3943416"/>
          </a:xfrm>
        </p:grpSpPr>
        <p:sp>
          <p:nvSpPr>
            <p:cNvPr id="14" name="Google Shape;101;p2">
              <a:extLst>
                <a:ext uri="{FF2B5EF4-FFF2-40B4-BE49-F238E27FC236}">
                  <a16:creationId xmlns:a16="http://schemas.microsoft.com/office/drawing/2014/main" id="{6FE92C17-8DFD-9623-F1C4-BD7E1F365ED5}"/>
                </a:ext>
              </a:extLst>
            </p:cNvPr>
            <p:cNvSpPr/>
            <p:nvPr/>
          </p:nvSpPr>
          <p:spPr>
            <a:xfrm>
              <a:off x="1487506" y="625819"/>
              <a:ext cx="15177842" cy="3943416"/>
            </a:xfrm>
            <a:custGeom>
              <a:avLst/>
              <a:gdLst/>
              <a:ahLst/>
              <a:cxnLst/>
              <a:rect l="l" t="t" r="r" b="b"/>
              <a:pathLst>
                <a:path w="9663702" h="4922323" extrusionOk="0">
                  <a:moveTo>
                    <a:pt x="9157263" y="4905404"/>
                  </a:moveTo>
                  <a:cubicBezTo>
                    <a:pt x="9157263" y="4905404"/>
                    <a:pt x="8920267" y="4895435"/>
                    <a:pt x="8558127" y="4908879"/>
                  </a:cubicBezTo>
                  <a:cubicBezTo>
                    <a:pt x="8195990" y="4922323"/>
                    <a:pt x="490924" y="4922323"/>
                    <a:pt x="490924" y="4922323"/>
                  </a:cubicBezTo>
                  <a:cubicBezTo>
                    <a:pt x="245502" y="4922323"/>
                    <a:pt x="32509" y="4825055"/>
                    <a:pt x="31032" y="4664941"/>
                  </a:cubicBezTo>
                  <a:cubicBezTo>
                    <a:pt x="31032" y="4664941"/>
                    <a:pt x="0" y="304414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110715" y="0"/>
                    <a:pt x="9110715" y="0"/>
                  </a:cubicBezTo>
                  <a:cubicBezTo>
                    <a:pt x="9422615" y="0"/>
                    <a:pt x="9656043" y="101069"/>
                    <a:pt x="9648186" y="303616"/>
                  </a:cubicBezTo>
                  <a:cubicBezTo>
                    <a:pt x="9648186" y="303616"/>
                    <a:pt x="9646191" y="2827341"/>
                    <a:pt x="9654947" y="3965354"/>
                  </a:cubicBezTo>
                  <a:cubicBezTo>
                    <a:pt x="9663702" y="4258655"/>
                    <a:pt x="9617154" y="4591727"/>
                    <a:pt x="9617154" y="4591727"/>
                  </a:cubicBezTo>
                  <a:cubicBezTo>
                    <a:pt x="9614189" y="4771752"/>
                    <a:pt x="9402685" y="4905404"/>
                    <a:pt x="9157263" y="4905404"/>
                  </a:cubicBezTo>
                  <a:close/>
                </a:path>
              </a:pathLst>
            </a:custGeom>
            <a:solidFill>
              <a:srgbClr val="EB8198"/>
            </a:solidFill>
            <a:ln>
              <a:noFill/>
            </a:ln>
          </p:spPr>
          <p:txBody>
            <a:bodyPr spcFirstLastPara="1" wrap="square" lIns="60950" tIns="60950" rIns="60950" bIns="60950" anchor="ctr" anchorCtr="0">
              <a:noAutofit/>
            </a:bodyPr>
            <a:lstStyle/>
            <a:p>
              <a:pPr>
                <a:buClr>
                  <a:srgbClr val="000000"/>
                </a:buClr>
                <a:buFont typeface="Arial"/>
                <a:buNone/>
              </a:pPr>
              <a:endParaRPr sz="2400" kern="0">
                <a:solidFill>
                  <a:srgbClr val="000000"/>
                </a:solidFill>
                <a:latin typeface="UTM Avo" panose="02040603050506020204" pitchFamily="18"/>
                <a:cs typeface="Arial"/>
                <a:sym typeface="Arial"/>
              </a:endParaRPr>
            </a:p>
          </p:txBody>
        </p:sp>
        <p:sp>
          <p:nvSpPr>
            <p:cNvPr id="15" name="Google Shape;102;p2">
              <a:extLst>
                <a:ext uri="{FF2B5EF4-FFF2-40B4-BE49-F238E27FC236}">
                  <a16:creationId xmlns:a16="http://schemas.microsoft.com/office/drawing/2014/main" id="{585AAE97-7741-1443-B53D-03E77997E627}"/>
                </a:ext>
              </a:extLst>
            </p:cNvPr>
            <p:cNvSpPr/>
            <p:nvPr/>
          </p:nvSpPr>
          <p:spPr>
            <a:xfrm>
              <a:off x="1706675" y="901706"/>
              <a:ext cx="14787533" cy="3245596"/>
            </a:xfrm>
            <a:custGeom>
              <a:avLst/>
              <a:gdLst/>
              <a:ahLst/>
              <a:cxnLst/>
              <a:rect l="l" t="t" r="r" b="b"/>
              <a:pathLst>
                <a:path w="9275260" h="4538600" extrusionOk="0">
                  <a:moveTo>
                    <a:pt x="8768821" y="4521682"/>
                  </a:moveTo>
                  <a:cubicBezTo>
                    <a:pt x="8768821" y="4521682"/>
                    <a:pt x="8531824" y="4511712"/>
                    <a:pt x="8169685" y="4525156"/>
                  </a:cubicBezTo>
                  <a:cubicBezTo>
                    <a:pt x="7807548" y="4538600"/>
                    <a:pt x="490924" y="4538600"/>
                    <a:pt x="490924" y="4538600"/>
                  </a:cubicBezTo>
                  <a:cubicBezTo>
                    <a:pt x="245502" y="4538600"/>
                    <a:pt x="32509" y="4441332"/>
                    <a:pt x="31032" y="4281219"/>
                  </a:cubicBezTo>
                  <a:cubicBezTo>
                    <a:pt x="31032" y="4281219"/>
                    <a:pt x="0" y="274691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722272" y="0"/>
                    <a:pt x="8722272" y="0"/>
                  </a:cubicBezTo>
                  <a:cubicBezTo>
                    <a:pt x="9034173" y="0"/>
                    <a:pt x="9267601" y="101069"/>
                    <a:pt x="9259744" y="303616"/>
                  </a:cubicBezTo>
                  <a:cubicBezTo>
                    <a:pt x="9259744" y="303616"/>
                    <a:pt x="9257749" y="2556562"/>
                    <a:pt x="9266504" y="3581631"/>
                  </a:cubicBezTo>
                  <a:cubicBezTo>
                    <a:pt x="9275260" y="3874933"/>
                    <a:pt x="9228711" y="4208004"/>
                    <a:pt x="9228711" y="4208004"/>
                  </a:cubicBezTo>
                  <a:cubicBezTo>
                    <a:pt x="9225746" y="4388029"/>
                    <a:pt x="9014243" y="4521682"/>
                    <a:pt x="8768821" y="4521682"/>
                  </a:cubicBezTo>
                  <a:close/>
                </a:path>
              </a:pathLst>
            </a:custGeom>
            <a:solidFill>
              <a:srgbClr val="FFF9FA"/>
            </a:solidFill>
            <a:ln>
              <a:noFill/>
            </a:ln>
          </p:spPr>
          <p:txBody>
            <a:bodyPr spcFirstLastPara="1" wrap="square" lIns="60950" tIns="30467" rIns="60950" bIns="168000" anchor="ctr" anchorCtr="0">
              <a:noAutofit/>
            </a:bodyPr>
            <a:lstStyle/>
            <a:p>
              <a:pPr algn="ctr">
                <a:lnSpc>
                  <a:spcPct val="150000"/>
                </a:lnSpc>
                <a:buClr>
                  <a:srgbClr val="000000"/>
                </a:buClr>
                <a:buFont typeface="Arial"/>
                <a:buNone/>
              </a:pPr>
              <a:r>
                <a:rPr lang="en-US" sz="3200" kern="0" dirty="0">
                  <a:solidFill>
                    <a:srgbClr val="000000"/>
                  </a:solidFill>
                  <a:latin typeface="Times New Roman" panose="02020603050405020304" pitchFamily="18" charset="0"/>
                  <a:cs typeface="Times New Roman" panose="02020603050405020304" pitchFamily="18" charset="0"/>
                  <a:sym typeface="Arial"/>
                </a:rPr>
                <a:t>Em </a:t>
              </a:r>
              <a:r>
                <a:rPr lang="en-US" sz="3200" kern="0" dirty="0" err="1">
                  <a:solidFill>
                    <a:srgbClr val="000000"/>
                  </a:solidFill>
                  <a:latin typeface="Times New Roman" panose="02020603050405020304" pitchFamily="18" charset="0"/>
                  <a:cs typeface="Times New Roman" panose="02020603050405020304" pitchFamily="18" charset="0"/>
                  <a:sym typeface="Arial"/>
                </a:rPr>
                <a:t>hãy</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nêu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tác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dụng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của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dấu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gạch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ngang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trong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đoạn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văn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sau</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sz="3200"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19" name="Google Shape;112;p2">
            <a:extLst>
              <a:ext uri="{FF2B5EF4-FFF2-40B4-BE49-F238E27FC236}">
                <a16:creationId xmlns:a16="http://schemas.microsoft.com/office/drawing/2014/main" id="{99C254FE-D9E6-AE9D-DE08-AD381E45CBDE}"/>
              </a:ext>
            </a:extLst>
          </p:cNvPr>
          <p:cNvSpPr txBox="1"/>
          <p:nvPr/>
        </p:nvSpPr>
        <p:spPr>
          <a:xfrm>
            <a:off x="1087677" y="2746491"/>
            <a:ext cx="10016646" cy="3219445"/>
          </a:xfrm>
          <a:prstGeom prst="rect">
            <a:avLst/>
          </a:prstGeom>
          <a:noFill/>
          <a:ln>
            <a:noFill/>
          </a:ln>
        </p:spPr>
        <p:txBody>
          <a:bodyPr spcFirstLastPara="1" wrap="square" lIns="60950" tIns="30467" rIns="60950" bIns="30467" anchor="t" anchorCtr="0">
            <a:spAutoFit/>
          </a:bodyPr>
          <a:lstStyle/>
          <a:p>
            <a:pPr>
              <a:lnSpc>
                <a:spcPct val="114000"/>
              </a:lnSpc>
              <a:buClr>
                <a:srgbClr val="000000"/>
              </a:buClr>
              <a:buFont typeface="Arial"/>
              <a:buNone/>
            </a:pPr>
            <a:r>
              <a:rPr lang="en-US" sz="3600" kern="0" dirty="0">
                <a:solidFill>
                  <a:srgbClr val="000000"/>
                </a:solidFill>
                <a:latin typeface="Times New Roman" panose="02020603050405020304" pitchFamily="18" charset="0"/>
                <a:cs typeface="Times New Roman" panose="02020603050405020304" pitchFamily="18" charset="0"/>
                <a:sym typeface="Arial"/>
              </a:rPr>
              <a:t>Ra </a:t>
            </a:r>
            <a:r>
              <a:rPr lang="en-US" sz="3600" kern="0" dirty="0" err="1">
                <a:solidFill>
                  <a:srgbClr val="000000"/>
                </a:solidFill>
                <a:latin typeface="Times New Roman" panose="02020603050405020304" pitchFamily="18" charset="0"/>
                <a:cs typeface="Times New Roman" panose="02020603050405020304" pitchFamily="18" charset="0"/>
                <a:sym typeface="Arial"/>
              </a:rPr>
              <a:t>khỏi</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lớp</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các</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bạn</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nhớ</a:t>
            </a:r>
            <a:r>
              <a:rPr lang="en-US" sz="3600" kern="0" dirty="0">
                <a:solidFill>
                  <a:srgbClr val="000000"/>
                </a:solidFill>
                <a:latin typeface="Times New Roman" panose="02020603050405020304" pitchFamily="18" charset="0"/>
                <a:cs typeface="Times New Roman" panose="02020603050405020304" pitchFamily="18" charset="0"/>
                <a:sym typeface="Arial"/>
              </a:rPr>
              <a:t>:</a:t>
            </a:r>
          </a:p>
          <a:p>
            <a:pPr>
              <a:lnSpc>
                <a:spcPct val="114000"/>
              </a:lnSpc>
              <a:buClr>
                <a:srgbClr val="000000"/>
              </a:buClr>
              <a:buFont typeface="Arial"/>
              <a:buNone/>
            </a:pP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Tắt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quạt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tắt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các</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thiết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bị</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điện</a:t>
            </a:r>
            <a:r>
              <a:rPr lang="en-US" sz="3600" kern="0" dirty="0">
                <a:solidFill>
                  <a:srgbClr val="000000"/>
                </a:solidFill>
                <a:latin typeface="Times New Roman" panose="02020603050405020304" pitchFamily="18" charset="0"/>
                <a:cs typeface="Times New Roman" panose="02020603050405020304" pitchFamily="18" charset="0"/>
                <a:sym typeface="Arial"/>
              </a:rPr>
              <a:t>.</a:t>
            </a:r>
          </a:p>
          <a:p>
            <a:pPr>
              <a:lnSpc>
                <a:spcPct val="114000"/>
              </a:lnSpc>
              <a:buClr>
                <a:srgbClr val="000000"/>
              </a:buClr>
              <a:buFont typeface="Arial"/>
              <a:buNone/>
            </a:pP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Đóng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các</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loại</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cửa</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lại</a:t>
            </a:r>
            <a:r>
              <a:rPr lang="en-US" sz="3600" kern="0" dirty="0">
                <a:solidFill>
                  <a:srgbClr val="000000"/>
                </a:solidFill>
                <a:latin typeface="Times New Roman" panose="02020603050405020304" pitchFamily="18" charset="0"/>
                <a:cs typeface="Times New Roman" panose="02020603050405020304" pitchFamily="18" charset="0"/>
                <a:sym typeface="Arial"/>
              </a:rPr>
              <a:t>.</a:t>
            </a:r>
          </a:p>
          <a:p>
            <a:pPr>
              <a:lnSpc>
                <a:spcPct val="114000"/>
              </a:lnSpc>
              <a:buClr>
                <a:srgbClr val="000000"/>
              </a:buClr>
              <a:buFont typeface="Arial"/>
              <a:buNone/>
            </a:pP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Giữ</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trật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tự</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tránh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làm</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phiền</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lớp</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bên</a:t>
            </a:r>
            <a:r>
              <a:rPr lang="en-US" sz="3600" kern="0" dirty="0">
                <a:solidFill>
                  <a:srgbClr val="000000"/>
                </a:solidFill>
                <a:latin typeface="Times New Roman" panose="02020603050405020304" pitchFamily="18" charset="0"/>
                <a:cs typeface="Times New Roman" panose="02020603050405020304" pitchFamily="18" charset="0"/>
                <a:sym typeface="Arial"/>
              </a:rPr>
              <a:t>.</a:t>
            </a:r>
          </a:p>
          <a:p>
            <a:pPr>
              <a:lnSpc>
                <a:spcPct val="114000"/>
              </a:lnSpc>
              <a:buClr>
                <a:srgbClr val="000000"/>
              </a:buClr>
              <a:buFont typeface="Arial"/>
              <a:buNone/>
            </a:pP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Kiểm</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tra</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kĩ</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đồ</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dùng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mang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về</a:t>
            </a:r>
            <a:r>
              <a:rPr lang="en-US" sz="3600" kern="0" dirty="0">
                <a:solidFill>
                  <a:srgbClr val="000000"/>
                </a:solidFill>
                <a:latin typeface="Times New Roman" panose="02020603050405020304" pitchFamily="18" charset="0"/>
                <a:cs typeface="Times New Roman" panose="02020603050405020304" pitchFamily="18" charset="0"/>
                <a:sym typeface="Arial"/>
              </a:rPr>
              <a:t>.</a:t>
            </a:r>
            <a:endParaRPr sz="36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961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162;p6">
            <a:extLst>
              <a:ext uri="{FF2B5EF4-FFF2-40B4-BE49-F238E27FC236}">
                <a16:creationId xmlns:a16="http://schemas.microsoft.com/office/drawing/2014/main" id="{7683FD5C-EF90-F6E4-8DB2-01E3F6502AEE}"/>
              </a:ext>
            </a:extLst>
          </p:cNvPr>
          <p:cNvSpPr txBox="1"/>
          <p:nvPr/>
        </p:nvSpPr>
        <p:spPr>
          <a:xfrm>
            <a:off x="880926" y="1456702"/>
            <a:ext cx="10430139" cy="523194"/>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000" b="1" kern="0" dirty="0">
                <a:solidFill>
                  <a:srgbClr val="000000"/>
                </a:solidFill>
                <a:latin typeface="UTM Avo" panose="02040603050506020204" pitchFamily="18"/>
                <a:cs typeface="Arial"/>
                <a:sym typeface="Arial"/>
              </a:rPr>
              <a:t>Dấu gạch ngang trong mỗi câu dưới đây được dùng để làm gì? Tìm ý đúng?</a:t>
            </a:r>
            <a:endParaRPr sz="2000" b="1" kern="0" dirty="0">
              <a:solidFill>
                <a:srgbClr val="000000"/>
              </a:solidFill>
              <a:latin typeface="UTM Avo" panose="02040603050506020204" pitchFamily="18"/>
              <a:cs typeface="Arial"/>
              <a:sym typeface="Arial"/>
            </a:endParaRPr>
          </a:p>
        </p:txBody>
      </p:sp>
      <p:graphicFrame>
        <p:nvGraphicFramePr>
          <p:cNvPr id="9" name="Google Shape;163;p6">
            <a:extLst>
              <a:ext uri="{FF2B5EF4-FFF2-40B4-BE49-F238E27FC236}">
                <a16:creationId xmlns:a16="http://schemas.microsoft.com/office/drawing/2014/main" id="{55C053E1-1BA7-074D-5BAF-FB14FEE5F638}"/>
              </a:ext>
            </a:extLst>
          </p:cNvPr>
          <p:cNvGraphicFramePr/>
          <p:nvPr>
            <p:extLst>
              <p:ext uri="{D42A27DB-BD31-4B8C-83A1-F6EECF244321}">
                <p14:modId xmlns:p14="http://schemas.microsoft.com/office/powerpoint/2010/main" val="1348677831"/>
              </p:ext>
            </p:extLst>
          </p:nvPr>
        </p:nvGraphicFramePr>
        <p:xfrm>
          <a:off x="0" y="1910878"/>
          <a:ext cx="12192000" cy="4947122"/>
        </p:xfrm>
        <a:graphic>
          <a:graphicData uri="http://schemas.openxmlformats.org/drawingml/2006/table">
            <a:tbl>
              <a:tblPr>
                <a:noFill/>
              </a:tblPr>
              <a:tblGrid>
                <a:gridCol w="8014883">
                  <a:extLst>
                    <a:ext uri="{9D8B030D-6E8A-4147-A177-3AD203B41FA5}">
                      <a16:colId xmlns:a16="http://schemas.microsoft.com/office/drawing/2014/main" val="20000"/>
                    </a:ext>
                  </a:extLst>
                </a:gridCol>
                <a:gridCol w="548877">
                  <a:extLst>
                    <a:ext uri="{9D8B030D-6E8A-4147-A177-3AD203B41FA5}">
                      <a16:colId xmlns:a16="http://schemas.microsoft.com/office/drawing/2014/main" val="3279852345"/>
                    </a:ext>
                  </a:extLst>
                </a:gridCol>
                <a:gridCol w="3628240">
                  <a:extLst>
                    <a:ext uri="{9D8B030D-6E8A-4147-A177-3AD203B41FA5}">
                      <a16:colId xmlns:a16="http://schemas.microsoft.com/office/drawing/2014/main" val="20001"/>
                    </a:ext>
                  </a:extLst>
                </a:gridCol>
              </a:tblGrid>
              <a:tr h="52298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Clr>
                          <a:schemeClr val="dk1"/>
                        </a:buClr>
                        <a:buSzPts val="2800"/>
                        <a:buFont typeface="Arial"/>
                        <a:buNone/>
                      </a:pPr>
                      <a:r>
                        <a:rPr lang="vi-VN" sz="1800" u="none" strike="noStrike" cap="none" dirty="0">
                          <a:solidFill>
                            <a:schemeClr val="bg1"/>
                          </a:solidFill>
                          <a:latin typeface="UTM Avo" panose="02040603050506020204" pitchFamily="18"/>
                          <a:ea typeface="Arial"/>
                          <a:cs typeface="Arial"/>
                          <a:sym typeface="Arial"/>
                        </a:rPr>
                        <a:t>a) Việt – Lào hai nước chúng ta </a:t>
                      </a:r>
                      <a:endParaRPr sz="1800" dirty="0">
                        <a:solidFill>
                          <a:schemeClr val="bg1"/>
                        </a:solidFill>
                        <a:latin typeface="UTM Avo" panose="02040603050506020204" pitchFamily="18"/>
                      </a:endParaRPr>
                    </a:p>
                    <a:p>
                      <a:pPr marL="0" marR="0" lvl="0" indent="0" algn="just" rtl="0">
                        <a:lnSpc>
                          <a:spcPct val="150000"/>
                        </a:lnSpc>
                        <a:spcBef>
                          <a:spcPts val="0"/>
                        </a:spcBef>
                        <a:spcAft>
                          <a:spcPts val="0"/>
                        </a:spcAft>
                        <a:buClr>
                          <a:schemeClr val="dk1"/>
                        </a:buClr>
                        <a:buSzPts val="2800"/>
                        <a:buFont typeface="Arial"/>
                        <a:buNone/>
                      </a:pPr>
                      <a:r>
                        <a:rPr lang="vi-VN" sz="1800" u="none" strike="noStrike" cap="none" dirty="0">
                          <a:solidFill>
                            <a:schemeClr val="bg1"/>
                          </a:solidFill>
                          <a:latin typeface="UTM Avo" panose="02040603050506020204" pitchFamily="18"/>
                          <a:ea typeface="Arial"/>
                          <a:cs typeface="Arial"/>
                          <a:sym typeface="Arial"/>
                        </a:rPr>
                        <a:t>Tình sâu hơn nước Hồng Hà, Cửu Long.</a:t>
                      </a:r>
                      <a:endParaRPr sz="1800" dirty="0">
                        <a:solidFill>
                          <a:schemeClr val="bg1"/>
                        </a:solidFill>
                        <a:latin typeface="UTM Avo" panose="02040603050506020204" pitchFamily="18"/>
                      </a:endParaRPr>
                    </a:p>
                    <a:p>
                      <a:pPr marL="0" marR="0" lvl="0" indent="0" algn="r" rtl="0">
                        <a:lnSpc>
                          <a:spcPct val="150000"/>
                        </a:lnSpc>
                        <a:spcBef>
                          <a:spcPts val="0"/>
                        </a:spcBef>
                        <a:spcAft>
                          <a:spcPts val="0"/>
                        </a:spcAft>
                        <a:buNone/>
                      </a:pPr>
                      <a:r>
                        <a:rPr lang="vi-VN" sz="1800" u="none" strike="noStrike" cap="none" dirty="0">
                          <a:solidFill>
                            <a:schemeClr val="bg1"/>
                          </a:solidFill>
                          <a:latin typeface="UTM Avo" panose="02040603050506020204" pitchFamily="18"/>
                          <a:ea typeface="Arial"/>
                          <a:cs typeface="Arial"/>
                          <a:sym typeface="Arial"/>
                        </a:rPr>
                        <a:t>HỒ CHÍ MINH</a:t>
                      </a:r>
                      <a:endParaRPr sz="1800" dirty="0">
                        <a:solidFill>
                          <a:schemeClr val="bg1"/>
                        </a:solidFill>
                        <a:latin typeface="UTM Avo" panose="02040603050506020204" pitchFamily="18"/>
                      </a:endParaRPr>
                    </a:p>
                  </a:txBody>
                  <a:tcPr marL="240000" marR="240000" marT="8950" marB="4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r" rtl="0">
                        <a:lnSpc>
                          <a:spcPct val="150000"/>
                        </a:lnSpc>
                        <a:spcBef>
                          <a:spcPts val="0"/>
                        </a:spcBef>
                        <a:spcAft>
                          <a:spcPts val="0"/>
                        </a:spcAft>
                        <a:buNone/>
                      </a:pPr>
                      <a:endParaRPr sz="1800" dirty="0">
                        <a:solidFill>
                          <a:schemeClr val="bg1"/>
                        </a:solidFill>
                        <a:latin typeface="UTM Avo" panose="02040603050506020204" pitchFamily="18"/>
                      </a:endParaRPr>
                    </a:p>
                  </a:txBody>
                  <a:tcPr marL="240000" marR="240000" marT="8950" marB="4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1800" u="none" strike="noStrike" cap="none">
                          <a:solidFill>
                            <a:schemeClr val="bg1"/>
                          </a:solidFill>
                          <a:latin typeface="UTM Avo" panose="02040603050506020204" pitchFamily="18"/>
                          <a:ea typeface="Arial"/>
                          <a:cs typeface="Arial"/>
                          <a:sym typeface="Arial"/>
                        </a:rPr>
                        <a:t>1) Để nối tên thời điểm bắt đầu và thời điểm kết thúc của một vụ trồng trọt.</a:t>
                      </a:r>
                      <a:endParaRPr sz="1800">
                        <a:solidFill>
                          <a:schemeClr val="bg1"/>
                        </a:solidFill>
                        <a:latin typeface="UTM Avo" panose="02040603050506020204" pitchFamily="18"/>
                      </a:endParaRPr>
                    </a:p>
                  </a:txBody>
                  <a:tcPr marL="240000" marR="240000" marT="8950" marB="4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98885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1800" u="none" strike="noStrike" cap="none">
                          <a:solidFill>
                            <a:schemeClr val="bg1"/>
                          </a:solidFill>
                          <a:latin typeface="UTM Avo" panose="02040603050506020204" pitchFamily="18"/>
                          <a:ea typeface="Arial"/>
                          <a:cs typeface="Arial"/>
                          <a:sym typeface="Arial"/>
                        </a:rPr>
                        <a:t>b) Sau khi hòa bình được lập lại, hệ thống đường sắt miền Bắc đã được khôi phục và xây dựng mới với những tuyến đường chính là Hà Nội – Lào Cai, Hà Nội – Hải Phòng, Hà Nội – Lạng Sơn.</a:t>
                      </a:r>
                      <a:endParaRPr sz="1800">
                        <a:solidFill>
                          <a:schemeClr val="bg1"/>
                        </a:solidFill>
                        <a:latin typeface="UTM Avo" panose="02040603050506020204" pitchFamily="18"/>
                      </a:endParaRPr>
                    </a:p>
                  </a:txBody>
                  <a:tcPr marL="240000" marR="240000" marT="8950" marB="4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just" rtl="0">
                        <a:lnSpc>
                          <a:spcPct val="150000"/>
                        </a:lnSpc>
                        <a:spcBef>
                          <a:spcPts val="0"/>
                        </a:spcBef>
                        <a:spcAft>
                          <a:spcPts val="0"/>
                        </a:spcAft>
                        <a:buNone/>
                      </a:pPr>
                      <a:endParaRPr sz="1800">
                        <a:solidFill>
                          <a:schemeClr val="bg1"/>
                        </a:solidFill>
                        <a:latin typeface="UTM Avo" panose="02040603050506020204" pitchFamily="18"/>
                      </a:endParaRPr>
                    </a:p>
                  </a:txBody>
                  <a:tcPr marL="240000" marR="240000" marT="8950" marB="4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1800" u="none" strike="noStrike" cap="none">
                          <a:solidFill>
                            <a:schemeClr val="bg1"/>
                          </a:solidFill>
                          <a:latin typeface="UTM Avo" panose="02040603050506020204" pitchFamily="18"/>
                          <a:ea typeface="Arial"/>
                          <a:cs typeface="Arial"/>
                          <a:sym typeface="Arial"/>
                        </a:rPr>
                        <a:t>2) Để nối tên hai nước có quan hệ với nhau.</a:t>
                      </a:r>
                      <a:endParaRPr sz="1800">
                        <a:solidFill>
                          <a:schemeClr val="bg1"/>
                        </a:solidFill>
                        <a:latin typeface="UTM Avo" panose="02040603050506020204" pitchFamily="18"/>
                      </a:endParaRPr>
                    </a:p>
                  </a:txBody>
                  <a:tcPr marL="240000" marR="240000" marT="8950" marB="4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7774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1800" u="none" strike="noStrike" cap="none">
                          <a:solidFill>
                            <a:schemeClr val="bg1"/>
                          </a:solidFill>
                          <a:latin typeface="UTM Avo" panose="02040603050506020204" pitchFamily="18"/>
                          <a:ea typeface="Arial"/>
                          <a:cs typeface="Arial"/>
                          <a:sym typeface="Arial"/>
                        </a:rPr>
                        <a:t>c) Vụ Đông – Xuân năm nay diễn ra trong điều kiện thời tiết tương đối thuận lợi.</a:t>
                      </a:r>
                      <a:endParaRPr sz="1800">
                        <a:solidFill>
                          <a:schemeClr val="bg1"/>
                        </a:solidFill>
                        <a:latin typeface="UTM Avo" panose="02040603050506020204" pitchFamily="18"/>
                      </a:endParaRPr>
                    </a:p>
                  </a:txBody>
                  <a:tcPr marL="240000" marR="240000" marT="8950" marB="4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just" rtl="0">
                        <a:lnSpc>
                          <a:spcPct val="150000"/>
                        </a:lnSpc>
                        <a:spcBef>
                          <a:spcPts val="0"/>
                        </a:spcBef>
                        <a:spcAft>
                          <a:spcPts val="0"/>
                        </a:spcAft>
                        <a:buNone/>
                      </a:pPr>
                      <a:endParaRPr sz="1800">
                        <a:solidFill>
                          <a:schemeClr val="bg1"/>
                        </a:solidFill>
                        <a:latin typeface="UTM Avo" panose="02040603050506020204" pitchFamily="18"/>
                      </a:endParaRPr>
                    </a:p>
                  </a:txBody>
                  <a:tcPr marL="240000" marR="240000" marT="8950" marB="4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1800" u="none" strike="noStrike" cap="none">
                          <a:solidFill>
                            <a:schemeClr val="bg1"/>
                          </a:solidFill>
                          <a:latin typeface="UTM Avo" panose="02040603050506020204" pitchFamily="18"/>
                          <a:ea typeface="Arial"/>
                          <a:cs typeface="Arial"/>
                          <a:sym typeface="Arial"/>
                        </a:rPr>
                        <a:t>3) Để nối tên điểm đầu và điểm cuối của một tuyến đường.</a:t>
                      </a:r>
                      <a:endParaRPr sz="1800">
                        <a:solidFill>
                          <a:schemeClr val="bg1"/>
                        </a:solidFill>
                        <a:latin typeface="UTM Avo" panose="02040603050506020204" pitchFamily="18"/>
                      </a:endParaRPr>
                    </a:p>
                  </a:txBody>
                  <a:tcPr marL="240000" marR="240000" marT="8950" marB="4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110066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1800" u="none" strike="noStrike" cap="none">
                          <a:solidFill>
                            <a:schemeClr val="bg1"/>
                          </a:solidFill>
                          <a:latin typeface="UTM Avo" panose="02040603050506020204" pitchFamily="18"/>
                          <a:ea typeface="Arial"/>
                          <a:cs typeface="Arial"/>
                          <a:sym typeface="Arial"/>
                        </a:rPr>
                        <a:t>d) Tuyến xe buýt số 72 (từ bến xe Yên Nghĩa đi Xuân Mai) di chuyển theo lộ trình sau: Bến xe Yên Nghĩa - Quốc lộ 6 – Cầu Mai Lĩnh - Biên Giang – Chúc Sơn – Phú Nghĩa – Xuân Mai.</a:t>
                      </a:r>
                      <a:endParaRPr sz="1800">
                        <a:solidFill>
                          <a:schemeClr val="bg1"/>
                        </a:solidFill>
                        <a:latin typeface="UTM Avo" panose="02040603050506020204" pitchFamily="18"/>
                      </a:endParaRPr>
                    </a:p>
                  </a:txBody>
                  <a:tcPr marL="240000" marR="240000" marT="8950" marB="4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just" rtl="0">
                        <a:lnSpc>
                          <a:spcPct val="150000"/>
                        </a:lnSpc>
                        <a:spcBef>
                          <a:spcPts val="0"/>
                        </a:spcBef>
                        <a:spcAft>
                          <a:spcPts val="0"/>
                        </a:spcAft>
                        <a:buNone/>
                      </a:pPr>
                      <a:endParaRPr sz="1800">
                        <a:solidFill>
                          <a:schemeClr val="bg1"/>
                        </a:solidFill>
                        <a:latin typeface="UTM Avo" panose="02040603050506020204" pitchFamily="18"/>
                      </a:endParaRPr>
                    </a:p>
                  </a:txBody>
                  <a:tcPr marL="240000" marR="240000" marT="8950" marB="4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1800" u="none" strike="noStrike" cap="none" dirty="0">
                          <a:solidFill>
                            <a:schemeClr val="bg1"/>
                          </a:solidFill>
                          <a:latin typeface="UTM Avo" panose="02040603050506020204" pitchFamily="18"/>
                          <a:ea typeface="Arial"/>
                          <a:cs typeface="Arial"/>
                          <a:sym typeface="Arial"/>
                        </a:rPr>
                        <a:t>4) Để nối lên các </a:t>
                      </a:r>
                      <a:r>
                        <a:rPr lang="vi-VN" sz="1800" u="none" strike="noStrike" cap="none">
                          <a:solidFill>
                            <a:schemeClr val="bg1"/>
                          </a:solidFill>
                          <a:latin typeface="UTM Avo" panose="02040603050506020204" pitchFamily="18"/>
                          <a:ea typeface="Arial"/>
                          <a:cs typeface="Arial"/>
                          <a:sym typeface="Arial"/>
                        </a:rPr>
                        <a:t>điểm d</a:t>
                      </a:r>
                      <a:r>
                        <a:rPr lang="en-US" sz="1800" u="none" strike="noStrike" cap="none">
                          <a:solidFill>
                            <a:schemeClr val="bg1"/>
                          </a:solidFill>
                          <a:latin typeface="UTM Avo" panose="02040603050506020204" pitchFamily="18"/>
                          <a:ea typeface="Arial"/>
                          <a:cs typeface="Arial"/>
                          <a:sym typeface="Arial"/>
                        </a:rPr>
                        <a:t>ừ</a:t>
                      </a:r>
                      <a:r>
                        <a:rPr lang="vi-VN" sz="1800" u="none" strike="noStrike" cap="none">
                          <a:solidFill>
                            <a:schemeClr val="bg1"/>
                          </a:solidFill>
                          <a:latin typeface="UTM Avo" panose="02040603050506020204" pitchFamily="18"/>
                          <a:ea typeface="Arial"/>
                          <a:cs typeface="Arial"/>
                          <a:sym typeface="Arial"/>
                        </a:rPr>
                        <a:t>ng </a:t>
                      </a:r>
                      <a:r>
                        <a:rPr lang="vi-VN" sz="1800" u="none" strike="noStrike" cap="none" dirty="0">
                          <a:solidFill>
                            <a:schemeClr val="bg1"/>
                          </a:solidFill>
                          <a:latin typeface="UTM Avo" panose="02040603050506020204" pitchFamily="18"/>
                          <a:ea typeface="Arial"/>
                          <a:cs typeface="Arial"/>
                          <a:sym typeface="Arial"/>
                        </a:rPr>
                        <a:t>trên một </a:t>
                      </a:r>
                      <a:r>
                        <a:rPr lang="vi-VN" sz="1800" dirty="0">
                          <a:solidFill>
                            <a:schemeClr val="bg1"/>
                          </a:solidFill>
                          <a:latin typeface="UTM Avo" panose="02040603050506020204" pitchFamily="18"/>
                          <a:ea typeface="Arial"/>
                          <a:cs typeface="Arial"/>
                          <a:sym typeface="Arial"/>
                        </a:rPr>
                        <a:t>tuyến</a:t>
                      </a:r>
                      <a:r>
                        <a:rPr lang="vi-VN" sz="1800" u="none" strike="noStrike" cap="none" dirty="0">
                          <a:solidFill>
                            <a:schemeClr val="bg1"/>
                          </a:solidFill>
                          <a:latin typeface="UTM Avo" panose="02040603050506020204" pitchFamily="18"/>
                          <a:ea typeface="Arial"/>
                          <a:cs typeface="Arial"/>
                          <a:sym typeface="Arial"/>
                        </a:rPr>
                        <a:t> đường.</a:t>
                      </a:r>
                      <a:endParaRPr sz="1800" dirty="0">
                        <a:solidFill>
                          <a:schemeClr val="bg1"/>
                        </a:solidFill>
                        <a:latin typeface="UTM Avo" panose="02040603050506020204" pitchFamily="18"/>
                      </a:endParaRPr>
                    </a:p>
                  </a:txBody>
                  <a:tcPr marL="240000" marR="240000" marT="8950" marB="4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bl>
          </a:graphicData>
        </a:graphic>
      </p:graphicFrame>
      <p:cxnSp>
        <p:nvCxnSpPr>
          <p:cNvPr id="10" name="Google Shape;164;p6">
            <a:extLst>
              <a:ext uri="{FF2B5EF4-FFF2-40B4-BE49-F238E27FC236}">
                <a16:creationId xmlns:a16="http://schemas.microsoft.com/office/drawing/2014/main" id="{43876260-DC76-00FD-25AE-4A25CA191A6D}"/>
              </a:ext>
            </a:extLst>
          </p:cNvPr>
          <p:cNvCxnSpPr>
            <a:cxnSpLocks/>
          </p:cNvCxnSpPr>
          <p:nvPr/>
        </p:nvCxnSpPr>
        <p:spPr>
          <a:xfrm>
            <a:off x="8020577" y="2690262"/>
            <a:ext cx="549700" cy="1229233"/>
          </a:xfrm>
          <a:prstGeom prst="straightConnector1">
            <a:avLst/>
          </a:prstGeom>
          <a:noFill/>
          <a:ln w="28575" cap="flat" cmpd="sng">
            <a:solidFill>
              <a:srgbClr val="FF0000"/>
            </a:solidFill>
            <a:prstDash val="solid"/>
            <a:round/>
            <a:headEnd type="none" w="sm" len="sm"/>
            <a:tailEnd type="triangle" w="med" len="med"/>
          </a:ln>
        </p:spPr>
      </p:cxnSp>
      <p:cxnSp>
        <p:nvCxnSpPr>
          <p:cNvPr id="11" name="Google Shape;165;p6">
            <a:extLst>
              <a:ext uri="{FF2B5EF4-FFF2-40B4-BE49-F238E27FC236}">
                <a16:creationId xmlns:a16="http://schemas.microsoft.com/office/drawing/2014/main" id="{FFD218B0-889B-F3F8-4439-D04CB6177388}"/>
              </a:ext>
            </a:extLst>
          </p:cNvPr>
          <p:cNvCxnSpPr>
            <a:cxnSpLocks/>
          </p:cNvCxnSpPr>
          <p:nvPr/>
        </p:nvCxnSpPr>
        <p:spPr>
          <a:xfrm flipV="1">
            <a:off x="7996228" y="2590535"/>
            <a:ext cx="574049" cy="2666431"/>
          </a:xfrm>
          <a:prstGeom prst="straightConnector1">
            <a:avLst/>
          </a:prstGeom>
          <a:noFill/>
          <a:ln w="28575" cap="flat" cmpd="sng">
            <a:solidFill>
              <a:srgbClr val="FF0000"/>
            </a:solidFill>
            <a:prstDash val="solid"/>
            <a:round/>
            <a:headEnd type="none" w="sm" len="sm"/>
            <a:tailEnd type="triangle" w="med" len="med"/>
          </a:ln>
        </p:spPr>
      </p:cxnSp>
      <p:cxnSp>
        <p:nvCxnSpPr>
          <p:cNvPr id="12" name="Google Shape;166;p6">
            <a:extLst>
              <a:ext uri="{FF2B5EF4-FFF2-40B4-BE49-F238E27FC236}">
                <a16:creationId xmlns:a16="http://schemas.microsoft.com/office/drawing/2014/main" id="{B23FEB19-DA63-B15F-D27F-E111DDACEEC5}"/>
              </a:ext>
            </a:extLst>
          </p:cNvPr>
          <p:cNvCxnSpPr>
            <a:cxnSpLocks/>
          </p:cNvCxnSpPr>
          <p:nvPr/>
        </p:nvCxnSpPr>
        <p:spPr>
          <a:xfrm>
            <a:off x="7941112" y="6285593"/>
            <a:ext cx="708627" cy="0"/>
          </a:xfrm>
          <a:prstGeom prst="straightConnector1">
            <a:avLst/>
          </a:prstGeom>
          <a:noFill/>
          <a:ln w="28575" cap="flat" cmpd="sng">
            <a:solidFill>
              <a:srgbClr val="FF0000"/>
            </a:solidFill>
            <a:prstDash val="solid"/>
            <a:round/>
            <a:headEnd type="none" w="sm" len="sm"/>
            <a:tailEnd type="triangle" w="med" len="med"/>
          </a:ln>
        </p:spPr>
      </p:cxnSp>
      <p:cxnSp>
        <p:nvCxnSpPr>
          <p:cNvPr id="13" name="Google Shape;167;p6">
            <a:extLst>
              <a:ext uri="{FF2B5EF4-FFF2-40B4-BE49-F238E27FC236}">
                <a16:creationId xmlns:a16="http://schemas.microsoft.com/office/drawing/2014/main" id="{3B1B4FB8-D766-5D77-5DC3-51D29A3B505D}"/>
              </a:ext>
            </a:extLst>
          </p:cNvPr>
          <p:cNvCxnSpPr>
            <a:cxnSpLocks/>
          </p:cNvCxnSpPr>
          <p:nvPr/>
        </p:nvCxnSpPr>
        <p:spPr>
          <a:xfrm>
            <a:off x="7996228" y="3849992"/>
            <a:ext cx="598397" cy="1428202"/>
          </a:xfrm>
          <a:prstGeom prst="straightConnector1">
            <a:avLst/>
          </a:prstGeom>
          <a:noFill/>
          <a:ln w="28575" cap="flat" cmpd="sng">
            <a:solidFill>
              <a:srgbClr val="FF0000"/>
            </a:solidFill>
            <a:prstDash val="solid"/>
            <a:round/>
            <a:headEnd type="none" w="sm" len="sm"/>
            <a:tailEnd type="triangle" w="med" len="med"/>
          </a:ln>
        </p:spPr>
      </p:cxnSp>
      <p:sp>
        <p:nvSpPr>
          <p:cNvPr id="14" name="Google Shape;162;p6">
            <a:extLst>
              <a:ext uri="{FF2B5EF4-FFF2-40B4-BE49-F238E27FC236}">
                <a16:creationId xmlns:a16="http://schemas.microsoft.com/office/drawing/2014/main" id="{39A10E69-962A-2192-6642-079F0C6BDF87}"/>
              </a:ext>
            </a:extLst>
          </p:cNvPr>
          <p:cNvSpPr txBox="1"/>
          <p:nvPr/>
        </p:nvSpPr>
        <p:spPr>
          <a:xfrm>
            <a:off x="3209788" y="1025395"/>
            <a:ext cx="5772417" cy="615527"/>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vi-VN" sz="2400" b="1" kern="0" dirty="0">
                <a:solidFill>
                  <a:srgbClr val="000000"/>
                </a:solidFill>
                <a:latin typeface="UTM Avo" panose="02040603050506020204" pitchFamily="18"/>
                <a:cs typeface="Arial"/>
                <a:sym typeface="Arial"/>
              </a:rPr>
              <a:t>1. NHẬN XÉT</a:t>
            </a:r>
            <a:endParaRPr sz="2400" b="1" kern="0" dirty="0">
              <a:solidFill>
                <a:srgbClr val="000000"/>
              </a:solidFill>
              <a:latin typeface="UTM Avo" panose="02040603050506020204" pitchFamily="18"/>
              <a:cs typeface="Arial"/>
              <a:sym typeface="Arial"/>
            </a:endParaRPr>
          </a:p>
        </p:txBody>
      </p:sp>
    </p:spTree>
    <p:extLst>
      <p:ext uri="{BB962C8B-B14F-4D97-AF65-F5344CB8AC3E}">
        <p14:creationId xmlns:p14="http://schemas.microsoft.com/office/powerpoint/2010/main" val="129353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83;p9">
            <a:extLst>
              <a:ext uri="{FF2B5EF4-FFF2-40B4-BE49-F238E27FC236}">
                <a16:creationId xmlns:a16="http://schemas.microsoft.com/office/drawing/2014/main" id="{35F8F17D-1E9E-82D6-6C45-FDACE5248C8A}"/>
              </a:ext>
            </a:extLst>
          </p:cNvPr>
          <p:cNvSpPr/>
          <p:nvPr/>
        </p:nvSpPr>
        <p:spPr>
          <a:xfrm>
            <a:off x="823787" y="2523725"/>
            <a:ext cx="10692352" cy="3560401"/>
          </a:xfrm>
          <a:custGeom>
            <a:avLst/>
            <a:gdLst/>
            <a:ahLst/>
            <a:cxnLst/>
            <a:rect l="l" t="t" r="r" b="b"/>
            <a:pathLst>
              <a:path w="6955007" h="4981071" extrusionOk="0">
                <a:moveTo>
                  <a:pt x="63030" y="4387517"/>
                </a:moveTo>
                <a:cubicBezTo>
                  <a:pt x="63030" y="4387517"/>
                  <a:pt x="0" y="4140953"/>
                  <a:pt x="10218" y="1214762"/>
                </a:cubicBezTo>
                <a:cubicBezTo>
                  <a:pt x="18651" y="990971"/>
                  <a:pt x="65033" y="645332"/>
                  <a:pt x="65033" y="645332"/>
                </a:cubicBezTo>
                <a:cubicBezTo>
                  <a:pt x="82233" y="502466"/>
                  <a:pt x="56685" y="337866"/>
                  <a:pt x="181385" y="223925"/>
                </a:cubicBezTo>
                <a:cubicBezTo>
                  <a:pt x="346794" y="72788"/>
                  <a:pt x="621643" y="0"/>
                  <a:pt x="6061934" y="6965"/>
                </a:cubicBezTo>
                <a:cubicBezTo>
                  <a:pt x="6278682" y="16819"/>
                  <a:pt x="6482997" y="36481"/>
                  <a:pt x="6617185" y="101690"/>
                </a:cubicBezTo>
                <a:cubicBezTo>
                  <a:pt x="6873231" y="226120"/>
                  <a:pt x="6955007" y="459160"/>
                  <a:pt x="6949519" y="704684"/>
                </a:cubicBezTo>
                <a:cubicBezTo>
                  <a:pt x="6949519" y="704684"/>
                  <a:pt x="6906231" y="1013073"/>
                  <a:pt x="6913664" y="1248607"/>
                </a:cubicBezTo>
                <a:cubicBezTo>
                  <a:pt x="6920788" y="4129319"/>
                  <a:pt x="6927944" y="4324922"/>
                  <a:pt x="6927944" y="4324922"/>
                </a:cubicBezTo>
                <a:cubicBezTo>
                  <a:pt x="6911263" y="4540654"/>
                  <a:pt x="6796619" y="4751266"/>
                  <a:pt x="6599749" y="4862890"/>
                </a:cubicBezTo>
                <a:cubicBezTo>
                  <a:pt x="6449398" y="4948138"/>
                  <a:pt x="6251367" y="4963236"/>
                  <a:pt x="4966538" y="4952495"/>
                </a:cubicBezTo>
                <a:cubicBezTo>
                  <a:pt x="645952" y="4947218"/>
                  <a:pt x="384604" y="4981071"/>
                  <a:pt x="254278" y="4871913"/>
                </a:cubicBezTo>
                <a:cubicBezTo>
                  <a:pt x="145767" y="4781028"/>
                  <a:pt x="81795" y="4587716"/>
                  <a:pt x="63030" y="4387517"/>
                </a:cubicBezTo>
                <a:close/>
              </a:path>
            </a:pathLst>
          </a:custGeom>
          <a:solidFill>
            <a:srgbClr val="F6C496"/>
          </a:solidFill>
          <a:ln>
            <a:noFill/>
          </a:ln>
        </p:spPr>
        <p:txBody>
          <a:bodyPr spcFirstLastPara="1" wrap="square" lIns="240000" tIns="30467" rIns="240000" bIns="120000" anchor="ctr" anchorCtr="0">
            <a:noAutofit/>
          </a:bodyPr>
          <a:lstStyle/>
          <a:p>
            <a:pPr marL="381019" indent="-381019" algn="just">
              <a:lnSpc>
                <a:spcPct val="150000"/>
              </a:lnSpc>
              <a:buClr>
                <a:srgbClr val="000000"/>
              </a:buClr>
              <a:buSzPts val="4000"/>
              <a:buFont typeface="Arial"/>
              <a:buChar char="•"/>
            </a:pPr>
            <a:r>
              <a:rPr lang="vi-VN" sz="3200" kern="0" dirty="0">
                <a:solidFill>
                  <a:srgbClr val="000000"/>
                </a:solidFill>
                <a:latin typeface="UTM Avo" panose="02040603050506020204" pitchFamily="18"/>
                <a:cs typeface="Arial"/>
                <a:sym typeface="Arial"/>
              </a:rPr>
              <a:t>Dấu gạch ngang dùng để làm gì? </a:t>
            </a:r>
            <a:endParaRPr sz="3200" kern="0" dirty="0">
              <a:solidFill>
                <a:srgbClr val="000000"/>
              </a:solidFill>
              <a:latin typeface="UTM Avo" panose="02040603050506020204" pitchFamily="18"/>
              <a:cs typeface="Arial"/>
              <a:sym typeface="Arial"/>
            </a:endParaRPr>
          </a:p>
          <a:p>
            <a:pPr marL="381019" indent="-381019" algn="just">
              <a:lnSpc>
                <a:spcPct val="150000"/>
              </a:lnSpc>
              <a:buClr>
                <a:srgbClr val="000000"/>
              </a:buClr>
              <a:buSzPts val="4000"/>
              <a:buFont typeface="Arial"/>
              <a:buChar char="•"/>
            </a:pPr>
            <a:r>
              <a:rPr lang="vi-VN" sz="3200" kern="0" dirty="0">
                <a:solidFill>
                  <a:srgbClr val="000000"/>
                </a:solidFill>
                <a:latin typeface="UTM Avo" panose="02040603050506020204" pitchFamily="18"/>
                <a:cs typeface="Arial"/>
                <a:sym typeface="Arial"/>
              </a:rPr>
              <a:t>Cần chú ý gì khi dùng dấu gạch ngang để nối các liên danh?</a:t>
            </a:r>
            <a:endParaRPr sz="3200" kern="0" dirty="0">
              <a:solidFill>
                <a:srgbClr val="000000"/>
              </a:solidFill>
              <a:latin typeface="UTM Avo" panose="02040603050506020204" pitchFamily="18"/>
              <a:cs typeface="Arial"/>
              <a:sym typeface="Arial"/>
            </a:endParaRPr>
          </a:p>
        </p:txBody>
      </p:sp>
      <p:sp>
        <p:nvSpPr>
          <p:cNvPr id="12" name="Google Shape;162;p6">
            <a:extLst>
              <a:ext uri="{FF2B5EF4-FFF2-40B4-BE49-F238E27FC236}">
                <a16:creationId xmlns:a16="http://schemas.microsoft.com/office/drawing/2014/main" id="{B8ABE9C5-1E02-FCC8-E499-704E450EB6CA}"/>
              </a:ext>
            </a:extLst>
          </p:cNvPr>
          <p:cNvSpPr txBox="1"/>
          <p:nvPr/>
        </p:nvSpPr>
        <p:spPr>
          <a:xfrm>
            <a:off x="565106" y="1501601"/>
            <a:ext cx="5452964" cy="707860"/>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vi-VN" sz="2800" b="1" kern="0" dirty="0">
                <a:solidFill>
                  <a:srgbClr val="000000"/>
                </a:solidFill>
                <a:latin typeface="UTM Avo" panose="02040603050506020204" pitchFamily="18"/>
                <a:cs typeface="Arial"/>
                <a:sym typeface="Arial"/>
              </a:rPr>
              <a:t>2. RÚT RA BÀI HỌC</a:t>
            </a:r>
            <a:endParaRPr sz="2800" b="1" kern="0" dirty="0">
              <a:solidFill>
                <a:srgbClr val="000000"/>
              </a:solidFill>
              <a:latin typeface="UTM Avo" panose="02040603050506020204" pitchFamily="18"/>
              <a:cs typeface="Arial"/>
              <a:sym typeface="Arial"/>
            </a:endParaRPr>
          </a:p>
        </p:txBody>
      </p:sp>
    </p:spTree>
    <p:extLst>
      <p:ext uri="{BB962C8B-B14F-4D97-AF65-F5344CB8AC3E}">
        <p14:creationId xmlns:p14="http://schemas.microsoft.com/office/powerpoint/2010/main" val="6154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oogle Shape;200;p8">
            <a:extLst>
              <a:ext uri="{FF2B5EF4-FFF2-40B4-BE49-F238E27FC236}">
                <a16:creationId xmlns:a16="http://schemas.microsoft.com/office/drawing/2014/main" id="{4CAB9BA0-EB64-346B-A0D9-738A5203E8CB}"/>
              </a:ext>
            </a:extLst>
          </p:cNvPr>
          <p:cNvGrpSpPr/>
          <p:nvPr/>
        </p:nvGrpSpPr>
        <p:grpSpPr>
          <a:xfrm>
            <a:off x="1645791" y="1701989"/>
            <a:ext cx="6505535" cy="1626801"/>
            <a:chOff x="1684388" y="1682519"/>
            <a:chExt cx="11998163" cy="6555650"/>
          </a:xfrm>
        </p:grpSpPr>
        <p:sp>
          <p:nvSpPr>
            <p:cNvPr id="16" name="Google Shape;201;p8">
              <a:extLst>
                <a:ext uri="{FF2B5EF4-FFF2-40B4-BE49-F238E27FC236}">
                  <a16:creationId xmlns:a16="http://schemas.microsoft.com/office/drawing/2014/main" id="{686FAF7B-FEC9-2E77-59CC-5FB43DD30EA4}"/>
                </a:ext>
              </a:extLst>
            </p:cNvPr>
            <p:cNvSpPr/>
            <p:nvPr/>
          </p:nvSpPr>
          <p:spPr>
            <a:xfrm>
              <a:off x="1684388" y="1682519"/>
              <a:ext cx="11795654" cy="6394602"/>
            </a:xfrm>
            <a:custGeom>
              <a:avLst/>
              <a:gdLst/>
              <a:ahLst/>
              <a:cxnLst/>
              <a:rect l="l" t="t" r="r" b="b"/>
              <a:pathLst>
                <a:path w="15803922" h="8567544" extrusionOk="0">
                  <a:moveTo>
                    <a:pt x="14865023" y="8556357"/>
                  </a:moveTo>
                  <a:cubicBezTo>
                    <a:pt x="14865023" y="8556357"/>
                    <a:pt x="14445270" y="8567544"/>
                    <a:pt x="13982684" y="8564923"/>
                  </a:cubicBezTo>
                  <a:cubicBezTo>
                    <a:pt x="4914030" y="8562761"/>
                    <a:pt x="1057073" y="8554935"/>
                    <a:pt x="1057073" y="8554935"/>
                  </a:cubicBezTo>
                  <a:cubicBezTo>
                    <a:pt x="812931" y="8546102"/>
                    <a:pt x="565145" y="8529121"/>
                    <a:pt x="398404" y="8470943"/>
                  </a:cubicBezTo>
                  <a:cubicBezTo>
                    <a:pt x="120505" y="8373981"/>
                    <a:pt x="0" y="8196453"/>
                    <a:pt x="0" y="2695360"/>
                  </a:cubicBezTo>
                  <a:cubicBezTo>
                    <a:pt x="8536" y="440430"/>
                    <a:pt x="34263" y="311302"/>
                    <a:pt x="140291" y="225758"/>
                  </a:cubicBezTo>
                  <a:cubicBezTo>
                    <a:pt x="342602" y="62530"/>
                    <a:pt x="736658" y="7673"/>
                    <a:pt x="1155311" y="7673"/>
                  </a:cubicBezTo>
                  <a:cubicBezTo>
                    <a:pt x="1155311" y="7673"/>
                    <a:pt x="1551711" y="15681"/>
                    <a:pt x="11228132" y="7673"/>
                  </a:cubicBezTo>
                  <a:cubicBezTo>
                    <a:pt x="14226344" y="0"/>
                    <a:pt x="14690271" y="7673"/>
                    <a:pt x="14690271" y="7673"/>
                  </a:cubicBezTo>
                  <a:cubicBezTo>
                    <a:pt x="15058579" y="15152"/>
                    <a:pt x="15421891" y="84484"/>
                    <a:pt x="15619631" y="207066"/>
                  </a:cubicBezTo>
                  <a:cubicBezTo>
                    <a:pt x="15770648" y="300683"/>
                    <a:pt x="15803922" y="425358"/>
                    <a:pt x="15794782" y="2695360"/>
                  </a:cubicBezTo>
                  <a:cubicBezTo>
                    <a:pt x="15794782" y="8314418"/>
                    <a:pt x="15511785" y="8528516"/>
                    <a:pt x="14865023" y="8556357"/>
                  </a:cubicBezTo>
                  <a:close/>
                </a:path>
              </a:pathLst>
            </a:custGeom>
            <a:solidFill>
              <a:srgbClr val="F6C496"/>
            </a:solidFill>
            <a:ln>
              <a:noFill/>
            </a:ln>
          </p:spPr>
          <p:txBody>
            <a:bodyPr spcFirstLastPara="1" wrap="square" lIns="60950" tIns="30467" rIns="60950" bIns="120000" anchor="ctr" anchorCtr="0">
              <a:noAutofit/>
            </a:bodyPr>
            <a:lstStyle/>
            <a:p>
              <a:pPr>
                <a:lnSpc>
                  <a:spcPct val="150000"/>
                </a:lnSpc>
                <a:buClr>
                  <a:srgbClr val="000000"/>
                </a:buClr>
                <a:buFont typeface="Arial"/>
                <a:buNone/>
              </a:pPr>
              <a:endParaRPr sz="2800" kern="0">
                <a:solidFill>
                  <a:schemeClr val="bg1"/>
                </a:solidFill>
                <a:latin typeface="UTM Avo" panose="02040603050506020204" pitchFamily="18"/>
                <a:cs typeface="Arial"/>
                <a:sym typeface="Arial"/>
              </a:endParaRPr>
            </a:p>
          </p:txBody>
        </p:sp>
        <p:sp>
          <p:nvSpPr>
            <p:cNvPr id="17" name="Google Shape;202;p8">
              <a:extLst>
                <a:ext uri="{FF2B5EF4-FFF2-40B4-BE49-F238E27FC236}">
                  <a16:creationId xmlns:a16="http://schemas.microsoft.com/office/drawing/2014/main" id="{E76230C1-004B-F45A-FFE6-BC08D70A7F9B}"/>
                </a:ext>
              </a:extLst>
            </p:cNvPr>
            <p:cNvSpPr/>
            <p:nvPr/>
          </p:nvSpPr>
          <p:spPr>
            <a:xfrm>
              <a:off x="1958169" y="1843567"/>
              <a:ext cx="11724382" cy="6394602"/>
            </a:xfrm>
            <a:custGeom>
              <a:avLst/>
              <a:gdLst/>
              <a:ahLst/>
              <a:cxnLst/>
              <a:rect l="l" t="t" r="r" b="b"/>
              <a:pathLst>
                <a:path w="15708432" h="8567544" extrusionOk="0">
                  <a:moveTo>
                    <a:pt x="14769531" y="8556357"/>
                  </a:moveTo>
                  <a:cubicBezTo>
                    <a:pt x="14769531" y="8556357"/>
                    <a:pt x="14349780" y="8567544"/>
                    <a:pt x="13887194" y="8564923"/>
                  </a:cubicBezTo>
                  <a:cubicBezTo>
                    <a:pt x="4888311" y="8562761"/>
                    <a:pt x="1057073" y="8554935"/>
                    <a:pt x="1057073" y="8554935"/>
                  </a:cubicBezTo>
                  <a:cubicBezTo>
                    <a:pt x="812931" y="8546102"/>
                    <a:pt x="565145" y="8529121"/>
                    <a:pt x="398404" y="8470943"/>
                  </a:cubicBezTo>
                  <a:cubicBezTo>
                    <a:pt x="120505" y="8373981"/>
                    <a:pt x="0" y="8196453"/>
                    <a:pt x="0" y="2695360"/>
                  </a:cubicBezTo>
                  <a:cubicBezTo>
                    <a:pt x="8536" y="440430"/>
                    <a:pt x="34263" y="311302"/>
                    <a:pt x="140291" y="225758"/>
                  </a:cubicBezTo>
                  <a:cubicBezTo>
                    <a:pt x="342602" y="62530"/>
                    <a:pt x="736658" y="7673"/>
                    <a:pt x="1155311" y="7673"/>
                  </a:cubicBezTo>
                  <a:cubicBezTo>
                    <a:pt x="1155311" y="7673"/>
                    <a:pt x="1551711" y="15681"/>
                    <a:pt x="11153635" y="7673"/>
                  </a:cubicBezTo>
                  <a:cubicBezTo>
                    <a:pt x="14130852" y="0"/>
                    <a:pt x="14594779" y="7673"/>
                    <a:pt x="14594779" y="7673"/>
                  </a:cubicBezTo>
                  <a:cubicBezTo>
                    <a:pt x="14963087" y="15152"/>
                    <a:pt x="15326399" y="84484"/>
                    <a:pt x="15524141" y="207066"/>
                  </a:cubicBezTo>
                  <a:cubicBezTo>
                    <a:pt x="15675158" y="300683"/>
                    <a:pt x="15708432" y="425358"/>
                    <a:pt x="15699291" y="2695360"/>
                  </a:cubicBezTo>
                  <a:cubicBezTo>
                    <a:pt x="15699291" y="8314418"/>
                    <a:pt x="15416295" y="8528516"/>
                    <a:pt x="14769531" y="8556357"/>
                  </a:cubicBezTo>
                  <a:close/>
                </a:path>
              </a:pathLst>
            </a:custGeom>
            <a:solidFill>
              <a:srgbClr val="FDE5A4"/>
            </a:solidFill>
            <a:ln>
              <a:noFill/>
            </a:ln>
          </p:spPr>
          <p:txBody>
            <a:bodyPr spcFirstLastPara="1" wrap="square" lIns="60950" tIns="30467" rIns="60950" bIns="120000" anchor="ctr" anchorCtr="0">
              <a:noAutofit/>
            </a:bodyPr>
            <a:lstStyle/>
            <a:p>
              <a:pPr algn="ctr">
                <a:lnSpc>
                  <a:spcPct val="150000"/>
                </a:lnSpc>
                <a:buClr>
                  <a:srgbClr val="000000"/>
                </a:buClr>
                <a:buFont typeface="Arial"/>
                <a:buNone/>
              </a:pPr>
              <a:r>
                <a:rPr lang="vi-VN" sz="2800" kern="0" dirty="0">
                  <a:solidFill>
                    <a:schemeClr val="bg1"/>
                  </a:solidFill>
                  <a:latin typeface="UTM Avo" panose="02040603050506020204" pitchFamily="18"/>
                  <a:cs typeface="Arial"/>
                  <a:sym typeface="Arial"/>
                </a:rPr>
                <a:t>Dấu gạch ngang được dùng để </a:t>
              </a:r>
              <a:endParaRPr sz="2800" kern="0" dirty="0">
                <a:solidFill>
                  <a:schemeClr val="bg1"/>
                </a:solidFill>
                <a:latin typeface="UTM Avo" panose="02040603050506020204" pitchFamily="18"/>
                <a:cs typeface="Arial"/>
                <a:sym typeface="Arial"/>
              </a:endParaRPr>
            </a:p>
            <a:p>
              <a:pPr algn="ctr">
                <a:lnSpc>
                  <a:spcPct val="150000"/>
                </a:lnSpc>
                <a:buClr>
                  <a:srgbClr val="000000"/>
                </a:buClr>
                <a:buFont typeface="Arial"/>
                <a:buNone/>
              </a:pPr>
              <a:r>
                <a:rPr lang="vi-VN" sz="2800" kern="0" dirty="0">
                  <a:solidFill>
                    <a:schemeClr val="bg1"/>
                  </a:solidFill>
                  <a:latin typeface="UTM Avo" panose="02040603050506020204" pitchFamily="18"/>
                  <a:cs typeface="Arial"/>
                  <a:sym typeface="Arial"/>
                </a:rPr>
                <a:t>nối các từ trong một liên danh.</a:t>
              </a:r>
              <a:endParaRPr sz="2800" kern="0" dirty="0">
                <a:solidFill>
                  <a:schemeClr val="bg1"/>
                </a:solidFill>
                <a:latin typeface="UTM Avo" panose="02040603050506020204" pitchFamily="18"/>
                <a:cs typeface="Arial"/>
                <a:sym typeface="Arial"/>
              </a:endParaRPr>
            </a:p>
          </p:txBody>
        </p:sp>
      </p:grpSp>
      <p:sp>
        <p:nvSpPr>
          <p:cNvPr id="18" name="Google Shape;203;p8">
            <a:extLst>
              <a:ext uri="{FF2B5EF4-FFF2-40B4-BE49-F238E27FC236}">
                <a16:creationId xmlns:a16="http://schemas.microsoft.com/office/drawing/2014/main" id="{AEDE0033-4059-BA2F-6B86-3B0C86F65FDD}"/>
              </a:ext>
            </a:extLst>
          </p:cNvPr>
          <p:cNvSpPr/>
          <p:nvPr/>
        </p:nvSpPr>
        <p:spPr>
          <a:xfrm>
            <a:off x="9545473" y="1868213"/>
            <a:ext cx="2104783" cy="4989787"/>
          </a:xfrm>
          <a:custGeom>
            <a:avLst/>
            <a:gdLst/>
            <a:ahLst/>
            <a:cxnLst/>
            <a:rect l="l" t="t" r="r" b="b"/>
            <a:pathLst>
              <a:path w="3157175" h="7484681" extrusionOk="0">
                <a:moveTo>
                  <a:pt x="0" y="0"/>
                </a:moveTo>
                <a:lnTo>
                  <a:pt x="3157174" y="0"/>
                </a:lnTo>
                <a:lnTo>
                  <a:pt x="3157174" y="7484681"/>
                </a:lnTo>
                <a:lnTo>
                  <a:pt x="0" y="7484681"/>
                </a:lnTo>
                <a:lnTo>
                  <a:pt x="0" y="0"/>
                </a:lnTo>
                <a:close/>
              </a:path>
            </a:pathLst>
          </a:custGeom>
          <a:blipFill rotWithShape="1">
            <a:blip r:embed="rId3">
              <a:alphaModFix/>
            </a:blip>
            <a:stretch>
              <a:fillRect/>
            </a:stretch>
          </a:blipFill>
          <a:ln>
            <a:noFill/>
          </a:ln>
        </p:spPr>
        <p:txBody>
          <a:bodyPr/>
          <a:lstStyle/>
          <a:p>
            <a:endParaRPr lang="en-US"/>
          </a:p>
        </p:txBody>
      </p:sp>
      <p:sp>
        <p:nvSpPr>
          <p:cNvPr id="19" name="Google Shape;208;p8">
            <a:extLst>
              <a:ext uri="{FF2B5EF4-FFF2-40B4-BE49-F238E27FC236}">
                <a16:creationId xmlns:a16="http://schemas.microsoft.com/office/drawing/2014/main" id="{CB15B863-B41B-E9F6-36A1-8A92611B6081}"/>
              </a:ext>
            </a:extLst>
          </p:cNvPr>
          <p:cNvSpPr/>
          <p:nvPr/>
        </p:nvSpPr>
        <p:spPr>
          <a:xfrm>
            <a:off x="1267783" y="3538038"/>
            <a:ext cx="1800835" cy="804572"/>
          </a:xfrm>
          <a:custGeom>
            <a:avLst/>
            <a:gdLst/>
            <a:ahLst/>
            <a:cxnLst/>
            <a:rect l="l" t="t" r="r" b="b"/>
            <a:pathLst>
              <a:path w="3086424" h="1763425" extrusionOk="0">
                <a:moveTo>
                  <a:pt x="3085975" y="1124274"/>
                </a:moveTo>
                <a:cubicBezTo>
                  <a:pt x="3085528" y="1304586"/>
                  <a:pt x="3072989" y="1426679"/>
                  <a:pt x="3072989" y="1426679"/>
                </a:cubicBezTo>
                <a:cubicBezTo>
                  <a:pt x="3072720" y="1536124"/>
                  <a:pt x="3084705" y="1638717"/>
                  <a:pt x="2722002" y="1630905"/>
                </a:cubicBezTo>
                <a:cubicBezTo>
                  <a:pt x="2722002" y="1630905"/>
                  <a:pt x="2181957" y="1612312"/>
                  <a:pt x="1800905" y="1617839"/>
                </a:cubicBezTo>
                <a:cubicBezTo>
                  <a:pt x="1758971" y="1618448"/>
                  <a:pt x="1711137" y="1619083"/>
                  <a:pt x="1659185" y="1619732"/>
                </a:cubicBezTo>
                <a:cubicBezTo>
                  <a:pt x="1633611" y="1655680"/>
                  <a:pt x="1603561" y="1696929"/>
                  <a:pt x="1595244" y="1704234"/>
                </a:cubicBezTo>
                <a:cubicBezTo>
                  <a:pt x="1589217" y="1709529"/>
                  <a:pt x="1578738" y="1723333"/>
                  <a:pt x="1568277" y="1738083"/>
                </a:cubicBezTo>
                <a:cubicBezTo>
                  <a:pt x="1551308" y="1762006"/>
                  <a:pt x="1516305" y="1763425"/>
                  <a:pt x="1497318" y="1741071"/>
                </a:cubicBezTo>
                <a:cubicBezTo>
                  <a:pt x="1478257" y="1718631"/>
                  <a:pt x="1457170" y="1692331"/>
                  <a:pt x="1446450" y="1674057"/>
                </a:cubicBezTo>
                <a:cubicBezTo>
                  <a:pt x="1436312" y="1656777"/>
                  <a:pt x="1427269" y="1638849"/>
                  <a:pt x="1419656" y="1622528"/>
                </a:cubicBezTo>
                <a:cubicBezTo>
                  <a:pt x="976795" y="1627417"/>
                  <a:pt x="433245" y="1632199"/>
                  <a:pt x="433245" y="1632199"/>
                </a:cubicBezTo>
                <a:cubicBezTo>
                  <a:pt x="187246" y="1631595"/>
                  <a:pt x="3350" y="1545174"/>
                  <a:pt x="9970" y="1372905"/>
                </a:cubicBezTo>
                <a:cubicBezTo>
                  <a:pt x="9970" y="1372905"/>
                  <a:pt x="12587" y="1060658"/>
                  <a:pt x="6292" y="811162"/>
                </a:cubicBezTo>
                <a:cubicBezTo>
                  <a:pt x="0" y="561665"/>
                  <a:pt x="37410" y="278447"/>
                  <a:pt x="37410" y="278447"/>
                </a:cubicBezTo>
                <a:cubicBezTo>
                  <a:pt x="40125" y="125326"/>
                  <a:pt x="207220" y="12052"/>
                  <a:pt x="400787" y="12527"/>
                </a:cubicBezTo>
                <a:cubicBezTo>
                  <a:pt x="400787" y="12527"/>
                  <a:pt x="587688" y="21467"/>
                  <a:pt x="873338" y="10733"/>
                </a:cubicBezTo>
                <a:cubicBezTo>
                  <a:pt x="1158989" y="0"/>
                  <a:pt x="2701800" y="3791"/>
                  <a:pt x="2701800" y="3791"/>
                </a:cubicBezTo>
                <a:cubicBezTo>
                  <a:pt x="2895367" y="4266"/>
                  <a:pt x="3063152" y="87415"/>
                  <a:pt x="3063983" y="223609"/>
                </a:cubicBezTo>
                <a:cubicBezTo>
                  <a:pt x="3063983" y="223609"/>
                  <a:pt x="3086424" y="1052068"/>
                  <a:pt x="3085975" y="1124274"/>
                </a:cubicBezTo>
                <a:close/>
              </a:path>
            </a:pathLst>
          </a:custGeom>
          <a:solidFill>
            <a:srgbClr val="D0E7E8"/>
          </a:solidFill>
          <a:ln>
            <a:noFill/>
          </a:ln>
        </p:spPr>
        <p:txBody>
          <a:bodyPr spcFirstLastPara="1" wrap="square" lIns="60950" tIns="30467" rIns="60950" bIns="240000" anchor="ctr" anchorCtr="0">
            <a:noAutofit/>
          </a:bodyPr>
          <a:lstStyle/>
          <a:p>
            <a:pPr algn="ctr">
              <a:lnSpc>
                <a:spcPct val="150000"/>
              </a:lnSpc>
              <a:buClr>
                <a:srgbClr val="000000"/>
              </a:buClr>
              <a:buFont typeface="Arial"/>
              <a:buNone/>
            </a:pPr>
            <a:r>
              <a:rPr lang="vi-VN" sz="2800" b="1" kern="0">
                <a:solidFill>
                  <a:schemeClr val="bg1"/>
                </a:solidFill>
                <a:latin typeface="UTM Avo" panose="02040603050506020204" pitchFamily="18"/>
                <a:cs typeface="Arial"/>
                <a:sym typeface="Arial"/>
              </a:rPr>
              <a:t>Lưu ý</a:t>
            </a:r>
            <a:endParaRPr sz="2800" kern="0">
              <a:solidFill>
                <a:schemeClr val="bg1"/>
              </a:solidFill>
              <a:latin typeface="UTM Avo" panose="02040603050506020204" pitchFamily="18"/>
              <a:cs typeface="Arial"/>
              <a:sym typeface="Arial"/>
            </a:endParaRPr>
          </a:p>
        </p:txBody>
      </p:sp>
      <p:sp>
        <p:nvSpPr>
          <p:cNvPr id="20" name="Google Shape;209;p8">
            <a:extLst>
              <a:ext uri="{FF2B5EF4-FFF2-40B4-BE49-F238E27FC236}">
                <a16:creationId xmlns:a16="http://schemas.microsoft.com/office/drawing/2014/main" id="{504EC8CB-3E02-91B0-48F1-593648DCFE4E}"/>
              </a:ext>
            </a:extLst>
          </p:cNvPr>
          <p:cNvSpPr txBox="1"/>
          <p:nvPr/>
        </p:nvSpPr>
        <p:spPr>
          <a:xfrm>
            <a:off x="541744" y="4342610"/>
            <a:ext cx="8713630" cy="2277520"/>
          </a:xfrm>
          <a:prstGeom prst="rect">
            <a:avLst/>
          </a:prstGeom>
          <a:noFill/>
          <a:ln>
            <a:noFill/>
          </a:ln>
        </p:spPr>
        <p:txBody>
          <a:bodyPr spcFirstLastPara="1" wrap="square" lIns="60950" tIns="30467" rIns="60950" bIns="30467" anchor="t" anchorCtr="0">
            <a:spAutoFit/>
          </a:bodyPr>
          <a:lstStyle/>
          <a:p>
            <a:pPr marL="190510" indent="-190510" algn="just">
              <a:lnSpc>
                <a:spcPct val="150000"/>
              </a:lnSpc>
              <a:buClr>
                <a:srgbClr val="000000"/>
              </a:buClr>
              <a:buSzPts val="3600"/>
              <a:buFont typeface="Arial"/>
              <a:buChar char="•"/>
            </a:pPr>
            <a:r>
              <a:rPr lang="vi-VN" sz="2400" b="1" i="1" kern="0" dirty="0">
                <a:solidFill>
                  <a:schemeClr val="bg1"/>
                </a:solidFill>
                <a:latin typeface="UTM Avo" panose="02040603050506020204" pitchFamily="18"/>
                <a:cs typeface="Arial"/>
                <a:sym typeface="Arial"/>
              </a:rPr>
              <a:t>Liên danh</a:t>
            </a:r>
            <a:r>
              <a:rPr lang="vi-VN" sz="2400" b="1" kern="0" dirty="0">
                <a:solidFill>
                  <a:schemeClr val="bg1"/>
                </a:solidFill>
                <a:latin typeface="UTM Avo" panose="02040603050506020204" pitchFamily="18"/>
                <a:cs typeface="Arial"/>
                <a:sym typeface="Arial"/>
              </a:rPr>
              <a:t>: </a:t>
            </a:r>
            <a:r>
              <a:rPr lang="vi-VN" sz="2400" kern="0" dirty="0">
                <a:solidFill>
                  <a:schemeClr val="bg1"/>
                </a:solidFill>
                <a:latin typeface="UTM Avo" panose="02040603050506020204" pitchFamily="18"/>
                <a:cs typeface="Arial"/>
                <a:sym typeface="Arial"/>
              </a:rPr>
              <a:t>tập hợp hai hoặc nhiều từ chỉ tên những sự vật có quan hệ với nhau (nghĩa trong bài học). </a:t>
            </a:r>
            <a:endParaRPr sz="2400" kern="0" dirty="0">
              <a:solidFill>
                <a:schemeClr val="bg1"/>
              </a:solidFill>
              <a:latin typeface="UTM Avo" panose="02040603050506020204" pitchFamily="18"/>
              <a:cs typeface="Arial"/>
              <a:sym typeface="Arial"/>
            </a:endParaRPr>
          </a:p>
          <a:p>
            <a:pPr marL="190510" indent="-190510" algn="just">
              <a:lnSpc>
                <a:spcPct val="150000"/>
              </a:lnSpc>
              <a:buClr>
                <a:srgbClr val="000000"/>
              </a:buClr>
              <a:buSzPts val="3600"/>
              <a:buFont typeface="Arial"/>
              <a:buChar char="•"/>
            </a:pPr>
            <a:r>
              <a:rPr lang="vi-VN" sz="2400" kern="0" dirty="0">
                <a:solidFill>
                  <a:schemeClr val="bg1"/>
                </a:solidFill>
                <a:latin typeface="UTM Avo" panose="02040603050506020204" pitchFamily="18"/>
                <a:cs typeface="Arial"/>
                <a:sym typeface="Arial"/>
              </a:rPr>
              <a:t>Giữa dấu gạch ngang với từ đứng trước và sau nó có khoảng cách.</a:t>
            </a:r>
            <a:endParaRPr sz="2400" kern="0" dirty="0">
              <a:solidFill>
                <a:schemeClr val="bg1"/>
              </a:solidFill>
              <a:latin typeface="UTM Avo" panose="02040603050506020204" pitchFamily="18"/>
              <a:cs typeface="Arial"/>
              <a:sym typeface="Arial"/>
            </a:endParaRPr>
          </a:p>
        </p:txBody>
      </p:sp>
    </p:spTree>
    <p:extLst>
      <p:ext uri="{BB962C8B-B14F-4D97-AF65-F5344CB8AC3E}">
        <p14:creationId xmlns:p14="http://schemas.microsoft.com/office/powerpoint/2010/main" val="390247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oogle Shape;224;p11">
            <a:extLst>
              <a:ext uri="{FF2B5EF4-FFF2-40B4-BE49-F238E27FC236}">
                <a16:creationId xmlns:a16="http://schemas.microsoft.com/office/drawing/2014/main" id="{EC5BB67A-FC2D-B014-5BDD-DC37E3431C83}"/>
              </a:ext>
            </a:extLst>
          </p:cNvPr>
          <p:cNvGrpSpPr/>
          <p:nvPr/>
        </p:nvGrpSpPr>
        <p:grpSpPr>
          <a:xfrm>
            <a:off x="6416027" y="3119721"/>
            <a:ext cx="5390937" cy="3286991"/>
            <a:chOff x="1712352" y="1331406"/>
            <a:chExt cx="7324838" cy="3812094"/>
          </a:xfrm>
        </p:grpSpPr>
        <p:sp>
          <p:nvSpPr>
            <p:cNvPr id="10" name="Google Shape;225;p11">
              <a:extLst>
                <a:ext uri="{FF2B5EF4-FFF2-40B4-BE49-F238E27FC236}">
                  <a16:creationId xmlns:a16="http://schemas.microsoft.com/office/drawing/2014/main" id="{F26118FD-4E03-62CA-62B8-88612A68DCA8}"/>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buClr>
                  <a:srgbClr val="000000"/>
                </a:buClr>
                <a:buFont typeface="Arial"/>
                <a:buNone/>
              </a:pPr>
              <a:endParaRPr kern="0">
                <a:solidFill>
                  <a:srgbClr val="000000"/>
                </a:solidFill>
                <a:latin typeface="UTM Avo" panose="02040603050506020204" pitchFamily="18"/>
                <a:cs typeface="Arial"/>
                <a:sym typeface="Arial"/>
              </a:endParaRPr>
            </a:p>
          </p:txBody>
        </p:sp>
        <p:sp>
          <p:nvSpPr>
            <p:cNvPr id="11" name="Google Shape;226;p11">
              <a:extLst>
                <a:ext uri="{FF2B5EF4-FFF2-40B4-BE49-F238E27FC236}">
                  <a16:creationId xmlns:a16="http://schemas.microsoft.com/office/drawing/2014/main" id="{EC6562B3-A7A4-5EC6-5A37-8CC5C2D79360}"/>
                </a:ext>
              </a:extLst>
            </p:cNvPr>
            <p:cNvSpPr/>
            <p:nvPr/>
          </p:nvSpPr>
          <p:spPr>
            <a:xfrm>
              <a:off x="1878607" y="1331406"/>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kern="0" dirty="0">
                  <a:solidFill>
                    <a:schemeClr val="bg1"/>
                  </a:solidFill>
                  <a:latin typeface="UTM Avo" panose="02040603050506020204" pitchFamily="18"/>
                  <a:cs typeface="Arial"/>
                  <a:sym typeface="Arial"/>
                </a:rPr>
                <a:t>a. Cầu truyền hình đặc biệt “Hạ Long thần tiên" nhằm tôn vinh giá trị của Vịnh Hạ Long được truyền hình trực tiếp từ 20 giờ đến 22 giờ ngày 29-10-2011 với bốn điểm cầu: Hà Nội </a:t>
              </a:r>
              <a:r>
                <a:rPr lang="vi-VN" b="1" kern="0" dirty="0">
                  <a:solidFill>
                    <a:schemeClr val="bg1"/>
                  </a:solidFill>
                  <a:latin typeface="UTM Avo" panose="02040603050506020204" pitchFamily="18"/>
                  <a:cs typeface="Arial"/>
                  <a:sym typeface="Arial"/>
                </a:rPr>
                <a:t>–</a:t>
              </a:r>
              <a:r>
                <a:rPr lang="vi-VN" kern="0" dirty="0">
                  <a:solidFill>
                    <a:schemeClr val="bg1"/>
                  </a:solidFill>
                  <a:latin typeface="UTM Avo" panose="02040603050506020204" pitchFamily="18"/>
                  <a:cs typeface="Arial"/>
                  <a:sym typeface="Arial"/>
                </a:rPr>
                <a:t> Hạ Long</a:t>
              </a:r>
              <a:r>
                <a:rPr lang="vi-VN" b="1" kern="0" dirty="0">
                  <a:solidFill>
                    <a:schemeClr val="bg1"/>
                  </a:solidFill>
                  <a:latin typeface="UTM Avo" panose="02040603050506020204" pitchFamily="18"/>
                  <a:cs typeface="Arial"/>
                  <a:sym typeface="Arial"/>
                </a:rPr>
                <a:t> – </a:t>
              </a:r>
              <a:r>
                <a:rPr lang="vi-VN" kern="0" dirty="0">
                  <a:solidFill>
                    <a:schemeClr val="bg1"/>
                  </a:solidFill>
                  <a:latin typeface="UTM Avo" panose="02040603050506020204" pitchFamily="18"/>
                  <a:cs typeface="Arial"/>
                  <a:sym typeface="Arial"/>
                </a:rPr>
                <a:t>Huế </a:t>
              </a:r>
              <a:r>
                <a:rPr lang="vi-VN" b="1" kern="0" dirty="0">
                  <a:solidFill>
                    <a:schemeClr val="bg1"/>
                  </a:solidFill>
                  <a:latin typeface="UTM Avo" panose="02040603050506020204" pitchFamily="18"/>
                  <a:cs typeface="Arial"/>
                  <a:sym typeface="Arial"/>
                </a:rPr>
                <a:t>–</a:t>
              </a:r>
              <a:r>
                <a:rPr lang="vi-VN" kern="0" dirty="0">
                  <a:solidFill>
                    <a:schemeClr val="bg1"/>
                  </a:solidFill>
                  <a:latin typeface="UTM Avo" panose="02040603050506020204" pitchFamily="18"/>
                  <a:cs typeface="Arial"/>
                  <a:sym typeface="Arial"/>
                </a:rPr>
                <a:t> Thành phố Hồ Chí Minh.</a:t>
              </a:r>
              <a:endParaRPr kern="0" dirty="0">
                <a:solidFill>
                  <a:schemeClr val="bg1"/>
                </a:solidFill>
                <a:latin typeface="UTM Avo" panose="02040603050506020204" pitchFamily="18"/>
                <a:cs typeface="Arial"/>
                <a:sym typeface="Arial"/>
              </a:endParaRPr>
            </a:p>
            <a:p>
              <a:pPr algn="r">
                <a:lnSpc>
                  <a:spcPct val="150000"/>
                </a:lnSpc>
                <a:buClr>
                  <a:srgbClr val="000000"/>
                </a:buClr>
                <a:buFont typeface="Arial"/>
                <a:buNone/>
              </a:pPr>
              <a:r>
                <a:rPr lang="vi-VN" kern="0" dirty="0">
                  <a:solidFill>
                    <a:schemeClr val="bg1"/>
                  </a:solidFill>
                  <a:latin typeface="UTM Avo" panose="02040603050506020204" pitchFamily="18"/>
                  <a:cs typeface="Arial"/>
                  <a:sym typeface="Arial"/>
                </a:rPr>
                <a:t>Theo QUANG THỌ</a:t>
              </a:r>
              <a:endParaRPr kern="0" dirty="0">
                <a:solidFill>
                  <a:schemeClr val="bg1"/>
                </a:solidFill>
                <a:latin typeface="UTM Avo" panose="02040603050506020204" pitchFamily="18"/>
                <a:cs typeface="Arial"/>
                <a:sym typeface="Arial"/>
              </a:endParaRPr>
            </a:p>
          </p:txBody>
        </p:sp>
      </p:grpSp>
      <p:sp>
        <p:nvSpPr>
          <p:cNvPr id="12" name="Google Shape;227;p11">
            <a:extLst>
              <a:ext uri="{FF2B5EF4-FFF2-40B4-BE49-F238E27FC236}">
                <a16:creationId xmlns:a16="http://schemas.microsoft.com/office/drawing/2014/main" id="{55676576-2079-2352-6DC5-018B9CBFAED3}"/>
              </a:ext>
            </a:extLst>
          </p:cNvPr>
          <p:cNvSpPr txBox="1"/>
          <p:nvPr/>
        </p:nvSpPr>
        <p:spPr>
          <a:xfrm>
            <a:off x="6538387" y="1781602"/>
            <a:ext cx="5268578" cy="1107996"/>
          </a:xfrm>
          <a:prstGeom prst="rect">
            <a:avLst/>
          </a:prstGeom>
          <a:noFill/>
          <a:ln>
            <a:noFill/>
          </a:ln>
        </p:spPr>
        <p:txBody>
          <a:bodyPr spcFirstLastPara="1" wrap="square" lIns="0" tIns="0" rIns="0" bIns="0" anchor="t" anchorCtr="0">
            <a:spAutoFit/>
          </a:bodyPr>
          <a:lstStyle/>
          <a:p>
            <a:pPr algn="just">
              <a:lnSpc>
                <a:spcPct val="150000"/>
              </a:lnSpc>
              <a:buClr>
                <a:srgbClr val="000000"/>
              </a:buClr>
              <a:buSzPts val="4400"/>
            </a:pPr>
            <a:r>
              <a:rPr lang="vi-VN" sz="2400" b="1" kern="0" dirty="0">
                <a:solidFill>
                  <a:srgbClr val="000000"/>
                </a:solidFill>
                <a:latin typeface="UTM Avo" panose="02040603050506020204" pitchFamily="18"/>
                <a:cs typeface="Arial"/>
                <a:sym typeface="Arial"/>
              </a:rPr>
              <a:t>1. Tìm và nêu tác dụng của dấu gạch ngang trong các câu sau:</a:t>
            </a:r>
            <a:endParaRPr sz="2400" b="1" kern="0" dirty="0">
              <a:solidFill>
                <a:srgbClr val="000000"/>
              </a:solidFill>
              <a:latin typeface="UTM Avo" panose="02040603050506020204" pitchFamily="18"/>
              <a:cs typeface="Arial"/>
              <a:sym typeface="Arial"/>
            </a:endParaRPr>
          </a:p>
        </p:txBody>
      </p:sp>
      <p:grpSp>
        <p:nvGrpSpPr>
          <p:cNvPr id="13" name="Google Shape;232;p11">
            <a:extLst>
              <a:ext uri="{FF2B5EF4-FFF2-40B4-BE49-F238E27FC236}">
                <a16:creationId xmlns:a16="http://schemas.microsoft.com/office/drawing/2014/main" id="{E0212884-3CB8-BCCD-D998-211BB1F56D34}"/>
              </a:ext>
            </a:extLst>
          </p:cNvPr>
          <p:cNvGrpSpPr/>
          <p:nvPr/>
        </p:nvGrpSpPr>
        <p:grpSpPr>
          <a:xfrm>
            <a:off x="252401" y="1967130"/>
            <a:ext cx="5843599" cy="4439582"/>
            <a:chOff x="1712352" y="1331406"/>
            <a:chExt cx="7324838" cy="3812094"/>
          </a:xfrm>
        </p:grpSpPr>
        <p:sp>
          <p:nvSpPr>
            <p:cNvPr id="14" name="Google Shape;233;p11">
              <a:extLst>
                <a:ext uri="{FF2B5EF4-FFF2-40B4-BE49-F238E27FC236}">
                  <a16:creationId xmlns:a16="http://schemas.microsoft.com/office/drawing/2014/main" id="{C5E80D14-A6AD-6E83-CDF7-7DBDC18BE80E}"/>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buClr>
                  <a:srgbClr val="000000"/>
                </a:buClr>
                <a:buFont typeface="Arial"/>
                <a:buNone/>
              </a:pPr>
              <a:endParaRPr kern="0">
                <a:solidFill>
                  <a:srgbClr val="000000"/>
                </a:solidFill>
                <a:latin typeface="UTM Avo" panose="02040603050506020204" pitchFamily="18"/>
                <a:cs typeface="Arial"/>
                <a:sym typeface="Arial"/>
              </a:endParaRPr>
            </a:p>
          </p:txBody>
        </p:sp>
        <p:sp>
          <p:nvSpPr>
            <p:cNvPr id="15" name="Google Shape;234;p11">
              <a:extLst>
                <a:ext uri="{FF2B5EF4-FFF2-40B4-BE49-F238E27FC236}">
                  <a16:creationId xmlns:a16="http://schemas.microsoft.com/office/drawing/2014/main" id="{8D60CA3A-5613-18D0-343A-57D5E96A71ED}"/>
                </a:ext>
              </a:extLst>
            </p:cNvPr>
            <p:cNvSpPr/>
            <p:nvPr/>
          </p:nvSpPr>
          <p:spPr>
            <a:xfrm>
              <a:off x="1878607" y="1331406"/>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kern="0" dirty="0">
                  <a:solidFill>
                    <a:schemeClr val="bg1"/>
                  </a:solidFill>
                  <a:latin typeface="UTM Avo" panose="02040603050506020204" pitchFamily="18"/>
                  <a:cs typeface="Arial"/>
                  <a:sym typeface="Arial"/>
                </a:rPr>
                <a:t>b) Công ty cổ phần Vận tải đường sắt Sài Gòn tổ chức thêm một số chuyến tàu vào dịp lễ Quốc khánh năm 2022. Sau đây là các tuyến đường có chuyến tàu tăng thêm:</a:t>
              </a:r>
              <a:endParaRPr kern="0" dirty="0">
                <a:solidFill>
                  <a:schemeClr val="bg1"/>
                </a:solidFill>
                <a:latin typeface="UTM Avo" panose="02040603050506020204" pitchFamily="18"/>
                <a:cs typeface="Arial"/>
                <a:sym typeface="Arial"/>
              </a:endParaRPr>
            </a:p>
            <a:p>
              <a:pPr algn="just">
                <a:lnSpc>
                  <a:spcPct val="150000"/>
                </a:lnSpc>
                <a:buClr>
                  <a:srgbClr val="000000"/>
                </a:buClr>
                <a:buFont typeface="Arial"/>
                <a:buNone/>
              </a:pPr>
              <a:r>
                <a:rPr lang="vi-VN" kern="0" dirty="0">
                  <a:solidFill>
                    <a:schemeClr val="bg1"/>
                  </a:solidFill>
                  <a:latin typeface="UTM Avo" panose="02040603050506020204" pitchFamily="18"/>
                  <a:cs typeface="Arial"/>
                  <a:sym typeface="Arial"/>
                </a:rPr>
                <a:t>+ Tuyến Thành phố Hồ Chí Minh </a:t>
              </a:r>
              <a:r>
                <a:rPr lang="vi-VN" b="1" kern="0" dirty="0">
                  <a:solidFill>
                    <a:schemeClr val="bg1"/>
                  </a:solidFill>
                  <a:latin typeface="UTM Avo" panose="02040603050506020204" pitchFamily="18"/>
                  <a:cs typeface="Arial"/>
                  <a:sym typeface="Arial"/>
                </a:rPr>
                <a:t>–</a:t>
              </a:r>
              <a:r>
                <a:rPr lang="vi-VN" kern="0" dirty="0">
                  <a:solidFill>
                    <a:schemeClr val="bg1"/>
                  </a:solidFill>
                  <a:latin typeface="UTM Avo" panose="02040603050506020204" pitchFamily="18"/>
                  <a:cs typeface="Arial"/>
                  <a:sym typeface="Arial"/>
                </a:rPr>
                <a:t> Hà Nội.</a:t>
              </a:r>
              <a:endParaRPr kern="0" dirty="0">
                <a:solidFill>
                  <a:schemeClr val="bg1"/>
                </a:solidFill>
                <a:latin typeface="UTM Avo" panose="02040603050506020204" pitchFamily="18"/>
                <a:cs typeface="Arial"/>
                <a:sym typeface="Arial"/>
              </a:endParaRPr>
            </a:p>
            <a:p>
              <a:pPr algn="just">
                <a:lnSpc>
                  <a:spcPct val="150000"/>
                </a:lnSpc>
                <a:buClr>
                  <a:srgbClr val="000000"/>
                </a:buClr>
                <a:buFont typeface="Arial"/>
                <a:buNone/>
              </a:pPr>
              <a:r>
                <a:rPr lang="vi-VN" kern="0" dirty="0">
                  <a:solidFill>
                    <a:schemeClr val="bg1"/>
                  </a:solidFill>
                  <a:latin typeface="UTM Avo" panose="02040603050506020204" pitchFamily="18"/>
                  <a:cs typeface="Arial"/>
                  <a:sym typeface="Arial"/>
                </a:rPr>
                <a:t>+ Tuyến Thành phố Hồ Chí Minh </a:t>
              </a:r>
              <a:r>
                <a:rPr lang="vi-VN" b="1" kern="0" dirty="0">
                  <a:solidFill>
                    <a:schemeClr val="bg1"/>
                  </a:solidFill>
                  <a:latin typeface="UTM Avo" panose="02040603050506020204" pitchFamily="18"/>
                  <a:cs typeface="Arial"/>
                  <a:sym typeface="Arial"/>
                </a:rPr>
                <a:t>–</a:t>
              </a:r>
              <a:r>
                <a:rPr lang="vi-VN" kern="0" dirty="0">
                  <a:solidFill>
                    <a:schemeClr val="bg1"/>
                  </a:solidFill>
                  <a:latin typeface="UTM Avo" panose="02040603050506020204" pitchFamily="18"/>
                  <a:cs typeface="Arial"/>
                  <a:sym typeface="Arial"/>
                </a:rPr>
                <a:t> Quy Nhơn.</a:t>
              </a:r>
              <a:endParaRPr kern="0" dirty="0">
                <a:solidFill>
                  <a:schemeClr val="bg1"/>
                </a:solidFill>
                <a:latin typeface="UTM Avo" panose="02040603050506020204" pitchFamily="18"/>
                <a:cs typeface="Arial"/>
                <a:sym typeface="Arial"/>
              </a:endParaRPr>
            </a:p>
            <a:p>
              <a:pPr algn="just">
                <a:lnSpc>
                  <a:spcPct val="150000"/>
                </a:lnSpc>
                <a:buClr>
                  <a:srgbClr val="000000"/>
                </a:buClr>
                <a:buFont typeface="Arial"/>
                <a:buNone/>
              </a:pPr>
              <a:r>
                <a:rPr lang="vi-VN" kern="0" dirty="0">
                  <a:solidFill>
                    <a:schemeClr val="bg1"/>
                  </a:solidFill>
                  <a:latin typeface="UTM Avo" panose="02040603050506020204" pitchFamily="18"/>
                  <a:cs typeface="Arial"/>
                  <a:sym typeface="Arial"/>
                </a:rPr>
                <a:t>+ Tuyến Thành phố Hồ Chí Minh </a:t>
              </a:r>
              <a:r>
                <a:rPr lang="vi-VN" b="1" kern="0" dirty="0">
                  <a:solidFill>
                    <a:schemeClr val="bg1"/>
                  </a:solidFill>
                  <a:latin typeface="UTM Avo" panose="02040603050506020204" pitchFamily="18"/>
                  <a:cs typeface="Arial"/>
                  <a:sym typeface="Arial"/>
                </a:rPr>
                <a:t>–</a:t>
              </a:r>
              <a:r>
                <a:rPr lang="vi-VN" kern="0" dirty="0">
                  <a:solidFill>
                    <a:schemeClr val="bg1"/>
                  </a:solidFill>
                  <a:latin typeface="UTM Avo" panose="02040603050506020204" pitchFamily="18"/>
                  <a:cs typeface="Arial"/>
                  <a:sym typeface="Arial"/>
                </a:rPr>
                <a:t> Nha Trang</a:t>
              </a:r>
              <a:endParaRPr kern="0" dirty="0">
                <a:solidFill>
                  <a:schemeClr val="bg1"/>
                </a:solidFill>
                <a:latin typeface="UTM Avo" panose="02040603050506020204" pitchFamily="18"/>
                <a:cs typeface="Arial"/>
                <a:sym typeface="Arial"/>
              </a:endParaRPr>
            </a:p>
            <a:p>
              <a:pPr algn="just">
                <a:lnSpc>
                  <a:spcPct val="150000"/>
                </a:lnSpc>
                <a:buClr>
                  <a:srgbClr val="000000"/>
                </a:buClr>
                <a:buFont typeface="Arial"/>
                <a:buNone/>
              </a:pPr>
              <a:r>
                <a:rPr lang="vi-VN" kern="0" dirty="0">
                  <a:solidFill>
                    <a:schemeClr val="bg1"/>
                  </a:solidFill>
                  <a:latin typeface="UTM Avo" panose="02040603050506020204" pitchFamily="18"/>
                  <a:cs typeface="Arial"/>
                  <a:sym typeface="Arial"/>
                </a:rPr>
                <a:t>+ Tuyến Thành phố Hồ Chí Minh </a:t>
              </a:r>
              <a:r>
                <a:rPr lang="vi-VN" b="1" kern="0" dirty="0">
                  <a:solidFill>
                    <a:schemeClr val="bg1"/>
                  </a:solidFill>
                  <a:latin typeface="UTM Avo" panose="02040603050506020204" pitchFamily="18"/>
                  <a:cs typeface="Arial"/>
                  <a:sym typeface="Arial"/>
                </a:rPr>
                <a:t>–</a:t>
              </a:r>
              <a:r>
                <a:rPr lang="vi-VN" kern="0" dirty="0">
                  <a:solidFill>
                    <a:schemeClr val="bg1"/>
                  </a:solidFill>
                  <a:latin typeface="UTM Avo" panose="02040603050506020204" pitchFamily="18"/>
                  <a:cs typeface="Arial"/>
                  <a:sym typeface="Arial"/>
                </a:rPr>
                <a:t> Phan Thiết.</a:t>
              </a:r>
              <a:endParaRPr kern="0" dirty="0">
                <a:solidFill>
                  <a:schemeClr val="bg1"/>
                </a:solidFill>
                <a:latin typeface="UTM Avo" panose="02040603050506020204" pitchFamily="18"/>
                <a:cs typeface="Arial"/>
                <a:sym typeface="Arial"/>
              </a:endParaRPr>
            </a:p>
            <a:p>
              <a:pPr algn="r">
                <a:lnSpc>
                  <a:spcPct val="150000"/>
                </a:lnSpc>
                <a:buClr>
                  <a:srgbClr val="000000"/>
                </a:buClr>
                <a:buFont typeface="Arial"/>
                <a:buNone/>
              </a:pPr>
              <a:r>
                <a:rPr lang="vi-VN" kern="0" dirty="0">
                  <a:solidFill>
                    <a:schemeClr val="bg1"/>
                  </a:solidFill>
                  <a:latin typeface="UTM Avo" panose="02040603050506020204" pitchFamily="18"/>
                  <a:cs typeface="Arial"/>
                  <a:sym typeface="Arial"/>
                </a:rPr>
                <a:t>Theo báo </a:t>
              </a:r>
              <a:r>
                <a:rPr lang="vi-VN" i="1" kern="0" dirty="0">
                  <a:solidFill>
                    <a:schemeClr val="bg1"/>
                  </a:solidFill>
                  <a:latin typeface="UTM Avo" panose="02040603050506020204" pitchFamily="18"/>
                  <a:cs typeface="Arial"/>
                  <a:sym typeface="Arial"/>
                </a:rPr>
                <a:t>hanoimoi.com.vn</a:t>
              </a:r>
              <a:endParaRPr i="1" kern="0" dirty="0">
                <a:solidFill>
                  <a:schemeClr val="bg1"/>
                </a:solidFill>
                <a:latin typeface="UTM Avo" panose="02040603050506020204" pitchFamily="18"/>
                <a:cs typeface="Arial"/>
                <a:sym typeface="Arial"/>
              </a:endParaRPr>
            </a:p>
          </p:txBody>
        </p:sp>
      </p:grpSp>
    </p:spTree>
    <p:extLst>
      <p:ext uri="{BB962C8B-B14F-4D97-AF65-F5344CB8AC3E}">
        <p14:creationId xmlns:p14="http://schemas.microsoft.com/office/powerpoint/2010/main" val="32523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Google Shape;243;p12">
            <a:extLst>
              <a:ext uri="{FF2B5EF4-FFF2-40B4-BE49-F238E27FC236}">
                <a16:creationId xmlns:a16="http://schemas.microsoft.com/office/drawing/2014/main" id="{5BBD0FEF-CF32-9B5B-A100-25B57901AAEB}"/>
              </a:ext>
            </a:extLst>
          </p:cNvPr>
          <p:cNvGraphicFramePr/>
          <p:nvPr>
            <p:extLst>
              <p:ext uri="{D42A27DB-BD31-4B8C-83A1-F6EECF244321}">
                <p14:modId xmlns:p14="http://schemas.microsoft.com/office/powerpoint/2010/main" val="4156331456"/>
              </p:ext>
            </p:extLst>
          </p:nvPr>
        </p:nvGraphicFramePr>
        <p:xfrm>
          <a:off x="107949" y="1733380"/>
          <a:ext cx="11976101" cy="5019473"/>
        </p:xfrm>
        <a:graphic>
          <a:graphicData uri="http://schemas.openxmlformats.org/drawingml/2006/table">
            <a:tbl>
              <a:tblPr>
                <a:noFill/>
              </a:tblPr>
              <a:tblGrid>
                <a:gridCol w="591243">
                  <a:extLst>
                    <a:ext uri="{9D8B030D-6E8A-4147-A177-3AD203B41FA5}">
                      <a16:colId xmlns:a16="http://schemas.microsoft.com/office/drawing/2014/main" val="20000"/>
                    </a:ext>
                  </a:extLst>
                </a:gridCol>
                <a:gridCol w="6431857">
                  <a:extLst>
                    <a:ext uri="{9D8B030D-6E8A-4147-A177-3AD203B41FA5}">
                      <a16:colId xmlns:a16="http://schemas.microsoft.com/office/drawing/2014/main" val="20001"/>
                    </a:ext>
                  </a:extLst>
                </a:gridCol>
                <a:gridCol w="4953001">
                  <a:extLst>
                    <a:ext uri="{9D8B030D-6E8A-4147-A177-3AD203B41FA5}">
                      <a16:colId xmlns:a16="http://schemas.microsoft.com/office/drawing/2014/main" val="20002"/>
                    </a:ext>
                  </a:extLst>
                </a:gridCol>
              </a:tblGrid>
              <a:tr h="6304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endParaRPr sz="2100" u="none" strike="noStrike" cap="none">
                        <a:solidFill>
                          <a:schemeClr val="bg1"/>
                        </a:solidFill>
                        <a:latin typeface="UTM Avo" panose="02040603050506020204" pitchFamily="18"/>
                        <a:ea typeface="Arial"/>
                        <a:cs typeface="Arial"/>
                        <a:sym typeface="Arial"/>
                      </a:endParaRPr>
                    </a:p>
                  </a:txBody>
                  <a:tcPr marL="120000" marR="120000" marT="13233" marB="12000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50000"/>
                        </a:lnSpc>
                        <a:spcBef>
                          <a:spcPts val="0"/>
                        </a:spcBef>
                        <a:spcAft>
                          <a:spcPts val="0"/>
                        </a:spcAft>
                        <a:buNone/>
                      </a:pPr>
                      <a:r>
                        <a:rPr lang="vi-VN" sz="2100" b="1" u="none" strike="noStrike" cap="none">
                          <a:solidFill>
                            <a:schemeClr val="bg1"/>
                          </a:solidFill>
                          <a:latin typeface="UTM Avo" panose="02040603050506020204" pitchFamily="18"/>
                          <a:ea typeface="Arial"/>
                          <a:cs typeface="Arial"/>
                          <a:sym typeface="Arial"/>
                        </a:rPr>
                        <a:t>Tập hợp từ ngữ có dấu gạch ngang</a:t>
                      </a:r>
                      <a:endParaRPr sz="600">
                        <a:solidFill>
                          <a:schemeClr val="bg1"/>
                        </a:solidFill>
                        <a:latin typeface="UTM Avo" panose="02040603050506020204" pitchFamily="18"/>
                      </a:endParaRPr>
                    </a:p>
                  </a:txBody>
                  <a:tcPr marL="120000" marR="120000" marT="13233" marB="12000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50000"/>
                        </a:lnSpc>
                        <a:spcBef>
                          <a:spcPts val="0"/>
                        </a:spcBef>
                        <a:spcAft>
                          <a:spcPts val="0"/>
                        </a:spcAft>
                        <a:buNone/>
                      </a:pPr>
                      <a:r>
                        <a:rPr lang="vi-VN" sz="2100" b="1" u="none" strike="noStrike" cap="none">
                          <a:solidFill>
                            <a:schemeClr val="bg1"/>
                          </a:solidFill>
                          <a:latin typeface="UTM Avo" panose="02040603050506020204" pitchFamily="18"/>
                          <a:ea typeface="Arial"/>
                          <a:cs typeface="Arial"/>
                          <a:sym typeface="Arial"/>
                        </a:rPr>
                        <a:t>Tác dụng của dấu gạch ngang</a:t>
                      </a:r>
                      <a:endParaRPr sz="600">
                        <a:solidFill>
                          <a:schemeClr val="bg1"/>
                        </a:solidFill>
                        <a:latin typeface="UTM Avo" panose="02040603050506020204" pitchFamily="18"/>
                      </a:endParaRPr>
                    </a:p>
                  </a:txBody>
                  <a:tcPr marL="120000" marR="120000" marT="13233" marB="12000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21134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2100" b="1" u="none" strike="noStrike" cap="none">
                          <a:solidFill>
                            <a:schemeClr val="bg1"/>
                          </a:solidFill>
                          <a:latin typeface="UTM Avo" panose="02040603050506020204" pitchFamily="18"/>
                          <a:ea typeface="Arial"/>
                          <a:cs typeface="Arial"/>
                          <a:sym typeface="Arial"/>
                        </a:rPr>
                        <a:t>a.</a:t>
                      </a:r>
                      <a:endParaRPr sz="600">
                        <a:solidFill>
                          <a:schemeClr val="bg1"/>
                        </a:solidFill>
                        <a:latin typeface="UTM Avo" panose="02040603050506020204" pitchFamily="18"/>
                      </a:endParaRPr>
                    </a:p>
                  </a:txBody>
                  <a:tcPr marL="120000" marR="120000" marT="13233" marB="12000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2100" i="1" u="none" strike="noStrike" cap="none">
                          <a:solidFill>
                            <a:schemeClr val="bg1"/>
                          </a:solidFill>
                          <a:latin typeface="UTM Avo" panose="02040603050506020204" pitchFamily="18"/>
                          <a:ea typeface="Arial"/>
                          <a:cs typeface="Arial"/>
                          <a:sym typeface="Arial"/>
                        </a:rPr>
                        <a:t>Hà Nội - Hạ Long - Huế - Thành phố Hồ Chí Minh</a:t>
                      </a:r>
                      <a:endParaRPr sz="600">
                        <a:solidFill>
                          <a:schemeClr val="bg1"/>
                        </a:solidFill>
                        <a:latin typeface="UTM Avo" panose="02040603050506020204" pitchFamily="18"/>
                      </a:endParaRPr>
                    </a:p>
                  </a:txBody>
                  <a:tcPr marL="120000" marR="120000" marT="13233" marB="12000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2100" u="none" strike="noStrike" cap="none">
                          <a:solidFill>
                            <a:schemeClr val="bg1"/>
                          </a:solidFill>
                          <a:latin typeface="UTM Avo" panose="02040603050506020204" pitchFamily="18"/>
                          <a:ea typeface="Arial"/>
                          <a:cs typeface="Arial"/>
                          <a:sym typeface="Arial"/>
                        </a:rPr>
                        <a:t>Dùng để nối các từ ngữ trong một liên danh (các điểm cầu trong cùng một chương trình truyền hình).</a:t>
                      </a:r>
                      <a:endParaRPr sz="600">
                        <a:solidFill>
                          <a:schemeClr val="bg1"/>
                        </a:solidFill>
                        <a:latin typeface="UTM Avo" panose="02040603050506020204" pitchFamily="18"/>
                      </a:endParaRPr>
                    </a:p>
                  </a:txBody>
                  <a:tcPr marL="120000" marR="120000" marT="13233" marB="12000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227558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2100" b="1" u="none" strike="noStrike" cap="none">
                          <a:solidFill>
                            <a:schemeClr val="bg1"/>
                          </a:solidFill>
                          <a:latin typeface="UTM Avo" panose="02040603050506020204" pitchFamily="18"/>
                          <a:ea typeface="Arial"/>
                          <a:cs typeface="Arial"/>
                          <a:sym typeface="Arial"/>
                        </a:rPr>
                        <a:t>b.</a:t>
                      </a:r>
                      <a:endParaRPr sz="600">
                        <a:solidFill>
                          <a:schemeClr val="bg1"/>
                        </a:solidFill>
                        <a:latin typeface="UTM Avo" panose="02040603050506020204" pitchFamily="18"/>
                      </a:endParaRPr>
                    </a:p>
                  </a:txBody>
                  <a:tcPr marL="120000" marR="120000" marT="13233" marB="12000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2100" i="1" u="none" strike="noStrike" cap="none" dirty="0">
                          <a:solidFill>
                            <a:schemeClr val="bg1"/>
                          </a:solidFill>
                          <a:latin typeface="UTM Avo" panose="02040603050506020204" pitchFamily="18"/>
                          <a:ea typeface="Arial"/>
                          <a:cs typeface="Arial"/>
                          <a:sym typeface="Arial"/>
                        </a:rPr>
                        <a:t>+ Tuyến Thành phố Hồ Chí Minh – Hà Nội.</a:t>
                      </a:r>
                      <a:endParaRPr sz="600" dirty="0">
                        <a:solidFill>
                          <a:schemeClr val="bg1"/>
                        </a:solidFill>
                        <a:latin typeface="UTM Avo" panose="02040603050506020204" pitchFamily="18"/>
                      </a:endParaRPr>
                    </a:p>
                    <a:p>
                      <a:pPr marL="0" marR="0" lvl="0" indent="0" algn="just" rtl="0">
                        <a:lnSpc>
                          <a:spcPct val="150000"/>
                        </a:lnSpc>
                        <a:spcBef>
                          <a:spcPts val="0"/>
                        </a:spcBef>
                        <a:spcAft>
                          <a:spcPts val="0"/>
                        </a:spcAft>
                        <a:buNone/>
                      </a:pPr>
                      <a:r>
                        <a:rPr lang="vi-VN" sz="2100" i="1" u="none" strike="noStrike" cap="none" dirty="0">
                          <a:solidFill>
                            <a:schemeClr val="bg1"/>
                          </a:solidFill>
                          <a:latin typeface="UTM Avo" panose="02040603050506020204" pitchFamily="18"/>
                          <a:ea typeface="Arial"/>
                          <a:cs typeface="Arial"/>
                          <a:sym typeface="Arial"/>
                        </a:rPr>
                        <a:t>+ Tuyến Thành phố Hồ Chí Minh – Quy Nhơn.</a:t>
                      </a:r>
                      <a:endParaRPr sz="600" dirty="0">
                        <a:solidFill>
                          <a:schemeClr val="bg1"/>
                        </a:solidFill>
                        <a:latin typeface="UTM Avo" panose="02040603050506020204" pitchFamily="18"/>
                      </a:endParaRPr>
                    </a:p>
                    <a:p>
                      <a:pPr marL="0" marR="0" lvl="0" indent="0" algn="just" rtl="0">
                        <a:lnSpc>
                          <a:spcPct val="150000"/>
                        </a:lnSpc>
                        <a:spcBef>
                          <a:spcPts val="0"/>
                        </a:spcBef>
                        <a:spcAft>
                          <a:spcPts val="0"/>
                        </a:spcAft>
                        <a:buNone/>
                      </a:pPr>
                      <a:r>
                        <a:rPr lang="vi-VN" sz="2100" i="1" u="none" strike="noStrike" cap="none" dirty="0">
                          <a:solidFill>
                            <a:schemeClr val="bg1"/>
                          </a:solidFill>
                          <a:latin typeface="UTM Avo" panose="02040603050506020204" pitchFamily="18"/>
                          <a:ea typeface="Arial"/>
                          <a:cs typeface="Arial"/>
                          <a:sym typeface="Arial"/>
                        </a:rPr>
                        <a:t>+ Tuyến Thành phố Hồ Chí Minh – Nha Trang.</a:t>
                      </a:r>
                      <a:endParaRPr sz="600" dirty="0">
                        <a:solidFill>
                          <a:schemeClr val="bg1"/>
                        </a:solidFill>
                        <a:latin typeface="UTM Avo" panose="02040603050506020204" pitchFamily="18"/>
                      </a:endParaRPr>
                    </a:p>
                    <a:p>
                      <a:pPr marL="0" marR="0" lvl="0" indent="0" algn="just" rtl="0">
                        <a:lnSpc>
                          <a:spcPct val="150000"/>
                        </a:lnSpc>
                        <a:spcBef>
                          <a:spcPts val="0"/>
                        </a:spcBef>
                        <a:spcAft>
                          <a:spcPts val="0"/>
                        </a:spcAft>
                        <a:buNone/>
                      </a:pPr>
                      <a:r>
                        <a:rPr lang="vi-VN" sz="2100" i="1" u="none" strike="noStrike" cap="none" dirty="0">
                          <a:solidFill>
                            <a:schemeClr val="bg1"/>
                          </a:solidFill>
                          <a:latin typeface="UTM Avo" panose="02040603050506020204" pitchFamily="18"/>
                          <a:ea typeface="Arial"/>
                          <a:cs typeface="Arial"/>
                          <a:sym typeface="Arial"/>
                        </a:rPr>
                        <a:t>+ Tuyến Thành phố Hồ Chí Minh – Phan Thiết.</a:t>
                      </a:r>
                      <a:endParaRPr sz="600" dirty="0">
                        <a:solidFill>
                          <a:schemeClr val="bg1"/>
                        </a:solidFill>
                        <a:latin typeface="UTM Avo" panose="02040603050506020204" pitchFamily="18"/>
                      </a:endParaRPr>
                    </a:p>
                  </a:txBody>
                  <a:tcPr marL="120000" marR="120000" marT="13233" marB="12000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a:lnSpc>
                          <a:spcPct val="150000"/>
                        </a:lnSpc>
                        <a:spcBef>
                          <a:spcPts val="0"/>
                        </a:spcBef>
                        <a:spcAft>
                          <a:spcPts val="0"/>
                        </a:spcAft>
                        <a:buNone/>
                      </a:pPr>
                      <a:r>
                        <a:rPr lang="vi-VN" sz="2100" u="none" strike="noStrike" cap="none" dirty="0">
                          <a:solidFill>
                            <a:schemeClr val="bg1"/>
                          </a:solidFill>
                          <a:latin typeface="UTM Avo" panose="02040603050506020204" pitchFamily="18"/>
                          <a:ea typeface="Arial"/>
                          <a:cs typeface="Arial"/>
                          <a:sym typeface="Arial"/>
                        </a:rPr>
                        <a:t>Dùng để nối các từ ngữ trong một liên danh (các điểm đầu và điểm cuối của một tuyến đường).</a:t>
                      </a:r>
                      <a:endParaRPr sz="600" dirty="0">
                        <a:solidFill>
                          <a:schemeClr val="bg1"/>
                        </a:solidFill>
                        <a:latin typeface="UTM Avo" panose="02040603050506020204" pitchFamily="18"/>
                      </a:endParaRPr>
                    </a:p>
                  </a:txBody>
                  <a:tcPr marL="120000" marR="120000" marT="13233" marB="12000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3137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oogle Shape;248;p13">
            <a:extLst>
              <a:ext uri="{FF2B5EF4-FFF2-40B4-BE49-F238E27FC236}">
                <a16:creationId xmlns:a16="http://schemas.microsoft.com/office/drawing/2014/main" id="{65576821-2598-EB42-91EB-29CB5E7C2FBE}"/>
              </a:ext>
            </a:extLst>
          </p:cNvPr>
          <p:cNvGrpSpPr/>
          <p:nvPr/>
        </p:nvGrpSpPr>
        <p:grpSpPr>
          <a:xfrm>
            <a:off x="5093868" y="4619183"/>
            <a:ext cx="5863723" cy="2109731"/>
            <a:chOff x="1712352" y="1331406"/>
            <a:chExt cx="7324838" cy="3812094"/>
          </a:xfrm>
        </p:grpSpPr>
        <p:sp>
          <p:nvSpPr>
            <p:cNvPr id="20" name="Google Shape;249;p13">
              <a:extLst>
                <a:ext uri="{FF2B5EF4-FFF2-40B4-BE49-F238E27FC236}">
                  <a16:creationId xmlns:a16="http://schemas.microsoft.com/office/drawing/2014/main" id="{BFA330A7-0BF9-EF66-B414-1AF21D518BBB}"/>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buClr>
                  <a:srgbClr val="000000"/>
                </a:buClr>
                <a:buFont typeface="Arial"/>
                <a:buNone/>
              </a:pPr>
              <a:endParaRPr kern="0">
                <a:solidFill>
                  <a:srgbClr val="000000"/>
                </a:solidFill>
                <a:latin typeface="UTM Avo" panose="02040603050506020204" pitchFamily="18"/>
                <a:cs typeface="Arial"/>
                <a:sym typeface="Arial"/>
              </a:endParaRPr>
            </a:p>
          </p:txBody>
        </p:sp>
        <p:sp>
          <p:nvSpPr>
            <p:cNvPr id="21" name="Google Shape;250;p13">
              <a:extLst>
                <a:ext uri="{FF2B5EF4-FFF2-40B4-BE49-F238E27FC236}">
                  <a16:creationId xmlns:a16="http://schemas.microsoft.com/office/drawing/2014/main" id="{2D835B63-9357-C2B2-56B7-D05DC80F780D}"/>
                </a:ext>
              </a:extLst>
            </p:cNvPr>
            <p:cNvSpPr/>
            <p:nvPr/>
          </p:nvSpPr>
          <p:spPr>
            <a:xfrm>
              <a:off x="1878607" y="1331406"/>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kern="0" dirty="0">
                  <a:solidFill>
                    <a:srgbClr val="000000"/>
                  </a:solidFill>
                  <a:latin typeface="UTM Avo" panose="02040603050506020204" pitchFamily="18"/>
                  <a:cs typeface="Arial"/>
                  <a:sym typeface="Arial"/>
                </a:rPr>
                <a:t>c) Vùng quế Trà My Trà Bồng (Quảng Nam Quảng Ngãi) là một trong bốn vùng trồng quế có diện tích lớn và lâu đời ở Việt Nam.</a:t>
              </a:r>
              <a:endParaRPr kern="0" dirty="0">
                <a:solidFill>
                  <a:srgbClr val="000000"/>
                </a:solidFill>
                <a:latin typeface="UTM Avo" panose="02040603050506020204" pitchFamily="18"/>
                <a:cs typeface="Arial"/>
                <a:sym typeface="Arial"/>
              </a:endParaRPr>
            </a:p>
            <a:p>
              <a:pPr algn="r">
                <a:lnSpc>
                  <a:spcPct val="150000"/>
                </a:lnSpc>
                <a:buClr>
                  <a:srgbClr val="000000"/>
                </a:buClr>
                <a:buFont typeface="Arial"/>
                <a:buNone/>
              </a:pPr>
              <a:r>
                <a:rPr lang="vi-VN" kern="0" dirty="0">
                  <a:solidFill>
                    <a:srgbClr val="000000"/>
                  </a:solidFill>
                  <a:latin typeface="UTM Avo" panose="02040603050506020204" pitchFamily="18"/>
                  <a:cs typeface="Arial"/>
                  <a:sym typeface="Arial"/>
                </a:rPr>
                <a:t>Theo báo Quảng Ngãi</a:t>
              </a:r>
              <a:endParaRPr kern="0" dirty="0">
                <a:solidFill>
                  <a:srgbClr val="000000"/>
                </a:solidFill>
                <a:latin typeface="UTM Avo" panose="02040603050506020204" pitchFamily="18"/>
                <a:cs typeface="Arial"/>
                <a:sym typeface="Arial"/>
              </a:endParaRPr>
            </a:p>
          </p:txBody>
        </p:sp>
      </p:grpSp>
      <p:grpSp>
        <p:nvGrpSpPr>
          <p:cNvPr id="22" name="Google Shape;251;p13">
            <a:extLst>
              <a:ext uri="{FF2B5EF4-FFF2-40B4-BE49-F238E27FC236}">
                <a16:creationId xmlns:a16="http://schemas.microsoft.com/office/drawing/2014/main" id="{83E3798B-6692-0D11-5402-C006E6E87C56}"/>
              </a:ext>
            </a:extLst>
          </p:cNvPr>
          <p:cNvGrpSpPr/>
          <p:nvPr/>
        </p:nvGrpSpPr>
        <p:grpSpPr>
          <a:xfrm>
            <a:off x="522984" y="2838203"/>
            <a:ext cx="4172407" cy="3825665"/>
            <a:chOff x="1712352" y="1331406"/>
            <a:chExt cx="7324838" cy="3812094"/>
          </a:xfrm>
        </p:grpSpPr>
        <p:sp>
          <p:nvSpPr>
            <p:cNvPr id="23" name="Google Shape;252;p13">
              <a:extLst>
                <a:ext uri="{FF2B5EF4-FFF2-40B4-BE49-F238E27FC236}">
                  <a16:creationId xmlns:a16="http://schemas.microsoft.com/office/drawing/2014/main" id="{59ACE8D4-91A8-1C9F-8A04-00BB1F29ECAE}"/>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buClr>
                  <a:srgbClr val="000000"/>
                </a:buClr>
                <a:buFont typeface="Arial"/>
                <a:buNone/>
              </a:pPr>
              <a:endParaRPr kern="0">
                <a:solidFill>
                  <a:srgbClr val="000000"/>
                </a:solidFill>
                <a:latin typeface="UTM Avo" panose="02040603050506020204" pitchFamily="18"/>
                <a:cs typeface="Arial"/>
                <a:sym typeface="Arial"/>
              </a:endParaRPr>
            </a:p>
          </p:txBody>
        </p:sp>
        <p:sp>
          <p:nvSpPr>
            <p:cNvPr id="24" name="Google Shape;253;p13">
              <a:extLst>
                <a:ext uri="{FF2B5EF4-FFF2-40B4-BE49-F238E27FC236}">
                  <a16:creationId xmlns:a16="http://schemas.microsoft.com/office/drawing/2014/main" id="{C888960E-490B-9D81-4239-7869985D9AB5}"/>
                </a:ext>
              </a:extLst>
            </p:cNvPr>
            <p:cNvSpPr/>
            <p:nvPr/>
          </p:nvSpPr>
          <p:spPr>
            <a:xfrm>
              <a:off x="1878607" y="1331406"/>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kern="0" dirty="0">
                  <a:solidFill>
                    <a:srgbClr val="000000"/>
                  </a:solidFill>
                  <a:latin typeface="UTM Avo" panose="02040603050506020204" pitchFamily="18"/>
                  <a:cs typeface="Arial"/>
                  <a:sym typeface="Arial"/>
                </a:rPr>
                <a:t>a) Ngày 24-10-2018, Bộ Tư lệnh Bộ đội Biên phòng đã tổ chức họp báo thông tin về Chương trình Giao lưu hữu nghị biên giới Việt Nam Lào Cam-pu-chia lần thứ nhất, năm 2018.</a:t>
              </a:r>
              <a:endParaRPr kern="0" dirty="0">
                <a:solidFill>
                  <a:srgbClr val="000000"/>
                </a:solidFill>
                <a:latin typeface="UTM Avo" panose="02040603050506020204" pitchFamily="18"/>
                <a:cs typeface="Arial"/>
                <a:sym typeface="Arial"/>
              </a:endParaRPr>
            </a:p>
            <a:p>
              <a:pPr algn="r">
                <a:lnSpc>
                  <a:spcPct val="150000"/>
                </a:lnSpc>
                <a:buClr>
                  <a:srgbClr val="000000"/>
                </a:buClr>
                <a:buFont typeface="Arial"/>
                <a:buNone/>
              </a:pPr>
              <a:r>
                <a:rPr lang="vi-VN" kern="0" dirty="0">
                  <a:solidFill>
                    <a:srgbClr val="000000"/>
                  </a:solidFill>
                  <a:latin typeface="UTM Avo" panose="02040603050506020204" pitchFamily="18"/>
                  <a:cs typeface="Arial"/>
                  <a:sym typeface="Arial"/>
                </a:rPr>
                <a:t>Theo báo </a:t>
              </a:r>
              <a:r>
                <a:rPr lang="vi-VN" i="1" kern="0" dirty="0">
                  <a:solidFill>
                    <a:srgbClr val="000000"/>
                  </a:solidFill>
                  <a:latin typeface="UTM Avo" panose="02040603050506020204" pitchFamily="18"/>
                  <a:cs typeface="Arial"/>
                  <a:sym typeface="Arial"/>
                </a:rPr>
                <a:t>daidoanket.vn</a:t>
              </a:r>
              <a:endParaRPr i="1" kern="0" dirty="0">
                <a:solidFill>
                  <a:srgbClr val="000000"/>
                </a:solidFill>
                <a:latin typeface="UTM Avo" panose="02040603050506020204" pitchFamily="18"/>
                <a:cs typeface="Arial"/>
                <a:sym typeface="Arial"/>
              </a:endParaRPr>
            </a:p>
          </p:txBody>
        </p:sp>
      </p:grpSp>
      <p:sp>
        <p:nvSpPr>
          <p:cNvPr id="25" name="Google Shape;254;p13">
            <a:extLst>
              <a:ext uri="{FF2B5EF4-FFF2-40B4-BE49-F238E27FC236}">
                <a16:creationId xmlns:a16="http://schemas.microsoft.com/office/drawing/2014/main" id="{964BDF5A-3422-6B8E-3D18-71239F91B365}"/>
              </a:ext>
            </a:extLst>
          </p:cNvPr>
          <p:cNvSpPr txBox="1"/>
          <p:nvPr/>
        </p:nvSpPr>
        <p:spPr>
          <a:xfrm>
            <a:off x="1100800" y="1521161"/>
            <a:ext cx="9990400" cy="1107996"/>
          </a:xfrm>
          <a:prstGeom prst="rect">
            <a:avLst/>
          </a:prstGeom>
          <a:noFill/>
          <a:ln>
            <a:noFill/>
          </a:ln>
        </p:spPr>
        <p:txBody>
          <a:bodyPr spcFirstLastPara="1" wrap="square" lIns="0" tIns="0" rIns="0" bIns="0" anchor="t" anchorCtr="0">
            <a:spAutoFit/>
          </a:bodyPr>
          <a:lstStyle/>
          <a:p>
            <a:pPr algn="just">
              <a:lnSpc>
                <a:spcPct val="150000"/>
              </a:lnSpc>
              <a:buClr>
                <a:srgbClr val="000000"/>
              </a:buClr>
              <a:buFont typeface="Arial"/>
              <a:buNone/>
            </a:pPr>
            <a:r>
              <a:rPr lang="vi-VN" sz="2400" b="1" kern="0" dirty="0">
                <a:solidFill>
                  <a:srgbClr val="000000"/>
                </a:solidFill>
                <a:latin typeface="UTM Avo" panose="02040603050506020204" pitchFamily="18"/>
                <a:cs typeface="Arial"/>
                <a:sym typeface="Arial"/>
              </a:rPr>
              <a:t>2. Tìm vị trí cần bổ sung dấu gạch ngang; nêu tác dụng của mỗi dấu gạch ngang.</a:t>
            </a:r>
            <a:endParaRPr sz="2400" kern="0" dirty="0">
              <a:solidFill>
                <a:srgbClr val="000000"/>
              </a:solidFill>
              <a:latin typeface="UTM Avo" panose="02040603050506020204" pitchFamily="18"/>
              <a:cs typeface="Arial"/>
              <a:sym typeface="Arial"/>
            </a:endParaRPr>
          </a:p>
        </p:txBody>
      </p:sp>
      <p:grpSp>
        <p:nvGrpSpPr>
          <p:cNvPr id="26" name="Google Shape;259;p13">
            <a:extLst>
              <a:ext uri="{FF2B5EF4-FFF2-40B4-BE49-F238E27FC236}">
                <a16:creationId xmlns:a16="http://schemas.microsoft.com/office/drawing/2014/main" id="{578C800B-93EE-A755-5F3A-06062F7C7689}"/>
              </a:ext>
            </a:extLst>
          </p:cNvPr>
          <p:cNvGrpSpPr/>
          <p:nvPr/>
        </p:nvGrpSpPr>
        <p:grpSpPr>
          <a:xfrm>
            <a:off x="5093868" y="2383127"/>
            <a:ext cx="6727853" cy="2091745"/>
            <a:chOff x="1712352" y="1331406"/>
            <a:chExt cx="7324838" cy="3812094"/>
          </a:xfrm>
        </p:grpSpPr>
        <p:sp>
          <p:nvSpPr>
            <p:cNvPr id="27" name="Google Shape;260;p13">
              <a:extLst>
                <a:ext uri="{FF2B5EF4-FFF2-40B4-BE49-F238E27FC236}">
                  <a16:creationId xmlns:a16="http://schemas.microsoft.com/office/drawing/2014/main" id="{46A98BBE-8EFF-C034-EF73-06EF59787022}"/>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buClr>
                  <a:srgbClr val="000000"/>
                </a:buClr>
                <a:buFont typeface="Arial"/>
                <a:buNone/>
              </a:pPr>
              <a:endParaRPr kern="0">
                <a:solidFill>
                  <a:srgbClr val="000000"/>
                </a:solidFill>
                <a:latin typeface="UTM Avo" panose="02040603050506020204" pitchFamily="18"/>
                <a:cs typeface="Arial"/>
                <a:sym typeface="Arial"/>
              </a:endParaRPr>
            </a:p>
          </p:txBody>
        </p:sp>
        <p:sp>
          <p:nvSpPr>
            <p:cNvPr id="28" name="Google Shape;261;p13">
              <a:extLst>
                <a:ext uri="{FF2B5EF4-FFF2-40B4-BE49-F238E27FC236}">
                  <a16:creationId xmlns:a16="http://schemas.microsoft.com/office/drawing/2014/main" id="{A8879A9E-C608-35AC-8ECD-211573EBCC2A}"/>
                </a:ext>
              </a:extLst>
            </p:cNvPr>
            <p:cNvSpPr/>
            <p:nvPr/>
          </p:nvSpPr>
          <p:spPr>
            <a:xfrm>
              <a:off x="1878607" y="1331406"/>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kern="0" dirty="0">
                  <a:solidFill>
                    <a:srgbClr val="000000"/>
                  </a:solidFill>
                  <a:latin typeface="UTM Avo" panose="02040603050506020204" pitchFamily="18"/>
                  <a:cs typeface="Arial"/>
                  <a:sym typeface="Arial"/>
                </a:rPr>
                <a:t>b) Trong kho tàng truyện cổ các dân tộc thiểu số miền núi Quảng Ngãi có không ít những câu chuyện về tình ruột thịt anh em Kinh Thượng.</a:t>
              </a:r>
              <a:endParaRPr kern="0" dirty="0">
                <a:solidFill>
                  <a:srgbClr val="000000"/>
                </a:solidFill>
                <a:latin typeface="UTM Avo" panose="02040603050506020204" pitchFamily="18"/>
                <a:cs typeface="Arial"/>
                <a:sym typeface="Arial"/>
              </a:endParaRPr>
            </a:p>
            <a:p>
              <a:pPr algn="r">
                <a:lnSpc>
                  <a:spcPct val="150000"/>
                </a:lnSpc>
                <a:buClr>
                  <a:srgbClr val="000000"/>
                </a:buClr>
                <a:buFont typeface="Arial"/>
                <a:buNone/>
              </a:pPr>
              <a:r>
                <a:rPr lang="vi-VN" kern="0" dirty="0">
                  <a:solidFill>
                    <a:srgbClr val="000000"/>
                  </a:solidFill>
                  <a:latin typeface="UTM Avo" panose="02040603050506020204" pitchFamily="18"/>
                  <a:cs typeface="Arial"/>
                  <a:sym typeface="Arial"/>
                </a:rPr>
                <a:t>Theo sách Các dân tộc thiểu số Việt Nam thế kỉ XX</a:t>
              </a:r>
              <a:endParaRPr kern="0" dirty="0">
                <a:solidFill>
                  <a:srgbClr val="000000"/>
                </a:solidFill>
                <a:latin typeface="UTM Avo" panose="02040603050506020204" pitchFamily="18"/>
                <a:cs typeface="Arial"/>
                <a:sym typeface="Arial"/>
              </a:endParaRPr>
            </a:p>
          </p:txBody>
        </p:sp>
      </p:grpSp>
    </p:spTree>
    <p:extLst>
      <p:ext uri="{BB962C8B-B14F-4D97-AF65-F5344CB8AC3E}">
        <p14:creationId xmlns:p14="http://schemas.microsoft.com/office/powerpoint/2010/main" val="233611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otalTime>95</TotalTime>
  <Words>1020</Words>
  <Application>Microsoft Office PowerPoint</Application>
  <PresentationFormat>Widescreen</PresentationFormat>
  <Paragraphs>67</Paragraphs>
  <Slides>13</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UTM Avo</vt:lpstr>
      <vt:lpstr>Calibri Light</vt:lpstr>
      <vt:lpstr>Arial</vt:lpstr>
      <vt:lpstr>Times New Roman</vt:lpstr>
      <vt:lpstr>Calibri</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Admin</cp:lastModifiedBy>
  <cp:revision>33</cp:revision>
  <dcterms:created xsi:type="dcterms:W3CDTF">2023-10-19T01:39:18Z</dcterms:created>
  <dcterms:modified xsi:type="dcterms:W3CDTF">2024-02-22T00:34:15Z</dcterms:modified>
</cp:coreProperties>
</file>