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8" r:id="rId2"/>
    <p:sldId id="295" r:id="rId3"/>
    <p:sldId id="279" r:id="rId4"/>
    <p:sldId id="280" r:id="rId5"/>
    <p:sldId id="293" r:id="rId6"/>
    <p:sldId id="294" r:id="rId7"/>
    <p:sldId id="283" r:id="rId8"/>
    <p:sldId id="267" r:id="rId9"/>
    <p:sldId id="264" r:id="rId10"/>
    <p:sldId id="266" r:id="rId11"/>
    <p:sldId id="268" r:id="rId12"/>
    <p:sldId id="271" r:id="rId13"/>
    <p:sldId id="269" r:id="rId14"/>
    <p:sldId id="270" r:id="rId15"/>
    <p:sldId id="265" r:id="rId16"/>
    <p:sldId id="272" r:id="rId17"/>
    <p:sldId id="273" r:id="rId18"/>
    <p:sldId id="274" r:id="rId19"/>
    <p:sldId id="297" r:id="rId20"/>
    <p:sldId id="296" r:id="rId21"/>
    <p:sldId id="256" r:id="rId22"/>
    <p:sldId id="287" r:id="rId23"/>
    <p:sldId id="288" r:id="rId24"/>
    <p:sldId id="257" r:id="rId25"/>
    <p:sldId id="275" r:id="rId26"/>
    <p:sldId id="286" r:id="rId27"/>
    <p:sldId id="298" r:id="rId28"/>
    <p:sldId id="276" r:id="rId29"/>
    <p:sldId id="259" r:id="rId30"/>
    <p:sldId id="289" r:id="rId31"/>
    <p:sldId id="260" r:id="rId32"/>
    <p:sldId id="290" r:id="rId33"/>
    <p:sldId id="277" r:id="rId34"/>
    <p:sldId id="261" r:id="rId35"/>
    <p:sldId id="262" r:id="rId36"/>
    <p:sldId id="263" r:id="rId37"/>
    <p:sldId id="291" r:id="rId38"/>
    <p:sldId id="284" r:id="rId39"/>
    <p:sldId id="285" r:id="rId40"/>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D7"/>
    <a:srgbClr val="9957B2"/>
    <a:srgbClr val="0000FF"/>
    <a:srgbClr val="B5EAD6"/>
    <a:srgbClr val="E2F0CC"/>
    <a:srgbClr val="FF9AA2"/>
    <a:srgbClr val="E8BABD"/>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7" autoAdjust="0"/>
    <p:restoredTop sz="94660"/>
  </p:normalViewPr>
  <p:slideViewPr>
    <p:cSldViewPr>
      <p:cViewPr>
        <p:scale>
          <a:sx n="76" d="100"/>
          <a:sy n="76" d="100"/>
        </p:scale>
        <p:origin x="-492" y="1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t>9/7/2021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t>‹#›</a:t>
            </a:fld>
            <a:endParaRPr lang="en-US"/>
          </a:p>
        </p:txBody>
      </p:sp>
    </p:spTree>
    <p:extLst>
      <p:ext uri="{BB962C8B-B14F-4D97-AF65-F5344CB8AC3E}">
        <p14:creationId xmlns:p14="http://schemas.microsoft.com/office/powerpoint/2010/main"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1</a:t>
            </a:fld>
            <a:endParaRPr lang="en-US"/>
          </a:p>
        </p:txBody>
      </p:sp>
    </p:spTree>
    <p:extLst>
      <p:ext uri="{BB962C8B-B14F-4D97-AF65-F5344CB8AC3E}">
        <p14:creationId xmlns:p14="http://schemas.microsoft.com/office/powerpoint/2010/main" val="372361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a:t>
            </a:r>
            <a:r>
              <a:rPr lang="en-US" baseline="0" dirty="0" err="1" smtClean="0"/>
              <a:t>số</a:t>
            </a:r>
            <a:r>
              <a:rPr lang="en-US" baseline="0" dirty="0" smtClean="0"/>
              <a:t> 1, 3,4,5,8,9</a:t>
            </a:r>
          </a:p>
          <a:p>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bài</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10</a:t>
            </a:fld>
            <a:endParaRPr lang="en-US"/>
          </a:p>
        </p:txBody>
      </p:sp>
    </p:spTree>
    <p:extLst>
      <p:ext uri="{BB962C8B-B14F-4D97-AF65-F5344CB8AC3E}">
        <p14:creationId xmlns:p14="http://schemas.microsoft.com/office/powerpoint/2010/main" val="350609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72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08954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930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108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9562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4E734-AFA3-482F-A5CE-88DF2FFC3F67}"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383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4E734-AFA3-482F-A5CE-88DF2FFC3F67}"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68426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4E734-AFA3-482F-A5CE-88DF2FFC3F67}"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773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10774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94170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185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t>9/7/2021</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t>‹#›</a:t>
            </a:fld>
            <a:endParaRPr lang="en-US"/>
          </a:p>
        </p:txBody>
      </p:sp>
    </p:spTree>
    <p:extLst>
      <p:ext uri="{BB962C8B-B14F-4D97-AF65-F5344CB8AC3E}">
        <p14:creationId xmlns:p14="http://schemas.microsoft.com/office/powerpoint/2010/main" val="153877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8.png"/><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slide" Target="slide12.xml"/><Relationship Id="rId10" Type="http://schemas.openxmlformats.org/officeDocument/2006/relationships/slide" Target="slide17.xml"/><Relationship Id="rId4" Type="http://schemas.openxmlformats.org/officeDocument/2006/relationships/slide" Target="slide11.xml"/><Relationship Id="rId9"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7.xml"/><Relationship Id="rId7"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slide" Target="slide10.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0.gi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0.gi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0.gi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88;p1"/>
          <p:cNvSpPr txBox="1"/>
          <p:nvPr/>
        </p:nvSpPr>
        <p:spPr>
          <a:xfrm>
            <a:off x="1599406" y="1143000"/>
            <a:ext cx="8763000" cy="1938950"/>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77591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ounded Rectangle 8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5409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3" name="Rectangle 2"/>
          <p:cNvSpPr/>
          <p:nvPr/>
        </p:nvSpPr>
        <p:spPr>
          <a:xfrm>
            <a:off x="55560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61656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782890" y="500301"/>
            <a:ext cx="601980" cy="45392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6" name="Rectangle 5"/>
          <p:cNvSpPr/>
          <p:nvPr/>
        </p:nvSpPr>
        <p:spPr>
          <a:xfrm>
            <a:off x="495409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55560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1656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6775270" y="943269"/>
            <a:ext cx="609600" cy="46586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0" name="Rectangle 9"/>
          <p:cNvSpPr/>
          <p:nvPr/>
        </p:nvSpPr>
        <p:spPr>
          <a:xfrm>
            <a:off x="4336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7384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1656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6775270" y="1408543"/>
            <a:ext cx="609600" cy="4963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4" name="Rectangle 13"/>
          <p:cNvSpPr/>
          <p:nvPr/>
        </p:nvSpPr>
        <p:spPr>
          <a:xfrm>
            <a:off x="73848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49543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55563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6165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6775563" y="1878972"/>
            <a:ext cx="609600" cy="52305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4" name="Rectangle 23"/>
          <p:cNvSpPr/>
          <p:nvPr/>
        </p:nvSpPr>
        <p:spPr>
          <a:xfrm>
            <a:off x="73851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86119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9213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98235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947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778558" y="2410170"/>
            <a:ext cx="609600" cy="5351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30" name="Rectangle 29"/>
          <p:cNvSpPr/>
          <p:nvPr/>
        </p:nvSpPr>
        <p:spPr>
          <a:xfrm>
            <a:off x="73881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861497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79977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61637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6773386" y="2961705"/>
            <a:ext cx="609600" cy="54349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5" name="Rectangle 34"/>
          <p:cNvSpPr/>
          <p:nvPr/>
        </p:nvSpPr>
        <p:spPr>
          <a:xfrm>
            <a:off x="73829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860980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79925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495409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55560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61656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6775270" y="3505200"/>
            <a:ext cx="609600" cy="53708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2" name="Rectangle 41"/>
          <p:cNvSpPr/>
          <p:nvPr/>
        </p:nvSpPr>
        <p:spPr>
          <a:xfrm>
            <a:off x="4336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7384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6771231" y="4037596"/>
            <a:ext cx="609600" cy="53992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5" name="Rectangle 44"/>
          <p:cNvSpPr/>
          <p:nvPr/>
        </p:nvSpPr>
        <p:spPr>
          <a:xfrm>
            <a:off x="73808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79904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55520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61616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6771231" y="4585731"/>
            <a:ext cx="609600" cy="52518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50" name="Rectangle 49"/>
          <p:cNvSpPr/>
          <p:nvPr/>
        </p:nvSpPr>
        <p:spPr>
          <a:xfrm>
            <a:off x="73808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1" name="Rectangle 50"/>
          <p:cNvSpPr/>
          <p:nvPr/>
        </p:nvSpPr>
        <p:spPr>
          <a:xfrm>
            <a:off x="860765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2" name="Rectangle 51"/>
          <p:cNvSpPr/>
          <p:nvPr/>
        </p:nvSpPr>
        <p:spPr>
          <a:xfrm>
            <a:off x="79904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4" name="TextBox 53"/>
          <p:cNvSpPr txBox="1"/>
          <p:nvPr/>
        </p:nvSpPr>
        <p:spPr>
          <a:xfrm>
            <a:off x="5662615" y="51857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55" name="TextBox 54"/>
          <p:cNvSpPr txBox="1"/>
          <p:nvPr/>
        </p:nvSpPr>
        <p:spPr>
          <a:xfrm>
            <a:off x="6274803" y="527255"/>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Ầ</a:t>
            </a:r>
            <a:endParaRPr lang="vi-VN" dirty="0">
              <a:latin typeface="Times New Roman" pitchFamily="18" charset="0"/>
              <a:cs typeface="Times New Roman" pitchFamily="18" charset="0"/>
            </a:endParaRPr>
          </a:p>
        </p:txBody>
      </p:sp>
      <p:sp>
        <p:nvSpPr>
          <p:cNvPr id="56" name="TextBox 55"/>
          <p:cNvSpPr txBox="1"/>
          <p:nvPr/>
        </p:nvSpPr>
        <p:spPr>
          <a:xfrm>
            <a:off x="6879502" y="498480"/>
            <a:ext cx="304800" cy="461665"/>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Y</a:t>
            </a:r>
            <a:endParaRPr lang="vi-VN" dirty="0">
              <a:solidFill>
                <a:schemeClr val="bg1"/>
              </a:solidFill>
              <a:latin typeface="Times New Roman" pitchFamily="18" charset="0"/>
              <a:cs typeface="Times New Roman" pitchFamily="18" charset="0"/>
            </a:endParaRPr>
          </a:p>
        </p:txBody>
      </p:sp>
      <p:sp>
        <p:nvSpPr>
          <p:cNvPr id="57" name="Oval 56">
            <a:hlinkClick r:id="rId4" action="ppaction://hlinksldjump"/>
          </p:cNvPr>
          <p:cNvSpPr/>
          <p:nvPr/>
        </p:nvSpPr>
        <p:spPr>
          <a:xfrm>
            <a:off x="4433910" y="429773"/>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3836084" y="1000419"/>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5552489" y="1437117"/>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4440262" y="1936122"/>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61" name="Oval 60">
            <a:hlinkClick r:id="rId7" action="ppaction://hlinksldjump"/>
          </p:cNvPr>
          <p:cNvSpPr/>
          <p:nvPr/>
        </p:nvSpPr>
        <p:spPr>
          <a:xfrm>
            <a:off x="6197762" y="24387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62" name="Oval 61"/>
          <p:cNvSpPr/>
          <p:nvPr/>
        </p:nvSpPr>
        <p:spPr>
          <a:xfrm>
            <a:off x="5613039" y="299028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63" name="Oval 62"/>
          <p:cNvSpPr/>
          <p:nvPr/>
        </p:nvSpPr>
        <p:spPr>
          <a:xfrm>
            <a:off x="3836084" y="3524251"/>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64" name="Oval 63">
            <a:hlinkClick r:id="rId8" action="ppaction://hlinksldjump"/>
          </p:cNvPr>
          <p:cNvSpPr/>
          <p:nvPr/>
        </p:nvSpPr>
        <p:spPr>
          <a:xfrm>
            <a:off x="6158050" y="4094746"/>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5" name="Oval 64">
            <a:hlinkClick r:id="rId9" action="ppaction://hlinksldjump"/>
          </p:cNvPr>
          <p:cNvSpPr/>
          <p:nvPr/>
        </p:nvSpPr>
        <p:spPr>
          <a:xfrm>
            <a:off x="4946470" y="4642880"/>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6910797" y="1461134"/>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U</a:t>
            </a:r>
            <a:endParaRPr lang="vi-VN" dirty="0">
              <a:solidFill>
                <a:schemeClr val="bg1"/>
              </a:solidFill>
              <a:latin typeface="Times New Roman" pitchFamily="18" charset="0"/>
              <a:cs typeface="Times New Roman" pitchFamily="18" charset="0"/>
            </a:endParaRPr>
          </a:p>
        </p:txBody>
      </p:sp>
      <p:sp>
        <p:nvSpPr>
          <p:cNvPr id="67" name="TextBox 66"/>
          <p:cNvSpPr txBox="1"/>
          <p:nvPr/>
        </p:nvSpPr>
        <p:spPr>
          <a:xfrm>
            <a:off x="7486107" y="147169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68" name="TextBox 67"/>
          <p:cNvSpPr txBox="1"/>
          <p:nvPr/>
        </p:nvSpPr>
        <p:spPr>
          <a:xfrm>
            <a:off x="56592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Ế</a:t>
            </a:r>
            <a:endParaRPr lang="vi-VN" dirty="0">
              <a:latin typeface="Times New Roman" pitchFamily="18" charset="0"/>
              <a:cs typeface="Times New Roman" pitchFamily="18" charset="0"/>
            </a:endParaRPr>
          </a:p>
        </p:txBody>
      </p:sp>
      <p:sp>
        <p:nvSpPr>
          <p:cNvPr id="69" name="TextBox 68"/>
          <p:cNvSpPr txBox="1"/>
          <p:nvPr/>
        </p:nvSpPr>
        <p:spPr>
          <a:xfrm>
            <a:off x="6297408"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932680" y="1893538"/>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T</a:t>
            </a:r>
            <a:endParaRPr lang="vi-VN" dirty="0">
              <a:solidFill>
                <a:schemeClr val="bg1"/>
              </a:solidFill>
              <a:latin typeface="Times New Roman" pitchFamily="18" charset="0"/>
              <a:cs typeface="Times New Roman" pitchFamily="18" charset="0"/>
            </a:endParaRPr>
          </a:p>
        </p:txBody>
      </p:sp>
      <p:sp>
        <p:nvSpPr>
          <p:cNvPr id="71" name="TextBox 70"/>
          <p:cNvSpPr txBox="1"/>
          <p:nvPr/>
        </p:nvSpPr>
        <p:spPr>
          <a:xfrm>
            <a:off x="748803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72" name="TextBox 71"/>
          <p:cNvSpPr txBox="1"/>
          <p:nvPr/>
        </p:nvSpPr>
        <p:spPr>
          <a:xfrm>
            <a:off x="80976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73" name="TextBox 72"/>
          <p:cNvSpPr txBox="1"/>
          <p:nvPr/>
        </p:nvSpPr>
        <p:spPr>
          <a:xfrm>
            <a:off x="871485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74" name="TextBox 73"/>
          <p:cNvSpPr txBox="1"/>
          <p:nvPr/>
        </p:nvSpPr>
        <p:spPr>
          <a:xfrm>
            <a:off x="9324453"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993405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G</a:t>
            </a:r>
            <a:endParaRPr lang="vi-VN" dirty="0">
              <a:latin typeface="Times New Roman" pitchFamily="18" charset="0"/>
              <a:cs typeface="Times New Roman" pitchFamily="18" charset="0"/>
            </a:endParaRPr>
          </a:p>
        </p:txBody>
      </p:sp>
      <p:sp>
        <p:nvSpPr>
          <p:cNvPr id="77" name="TextBox 76"/>
          <p:cNvSpPr txBox="1"/>
          <p:nvPr/>
        </p:nvSpPr>
        <p:spPr>
          <a:xfrm>
            <a:off x="6930958" y="2420807"/>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a:t>
            </a:r>
            <a:endParaRPr lang="vi-VN" dirty="0">
              <a:solidFill>
                <a:schemeClr val="bg1"/>
              </a:solidFill>
              <a:latin typeface="Times New Roman" pitchFamily="18" charset="0"/>
              <a:cs typeface="Times New Roman" pitchFamily="18" charset="0"/>
            </a:endParaRPr>
          </a:p>
        </p:txBody>
      </p:sp>
      <p:sp>
        <p:nvSpPr>
          <p:cNvPr id="78" name="TextBox 77"/>
          <p:cNvSpPr txBox="1"/>
          <p:nvPr/>
        </p:nvSpPr>
        <p:spPr>
          <a:xfrm>
            <a:off x="7498648" y="2427673"/>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79" name="TextBox 78"/>
          <p:cNvSpPr txBox="1"/>
          <p:nvPr/>
        </p:nvSpPr>
        <p:spPr>
          <a:xfrm>
            <a:off x="8108248" y="24310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Ề</a:t>
            </a:r>
            <a:endParaRPr lang="vi-VN" dirty="0">
              <a:latin typeface="Times New Roman" pitchFamily="18" charset="0"/>
              <a:cs typeface="Times New Roman" pitchFamily="18" charset="0"/>
            </a:endParaRPr>
          </a:p>
        </p:txBody>
      </p:sp>
      <p:sp>
        <p:nvSpPr>
          <p:cNvPr id="80" name="TextBox 79"/>
          <p:cNvSpPr txBox="1"/>
          <p:nvPr/>
        </p:nvSpPr>
        <p:spPr>
          <a:xfrm>
            <a:off x="8725468" y="243934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81" name="TextBox 80"/>
          <p:cNvSpPr txBox="1"/>
          <p:nvPr/>
        </p:nvSpPr>
        <p:spPr>
          <a:xfrm>
            <a:off x="6923631" y="4035533"/>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a:t>
            </a:r>
            <a:endParaRPr lang="vi-VN" dirty="0">
              <a:solidFill>
                <a:schemeClr val="bg1"/>
              </a:solidFill>
              <a:latin typeface="Times New Roman" pitchFamily="18" charset="0"/>
              <a:cs typeface="Times New Roman" pitchFamily="18" charset="0"/>
            </a:endParaRPr>
          </a:p>
        </p:txBody>
      </p:sp>
      <p:sp>
        <p:nvSpPr>
          <p:cNvPr id="82" name="TextBox 81"/>
          <p:cNvSpPr txBox="1"/>
          <p:nvPr/>
        </p:nvSpPr>
        <p:spPr>
          <a:xfrm>
            <a:off x="7483701" y="408522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83" name="TextBox 82"/>
          <p:cNvSpPr txBox="1"/>
          <p:nvPr/>
        </p:nvSpPr>
        <p:spPr>
          <a:xfrm>
            <a:off x="8100921" y="406617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Ớ</a:t>
            </a:r>
            <a:endParaRPr lang="vi-VN" dirty="0">
              <a:latin typeface="Times New Roman" pitchFamily="18" charset="0"/>
              <a:cs typeface="Times New Roman" pitchFamily="18" charset="0"/>
            </a:endParaRPr>
          </a:p>
        </p:txBody>
      </p:sp>
      <p:sp>
        <p:nvSpPr>
          <p:cNvPr id="84" name="TextBox 83"/>
          <p:cNvSpPr txBox="1"/>
          <p:nvPr/>
        </p:nvSpPr>
        <p:spPr>
          <a:xfrm>
            <a:off x="56549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C</a:t>
            </a:r>
            <a:endParaRPr lang="vi-VN" dirty="0">
              <a:latin typeface="Times New Roman" pitchFamily="18" charset="0"/>
              <a:cs typeface="Times New Roman" pitchFamily="18" charset="0"/>
            </a:endParaRPr>
          </a:p>
        </p:txBody>
      </p:sp>
      <p:sp>
        <p:nvSpPr>
          <p:cNvPr id="85" name="TextBox 84"/>
          <p:cNvSpPr txBox="1"/>
          <p:nvPr/>
        </p:nvSpPr>
        <p:spPr>
          <a:xfrm>
            <a:off x="62645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Ô</a:t>
            </a:r>
            <a:endParaRPr lang="vi-VN" dirty="0">
              <a:latin typeface="Times New Roman" pitchFamily="18" charset="0"/>
              <a:cs typeface="Times New Roman" pitchFamily="18" charset="0"/>
            </a:endParaRPr>
          </a:p>
        </p:txBody>
      </p:sp>
      <p:sp>
        <p:nvSpPr>
          <p:cNvPr id="86" name="TextBox 85"/>
          <p:cNvSpPr txBox="1"/>
          <p:nvPr/>
        </p:nvSpPr>
        <p:spPr>
          <a:xfrm>
            <a:off x="6929255" y="4572000"/>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G</a:t>
            </a:r>
            <a:endParaRPr lang="vi-VN" dirty="0">
              <a:solidFill>
                <a:schemeClr val="bg1"/>
              </a:solidFill>
              <a:latin typeface="Times New Roman" pitchFamily="18" charset="0"/>
              <a:cs typeface="Times New Roman" pitchFamily="18" charset="0"/>
            </a:endParaRPr>
          </a:p>
        </p:txBody>
      </p:sp>
      <p:sp>
        <p:nvSpPr>
          <p:cNvPr id="87" name="TextBox 86"/>
          <p:cNvSpPr txBox="1"/>
          <p:nvPr/>
        </p:nvSpPr>
        <p:spPr>
          <a:xfrm>
            <a:off x="7527516" y="4602639"/>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88" name="TextBox 87"/>
          <p:cNvSpPr txBox="1"/>
          <p:nvPr/>
        </p:nvSpPr>
        <p:spPr>
          <a:xfrm>
            <a:off x="809330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Á</a:t>
            </a:r>
            <a:endParaRPr lang="vi-VN" dirty="0">
              <a:latin typeface="Times New Roman" pitchFamily="18" charset="0"/>
              <a:cs typeface="Times New Roman" pitchFamily="18" charset="0"/>
            </a:endParaRPr>
          </a:p>
        </p:txBody>
      </p:sp>
      <p:sp>
        <p:nvSpPr>
          <p:cNvPr id="89" name="TextBox 88"/>
          <p:cNvSpPr txBox="1"/>
          <p:nvPr/>
        </p:nvSpPr>
        <p:spPr>
          <a:xfrm>
            <a:off x="871814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O</a:t>
            </a:r>
            <a:endParaRPr lang="vi-VN" dirty="0">
              <a:latin typeface="Times New Roman" pitchFamily="18" charset="0"/>
              <a:cs typeface="Times New Roman" pitchFamily="18" charset="0"/>
            </a:endParaRPr>
          </a:p>
        </p:txBody>
      </p:sp>
      <p:sp>
        <p:nvSpPr>
          <p:cNvPr id="17" name="Flowchart: Alternate Process 16"/>
          <p:cNvSpPr/>
          <p:nvPr/>
        </p:nvSpPr>
        <p:spPr>
          <a:xfrm>
            <a:off x="380206" y="5523602"/>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Hàng</a:t>
            </a:r>
            <a:r>
              <a:rPr lang="en-US" sz="2800" b="1" dirty="0">
                <a:solidFill>
                  <a:sysClr val="windowText" lastClr="000000"/>
                </a:solidFill>
                <a:latin typeface="Times New Roman" pitchFamily="18" charset="0"/>
                <a:cs typeface="Times New Roman" pitchFamily="18" charset="0"/>
              </a:rPr>
              <a:t> </a:t>
            </a:r>
            <a:r>
              <a:rPr lang="en-US" sz="2800" b="1" dirty="0" err="1">
                <a:solidFill>
                  <a:sysClr val="windowText" lastClr="000000"/>
                </a:solidFill>
                <a:latin typeface="Times New Roman" pitchFamily="18" charset="0"/>
                <a:cs typeface="Times New Roman" pitchFamily="18" charset="0"/>
              </a:rPr>
              <a:t>dọc</a:t>
            </a:r>
            <a:r>
              <a:rPr lang="en-US" sz="2800" b="1" dirty="0">
                <a:solidFill>
                  <a:sysClr val="windowText" lastClr="000000"/>
                </a:solidFill>
                <a:latin typeface="Times New Roman" pitchFamily="18" charset="0"/>
                <a:cs typeface="Times New Roman" pitchFamily="18" charset="0"/>
              </a:rPr>
              <a:t>:</a:t>
            </a:r>
            <a:endParaRPr lang="vi-VN" sz="2800" b="1"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049122" y="5523602"/>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5" name="Right Arrow 14">
            <a:hlinkClick r:id="rId10" action="ppaction://hlinksldjump"/>
          </p:cNvPr>
          <p:cNvSpPr/>
          <p:nvPr/>
        </p:nvSpPr>
        <p:spPr>
          <a:xfrm>
            <a:off x="10433163" y="5752202"/>
            <a:ext cx="1495446" cy="11057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266642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nextCondLst>
                <p:cond evt="onClick" delay="0">
                  <p:tgtEl>
                    <p:spTgt spid="57"/>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500"/>
                                        <p:tgtEl>
                                          <p:spTgt spid="72"/>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childTnLst>
                    </p:cTn>
                  </p:par>
                </p:childTnLst>
              </p:cTn>
              <p:nextCondLst>
                <p:cond evt="onClick" delay="0">
                  <p:tgtEl>
                    <p:spTgt spid="60"/>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left)">
                                      <p:cBhvr>
                                        <p:cTn id="65" dur="500"/>
                                        <p:tgtEl>
                                          <p:spTgt spid="77"/>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left)">
                                      <p:cBhvr>
                                        <p:cTn id="69" dur="500"/>
                                        <p:tgtEl>
                                          <p:spTgt spid="7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ipe(left)">
                                      <p:cBhvr>
                                        <p:cTn id="73" dur="500"/>
                                        <p:tgtEl>
                                          <p:spTgt spid="79"/>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left)">
                                      <p:cBhvr>
                                        <p:cTn id="77" dur="500"/>
                                        <p:tgtEl>
                                          <p:spTgt spid="80"/>
                                        </p:tgtEl>
                                      </p:cBhvr>
                                    </p:animEffect>
                                  </p:childTnLst>
                                </p:cTn>
                              </p:par>
                            </p:childTnLst>
                          </p:cTn>
                        </p:par>
                      </p:childTnLst>
                    </p:cTn>
                  </p:par>
                </p:childTnLst>
              </p:cTn>
              <p:nextCondLst>
                <p:cond evt="onClick" delay="0">
                  <p:tgtEl>
                    <p:spTgt spid="61"/>
                  </p:tgtEl>
                </p:cond>
              </p:nextCondLst>
            </p:seq>
            <p:seq concurrent="1" nextAc="seek">
              <p:cTn id="78" restart="whenNotActive" fill="hold" evtFilter="cancelBubble" nodeType="interactiveSeq">
                <p:stCondLst>
                  <p:cond evt="onClick" delay="0">
                    <p:tgtEl>
                      <p:spTgt spid="64"/>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left)">
                                      <p:cBhvr>
                                        <p:cTn id="83" dur="500"/>
                                        <p:tgtEl>
                                          <p:spTgt spid="81"/>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left)">
                                      <p:cBhvr>
                                        <p:cTn id="87" dur="500"/>
                                        <p:tgtEl>
                                          <p:spTgt spid="8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left)">
                                      <p:cBhvr>
                                        <p:cTn id="91" dur="500"/>
                                        <p:tgtEl>
                                          <p:spTgt spid="83"/>
                                        </p:tgtEl>
                                      </p:cBhvr>
                                    </p:animEffect>
                                  </p:childTnLst>
                                </p:cTn>
                              </p:par>
                            </p:childTnLst>
                          </p:cTn>
                        </p:par>
                      </p:childTnLst>
                    </p:cTn>
                  </p:par>
                </p:childTnLst>
              </p:cTn>
              <p:nextCondLst>
                <p:cond evt="onClick" delay="0">
                  <p:tgtEl>
                    <p:spTgt spid="64"/>
                  </p:tgtEl>
                </p:cond>
              </p:nextCondLst>
            </p:seq>
            <p:seq concurrent="1" nextAc="seek">
              <p:cTn id="92" restart="whenNotActive" fill="hold" evtFilter="cancelBubble" nodeType="interactiveSeq">
                <p:stCondLst>
                  <p:cond evt="onClick" delay="0">
                    <p:tgtEl>
                      <p:spTgt spid="65"/>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left)">
                                      <p:cBhvr>
                                        <p:cTn id="97" dur="500"/>
                                        <p:tgtEl>
                                          <p:spTgt spid="84"/>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wipe(left)">
                                      <p:cBhvr>
                                        <p:cTn id="101" dur="500"/>
                                        <p:tgtEl>
                                          <p:spTgt spid="85"/>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wipe(left)">
                                      <p:cBhvr>
                                        <p:cTn id="105" dur="500"/>
                                        <p:tgtEl>
                                          <p:spTgt spid="86"/>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left)">
                                      <p:cBhvr>
                                        <p:cTn id="109" dur="500"/>
                                        <p:tgtEl>
                                          <p:spTgt spid="87"/>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left)">
                                      <p:cBhvr>
                                        <p:cTn id="117" dur="500"/>
                                        <p:tgtEl>
                                          <p:spTgt spid="89"/>
                                        </p:tgtEl>
                                      </p:cBhvr>
                                    </p:animEffec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17"/>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5"/>
                                        </p:tgtEl>
                                        <p:attrNameLst>
                                          <p:attrName>fillcolor</p:attrName>
                                        </p:attrNameLst>
                                      </p:cBhvr>
                                      <p:to>
                                        <a:srgbClr val="FFFF00"/>
                                      </p:to>
                                    </p:animClr>
                                    <p:set>
                                      <p:cBhvr>
                                        <p:cTn id="129" dur="2000" fill="hold"/>
                                        <p:tgtEl>
                                          <p:spTgt spid="5"/>
                                        </p:tgtEl>
                                        <p:attrNameLst>
                                          <p:attrName>fill.type</p:attrName>
                                        </p:attrNameLst>
                                      </p:cBhvr>
                                      <p:to>
                                        <p:strVal val="solid"/>
                                      </p:to>
                                    </p:set>
                                    <p:set>
                                      <p:cBhvr>
                                        <p:cTn id="130" dur="2000" fill="hold"/>
                                        <p:tgtEl>
                                          <p:spTgt spid="5"/>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9"/>
                                        </p:tgtEl>
                                        <p:attrNameLst>
                                          <p:attrName>fillcolor</p:attrName>
                                        </p:attrNameLst>
                                      </p:cBhvr>
                                      <p:to>
                                        <a:srgbClr val="FFFF00"/>
                                      </p:to>
                                    </p:animClr>
                                    <p:set>
                                      <p:cBhvr>
                                        <p:cTn id="133" dur="2000" fill="hold"/>
                                        <p:tgtEl>
                                          <p:spTgt spid="9"/>
                                        </p:tgtEl>
                                        <p:attrNameLst>
                                          <p:attrName>fill.type</p:attrName>
                                        </p:attrNameLst>
                                      </p:cBhvr>
                                      <p:to>
                                        <p:strVal val="solid"/>
                                      </p:to>
                                    </p:set>
                                    <p:set>
                                      <p:cBhvr>
                                        <p:cTn id="134" dur="2000" fill="hold"/>
                                        <p:tgtEl>
                                          <p:spTgt spid="9"/>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3"/>
                                        </p:tgtEl>
                                        <p:attrNameLst>
                                          <p:attrName>fillcolor</p:attrName>
                                        </p:attrNameLst>
                                      </p:cBhvr>
                                      <p:to>
                                        <a:srgbClr val="FFFF00"/>
                                      </p:to>
                                    </p:animClr>
                                    <p:set>
                                      <p:cBhvr>
                                        <p:cTn id="137" dur="2000" fill="hold"/>
                                        <p:tgtEl>
                                          <p:spTgt spid="13"/>
                                        </p:tgtEl>
                                        <p:attrNameLst>
                                          <p:attrName>fill.type</p:attrName>
                                        </p:attrNameLst>
                                      </p:cBhvr>
                                      <p:to>
                                        <p:strVal val="solid"/>
                                      </p:to>
                                    </p:set>
                                    <p:set>
                                      <p:cBhvr>
                                        <p:cTn id="138" dur="2000" fill="hold"/>
                                        <p:tgtEl>
                                          <p:spTgt spid="13"/>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23"/>
                                        </p:tgtEl>
                                        <p:attrNameLst>
                                          <p:attrName>fillcolor</p:attrName>
                                        </p:attrNameLst>
                                      </p:cBhvr>
                                      <p:to>
                                        <a:srgbClr val="FFFF00"/>
                                      </p:to>
                                    </p:animClr>
                                    <p:set>
                                      <p:cBhvr>
                                        <p:cTn id="141" dur="2000" fill="hold"/>
                                        <p:tgtEl>
                                          <p:spTgt spid="23"/>
                                        </p:tgtEl>
                                        <p:attrNameLst>
                                          <p:attrName>fill.type</p:attrName>
                                        </p:attrNameLst>
                                      </p:cBhvr>
                                      <p:to>
                                        <p:strVal val="solid"/>
                                      </p:to>
                                    </p:set>
                                    <p:set>
                                      <p:cBhvr>
                                        <p:cTn id="142" dur="2000" fill="hold"/>
                                        <p:tgtEl>
                                          <p:spTgt spid="23"/>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9"/>
                                        </p:tgtEl>
                                        <p:attrNameLst>
                                          <p:attrName>fillcolor</p:attrName>
                                        </p:attrNameLst>
                                      </p:cBhvr>
                                      <p:to>
                                        <a:srgbClr val="FFFF00"/>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4"/>
                                        </p:tgtEl>
                                        <p:attrNameLst>
                                          <p:attrName>fillcolor</p:attrName>
                                        </p:attrNameLst>
                                      </p:cBhvr>
                                      <p:to>
                                        <a:srgbClr val="FFFF00"/>
                                      </p:to>
                                    </p:animClr>
                                    <p:set>
                                      <p:cBhvr>
                                        <p:cTn id="149" dur="2000" fill="hold"/>
                                        <p:tgtEl>
                                          <p:spTgt spid="34"/>
                                        </p:tgtEl>
                                        <p:attrNameLst>
                                          <p:attrName>fill.type</p:attrName>
                                        </p:attrNameLst>
                                      </p:cBhvr>
                                      <p:to>
                                        <p:strVal val="solid"/>
                                      </p:to>
                                    </p:set>
                                    <p:set>
                                      <p:cBhvr>
                                        <p:cTn id="150" dur="2000" fill="hold"/>
                                        <p:tgtEl>
                                          <p:spTgt spid="34"/>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41"/>
                                        </p:tgtEl>
                                        <p:attrNameLst>
                                          <p:attrName>fillcolor</p:attrName>
                                        </p:attrNameLst>
                                      </p:cBhvr>
                                      <p:to>
                                        <a:srgbClr val="FFFF00"/>
                                      </p:to>
                                    </p:animClr>
                                    <p:set>
                                      <p:cBhvr>
                                        <p:cTn id="153" dur="2000" fill="hold"/>
                                        <p:tgtEl>
                                          <p:spTgt spid="41"/>
                                        </p:tgtEl>
                                        <p:attrNameLst>
                                          <p:attrName>fill.type</p:attrName>
                                        </p:attrNameLst>
                                      </p:cBhvr>
                                      <p:to>
                                        <p:strVal val="solid"/>
                                      </p:to>
                                    </p:set>
                                    <p:set>
                                      <p:cBhvr>
                                        <p:cTn id="154" dur="2000" fill="hold"/>
                                        <p:tgtEl>
                                          <p:spTgt spid="41"/>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4"/>
                                        </p:tgtEl>
                                        <p:attrNameLst>
                                          <p:attrName>fillcolor</p:attrName>
                                        </p:attrNameLst>
                                      </p:cBhvr>
                                      <p:to>
                                        <a:srgbClr val="FFFF00"/>
                                      </p:to>
                                    </p:animClr>
                                    <p:set>
                                      <p:cBhvr>
                                        <p:cTn id="157" dur="2000" fill="hold"/>
                                        <p:tgtEl>
                                          <p:spTgt spid="44"/>
                                        </p:tgtEl>
                                        <p:attrNameLst>
                                          <p:attrName>fill.type</p:attrName>
                                        </p:attrNameLst>
                                      </p:cBhvr>
                                      <p:to>
                                        <p:strVal val="solid"/>
                                      </p:to>
                                    </p:set>
                                    <p:set>
                                      <p:cBhvr>
                                        <p:cTn id="158" dur="2000" fill="hold"/>
                                        <p:tgtEl>
                                          <p:spTgt spid="44"/>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9"/>
                                        </p:tgtEl>
                                        <p:attrNameLst>
                                          <p:attrName>fillcolor</p:attrName>
                                        </p:attrNameLst>
                                      </p:cBhvr>
                                      <p:to>
                                        <a:srgbClr val="FFFF00"/>
                                      </p:to>
                                    </p:animClr>
                                    <p:set>
                                      <p:cBhvr>
                                        <p:cTn id="161" dur="2000" fill="hold"/>
                                        <p:tgtEl>
                                          <p:spTgt spid="49"/>
                                        </p:tgtEl>
                                        <p:attrNameLst>
                                          <p:attrName>fill.type</p:attrName>
                                        </p:attrNameLst>
                                      </p:cBhvr>
                                      <p:to>
                                        <p:strVal val="solid"/>
                                      </p:to>
                                    </p:set>
                                    <p:set>
                                      <p:cBhvr>
                                        <p:cTn id="162" dur="2000" fill="hold"/>
                                        <p:tgtEl>
                                          <p:spTgt spid="49"/>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9" grpId="0" animBg="1"/>
      <p:bldP spid="13" grpId="0" animBg="1"/>
      <p:bldP spid="23" grpId="0" animBg="1"/>
      <p:bldP spid="29" grpId="0" animBg="1"/>
      <p:bldP spid="34" grpId="0" animBg="1"/>
      <p:bldP spid="41" grpId="0" animBg="1"/>
      <p:bldP spid="44" grpId="0" animBg="1"/>
      <p:bldP spid="49" grpId="0" animBg="1"/>
      <p:bldP spid="54" grpId="0"/>
      <p:bldP spid="55" grpId="0"/>
      <p:bldP spid="56" grpId="0"/>
      <p:bldP spid="66" grpId="0"/>
      <p:bldP spid="67" grpId="0"/>
      <p:bldP spid="68" grpId="0"/>
      <p:bldP spid="69" grpId="0"/>
      <p:bldP spid="70" grpId="0"/>
      <p:bldP spid="71" grpId="0"/>
      <p:bldP spid="72" grpId="0"/>
      <p:bldP spid="73" grpId="0"/>
      <p:bldP spid="74" grpId="0"/>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66206" y="2165245"/>
            <a:ext cx="8534400" cy="1200329"/>
          </a:xfrm>
          <a:prstGeom prst="rect">
            <a:avLst/>
          </a:prstGeom>
          <a:noFill/>
        </p:spPr>
        <p:txBody>
          <a:bodyPr wrap="square" rtlCol="0">
            <a:spAutoFit/>
          </a:bodyPr>
          <a:lstStyle/>
          <a:p>
            <a:pPr algn="ctr"/>
            <a:r>
              <a:rPr lang="en-US" sz="3600" b="1" dirty="0">
                <a:solidFill>
                  <a:schemeClr val="bg1"/>
                </a:solidFill>
                <a:latin typeface="Times New Roman" pitchFamily="18" charset="0"/>
                <a:ea typeface="Tahoma" pitchFamily="34" charset="0"/>
                <a:cs typeface="Times New Roman" pitchFamily="18" charset="0"/>
              </a:rPr>
              <a:t>“</a:t>
            </a: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bông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hồng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dành</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cô</a:t>
            </a:r>
            <a:r>
              <a:rPr lang="en-US" sz="3600" b="1" dirty="0">
                <a:solidFill>
                  <a:schemeClr val="bg1"/>
                </a:solidFill>
                <a:latin typeface="Times New Roman" pitchFamily="18" charset="0"/>
                <a:ea typeface="Tahoma" pitchFamily="34" charset="0"/>
                <a:cs typeface="Times New Roman" pitchFamily="18" charset="0"/>
              </a:rPr>
              <a:t>,</a:t>
            </a:r>
          </a:p>
          <a:p>
            <a:pPr algn="ct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bài</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ca</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hát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riêng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endParaRPr lang="vi-VN" sz="3600" b="1" dirty="0">
              <a:solidFill>
                <a:schemeClr val="bg1"/>
              </a:solidFill>
              <a:latin typeface="Times New Roman" pitchFamily="18" charset="0"/>
              <a:ea typeface="Tahoma" pitchFamily="34" charset="0"/>
              <a:cs typeface="Times New Roman" pitchFamily="18" charset="0"/>
            </a:endParaRPr>
          </a:p>
        </p:txBody>
      </p:sp>
      <p:pic>
        <p:nvPicPr>
          <p:cNvPr id="7" name="Thaycochoemmuaxuan-BeHongNgoc_6pq5.mp3">
            <a:hlinkClick r:id="" action="ppaction://media"/>
          </p:cNvPr>
          <p:cNvPicPr>
            <a:picLocks noChangeAspect="1"/>
          </p:cNvPicPr>
          <p:nvPr>
            <a:audioFile r:link="rId1"/>
            <p:extLst>
              <p:ext uri="{DAA4B4D4-6D71-4841-9C94-3DE7FCFB9230}">
                <p14:media xmlns:p14="http://schemas.microsoft.com/office/powerpoint/2010/main" r:embed="rId2">
                  <p14:trim st="24906.2608" end="147183.5"/>
                </p14:media>
              </p:ext>
            </p:extLst>
          </p:nvPr>
        </p:nvPicPr>
        <p:blipFill>
          <a:blip r:embed="rId5"/>
          <a:stretch>
            <a:fillRect/>
          </a:stretch>
        </p:blipFill>
        <p:spPr>
          <a:xfrm>
            <a:off x="13104813" y="3657600"/>
            <a:ext cx="609600" cy="609600"/>
          </a:xfrm>
          <a:prstGeom prst="rect">
            <a:avLst/>
          </a:prstGeom>
        </p:spPr>
      </p:pic>
      <p:pic>
        <p:nvPicPr>
          <p:cNvPr id="8" name="Picture 7">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5432" r="18889"/>
          <a:stretch/>
        </p:blipFill>
        <p:spPr>
          <a:xfrm>
            <a:off x="10739361" y="4656102"/>
            <a:ext cx="1447800" cy="2204356"/>
          </a:xfrm>
          <a:prstGeom prst="rect">
            <a:avLst/>
          </a:prstGeom>
        </p:spPr>
      </p:pic>
      <p:grpSp>
        <p:nvGrpSpPr>
          <p:cNvPr id="10" name="Group 9"/>
          <p:cNvGrpSpPr/>
          <p:nvPr/>
        </p:nvGrpSpPr>
        <p:grpSpPr>
          <a:xfrm>
            <a:off x="4816628" y="38042"/>
            <a:ext cx="2573978" cy="1402557"/>
            <a:chOff x="3816350" y="-4763"/>
            <a:chExt cx="1511300" cy="671513"/>
          </a:xfrm>
        </p:grpSpPr>
        <p:sp>
          <p:nvSpPr>
            <p:cNvPr id="4" name="Cloud 3"/>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1</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606" y="4114800"/>
            <a:ext cx="3004457" cy="2628900"/>
          </a:xfrm>
          <a:prstGeom prst="rect">
            <a:avLst/>
          </a:prstGeom>
        </p:spPr>
      </p:pic>
      <p:sp>
        <p:nvSpPr>
          <p:cNvPr id="12" name="Cloud Callout 11"/>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thầy</a:t>
            </a:r>
            <a:endParaRPr lang="vi-VN" sz="4000" dirty="0">
              <a:latin typeface="Times New Roman" pitchFamily="18" charset="0"/>
              <a:cs typeface="Times New Roman" pitchFamily="18" charset="0"/>
            </a:endParaRPr>
          </a:p>
        </p:txBody>
      </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2"/>
                                        </p:tgtEl>
                                        <p:attrNameLst>
                                          <p:attrName>style.visibility</p:attrName>
                                        </p:attrNameLst>
                                      </p:cBhvr>
                                      <p:to>
                                        <p:strVal val="visible"/>
                                      </p:to>
                                    </p:set>
                                    <p:anim by="(-#ppt_w*2)" calcmode="lin" valueType="num">
                                      <p:cBhvr rctx="PPT">
                                        <p:cTn id="21" dur="500" autoRev="1" fill="hold">
                                          <p:stCondLst>
                                            <p:cond delay="0"/>
                                          </p:stCondLst>
                                        </p:cTn>
                                        <p:tgtEl>
                                          <p:spTgt spid="12"/>
                                        </p:tgtEl>
                                        <p:attrNameLst>
                                          <p:attrName>ppt_w</p:attrName>
                                        </p:attrNameLst>
                                      </p:cBhvr>
                                    </p:anim>
                                    <p:anim by="(#ppt_w*0.50)" calcmode="lin" valueType="num">
                                      <p:cBhvr>
                                        <p:cTn id="22" dur="500" decel="50000" autoRev="1" fill="hold">
                                          <p:stCondLst>
                                            <p:cond delay="0"/>
                                          </p:stCondLst>
                                        </p:cTn>
                                        <p:tgtEl>
                                          <p:spTgt spid="12"/>
                                        </p:tgtEl>
                                        <p:attrNameLst>
                                          <p:attrName>ppt_x</p:attrName>
                                        </p:attrNameLst>
                                      </p:cBhvr>
                                    </p:anim>
                                    <p:anim from="(-#ppt_h/2)" to="(#ppt_y)" calcmode="lin" valueType="num">
                                      <p:cBhvr>
                                        <p:cTn id="23" dur="1000" fill="hold">
                                          <p:stCondLst>
                                            <p:cond delay="0"/>
                                          </p:stCondLst>
                                        </p:cTn>
                                        <p:tgtEl>
                                          <p:spTgt spid="12"/>
                                        </p:tgtEl>
                                        <p:attrNameLst>
                                          <p:attrName>ppt_y</p:attrName>
                                        </p:attrNameLst>
                                      </p:cBhvr>
                                    </p:anim>
                                    <p:animRot by="21600000">
                                      <p:cBhvr>
                                        <p:cTn id="24" dur="1000" fill="hold">
                                          <p:stCondLst>
                                            <p:cond delay="0"/>
                                          </p:stCondLst>
                                        </p:cTn>
                                        <p:tgtEl>
                                          <p:spTgt spid="12"/>
                                        </p:tgtEl>
                                        <p:attrNameLst>
                                          <p:attrName>r</p:attrName>
                                        </p:attrNameLst>
                                      </p:cBhvr>
                                    </p:animRot>
                                  </p:childTnLst>
                                </p:cTn>
                              </p:par>
                              <p:par>
                                <p:cTn id="25" presetID="1" presetClass="mediacall" presetSubtype="0" fill="hold" nodeType="withEffect">
                                  <p:stCondLst>
                                    <p:cond delay="0"/>
                                  </p:stCondLst>
                                  <p:childTnLst>
                                    <p:cmd type="call" cmd="playFrom(0.0)">
                                      <p:cBhvr>
                                        <p:cTn id="26" dur="10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1006" y="1981200"/>
            <a:ext cx="7391400" cy="923330"/>
          </a:xfrm>
          <a:prstGeom prst="rect">
            <a:avLst/>
          </a:prstGeom>
          <a:noFill/>
        </p:spPr>
        <p:txBody>
          <a:bodyPr wrap="square" rtlCol="0">
            <a:spAutoFit/>
          </a:bodyPr>
          <a:lstStyle/>
          <a:p>
            <a:pPr algn="ct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Đi</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82" y="3984626"/>
            <a:ext cx="3768578" cy="2977311"/>
          </a:xfrm>
          <a:prstGeom prst="rect">
            <a:avLst/>
          </a:prstGeom>
        </p:spPr>
      </p:pic>
      <p:sp>
        <p:nvSpPr>
          <p:cNvPr id="7" name="Oval Callout 6"/>
          <p:cNvSpPr/>
          <p:nvPr/>
        </p:nvSpPr>
        <p:spPr>
          <a:xfrm>
            <a:off x="4873982" y="4067175"/>
            <a:ext cx="2819400" cy="1066800"/>
          </a:xfrm>
          <a:prstGeom prst="wedgeEllipseCallout">
            <a:avLst>
              <a:gd name="adj1" fmla="val -76238"/>
              <a:gd name="adj2" fmla="val 470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err="1">
                <a:latin typeface="Times New Roman" pitchFamily="18" charset="0"/>
                <a:cs typeface="Times New Roman" pitchFamily="18" charset="0"/>
              </a:rPr>
              <a:t>vui</a:t>
            </a:r>
            <a:endParaRPr lang="vi-VN" sz="6600" dirty="0">
              <a:latin typeface="Times New Roman" pitchFamily="18" charset="0"/>
              <a:cs typeface="Times New Roman" pitchFamily="18" charset="0"/>
            </a:endParaRPr>
          </a:p>
        </p:txBody>
      </p:sp>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604715" y="4459025"/>
            <a:ext cx="1557865" cy="2371936"/>
          </a:xfrm>
          <a:prstGeom prst="rect">
            <a:avLst/>
          </a:prstGeom>
        </p:spPr>
      </p:pic>
      <p:grpSp>
        <p:nvGrpSpPr>
          <p:cNvPr id="9" name="Group 8"/>
          <p:cNvGrpSpPr/>
          <p:nvPr/>
        </p:nvGrpSpPr>
        <p:grpSpPr>
          <a:xfrm>
            <a:off x="4873982" y="0"/>
            <a:ext cx="2592823" cy="1676400"/>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 3</a:t>
              </a:r>
              <a:endParaRPr lang="vi-VN" sz="40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7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1406" y="1923129"/>
            <a:ext cx="8838407" cy="1446550"/>
          </a:xfrm>
          <a:prstGeom prst="rect">
            <a:avLst/>
          </a:prstGeom>
          <a:noFill/>
        </p:spPr>
        <p:txBody>
          <a:bodyPr wrap="square" rtlCol="0">
            <a:spAutoFit/>
          </a:bodyPr>
          <a:lstStyle/>
          <a:p>
            <a:pPr algn="ctr"/>
            <a:r>
              <a:rPr lang="en-US" sz="4400" b="1" dirty="0">
                <a:solidFill>
                  <a:srgbClr val="FFFF00"/>
                </a:solidFill>
                <a:latin typeface="Times New Roman" pitchFamily="18" charset="0"/>
                <a:cs typeface="Times New Roman" pitchFamily="18" charset="0"/>
              </a:rPr>
              <a:t>“</a:t>
            </a:r>
            <a:r>
              <a:rPr lang="en-US" sz="4400" b="1" dirty="0" err="1">
                <a:solidFill>
                  <a:srgbClr val="FFFF00"/>
                </a:solidFill>
                <a:latin typeface="Times New Roman" pitchFamily="18" charset="0"/>
                <a:cs typeface="Times New Roman" pitchFamily="18" charset="0"/>
              </a:rPr>
              <a:t>Mẹ</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của</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ở </a:t>
            </a:r>
            <a:r>
              <a:rPr lang="en-US" sz="4400" b="1" dirty="0" err="1">
                <a:solidFill>
                  <a:srgbClr val="FFFF00"/>
                </a:solidFill>
                <a:latin typeface="Times New Roman" pitchFamily="18" charset="0"/>
                <a:cs typeface="Times New Roman" pitchFamily="18" charset="0"/>
              </a:rPr>
              <a:t>trường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là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cô</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giáo</a:t>
            </a:r>
            <a:r>
              <a:rPr lang="en-US" sz="4400" b="1" dirty="0">
                <a:solidFill>
                  <a:srgbClr val="FFFF00"/>
                </a:solidFill>
                <a:latin typeface="Times New Roman" pitchFamily="18" charset="0"/>
                <a:cs typeface="Times New Roman" pitchFamily="18" charset="0"/>
              </a:rPr>
              <a:t> ………..”</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471" y="4229100"/>
            <a:ext cx="3004457" cy="2628900"/>
          </a:xfrm>
          <a:prstGeom prst="rect">
            <a:avLst/>
          </a:prstGeom>
        </p:spPr>
      </p:pic>
      <p:sp>
        <p:nvSpPr>
          <p:cNvPr id="6" name="Cloud Callout 5"/>
          <p:cNvSpPr/>
          <p:nvPr/>
        </p:nvSpPr>
        <p:spPr>
          <a:xfrm>
            <a:off x="5151626" y="3505200"/>
            <a:ext cx="3381979"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mến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thương</a:t>
            </a:r>
            <a:endParaRPr lang="vi-VN" sz="3600" dirty="0">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591006" y="4422814"/>
            <a:ext cx="1599407" cy="2435186"/>
          </a:xfrm>
          <a:prstGeom prst="rect">
            <a:avLst/>
          </a:prstGeom>
        </p:spPr>
      </p:pic>
      <p:grpSp>
        <p:nvGrpSpPr>
          <p:cNvPr id="8" name="Group 7"/>
          <p:cNvGrpSpPr/>
          <p:nvPr/>
        </p:nvGrpSpPr>
        <p:grpSpPr>
          <a:xfrm>
            <a:off x="4723606" y="9063"/>
            <a:ext cx="2438400" cy="1362537"/>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4</a:t>
              </a:r>
              <a:endParaRPr lang="vi-VN" sz="3600" dirty="0">
                <a:latin typeface="Times New Roman" pitchFamily="18" charset="0"/>
                <a:cs typeface="Times New Roman" pitchFamily="18"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1" name="Rounded Rectangle 10"/>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5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20164" y="1996360"/>
            <a:ext cx="7330532"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yêu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bao</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bạn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thân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r>
              <a:rPr lang="en-US" sz="4000" b="1" dirty="0">
                <a:solidFill>
                  <a:srgbClr val="FFFF00"/>
                </a:solidFill>
                <a:latin typeface="Times New Roman" pitchFamily="18" charset="0"/>
                <a:cs typeface="Times New Roman" pitchFamily="18" charset="0"/>
              </a:rPr>
              <a:t> ……”</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6543" t="14321" r="26296" b="16297"/>
          <a:stretch/>
        </p:blipFill>
        <p:spPr>
          <a:xfrm>
            <a:off x="1599406" y="3865796"/>
            <a:ext cx="2120900" cy="31202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340" y="3124200"/>
            <a:ext cx="1025532" cy="729306"/>
          </a:xfrm>
          <a:prstGeom prst="rect">
            <a:avLst/>
          </a:prstGeom>
        </p:spPr>
      </p:pic>
      <p:sp>
        <p:nvSpPr>
          <p:cNvPr id="7" name="Rounded Rectangular Callout 6"/>
          <p:cNvSpPr/>
          <p:nvPr/>
        </p:nvSpPr>
        <p:spPr>
          <a:xfrm>
            <a:off x="5384006" y="3865796"/>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latin typeface="Times New Roman" pitchFamily="18" charset="0"/>
                <a:cs typeface="Times New Roman" pitchFamily="18" charset="0"/>
              </a:rPr>
              <a:t>hiền</a:t>
            </a:r>
            <a:endParaRPr lang="vi-VN" sz="5400" dirty="0">
              <a:latin typeface="Times New Roman" pitchFamily="18" charset="0"/>
              <a:cs typeface="Times New Roman" pitchFamily="18" charset="0"/>
            </a:endParaRPr>
          </a:p>
        </p:txBody>
      </p:sp>
      <p:pic>
        <p:nvPicPr>
          <p:cNvPr id="8" name="EmYeuTruongEm-ThaoUyen-5386217.mp3">
            <a:hlinkClick r:id="" action="ppaction://media"/>
          </p:cNvPr>
          <p:cNvPicPr>
            <a:picLocks noChangeAspect="1"/>
          </p:cNvPicPr>
          <p:nvPr>
            <a:audioFile r:link="rId1"/>
            <p:extLst>
              <p:ext uri="{DAA4B4D4-6D71-4841-9C94-3DE7FCFB9230}">
                <p14:media xmlns:p14="http://schemas.microsoft.com/office/powerpoint/2010/main" r:embed="rId2">
                  <p14:trim st="40614.32" end="189629"/>
                </p14:media>
              </p:ext>
            </p:extLst>
          </p:nvPr>
        </p:nvPicPr>
        <p:blipFill>
          <a:blip r:embed="rId7"/>
          <a:stretch>
            <a:fillRect/>
          </a:stretch>
        </p:blipFill>
        <p:spPr>
          <a:xfrm>
            <a:off x="12495213" y="2658080"/>
            <a:ext cx="609600" cy="609600"/>
          </a:xfrm>
          <a:prstGeom prst="rect">
            <a:avLst/>
          </a:prstGeom>
        </p:spPr>
      </p:pic>
      <p:pic>
        <p:nvPicPr>
          <p:cNvPr id="9" name="Picture 8">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5432" r="18889"/>
          <a:stretch/>
        </p:blipFill>
        <p:spPr>
          <a:xfrm>
            <a:off x="10480980" y="4572000"/>
            <a:ext cx="1477206" cy="2249129"/>
          </a:xfrm>
          <a:prstGeom prst="rect">
            <a:avLst/>
          </a:prstGeom>
        </p:spPr>
      </p:pic>
      <p:grpSp>
        <p:nvGrpSpPr>
          <p:cNvPr id="10" name="Group 9"/>
          <p:cNvGrpSpPr/>
          <p:nvPr/>
        </p:nvGrpSpPr>
        <p:grpSpPr>
          <a:xfrm>
            <a:off x="5180806" y="0"/>
            <a:ext cx="2590800" cy="1724342"/>
            <a:chOff x="3816350" y="-4763"/>
            <a:chExt cx="1511300" cy="671513"/>
          </a:xfrm>
        </p:grpSpPr>
        <p:sp>
          <p:nvSpPr>
            <p:cNvPr id="11" name="Cloud 10"/>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5</a:t>
              </a:r>
              <a:endParaRPr lang="vi-VN" sz="3600" dirty="0">
                <a:latin typeface="Times New Roman" pitchFamily="18" charset="0"/>
                <a:cs typeface="Times New Roman" pitchFamily="18" charset="0"/>
              </a:endParaRPr>
            </a:p>
          </p:txBody>
        </p:sp>
        <p:sp>
          <p:nvSpPr>
            <p:cNvPr id="12" name="Freeform 11"/>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04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 presetClass="mediacall" presetSubtype="0" fill="hold" nodeType="withEffect">
                                  <p:stCondLst>
                                    <p:cond delay="0"/>
                                  </p:stCondLst>
                                  <p:childTnLst>
                                    <p:cmd type="call" cmd="playFrom(0.0)">
                                      <p:cBhvr>
                                        <p:cTn id="25" dur="16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42406" y="1981201"/>
            <a:ext cx="7391400" cy="830997"/>
          </a:xfrm>
          <a:prstGeom prst="rect">
            <a:avLst/>
          </a:prstGeom>
          <a:noFill/>
        </p:spPr>
        <p:txBody>
          <a:bodyPr wrap="square" rtlCol="0">
            <a:spAutoFit/>
          </a:bodyPr>
          <a:lstStyle/>
          <a:p>
            <a:pPr algn="ctr"/>
            <a:r>
              <a:rPr lang="en-US" sz="4800" b="1" dirty="0">
                <a:solidFill>
                  <a:srgbClr val="FFFF00"/>
                </a:solidFill>
                <a:latin typeface="Times New Roman" pitchFamily="18" charset="0"/>
                <a:cs typeface="Times New Roman" pitchFamily="18" charset="0"/>
              </a:rPr>
              <a:t>“</a:t>
            </a:r>
            <a:r>
              <a:rPr lang="en-US" sz="4800" b="1" dirty="0" err="1">
                <a:solidFill>
                  <a:srgbClr val="FFFF00"/>
                </a:solidFill>
                <a:latin typeface="Times New Roman" pitchFamily="18" charset="0"/>
                <a:cs typeface="Times New Roman" pitchFamily="18" charset="0"/>
              </a:rPr>
              <a:t>Uống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 </a:t>
            </a:r>
            <a:r>
              <a:rPr lang="en-US" sz="4800" b="1" dirty="0" err="1">
                <a:solidFill>
                  <a:srgbClr val="FFFF00"/>
                </a:solidFill>
                <a:latin typeface="Times New Roman" pitchFamily="18" charset="0"/>
                <a:cs typeface="Times New Roman" pitchFamily="18" charset="0"/>
              </a:rPr>
              <a:t>nguồn</a:t>
            </a:r>
            <a:r>
              <a:rPr lang="en-US" sz="4800" b="1" dirty="0">
                <a:solidFill>
                  <a:srgbClr val="FFFF00"/>
                </a:solidFill>
                <a:latin typeface="Times New Roman" pitchFamily="18" charset="0"/>
                <a:cs typeface="Times New Roman" pitchFamily="18" charset="0"/>
              </a:rPr>
              <a:t>”</a:t>
            </a:r>
            <a:endParaRPr lang="vi-VN" sz="4800" b="1" dirty="0">
              <a:solidFill>
                <a:srgbClr val="FFFF00"/>
              </a:solidFill>
              <a:latin typeface="Times New Roman" pitchFamily="18" charset="0"/>
              <a:cs typeface="Times New Roman" pitchFamily="18" charset="0"/>
            </a:endParaRPr>
          </a:p>
        </p:txBody>
      </p:sp>
      <p:sp>
        <p:nvSpPr>
          <p:cNvPr id="5" name="Cloud 4"/>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err="1">
                <a:latin typeface="Times New Roman" pitchFamily="18" charset="0"/>
                <a:cs typeface="Times New Roman" pitchFamily="18" charset="0"/>
              </a:rPr>
              <a:t>nhớ</a:t>
            </a:r>
            <a:endParaRPr lang="vi-VN" sz="5400" dirty="0">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667206" y="4724400"/>
            <a:ext cx="1401328" cy="2133600"/>
          </a:xfrm>
          <a:prstGeom prst="rect">
            <a:avLst/>
          </a:prstGeom>
        </p:spPr>
      </p:pic>
      <p:grpSp>
        <p:nvGrpSpPr>
          <p:cNvPr id="7" name="Group 6"/>
          <p:cNvGrpSpPr/>
          <p:nvPr/>
        </p:nvGrpSpPr>
        <p:grpSpPr>
          <a:xfrm>
            <a:off x="5180806" y="0"/>
            <a:ext cx="2514600" cy="1346777"/>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8</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0" name="Rounded Rectangle 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1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8606" y="1783264"/>
            <a:ext cx="802640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Lúc</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nhà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cũng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là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endParaRPr lang="en-US" sz="4000" b="1" dirty="0">
              <a:solidFill>
                <a:srgbClr val="FFFF00"/>
              </a:solidFill>
              <a:latin typeface="Times New Roman" pitchFamily="18" charset="0"/>
              <a:cs typeface="Times New Roman" pitchFamily="18" charset="0"/>
            </a:endParaRPr>
          </a:p>
          <a:p>
            <a:pPr algn="ctr"/>
            <a:r>
              <a:rPr lang="en-US" sz="4000" b="1" dirty="0" err="1">
                <a:solidFill>
                  <a:srgbClr val="FFFF00"/>
                </a:solidFill>
                <a:latin typeface="Times New Roman" pitchFamily="18" charset="0"/>
                <a:cs typeface="Times New Roman" pitchFamily="18" charset="0"/>
              </a:rPr>
              <a:t>Khi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đến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 </a:t>
            </a:r>
            <a:r>
              <a:rPr lang="en-US" sz="4000" b="1" dirty="0" err="1">
                <a:solidFill>
                  <a:srgbClr val="FFFF00"/>
                </a:solidFill>
                <a:latin typeface="Times New Roman" pitchFamily="18" charset="0"/>
                <a:cs typeface="Times New Roman" pitchFamily="18" charset="0"/>
              </a:rPr>
              <a:t>như</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hiền</a:t>
            </a:r>
            <a:r>
              <a:rPr lang="en-US" sz="4000" b="1" dirty="0">
                <a:solidFill>
                  <a:srgbClr val="FFFF00"/>
                </a:solidFill>
                <a:latin typeface="Times New Roman" pitchFamily="18" charset="0"/>
                <a:cs typeface="Times New Roman" pitchFamily="18" charset="0"/>
              </a:rPr>
              <a:t>”</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606" y="3896330"/>
            <a:ext cx="1679620" cy="2961670"/>
          </a:xfrm>
          <a:prstGeom prst="rect">
            <a:avLst/>
          </a:prstGeom>
        </p:spPr>
      </p:pic>
      <p:sp>
        <p:nvSpPr>
          <p:cNvPr id="6" name="Oval Callout 5"/>
          <p:cNvSpPr/>
          <p:nvPr/>
        </p:nvSpPr>
        <p:spPr>
          <a:xfrm>
            <a:off x="4799806" y="3896330"/>
            <a:ext cx="3505200"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a:latin typeface="Times New Roman" pitchFamily="18" charset="0"/>
                <a:cs typeface="Times New Roman" pitchFamily="18" charset="0"/>
              </a:rPr>
              <a:t>Cô</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giáo</a:t>
            </a:r>
            <a:endParaRPr lang="vi-VN" sz="4800" dirty="0">
              <a:latin typeface="Times New Roman" pitchFamily="18" charset="0"/>
              <a:cs typeface="Times New Roman" pitchFamily="18" charset="0"/>
            </a:endParaRPr>
          </a:p>
        </p:txBody>
      </p:sp>
      <p:pic>
        <p:nvPicPr>
          <p:cNvPr id="7" name="Bé Thu Uyên ★ Cô Và Mẹ ★ Nhạc Thiếu Nhi Vui Nhộn Hay Nhất 2018.mp3">
            <a:hlinkClick r:id="" action="ppaction://media"/>
          </p:cNvPr>
          <p:cNvPicPr>
            <a:picLocks noChangeAspect="1"/>
          </p:cNvPicPr>
          <p:nvPr>
            <a:audioFile r:link="rId1"/>
            <p:extLst>
              <p:ext uri="{DAA4B4D4-6D71-4841-9C94-3DE7FCFB9230}">
                <p14:media xmlns:p14="http://schemas.microsoft.com/office/powerpoint/2010/main" r:embed="rId2">
                  <p14:trim st="7000" end="42157.8125"/>
                </p14:media>
              </p:ext>
            </p:extLst>
          </p:nvPr>
        </p:nvPicPr>
        <p:blipFill>
          <a:blip r:embed="rId6"/>
          <a:stretch>
            <a:fillRect/>
          </a:stretch>
        </p:blipFill>
        <p:spPr>
          <a:xfrm>
            <a:off x="12342813" y="2514600"/>
            <a:ext cx="609600" cy="609600"/>
          </a:xfrm>
          <a:prstGeom prst="rect">
            <a:avLst/>
          </a:prstGeom>
        </p:spPr>
      </p:pic>
      <p:pic>
        <p:nvPicPr>
          <p:cNvPr id="8" name="Picture 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5432" r="18889"/>
          <a:stretch/>
        </p:blipFill>
        <p:spPr>
          <a:xfrm>
            <a:off x="9412117" y="4267200"/>
            <a:ext cx="1138579" cy="1733550"/>
          </a:xfrm>
          <a:prstGeom prst="rect">
            <a:avLst/>
          </a:prstGeom>
        </p:spPr>
      </p:pic>
      <p:grpSp>
        <p:nvGrpSpPr>
          <p:cNvPr id="9" name="Group 8"/>
          <p:cNvGrpSpPr/>
          <p:nvPr/>
        </p:nvGrpSpPr>
        <p:grpSpPr>
          <a:xfrm>
            <a:off x="4876006" y="23952"/>
            <a:ext cx="2971800" cy="1347648"/>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latin typeface="Times New Roman" pitchFamily="18" charset="0"/>
                  <a:cs typeface="Times New Roman" pitchFamily="18" charset="0"/>
                </a:rPr>
                <a:t>Dòng</a:t>
              </a:r>
              <a:r>
                <a:rPr lang="en-US" sz="4400" dirty="0">
                  <a:latin typeface="Times New Roman" pitchFamily="18" charset="0"/>
                  <a:cs typeface="Times New Roman" pitchFamily="18" charset="0"/>
                </a:rPr>
                <a:t> 9</a:t>
              </a:r>
              <a:endParaRPr lang="vi-VN" sz="44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31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 presetClass="mediacall" presetSubtype="0" fill="hold" nodeType="withEffect">
                                  <p:stCondLst>
                                    <p:cond delay="0"/>
                                  </p:stCondLst>
                                  <p:childTnLst>
                                    <p:cmd type="call" cmd="playFrom(0.0)">
                                      <p:cBhvr>
                                        <p:cTn id="25" dur="32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23406" y="692259"/>
            <a:ext cx="8028288" cy="1323439"/>
          </a:xfrm>
          <a:prstGeom prst="rect">
            <a:avLst/>
          </a:prstGeom>
          <a:noFill/>
        </p:spPr>
        <p:txBody>
          <a:bodyPr wrap="square" rtlCol="0">
            <a:spAutoFit/>
          </a:bodyPr>
          <a:lstStyle/>
          <a:p>
            <a:pPr algn="ctr"/>
            <a:r>
              <a:rPr lang="en-US" sz="4000" b="1" dirty="0" err="1">
                <a:solidFill>
                  <a:srgbClr val="FFFF00"/>
                </a:solidFill>
                <a:latin typeface="Times New Roman" pitchFamily="18" charset="0"/>
                <a:cs typeface="Times New Roman" pitchFamily="18" charset="0"/>
              </a:rPr>
              <a:t>Đặt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câu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từ</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xuất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hiện</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cột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dọc</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màu</a:t>
            </a:r>
            <a:r>
              <a:rPr lang="en-US" sz="4000" b="1" dirty="0">
                <a:solidFill>
                  <a:srgbClr val="FFFF00"/>
                </a:solidFill>
                <a:latin typeface="Times New Roman" pitchFamily="18" charset="0"/>
                <a:cs typeface="Times New Roman" pitchFamily="18" charset="0"/>
              </a:rPr>
              <a:t> cam.</a:t>
            </a:r>
            <a:endParaRPr lang="vi-VN" sz="4000" b="1" dirty="0">
              <a:solidFill>
                <a:srgbClr val="FFFF00"/>
              </a:solidFill>
              <a:latin typeface="Times New Roman" pitchFamily="18" charset="0"/>
              <a:cs typeface="Times New Roman" pitchFamily="18" charset="0"/>
            </a:endParaRPr>
          </a:p>
        </p:txBody>
      </p:sp>
      <p:sp>
        <p:nvSpPr>
          <p:cNvPr id="3" name="Rectangle 2"/>
          <p:cNvSpPr/>
          <p:nvPr/>
        </p:nvSpPr>
        <p:spPr>
          <a:xfrm>
            <a:off x="2799214" y="3399589"/>
            <a:ext cx="8911414" cy="2219838"/>
          </a:xfrm>
          <a:prstGeom prst="rect">
            <a:avLst/>
          </a:prstGeom>
        </p:spPr>
        <p:txBody>
          <a:bodyPr wrap="none">
            <a:spAutoFit/>
          </a:bodyPr>
          <a:lstStyle/>
          <a:p>
            <a:pPr marL="342900" indent="-342900">
              <a:lnSpc>
                <a:spcPct val="150000"/>
              </a:lnSpc>
              <a:buFont typeface="Arial" pitchFamily="34" charset="0"/>
              <a:buChar char="•"/>
            </a:pPr>
            <a:r>
              <a:rPr lang="en-US" sz="3200" dirty="0">
                <a:solidFill>
                  <a:schemeClr val="bg1"/>
                </a:solidFill>
                <a:latin typeface="Times New Roman" pitchFamily="18" charset="0"/>
                <a:cs typeface="Times New Roman" pitchFamily="18" charset="0"/>
              </a:rPr>
              <a:t>Con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lòng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a:t>
            </a: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Mọi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bùm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lẫn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en-US" sz="3200" dirty="0">
              <a:solidFill>
                <a:schemeClr val="bg1"/>
              </a:solidFill>
              <a:latin typeface="Times New Roman" pitchFamily="18" charset="0"/>
              <a:cs typeface="Times New Roman" pitchFamily="18" charset="0"/>
            </a:endParaRP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vi-VN" sz="3200" dirty="0">
              <a:solidFill>
                <a:schemeClr val="bg1"/>
              </a:solidFill>
              <a:latin typeface="Times New Roman" pitchFamily="18" charset="0"/>
              <a:cs typeface="Times New Roman" pitchFamily="18" charset="0"/>
            </a:endParaRPr>
          </a:p>
        </p:txBody>
      </p:sp>
      <p:sp>
        <p:nvSpPr>
          <p:cNvPr id="4" name="Rectangle 3"/>
          <p:cNvSpPr/>
          <p:nvPr/>
        </p:nvSpPr>
        <p:spPr>
          <a:xfrm>
            <a:off x="3123407" y="2292145"/>
            <a:ext cx="3733800" cy="830997"/>
          </a:xfrm>
          <a:prstGeom prst="rect">
            <a:avLst/>
          </a:prstGeom>
          <a:solidFill>
            <a:schemeClr val="accent5">
              <a:lumMod val="50000"/>
            </a:schemeClr>
          </a:solidFill>
          <a:ln w="57150">
            <a:solidFill>
              <a:schemeClr val="bg1"/>
            </a:solidFill>
          </a:ln>
        </p:spPr>
        <p:txBody>
          <a:bodyPr wrap="square" lIns="91440" tIns="45720" rIns="91440" bIns="45720">
            <a:spAutoFit/>
          </a:bodyPr>
          <a:lstStyle/>
          <a:p>
            <a:pPr algn="ct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5" name="Rounded Rectangle 4"/>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8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898" y="1697491"/>
            <a:ext cx="4743316" cy="5160509"/>
          </a:xfrm>
          <a:prstGeom prst="rect">
            <a:avLst/>
          </a:prstGeom>
        </p:spPr>
      </p:pic>
      <p:sp>
        <p:nvSpPr>
          <p:cNvPr id="2" name="Title 1"/>
          <p:cNvSpPr txBox="1">
            <a:spLocks/>
          </p:cNvSpPr>
          <p:nvPr/>
        </p:nvSpPr>
        <p:spPr>
          <a:xfrm>
            <a:off x="3428206" y="2514600"/>
            <a:ext cx="56007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err="1">
                <a:solidFill>
                  <a:srgbClr val="0000FF"/>
                </a:solidFill>
                <a:latin typeface="Times New Roman" pitchFamily="18" charset="0"/>
                <a:cs typeface="Times New Roman" pitchFamily="18" charset="0"/>
              </a:rPr>
              <a:t>Bức</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tranh</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bàn</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tay</a:t>
            </a:r>
            <a:endParaRPr lang="en-US" sz="8800"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7" y="4572000"/>
            <a:ext cx="3202686" cy="2824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77" y="470541"/>
            <a:ext cx="2103343" cy="2453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489" y="4591050"/>
            <a:ext cx="3202686" cy="2824238"/>
          </a:xfrm>
          <a:prstGeom prst="rect">
            <a:avLst/>
          </a:prstGeom>
        </p:spPr>
      </p:pic>
      <p:sp>
        <p:nvSpPr>
          <p:cNvPr id="7" name="Rounded Rectangle 6"/>
          <p:cNvSpPr/>
          <p:nvPr/>
        </p:nvSpPr>
        <p:spPr>
          <a:xfrm>
            <a:off x="11113484" y="152400"/>
            <a:ext cx="989806" cy="914400"/>
          </a:xfrm>
          <a:prstGeom prst="roundRect">
            <a:avLst/>
          </a:prstGeom>
          <a:solidFill>
            <a:srgbClr val="FF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4544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11934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61406" y="2092189"/>
            <a:ext cx="7620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806" y="3048000"/>
            <a:ext cx="388848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20" y="838200"/>
            <a:ext cx="2103343" cy="2453900"/>
          </a:xfrm>
          <a:prstGeom prst="rect">
            <a:avLst/>
          </a:prstGeom>
        </p:spPr>
      </p:pic>
    </p:spTree>
    <p:extLst>
      <p:ext uri="{BB962C8B-B14F-4D97-AF65-F5344CB8AC3E}">
        <p14:creationId xmlns:p14="http://schemas.microsoft.com/office/powerpoint/2010/main" val="3489883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8074" y="184668"/>
            <a:ext cx="5425415" cy="5425415"/>
          </a:xfrm>
          <a:prstGeom prst="rect">
            <a:avLst/>
          </a:prstGeom>
        </p:spPr>
      </p:pic>
      <p:sp>
        <p:nvSpPr>
          <p:cNvPr id="6" name="TextBox 5"/>
          <p:cNvSpPr txBox="1"/>
          <p:nvPr/>
        </p:nvSpPr>
        <p:spPr>
          <a:xfrm>
            <a:off x="4126783" y="2500988"/>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4227374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6406" y="0"/>
            <a:ext cx="5181600" cy="646484"/>
          </a:xfrm>
        </p:spPr>
        <p:txBody>
          <a:bodyPr>
            <a:noAutofit/>
          </a:bodyPr>
          <a:lstStyle/>
          <a:p>
            <a:r>
              <a:rPr lang="en-US" b="1" dirty="0" err="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1028700"/>
            <a:ext cx="11734800" cy="5867400"/>
          </a:xfrm>
        </p:spPr>
        <p:txBody>
          <a:bodyPr>
            <a:noAutofit/>
          </a:bodyPr>
          <a:lstStyle/>
          <a:p>
            <a:pPr marL="0" indent="0">
              <a:buNone/>
            </a:pPr>
            <a:r>
              <a:rPr lang="vi-VN" sz="2600" b="1" dirty="0">
                <a:latin typeface="+mj-lt"/>
              </a:rPr>
              <a:t>1.</a:t>
            </a:r>
            <a:r>
              <a:rPr lang="vi-VN" sz="2600" dirty="0">
                <a:latin typeface="+mj-lt"/>
              </a:rPr>
              <a:t> Giờ học vẽ, cô giáo yêu cầu mỗi học sinh vẽ một vật em thích hoặc một người em yêu quý.</a:t>
            </a:r>
          </a:p>
          <a:p>
            <a:pPr marL="0" indent="0">
              <a:buNone/>
            </a:pPr>
            <a:r>
              <a:rPr lang="vi-VN" sz="2600" dirty="0">
                <a:latin typeface="+mj-lt"/>
              </a:rPr>
              <a:t>Nhận tranh của học sinh, cô giáo rất vui. Có em vẽ mẹ dắt con đi chơi. Có em vẽ bố với một trái tim. Có em vẽ cô giáo với một bó hoa,...</a:t>
            </a:r>
          </a:p>
          <a:p>
            <a:pPr marL="0" indent="0">
              <a:buNone/>
            </a:pPr>
            <a:r>
              <a:rPr lang="vi-VN" sz="2600" b="1" dirty="0">
                <a:latin typeface="+mj-lt"/>
              </a:rPr>
              <a:t>2.</a:t>
            </a:r>
            <a:r>
              <a:rPr lang="vi-VN" sz="2600" dirty="0">
                <a:latin typeface="+mj-lt"/>
              </a:rPr>
              <a:t> Đến bức tranh của Hải, cô giáo rất ngạc nhiên thấy bức tranh chỉ có hình một bàn tay được vẽ rất đơn giản, vụng về.</a:t>
            </a:r>
          </a:p>
          <a:p>
            <a:pPr marL="0" indent="0">
              <a:buNone/>
            </a:pPr>
            <a:r>
              <a:rPr lang="vi-VN" sz="2600" dirty="0">
                <a:latin typeface="+mj-lt"/>
              </a:rPr>
              <a:t>- Vì sao em vẽ bàn tay? Bàn tay đó của ai? - Cô giáo đến bên Hải </a:t>
            </a:r>
            <a:r>
              <a:rPr lang="vi-VN" sz="2600" dirty="0" smtClean="0">
                <a:latin typeface="+mj-lt"/>
              </a:rPr>
              <a:t>và </a:t>
            </a:r>
            <a:r>
              <a:rPr lang="vi-VN" sz="2600" dirty="0">
                <a:latin typeface="+mj-lt"/>
              </a:rPr>
              <a:t>hỏi nhỏ cậu bé.</a:t>
            </a:r>
          </a:p>
          <a:p>
            <a:pPr marL="0" indent="0">
              <a:buNone/>
            </a:pPr>
            <a:r>
              <a:rPr lang="vi-VN" sz="2600" dirty="0">
                <a:latin typeface="+mj-lt"/>
              </a:rPr>
              <a:t>- Đó là bàn tay của cô đấy ạ. - Cậu bé thì thầm.</a:t>
            </a:r>
          </a:p>
          <a:p>
            <a:pPr marL="0" indent="0">
              <a:buNone/>
            </a:pPr>
            <a:r>
              <a:rPr lang="vi-VN" sz="2600" dirty="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None/>
            </a:pPr>
            <a:r>
              <a:rPr lang="vi-VN" sz="2600" dirty="0">
                <a:latin typeface="+mj-lt"/>
              </a:rPr>
              <a:t>Cô giáo cảm thấy mình vừa nhận được một món quà rất quý.</a:t>
            </a:r>
          </a:p>
          <a:p>
            <a:pPr marL="0" indent="0" algn="r">
              <a:buNone/>
            </a:pPr>
            <a:r>
              <a:rPr lang="vi-VN" sz="2600" i="1" dirty="0">
                <a:latin typeface="+mj-lt"/>
              </a:rPr>
              <a:t>Theo sách Hạt giống tâm hồn</a:t>
            </a:r>
            <a:endParaRPr lang="vi-VN" sz="2600" dirty="0">
              <a:latin typeface="+mj-lt"/>
            </a:endParaRPr>
          </a:p>
          <a:p>
            <a:pPr marL="0" indent="0">
              <a:buNone/>
            </a:pPr>
            <a:endParaRPr lang="en-US" sz="2600" dirty="0"/>
          </a:p>
        </p:txBody>
      </p:sp>
      <p:sp>
        <p:nvSpPr>
          <p:cNvPr id="5" name="Flowchart: Terminator 4"/>
          <p:cNvSpPr/>
          <p:nvPr/>
        </p:nvSpPr>
        <p:spPr>
          <a:xfrm>
            <a:off x="227806" y="1071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84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961606" y="385762"/>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smtClean="0">
                <a:solidFill>
                  <a:srgbClr val="FF0000"/>
                </a:solidFill>
                <a:latin typeface="Times New Roman" pitchFamily="18" charset="0"/>
                <a:cs typeface="Times New Roman" pitchFamily="18" charset="0"/>
              </a:rPr>
              <a:t>Bức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12" name="Rectangle 11"/>
          <p:cNvSpPr/>
          <p:nvPr/>
        </p:nvSpPr>
        <p:spPr>
          <a:xfrm>
            <a:off x="524668" y="1530095"/>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sp>
        <p:nvSpPr>
          <p:cNvPr id="17" name="Rectangle 16"/>
          <p:cNvSpPr/>
          <p:nvPr/>
        </p:nvSpPr>
        <p:spPr>
          <a:xfrm>
            <a:off x="913606" y="5368971"/>
            <a:ext cx="10514013" cy="1077218"/>
          </a:xfrm>
          <a:prstGeom prst="rect">
            <a:avLst/>
          </a:prstGeom>
        </p:spPr>
        <p:txBody>
          <a:bodyPr wrap="square">
            <a:spAutoFit/>
          </a:bodyPr>
          <a:lstStyle/>
          <a:p>
            <a:r>
              <a:rPr lang="vi-VN" sz="3200" b="1" dirty="0">
                <a:latin typeface="+mj-lt"/>
              </a:rPr>
              <a:t>Giờ học vẽ, cô giáo yêu cầu mỗi học sinh vẽ một vật em thích hoặc một người em yêu quý.</a:t>
            </a:r>
          </a:p>
        </p:txBody>
      </p:sp>
      <p:cxnSp>
        <p:nvCxnSpPr>
          <p:cNvPr id="19" name="Straight Connector 18"/>
          <p:cNvCxnSpPr/>
          <p:nvPr/>
        </p:nvCxnSpPr>
        <p:spPr>
          <a:xfrm flipH="1">
            <a:off x="2894806" y="536897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66106" y="590758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69112" y="596604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983412" y="596604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96468" y="3489232"/>
            <a:ext cx="1484702" cy="584775"/>
          </a:xfrm>
          <a:prstGeom prst="rect">
            <a:avLst/>
          </a:prstGeom>
        </p:spPr>
        <p:txBody>
          <a:bodyPr wrap="none">
            <a:spAutoFit/>
          </a:bodyPr>
          <a:lstStyle/>
          <a:p>
            <a:r>
              <a:rPr lang="vi-VN" sz="3200" dirty="0">
                <a:solidFill>
                  <a:srgbClr val="0000FF"/>
                </a:solidFill>
                <a:latin typeface="+mj-lt"/>
              </a:rPr>
              <a:t>dắt con </a:t>
            </a:r>
            <a:endParaRPr lang="en-US" sz="3200" dirty="0">
              <a:solidFill>
                <a:srgbClr val="0000FF"/>
              </a:solidFill>
              <a:latin typeface="+mj-lt"/>
            </a:endParaRPr>
          </a:p>
        </p:txBody>
      </p:sp>
      <p:sp>
        <p:nvSpPr>
          <p:cNvPr id="25" name="Rectangle 24"/>
          <p:cNvSpPr/>
          <p:nvPr/>
        </p:nvSpPr>
        <p:spPr>
          <a:xfrm>
            <a:off x="4063498" y="3955969"/>
            <a:ext cx="1414170" cy="584775"/>
          </a:xfrm>
          <a:prstGeom prst="rect">
            <a:avLst/>
          </a:prstGeom>
        </p:spPr>
        <p:txBody>
          <a:bodyPr wrap="none">
            <a:spAutoFit/>
          </a:bodyPr>
          <a:lstStyle/>
          <a:p>
            <a:r>
              <a:rPr lang="vi-VN" sz="3200" dirty="0">
                <a:solidFill>
                  <a:srgbClr val="0000FF"/>
                </a:solidFill>
                <a:latin typeface="Times New Roman" panose="02020603050405020304" pitchFamily="18" charset="0"/>
                <a:cs typeface="Times New Roman" panose="02020603050405020304" pitchFamily="18" charset="0"/>
              </a:rPr>
              <a:t>trái tim</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7981950" y="539820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6696868" y="1530094"/>
            <a:ext cx="5360194" cy="3097001"/>
          </a:xfrm>
          <a:prstGeom prst="roundRect">
            <a:avLst/>
          </a:prstGeom>
        </p:spPr>
      </p:pic>
      <p:sp>
        <p:nvSpPr>
          <p:cNvPr id="15" name="Flowchart: Terminator 14"/>
          <p:cNvSpPr/>
          <p:nvPr/>
        </p:nvSpPr>
        <p:spPr>
          <a:xfrm>
            <a:off x="524668" y="202927"/>
            <a:ext cx="2265208" cy="1012153"/>
          </a:xfrm>
          <a:prstGeom prst="flowChartTerminator">
            <a:avLst/>
          </a:prstGeom>
          <a:solidFill>
            <a:schemeClr val="accent3">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7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4" grpId="0"/>
      <p:bldP spid="25"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04006" y="381000"/>
            <a:ext cx="11582400" cy="4832092"/>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2.</a:t>
            </a:r>
            <a:r>
              <a:rPr lang="vi-VN" sz="2800" dirty="0" smtClean="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2800" dirty="0" smtClean="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2800" dirty="0" smtClean="0">
                <a:latin typeface="Times New Roman" panose="02020603050405020304" pitchFamily="18" charset="0"/>
                <a:cs typeface="Times New Roman" panose="02020603050405020304" pitchFamily="18" charset="0"/>
              </a:rPr>
              <a:t>- Đó là bàn tay của cô đấy ạ. - Cậu bé thì thầm.</a:t>
            </a:r>
          </a:p>
          <a:p>
            <a:r>
              <a:rPr lang="vi-VN" sz="2800" dirty="0" smtClean="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2800" dirty="0" smtClean="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2800" i="1" dirty="0" smtClean="0">
                <a:latin typeface="Times New Roman" panose="02020603050405020304" pitchFamily="18" charset="0"/>
                <a:cs typeface="Times New Roman" panose="02020603050405020304" pitchFamily="18" charset="0"/>
              </a:rPr>
              <a:t>Theo sách Hạt giống tâm hồn</a:t>
            </a:r>
            <a:endParaRPr lang="vi-VN"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4535792" y="803672"/>
            <a:ext cx="1330814"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vụng về</a:t>
            </a:r>
            <a:endParaRPr lang="en-US" sz="2800" dirty="0">
              <a:solidFill>
                <a:srgbClr val="0000FF"/>
              </a:solidFill>
            </a:endParaRPr>
          </a:p>
        </p:txBody>
      </p:sp>
      <p:sp>
        <p:nvSpPr>
          <p:cNvPr id="4" name="Rectangle 3"/>
          <p:cNvSpPr/>
          <p:nvPr/>
        </p:nvSpPr>
        <p:spPr>
          <a:xfrm>
            <a:off x="5638006" y="381000"/>
            <a:ext cx="1837362"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ngạc nhiên </a:t>
            </a:r>
            <a:endParaRPr lang="en-US" sz="2800" dirty="0">
              <a:solidFill>
                <a:srgbClr val="0000FF"/>
              </a:solidFill>
            </a:endParaRPr>
          </a:p>
        </p:txBody>
      </p:sp>
      <p:sp>
        <p:nvSpPr>
          <p:cNvPr id="5" name="Rectangle 4"/>
          <p:cNvSpPr/>
          <p:nvPr/>
        </p:nvSpPr>
        <p:spPr>
          <a:xfrm>
            <a:off x="4160346" y="2524780"/>
            <a:ext cx="124906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giải lao</a:t>
            </a:r>
            <a:endParaRPr lang="en-US" sz="2800" dirty="0">
              <a:solidFill>
                <a:srgbClr val="0000FF"/>
              </a:solidFill>
            </a:endParaRPr>
          </a:p>
        </p:txBody>
      </p:sp>
      <p:sp>
        <p:nvSpPr>
          <p:cNvPr id="6" name="Rectangle 5"/>
          <p:cNvSpPr/>
          <p:nvPr/>
        </p:nvSpPr>
        <p:spPr>
          <a:xfrm>
            <a:off x="7657016" y="2937272"/>
            <a:ext cx="163859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trầm lặng </a:t>
            </a:r>
            <a:endParaRPr lang="en-US" sz="2800" dirty="0">
              <a:solidFill>
                <a:srgbClr val="0000FF"/>
              </a:solidFill>
            </a:endParaRPr>
          </a:p>
        </p:txBody>
      </p:sp>
      <p:sp>
        <p:nvSpPr>
          <p:cNvPr id="7" name="Rectangle 6"/>
          <p:cNvSpPr/>
          <p:nvPr/>
        </p:nvSpPr>
        <p:spPr>
          <a:xfrm>
            <a:off x="608806" y="5191780"/>
            <a:ext cx="109728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Đến bức tranh của Hải, cô giáo rất ngạc nhiên thấy bức tranh chỉ có hình một bàn tay được vẽ rất đơn giản, vụng về.</a:t>
            </a:r>
          </a:p>
        </p:txBody>
      </p:sp>
      <p:cxnSp>
        <p:nvCxnSpPr>
          <p:cNvPr id="8" name="Straight Connector 7"/>
          <p:cNvCxnSpPr/>
          <p:nvPr/>
        </p:nvCxnSpPr>
        <p:spPr>
          <a:xfrm flipH="1">
            <a:off x="4708676" y="5182095"/>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746776" y="575477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112025" y="57303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171906" y="573038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686006" y="524056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476311" y="578611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96523" y="5230374"/>
            <a:ext cx="7082965"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Cô giáo đến bên Hải </a:t>
            </a:r>
            <a:r>
              <a:rPr lang="vi-VN" sz="3200" b="1" dirty="0" smtClean="0">
                <a:latin typeface="Times New Roman" panose="02020603050405020304" pitchFamily="18" charset="0"/>
                <a:cs typeface="Times New Roman" panose="02020603050405020304" pitchFamily="18" charset="0"/>
              </a:rPr>
              <a:t>và </a:t>
            </a:r>
            <a:r>
              <a:rPr lang="vi-VN" sz="3200" b="1" dirty="0">
                <a:latin typeface="Times New Roman" panose="02020603050405020304" pitchFamily="18" charset="0"/>
                <a:cs typeface="Times New Roman" panose="02020603050405020304" pitchFamily="18" charset="0"/>
              </a:rPr>
              <a:t>hỏi nhỏ cậu bé.</a:t>
            </a:r>
            <a:endParaRPr lang="en-US" sz="3200" b="1" dirty="0"/>
          </a:p>
        </p:txBody>
      </p:sp>
      <p:cxnSp>
        <p:nvCxnSpPr>
          <p:cNvPr id="20" name="Straight Connector 19"/>
          <p:cNvCxnSpPr/>
          <p:nvPr/>
        </p:nvCxnSpPr>
        <p:spPr>
          <a:xfrm flipH="1">
            <a:off x="8959109" y="521356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018990" y="5213562"/>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46872" y="523037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08806" y="5178988"/>
            <a:ext cx="1080787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Cô giáo cảm thấy mình vừa nhận được một món quà rất quý.</a:t>
            </a:r>
          </a:p>
        </p:txBody>
      </p:sp>
      <p:cxnSp>
        <p:nvCxnSpPr>
          <p:cNvPr id="24" name="Straight Connector 23"/>
          <p:cNvCxnSpPr/>
          <p:nvPr/>
        </p:nvCxnSpPr>
        <p:spPr>
          <a:xfrm flipH="1">
            <a:off x="11356795" y="5239107"/>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416676" y="523910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04905" y="528881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7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00"/>
                                        <p:tgtEl>
                                          <p:spTgt spid="24"/>
                                        </p:tgtEl>
                                      </p:cBhvr>
                                    </p:animEffect>
                                  </p:childTnLst>
                                </p:cTn>
                              </p:par>
                              <p:par>
                                <p:cTn id="111" presetID="22" presetClass="entr" presetSubtype="4"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par>
                                <p:cTn id="114" presetID="22" presetClass="entr" presetSubtype="4" fill="hold"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down)">
                                      <p:cBhvr>
                                        <p:cTn id="1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7" grpId="1"/>
      <p:bldP spid="19" grpId="0"/>
      <p:bldP spid="19" grpId="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6574590" y="3896142"/>
            <a:ext cx="4267200" cy="2123658"/>
          </a:xfrm>
          <a:prstGeom prst="rect">
            <a:avLst/>
          </a:prstGeom>
        </p:spPr>
        <p:txBody>
          <a:bodyPr wrap="square">
            <a:spAutoFit/>
          </a:bodyPr>
          <a:lstStyle/>
          <a:p>
            <a:pPr algn="ctr"/>
            <a:r>
              <a:rPr lang="vi-VN" sz="4400" b="1" i="1" dirty="0">
                <a:latin typeface="Times New Roman" pitchFamily="18" charset="0"/>
                <a:cs typeface="Times New Roman" pitchFamily="18" charset="0"/>
              </a:rPr>
              <a:t>Trầm lặng</a:t>
            </a:r>
            <a:r>
              <a:rPr lang="vi-VN" sz="4400" b="1" i="1" dirty="0" smtClean="0">
                <a:latin typeface="Times New Roman" pitchFamily="18" charset="0"/>
                <a:cs typeface="Times New Roman" pitchFamily="18" charset="0"/>
              </a:rPr>
              <a:t>:</a:t>
            </a:r>
          </a:p>
          <a:p>
            <a:pPr algn="ctr"/>
            <a:r>
              <a:rPr lang="vi-VN" sz="4400" i="1" dirty="0">
                <a:latin typeface="Times New Roman" pitchFamily="18" charset="0"/>
                <a:cs typeface="Times New Roman" pitchFamily="18" charset="0"/>
              </a:rPr>
              <a:t> </a:t>
            </a:r>
            <a:r>
              <a:rPr lang="vi-VN" sz="4400" dirty="0">
                <a:latin typeface="Times New Roman" pitchFamily="18" charset="0"/>
                <a:cs typeface="Times New Roman" pitchFamily="18" charset="0"/>
              </a:rPr>
              <a:t>lặng lẽ, ít hoạt động, ít cười đùa</a:t>
            </a:r>
          </a:p>
        </p:txBody>
      </p:sp>
      <p:pic>
        <p:nvPicPr>
          <p:cNvPr id="1026" name="Picture 2" descr="Những người thích sống trầm lặng, đa số đều có thực lực rất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Ảnh động, dây leo trang trí – BỂ KÍNH NH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5938" y="4043571"/>
            <a:ext cx="30670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8464" b="44141" l="22474" r="52123">
                        <a14:foregroundMark x1="29063" y1="14974" x2="29356" y2="21615"/>
                        <a14:foregroundMark x1="42313" y1="16276" x2="42167" y2="19010"/>
                        <a14:foregroundMark x1="45534" y1="17057" x2="45534" y2="17057"/>
                        <a14:foregroundMark x1="44070" y1="14063" x2="45095" y2="11849"/>
                        <a14:foregroundMark x1="26135" y1="32943" x2="25988" y2="36068"/>
                        <a14:foregroundMark x1="30234" y1="30339" x2="30381" y2="36849"/>
                        <a14:foregroundMark x1="37042" y1="34635" x2="37042" y2="38281"/>
                        <a14:foregroundMark x1="36603" y1="30859" x2="37262" y2="29167"/>
                        <a14:foregroundMark x1="39824" y1="35807" x2="40264" y2="38411"/>
                        <a14:foregroundMark x1="46413" y1="32031" x2="46559" y2="39974"/>
                      </a14:backgroundRemoval>
                    </a14:imgEffect>
                  </a14:imgLayer>
                </a14:imgProps>
              </a:ext>
            </a:extLst>
          </a:blip>
          <a:srcRect l="23005" t="7293" r="47992" b="56002"/>
          <a:stretch/>
        </p:blipFill>
        <p:spPr>
          <a:xfrm>
            <a:off x="931748" y="1889687"/>
            <a:ext cx="2801258" cy="1993203"/>
          </a:xfrm>
          <a:prstGeom prst="rect">
            <a:avLst/>
          </a:prstGeom>
        </p:spPr>
      </p:pic>
    </p:spTree>
    <p:extLst>
      <p:ext uri="{BB962C8B-B14F-4D97-AF65-F5344CB8AC3E}">
        <p14:creationId xmlns:p14="http://schemas.microsoft.com/office/powerpoint/2010/main" val="157243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10"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vi-VN" sz="2600" dirty="0" smtClean="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smtClean="0">
                <a:latin typeface="+mj-lt"/>
              </a:rPr>
              <a:t>2.</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smtClean="0">
                <a:latin typeface="+mj-lt"/>
              </a:rPr>
              <a:t>- Vì sao em vẽ bàn tay? Bàn tay đó của ai? - Cô giáo đến bên Hải và hỏi nhỏ cậu bé.</a:t>
            </a:r>
          </a:p>
          <a:p>
            <a:pPr marL="0" indent="0">
              <a:buFont typeface="Arial" pitchFamily="34" charset="0"/>
              <a:buNone/>
            </a:pPr>
            <a:r>
              <a:rPr lang="vi-VN" sz="2600" dirty="0" smtClean="0">
                <a:latin typeface="+mj-lt"/>
              </a:rPr>
              <a:t>- Đó là bàn tay của cô đấy ạ. - Cậu bé thì thầm.</a:t>
            </a:r>
          </a:p>
          <a:p>
            <a:pPr marL="0" indent="0">
              <a:buFont typeface="Arial" pitchFamily="34" charset="0"/>
              <a:buNone/>
            </a:pPr>
            <a:r>
              <a:rPr lang="vi-VN" sz="2600" dirty="0" smtClean="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smtClean="0">
                <a:latin typeface="+mj-lt"/>
              </a:rPr>
              <a:t>Cô 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cxnSp>
        <p:nvCxnSpPr>
          <p:cNvPr id="11" name="Straight Connector 10"/>
          <p:cNvCxnSpPr/>
          <p:nvPr/>
        </p:nvCxnSpPr>
        <p:spPr>
          <a:xfrm>
            <a:off x="380206" y="6858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0206" y="2743200"/>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2132806"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7" name="Flowchart: Terminator 6"/>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2" name="Oval 11"/>
          <p:cNvSpPr/>
          <p:nvPr/>
        </p:nvSpPr>
        <p:spPr>
          <a:xfrm>
            <a:off x="451506" y="26289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7334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animBg="1"/>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5"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vi-VN" sz="2600" dirty="0" smtClean="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smtClean="0">
                <a:latin typeface="+mj-lt"/>
              </a:rPr>
              <a:t>2.</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smtClean="0">
                <a:latin typeface="+mj-lt"/>
              </a:rPr>
              <a:t>- Vì sao em vẽ bàn tay? Bàn tay đó của ai? - Cô giáo đến bên Hải và hỏi nhỏ cậu bé.</a:t>
            </a:r>
          </a:p>
          <a:p>
            <a:pPr marL="0" indent="0">
              <a:buFont typeface="Arial" pitchFamily="34" charset="0"/>
              <a:buNone/>
            </a:pPr>
            <a:r>
              <a:rPr lang="vi-VN" sz="2600" dirty="0" smtClean="0">
                <a:latin typeface="+mj-lt"/>
              </a:rPr>
              <a:t>- Đó là bàn tay của cô đấy ạ. - Cậu bé thì thầm.</a:t>
            </a:r>
          </a:p>
          <a:p>
            <a:pPr marL="0" indent="0">
              <a:buFont typeface="Arial" pitchFamily="34" charset="0"/>
              <a:buNone/>
            </a:pPr>
            <a:r>
              <a:rPr lang="vi-VN" sz="2600" dirty="0" smtClean="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smtClean="0">
                <a:latin typeface="+mj-lt"/>
              </a:rPr>
              <a:t>Cô 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sp>
        <p:nvSpPr>
          <p:cNvPr id="6" name="Flowchart: Terminator 5"/>
          <p:cNvSpPr/>
          <p:nvPr/>
        </p:nvSpPr>
        <p:spPr>
          <a:xfrm>
            <a:off x="450712" y="19050"/>
            <a:ext cx="2689918" cy="874399"/>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anose="02020603050405020304" pitchFamily="18" charset="0"/>
                <a:cs typeface="Times New Roman" panose="02020603050405020304" pitchFamily="18" charset="0"/>
              </a:rPr>
              <a:t>ĐỌC TOÀN 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83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a:t>
            </a:r>
            <a:r>
              <a:rPr lang="en-US" sz="7999"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87647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056606" y="1676400"/>
            <a:ext cx="4191000" cy="2800767"/>
          </a:xfrm>
          <a:prstGeom prst="rect">
            <a:avLst/>
          </a:prstGeom>
        </p:spPr>
        <p:txBody>
          <a:bodyPr wrap="square">
            <a:spAutoFit/>
          </a:bodyPr>
          <a:lstStyle/>
          <a:p>
            <a:pPr algn="ctr"/>
            <a:r>
              <a:rPr lang="en-US"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HIỂU</a:t>
            </a:r>
            <a:endParaRPr lang="vi-VN"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556546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1881764" y="429905"/>
            <a:ext cx="8957901" cy="830997"/>
          </a:xfrm>
          <a:prstGeom prst="rect">
            <a:avLst/>
          </a:prstGeom>
        </p:spPr>
        <p:txBody>
          <a:bodyPr wrap="none">
            <a:spAutoFit/>
          </a:bodyPr>
          <a:lstStyle/>
          <a:p>
            <a:r>
              <a:rPr lang="en-US" sz="4800" b="1" dirty="0">
                <a:solidFill>
                  <a:srgbClr val="0000FF"/>
                </a:solidFill>
                <a:latin typeface="Times New Roman" pitchFamily="18" charset="0"/>
                <a:cs typeface="Times New Roman" pitchFamily="18" charset="0"/>
              </a:rPr>
              <a:t>1. </a:t>
            </a:r>
            <a:r>
              <a:rPr lang="vi-VN" sz="4800" b="1" dirty="0">
                <a:solidFill>
                  <a:srgbClr val="0000FF"/>
                </a:solidFill>
                <a:latin typeface="Times New Roman" pitchFamily="18" charset="0"/>
                <a:cs typeface="Times New Roman" pitchFamily="18" charset="0"/>
              </a:rPr>
              <a:t>Cô giáo yêu cầu học sinh vẽ gì?</a:t>
            </a:r>
          </a:p>
        </p:txBody>
      </p:sp>
      <p:sp>
        <p:nvSpPr>
          <p:cNvPr id="5" name="Rectangle 4"/>
          <p:cNvSpPr/>
          <p:nvPr/>
        </p:nvSpPr>
        <p:spPr>
          <a:xfrm>
            <a:off x="6019006" y="2209800"/>
            <a:ext cx="5257007" cy="2554545"/>
          </a:xfrm>
          <a:prstGeom prst="rect">
            <a:avLst/>
          </a:prstGeom>
        </p:spPr>
        <p:txBody>
          <a:bodyPr wrap="square">
            <a:spAutoFit/>
          </a:bodyPr>
          <a:lstStyle/>
          <a:p>
            <a:r>
              <a:rPr lang="vi-VN" sz="4000" b="1" dirty="0">
                <a:latin typeface="Times New Roman" pitchFamily="18" charset="0"/>
                <a:cs typeface="Times New Roman" pitchFamily="18" charset="0"/>
              </a:rPr>
              <a:t> </a:t>
            </a:r>
            <a:r>
              <a:rPr lang="vi-VN" sz="4000" dirty="0">
                <a:latin typeface="Times New Roman" pitchFamily="18" charset="0"/>
                <a:cs typeface="Times New Roman" pitchFamily="18" charset="0"/>
              </a:rPr>
              <a:t>Cô giáo yêu cầu học sinh vẽ một vật em thích hoặc một người em yêu quý.</a:t>
            </a:r>
            <a:endParaRPr lang="en-US" sz="4000" dirty="0">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333"/>
          <a:stretch/>
        </p:blipFill>
        <p:spPr>
          <a:xfrm>
            <a:off x="-497285" y="1066800"/>
            <a:ext cx="6858000" cy="52578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456406" y="0"/>
            <a:ext cx="1652115" cy="1467362"/>
          </a:xfrm>
          <a:prstGeom prst="rect">
            <a:avLst/>
          </a:prstGeom>
        </p:spPr>
      </p:pic>
    </p:spTree>
    <p:extLst>
      <p:ext uri="{BB962C8B-B14F-4D97-AF65-F5344CB8AC3E}">
        <p14:creationId xmlns:p14="http://schemas.microsoft.com/office/powerpoint/2010/main" val="1506458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F8A28A4-4681-4BA9-86E8-2C3B0F385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a16="http://schemas.microsoft.com/office/drawing/2014/main" xmlns="" id="{D19A5806-7592-478F-A44B-3D1C8234DB7B}"/>
              </a:ext>
            </a:extLst>
          </p:cNvPr>
          <p:cNvSpPr/>
          <p:nvPr/>
        </p:nvSpPr>
        <p:spPr>
          <a:xfrm>
            <a:off x="1980406" y="168275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Chú</a:t>
            </a:r>
            <a:endParaRPr lang="en-US" sz="4800" dirty="0"/>
          </a:p>
        </p:txBody>
      </p:sp>
      <p:sp>
        <p:nvSpPr>
          <p:cNvPr id="4" name="Hexagon 3">
            <a:extLst>
              <a:ext uri="{FF2B5EF4-FFF2-40B4-BE49-F238E27FC236}">
                <a16:creationId xmlns:a16="http://schemas.microsoft.com/office/drawing/2014/main" xmlns="" id="{ECB32C92-7DDE-4979-AB3A-808B65CBF3F1}"/>
              </a:ext>
            </a:extLst>
          </p:cNvPr>
          <p:cNvSpPr/>
          <p:nvPr/>
        </p:nvSpPr>
        <p:spPr>
          <a:xfrm>
            <a:off x="3548854" y="243594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Ong</a:t>
            </a:r>
            <a:endParaRPr lang="en-US" sz="4800" dirty="0"/>
          </a:p>
        </p:txBody>
      </p:sp>
      <p:sp>
        <p:nvSpPr>
          <p:cNvPr id="5" name="Hexagon 4">
            <a:extLst>
              <a:ext uri="{FF2B5EF4-FFF2-40B4-BE49-F238E27FC236}">
                <a16:creationId xmlns:a16="http://schemas.microsoft.com/office/drawing/2014/main" xmlns="" id="{CABDF488-8BEB-4D77-A429-CFB91F278DD1}"/>
              </a:ext>
            </a:extLst>
          </p:cNvPr>
          <p:cNvSpPr/>
          <p:nvPr/>
        </p:nvSpPr>
        <p:spPr>
          <a:xfrm>
            <a:off x="6628606" y="246769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Chỉ</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a:extLst>
              <a:ext uri="{FF2B5EF4-FFF2-40B4-BE49-F238E27FC236}">
                <a16:creationId xmlns:a16="http://schemas.microsoft.com/office/drawing/2014/main" xmlns="" id="{199C24C2-6B91-4322-BDB4-819FF0CB9BE4}"/>
              </a:ext>
            </a:extLst>
          </p:cNvPr>
          <p:cNvSpPr/>
          <p:nvPr/>
        </p:nvSpPr>
        <p:spPr>
          <a:xfrm>
            <a:off x="5104606" y="17145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rgbClr val="FFFFFF"/>
                </a:solidFill>
                <a:effectLst>
                  <a:outerShdw dist="38100" dir="2700000" algn="tl" rotWithShape="0">
                    <a:schemeClr val="accent2"/>
                  </a:outerShdw>
                </a:effectLst>
              </a:rPr>
              <a:t>Chăm</a:t>
            </a:r>
            <a:endParaRPr lang="en-US" sz="3600" dirty="0"/>
          </a:p>
        </p:txBody>
      </p:sp>
      <p:pic>
        <p:nvPicPr>
          <p:cNvPr id="7" name="Picture 6">
            <a:extLst>
              <a:ext uri="{FF2B5EF4-FFF2-40B4-BE49-F238E27FC236}">
                <a16:creationId xmlns:a16="http://schemas.microsoft.com/office/drawing/2014/main" xmlns="" id="{D27D7D99-9E1A-47C2-9A0E-04166401D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601" y="3890650"/>
            <a:ext cx="2100763"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93064" y="-762000"/>
            <a:ext cx="609600" cy="609600"/>
          </a:xfrm>
          <a:prstGeom prst="rect">
            <a:avLst/>
          </a:prstGeom>
        </p:spPr>
      </p:pic>
    </p:spTree>
    <p:extLst>
      <p:ext uri="{BB962C8B-B14F-4D97-AF65-F5344CB8AC3E}">
        <p14:creationId xmlns:p14="http://schemas.microsoft.com/office/powerpoint/2010/main" val="21580472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audio.wav"/>
                                        </p:tgtEl>
                                      </p:cMediaNode>
                                    </p:audio>
                                  </p:sub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1" presetClass="emph" presetSubtype="0" repeatCount="indefinite" fill="hold" grpId="1" nodeType="afterEffect">
                                  <p:stCondLst>
                                    <p:cond delay="0"/>
                                  </p:stCondLst>
                                  <p:childTnLst>
                                    <p:animClr clrSpc="hsl" dir="cw">
                                      <p:cBhvr override="childStyle">
                                        <p:cTn id="29" dur="1000" fill="hold"/>
                                        <p:tgtEl>
                                          <p:spTgt spid="3"/>
                                        </p:tgtEl>
                                        <p:attrNameLst>
                                          <p:attrName>style.color</p:attrName>
                                        </p:attrNameLst>
                                      </p:cBhvr>
                                      <p:by>
                                        <p:hsl h="7200000" s="0" l="0"/>
                                      </p:by>
                                    </p:animClr>
                                    <p:animClr clrSpc="hsl" dir="cw">
                                      <p:cBhvr>
                                        <p:cTn id="30" dur="1000" fill="hold"/>
                                        <p:tgtEl>
                                          <p:spTgt spid="3"/>
                                        </p:tgtEl>
                                        <p:attrNameLst>
                                          <p:attrName>fillcolor</p:attrName>
                                        </p:attrNameLst>
                                      </p:cBhvr>
                                      <p:by>
                                        <p:hsl h="7200000" s="0" l="0"/>
                                      </p:by>
                                    </p:animClr>
                                    <p:animClr clrSpc="hsl" dir="cw">
                                      <p:cBhvr>
                                        <p:cTn id="31" dur="1000" fill="hold"/>
                                        <p:tgtEl>
                                          <p:spTgt spid="3"/>
                                        </p:tgtEl>
                                        <p:attrNameLst>
                                          <p:attrName>stroke.color</p:attrName>
                                        </p:attrNameLst>
                                      </p:cBhvr>
                                      <p:by>
                                        <p:hsl h="7200000" s="0" l="0"/>
                                      </p:by>
                                    </p:animClr>
                                    <p:set>
                                      <p:cBhvr>
                                        <p:cTn id="32" dur="1000" fill="hold"/>
                                        <p:tgtEl>
                                          <p:spTgt spid="3"/>
                                        </p:tgtEl>
                                        <p:attrNameLst>
                                          <p:attrName>fill.type</p:attrName>
                                        </p:attrNameLst>
                                      </p:cBhvr>
                                      <p:to>
                                        <p:strVal val="solid"/>
                                      </p:to>
                                    </p:set>
                                  </p:childTnLst>
                                </p:cTn>
                              </p:par>
                              <p:par>
                                <p:cTn id="33" presetID="21" presetClass="emph" presetSubtype="0" repeatCount="indefinite" fill="hold" grpId="1" nodeType="withEffect">
                                  <p:stCondLst>
                                    <p:cond delay="0"/>
                                  </p:stCondLst>
                                  <p:childTnLst>
                                    <p:animClr clrSpc="hsl" dir="cw">
                                      <p:cBhvr override="childStyle">
                                        <p:cTn id="34" dur="500" fill="hold"/>
                                        <p:tgtEl>
                                          <p:spTgt spid="4"/>
                                        </p:tgtEl>
                                        <p:attrNameLst>
                                          <p:attrName>style.color</p:attrName>
                                        </p:attrNameLst>
                                      </p:cBhvr>
                                      <p:by>
                                        <p:hsl h="7200000" s="0" l="0"/>
                                      </p:by>
                                    </p:animClr>
                                    <p:animClr clrSpc="hsl" dir="cw">
                                      <p:cBhvr>
                                        <p:cTn id="35" dur="500" fill="hold"/>
                                        <p:tgtEl>
                                          <p:spTgt spid="4"/>
                                        </p:tgtEl>
                                        <p:attrNameLst>
                                          <p:attrName>fillcolor</p:attrName>
                                        </p:attrNameLst>
                                      </p:cBhvr>
                                      <p:by>
                                        <p:hsl h="7200000" s="0" l="0"/>
                                      </p:by>
                                    </p:animClr>
                                    <p:animClr clrSpc="hsl" dir="cw">
                                      <p:cBhvr>
                                        <p:cTn id="36" dur="500" fill="hold"/>
                                        <p:tgtEl>
                                          <p:spTgt spid="4"/>
                                        </p:tgtEl>
                                        <p:attrNameLst>
                                          <p:attrName>stroke.color</p:attrName>
                                        </p:attrNameLst>
                                      </p:cBhvr>
                                      <p:by>
                                        <p:hsl h="7200000" s="0" l="0"/>
                                      </p:by>
                                    </p:animClr>
                                    <p:set>
                                      <p:cBhvr>
                                        <p:cTn id="37" dur="500" fill="hold"/>
                                        <p:tgtEl>
                                          <p:spTgt spid="4"/>
                                        </p:tgtEl>
                                        <p:attrNameLst>
                                          <p:attrName>fill.type</p:attrName>
                                        </p:attrNameLst>
                                      </p:cBhvr>
                                      <p:to>
                                        <p:strVal val="solid"/>
                                      </p:to>
                                    </p:set>
                                  </p:childTnLst>
                                </p:cTn>
                              </p:par>
                              <p:par>
                                <p:cTn id="38" presetID="21" presetClass="emph" presetSubtype="0" repeatCount="indefinite" fill="hold" grpId="1" nodeType="withEffect">
                                  <p:stCondLst>
                                    <p:cond delay="0"/>
                                  </p:stCondLst>
                                  <p:childTnLst>
                                    <p:animClr clrSpc="hsl" dir="cw">
                                      <p:cBhvr override="childStyle">
                                        <p:cTn id="39" dur="750" fill="hold"/>
                                        <p:tgtEl>
                                          <p:spTgt spid="6"/>
                                        </p:tgtEl>
                                        <p:attrNameLst>
                                          <p:attrName>style.color</p:attrName>
                                        </p:attrNameLst>
                                      </p:cBhvr>
                                      <p:by>
                                        <p:hsl h="7200000" s="0" l="0"/>
                                      </p:by>
                                    </p:animClr>
                                    <p:animClr clrSpc="hsl" dir="cw">
                                      <p:cBhvr>
                                        <p:cTn id="40" dur="750" fill="hold"/>
                                        <p:tgtEl>
                                          <p:spTgt spid="6"/>
                                        </p:tgtEl>
                                        <p:attrNameLst>
                                          <p:attrName>fillcolor</p:attrName>
                                        </p:attrNameLst>
                                      </p:cBhvr>
                                      <p:by>
                                        <p:hsl h="7200000" s="0" l="0"/>
                                      </p:by>
                                    </p:animClr>
                                    <p:animClr clrSpc="hsl" dir="cw">
                                      <p:cBhvr>
                                        <p:cTn id="41" dur="750" fill="hold"/>
                                        <p:tgtEl>
                                          <p:spTgt spid="6"/>
                                        </p:tgtEl>
                                        <p:attrNameLst>
                                          <p:attrName>stroke.color</p:attrName>
                                        </p:attrNameLst>
                                      </p:cBhvr>
                                      <p:by>
                                        <p:hsl h="7200000" s="0" l="0"/>
                                      </p:by>
                                    </p:animClr>
                                    <p:set>
                                      <p:cBhvr>
                                        <p:cTn id="42" dur="750" fill="hold"/>
                                        <p:tgtEl>
                                          <p:spTgt spid="6"/>
                                        </p:tgtEl>
                                        <p:attrNameLst>
                                          <p:attrName>fill.type</p:attrName>
                                        </p:attrNameLst>
                                      </p:cBhvr>
                                      <p:to>
                                        <p:strVal val="solid"/>
                                      </p:to>
                                    </p:set>
                                  </p:childTnLst>
                                </p:cTn>
                              </p:par>
                              <p:par>
                                <p:cTn id="43" presetID="21" presetClass="emph" presetSubtype="0" repeatCount="indefinite" fill="hold" grpId="1" nodeType="withEffect">
                                  <p:stCondLst>
                                    <p:cond delay="0"/>
                                  </p:stCondLst>
                                  <p:childTnLst>
                                    <p:animClr clrSpc="hsl" dir="cw">
                                      <p:cBhvr override="childStyle">
                                        <p:cTn id="44" dur="250" fill="hold"/>
                                        <p:tgtEl>
                                          <p:spTgt spid="5"/>
                                        </p:tgtEl>
                                        <p:attrNameLst>
                                          <p:attrName>style.color</p:attrName>
                                        </p:attrNameLst>
                                      </p:cBhvr>
                                      <p:by>
                                        <p:hsl h="7200000" s="0" l="0"/>
                                      </p:by>
                                    </p:animClr>
                                    <p:animClr clrSpc="hsl" dir="cw">
                                      <p:cBhvr>
                                        <p:cTn id="45" dur="250" fill="hold"/>
                                        <p:tgtEl>
                                          <p:spTgt spid="5"/>
                                        </p:tgtEl>
                                        <p:attrNameLst>
                                          <p:attrName>fillcolor</p:attrName>
                                        </p:attrNameLst>
                                      </p:cBhvr>
                                      <p:by>
                                        <p:hsl h="7200000" s="0" l="0"/>
                                      </p:by>
                                    </p:animClr>
                                    <p:animClr clrSpc="hsl" dir="cw">
                                      <p:cBhvr>
                                        <p:cTn id="46" dur="250" fill="hold"/>
                                        <p:tgtEl>
                                          <p:spTgt spid="5"/>
                                        </p:tgtEl>
                                        <p:attrNameLst>
                                          <p:attrName>stroke.color</p:attrName>
                                        </p:attrNameLst>
                                      </p:cBhvr>
                                      <p:by>
                                        <p:hsl h="7200000" s="0" l="0"/>
                                      </p:by>
                                    </p:animClr>
                                    <p:set>
                                      <p:cBhvr>
                                        <p:cTn id="47" dur="250" fill="hold"/>
                                        <p:tgtEl>
                                          <p:spTgt spid="5"/>
                                        </p:tgtEl>
                                        <p:attrNameLst>
                                          <p:attrName>fill.type</p:attrName>
                                        </p:attrNameLst>
                                      </p:cBhvr>
                                      <p:to>
                                        <p:strVal val="solid"/>
                                      </p:to>
                                    </p:set>
                                  </p:childTnLst>
                                </p:cTn>
                              </p:par>
                              <p:par>
                                <p:cTn id="48" presetID="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52"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1828006" y="304800"/>
            <a:ext cx="99822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2. </a:t>
            </a:r>
            <a:r>
              <a:rPr lang="vi-VN" sz="4400" b="1" dirty="0">
                <a:solidFill>
                  <a:srgbClr val="0000FF"/>
                </a:solidFill>
                <a:latin typeface="Times New Roman" pitchFamily="18" charset="0"/>
                <a:cs typeface="Times New Roman" pitchFamily="18" charset="0"/>
              </a:rPr>
              <a:t>Vì sao bức tranh của Hải làm cô giáo ngạc nhiên?</a:t>
            </a:r>
          </a:p>
        </p:txBody>
      </p:sp>
      <p:sp>
        <p:nvSpPr>
          <p:cNvPr id="3" name="Rectangle 2"/>
          <p:cNvSpPr/>
          <p:nvPr/>
        </p:nvSpPr>
        <p:spPr>
          <a:xfrm>
            <a:off x="5980906" y="2569339"/>
            <a:ext cx="5334000" cy="2862322"/>
          </a:xfrm>
          <a:prstGeom prst="rect">
            <a:avLst/>
          </a:prstGeom>
        </p:spPr>
        <p:txBody>
          <a:bodyPr wrap="square">
            <a:spAutoFit/>
          </a:bodyPr>
          <a:lstStyle/>
          <a:p>
            <a:r>
              <a:rPr lang="vi-VN" sz="3600" dirty="0">
                <a:latin typeface="Times New Roman" pitchFamily="18" charset="0"/>
                <a:cs typeface="Times New Roman" pitchFamily="18" charset="0"/>
              </a:rPr>
              <a:t>Bức tranh của Hải làm cô giáo ngạc nhiên vì bức tranh ấy chỉ có hình một bàn tay được vẽ rất đơn giản và vụng về.</a:t>
            </a:r>
            <a:endParaRPr lang="en-US" sz="3600"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532606" y="2209800"/>
            <a:ext cx="5181600" cy="3581400"/>
          </a:xfrm>
          <a:prstGeom prst="round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151606" y="-66826"/>
            <a:ext cx="2015215" cy="1789857"/>
          </a:xfrm>
          <a:prstGeom prst="rect">
            <a:avLst/>
          </a:prstGeom>
        </p:spPr>
      </p:pic>
    </p:spTree>
    <p:extLst>
      <p:ext uri="{BB962C8B-B14F-4D97-AF65-F5344CB8AC3E}">
        <p14:creationId xmlns:p14="http://schemas.microsoft.com/office/powerpoint/2010/main" val="406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621525" y="775869"/>
            <a:ext cx="6064481" cy="769441"/>
          </a:xfrm>
          <a:prstGeom prst="rect">
            <a:avLst/>
          </a:prstGeom>
        </p:spPr>
        <p:txBody>
          <a:bodyPr wrap="none">
            <a:spAutoFit/>
          </a:bodyPr>
          <a:lstStyle/>
          <a:p>
            <a:r>
              <a:rPr lang="en-US" sz="4400" b="1" dirty="0">
                <a:solidFill>
                  <a:srgbClr val="0000FF"/>
                </a:solidFill>
                <a:latin typeface="Times New Roman" pitchFamily="18" charset="0"/>
                <a:cs typeface="Times New Roman" pitchFamily="18" charset="0"/>
              </a:rPr>
              <a:t>3.Hải </a:t>
            </a:r>
            <a:r>
              <a:rPr lang="en-US" sz="4400" b="1" dirty="0" err="1">
                <a:solidFill>
                  <a:srgbClr val="0000FF"/>
                </a:solidFill>
                <a:latin typeface="Times New Roman" pitchFamily="18" charset="0"/>
                <a:cs typeface="Times New Roman" pitchFamily="18" charset="0"/>
              </a:rPr>
              <a:t>giải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thích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nào</a:t>
            </a:r>
            <a:r>
              <a:rPr lang="en-US" sz="4400" b="1" dirty="0">
                <a:solidFill>
                  <a:srgbClr val="0000FF"/>
                </a:solidFill>
                <a:latin typeface="Times New Roman" pitchFamily="18" charset="0"/>
                <a:cs typeface="Times New Roman" pitchFamily="18" charset="0"/>
              </a:rPr>
              <a:t>?</a:t>
            </a:r>
          </a:p>
        </p:txBody>
      </p:sp>
      <p:sp>
        <p:nvSpPr>
          <p:cNvPr id="4" name="Rectangle 3"/>
          <p:cNvSpPr/>
          <p:nvPr/>
        </p:nvSpPr>
        <p:spPr>
          <a:xfrm>
            <a:off x="1066006" y="2362200"/>
            <a:ext cx="7620000" cy="1323439"/>
          </a:xfrm>
          <a:prstGeom prst="rect">
            <a:avLst/>
          </a:prstGeom>
        </p:spPr>
        <p:txBody>
          <a:bodyPr wrap="squar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a:t>
            </a:r>
          </a:p>
        </p:txBody>
      </p:sp>
      <p:pic>
        <p:nvPicPr>
          <p:cNvPr id="1026" name="Picture 2" descr="Cô Giáo Hình ảnh | Định dạng hình ảnh PNG 40036793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val="0"/>
              </a:ext>
            </a:extLst>
          </a:blip>
          <a:srcRect/>
          <a:stretch>
            <a:fillRect/>
          </a:stretch>
        </p:blipFill>
        <p:spPr bwMode="auto">
          <a:xfrm>
            <a:off x="7238206" y="1497861"/>
            <a:ext cx="4114800" cy="5617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5" t="-2796" r="-215" b="13978"/>
          <a:stretch/>
        </p:blipFill>
        <p:spPr>
          <a:xfrm>
            <a:off x="1294606" y="380917"/>
            <a:ext cx="1652115" cy="1467362"/>
          </a:xfrm>
          <a:prstGeom prst="rect">
            <a:avLst/>
          </a:prstGeom>
        </p:spPr>
      </p:pic>
    </p:spTree>
    <p:extLst>
      <p:ext uri="{BB962C8B-B14F-4D97-AF65-F5344CB8AC3E}">
        <p14:creationId xmlns:p14="http://schemas.microsoft.com/office/powerpoint/2010/main" val="39612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Món quà quý mà cô giáo nhận được từ bức tranh là gì?</a:t>
            </a:r>
          </a:p>
        </p:txBody>
      </p:sp>
      <p:sp>
        <p:nvSpPr>
          <p:cNvPr id="3" name="Rectangle 2"/>
          <p:cNvSpPr/>
          <p:nvPr/>
        </p:nvSpPr>
        <p:spPr>
          <a:xfrm>
            <a:off x="5714206" y="2590800"/>
            <a:ext cx="6019800" cy="2308324"/>
          </a:xfrm>
          <a:prstGeom prst="rect">
            <a:avLst/>
          </a:prstGeom>
        </p:spPr>
        <p:txBody>
          <a:bodyPr wrap="square">
            <a:spAutoFit/>
          </a:bodyPr>
          <a:lstStyle/>
          <a:p>
            <a:r>
              <a:rPr lang="vi-VN" sz="3600" dirty="0">
                <a:latin typeface="Times New Roman" pitchFamily="18" charset="0"/>
                <a:cs typeface="Times New Roman" pitchFamily="18"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87" y="2285991"/>
            <a:ext cx="4572009" cy="45720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532606" y="425154"/>
            <a:ext cx="1652115" cy="1467362"/>
          </a:xfrm>
          <a:prstGeom prst="rect">
            <a:avLst/>
          </a:prstGeom>
        </p:spPr>
      </p:pic>
    </p:spTree>
    <p:extLst>
      <p:ext uri="{BB962C8B-B14F-4D97-AF65-F5344CB8AC3E}">
        <p14:creationId xmlns:p14="http://schemas.microsoft.com/office/powerpoint/2010/main" val="138226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294606" y="2057400"/>
            <a:ext cx="5029200" cy="280076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LUYỆN TẬP</a:t>
            </a:r>
            <a:endParaRPr lang="vi-VN"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604986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6" name="Rectangle 5"/>
          <p:cNvSpPr/>
          <p:nvPr/>
        </p:nvSpPr>
        <p:spPr>
          <a:xfrm>
            <a:off x="915231" y="838200"/>
            <a:ext cx="10013950" cy="4524315"/>
          </a:xfrm>
          <a:prstGeom prst="rect">
            <a:avLst/>
          </a:prstGeom>
        </p:spPr>
        <p:txBody>
          <a:bodyPr wrap="square">
            <a:spAutoFit/>
          </a:bodyPr>
          <a:lstStyle/>
          <a:p>
            <a:r>
              <a:rPr lang="en-US" sz="3600" dirty="0">
                <a:solidFill>
                  <a:srgbClr val="0000FF"/>
                </a:solidFill>
                <a:latin typeface="Times New Roman" pitchFamily="18" charset="0"/>
                <a:cs typeface="Times New Roman" pitchFamily="18" charset="0"/>
              </a:rPr>
              <a:t>1. </a:t>
            </a:r>
            <a:r>
              <a:rPr lang="vi-VN" sz="3600" dirty="0">
                <a:solidFill>
                  <a:srgbClr val="0000FF"/>
                </a:solidFill>
                <a:latin typeface="Times New Roman" pitchFamily="18" charset="0"/>
                <a:cs typeface="Times New Roman" pitchFamily="18" charset="0"/>
              </a:rPr>
              <a:t>Đặt câu hỏi cho bộ phận câu in đậm:</a:t>
            </a:r>
          </a:p>
          <a:p>
            <a:pPr marL="457200" indent="-457200">
              <a:buAutoNum type="alphaLcParenR"/>
            </a:pPr>
            <a:r>
              <a:rPr lang="vi-VN" sz="3600" dirty="0">
                <a:solidFill>
                  <a:srgbClr val="0000FF"/>
                </a:solidFill>
                <a:latin typeface="Times New Roman" pitchFamily="18" charset="0"/>
                <a:cs typeface="Times New Roman" pitchFamily="18" charset="0"/>
              </a:rPr>
              <a:t>Hải </a:t>
            </a:r>
            <a:r>
              <a:rPr lang="vi-VN" sz="3600" b="1" dirty="0">
                <a:solidFill>
                  <a:srgbClr val="0000FF"/>
                </a:solidFill>
                <a:latin typeface="Times New Roman" pitchFamily="18" charset="0"/>
                <a:cs typeface="Times New Roman" pitchFamily="18" charset="0"/>
              </a:rPr>
              <a:t>là cậu bé vẽ bức tranh bàn tay.</a:t>
            </a:r>
          </a:p>
          <a:p>
            <a:pPr marL="457200" indent="-457200">
              <a:buAutoNum type="alphaLcParenR"/>
            </a:pPr>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b</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Hải </a:t>
            </a:r>
            <a:r>
              <a:rPr lang="vi-VN" sz="3600" b="1" dirty="0">
                <a:solidFill>
                  <a:srgbClr val="0000FF"/>
                </a:solidFill>
                <a:latin typeface="Times New Roman" pitchFamily="18" charset="0"/>
                <a:cs typeface="Times New Roman" pitchFamily="18" charset="0"/>
              </a:rPr>
              <a:t>vẽ bức tranh bàn tay.</a:t>
            </a:r>
          </a:p>
          <a:p>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c</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Đó </a:t>
            </a:r>
            <a:r>
              <a:rPr lang="vi-VN" sz="3600" b="1" dirty="0">
                <a:solidFill>
                  <a:srgbClr val="0000FF"/>
                </a:solidFill>
                <a:latin typeface="Times New Roman" pitchFamily="18" charset="0"/>
                <a:cs typeface="Times New Roman" pitchFamily="18" charset="0"/>
              </a:rPr>
              <a:t>là bàn tay yêu thương của cô giáo.</a:t>
            </a:r>
          </a:p>
        </p:txBody>
      </p:sp>
      <p:sp>
        <p:nvSpPr>
          <p:cNvPr id="7" name="Cloud 6"/>
          <p:cNvSpPr/>
          <p:nvPr/>
        </p:nvSpPr>
        <p:spPr>
          <a:xfrm>
            <a:off x="9366608" y="2821027"/>
            <a:ext cx="2146300" cy="128819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 gì?</a:t>
            </a:r>
          </a:p>
        </p:txBody>
      </p:sp>
      <p:sp>
        <p:nvSpPr>
          <p:cNvPr id="8" name="Cloud 7"/>
          <p:cNvSpPr/>
          <p:nvPr/>
        </p:nvSpPr>
        <p:spPr>
          <a:xfrm>
            <a:off x="9244806" y="762000"/>
            <a:ext cx="2260600" cy="1215252"/>
          </a:xfrm>
          <a:prstGeom prst="cloud">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Là ai?</a:t>
            </a:r>
          </a:p>
        </p:txBody>
      </p:sp>
      <p:sp>
        <p:nvSpPr>
          <p:cNvPr id="9" name="Cloud 8"/>
          <p:cNvSpPr/>
          <p:nvPr/>
        </p:nvSpPr>
        <p:spPr>
          <a:xfrm>
            <a:off x="9551949" y="4953000"/>
            <a:ext cx="2209007" cy="152974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Làm gì?</a:t>
            </a:r>
          </a:p>
        </p:txBody>
      </p:sp>
      <p:sp>
        <p:nvSpPr>
          <p:cNvPr id="10" name="TextBox 9"/>
          <p:cNvSpPr txBox="1"/>
          <p:nvPr/>
        </p:nvSpPr>
        <p:spPr>
          <a:xfrm>
            <a:off x="3043921" y="2209603"/>
            <a:ext cx="2501900" cy="707886"/>
          </a:xfrm>
          <a:prstGeom prst="rect">
            <a:avLst/>
          </a:prstGeom>
          <a:noFill/>
        </p:spPr>
        <p:txBody>
          <a:bodyPr wrap="square" rtlCol="0">
            <a:spAutoFit/>
          </a:bodyPr>
          <a:lstStyle/>
          <a:p>
            <a:pPr algn="ctr"/>
            <a:r>
              <a:rPr lang="vi-VN" sz="4000" dirty="0">
                <a:latin typeface="Times New Roman" pitchFamily="18" charset="0"/>
                <a:cs typeface="Times New Roman" pitchFamily="18" charset="0"/>
              </a:rPr>
              <a:t>Hải là ai?</a:t>
            </a:r>
          </a:p>
        </p:txBody>
      </p:sp>
      <p:sp>
        <p:nvSpPr>
          <p:cNvPr id="11" name="Rectangle 10"/>
          <p:cNvSpPr/>
          <p:nvPr/>
        </p:nvSpPr>
        <p:spPr>
          <a:xfrm>
            <a:off x="3099672" y="3762118"/>
            <a:ext cx="2577950" cy="707886"/>
          </a:xfrm>
          <a:prstGeom prst="rect">
            <a:avLst/>
          </a:prstGeom>
        </p:spPr>
        <p:txBody>
          <a:bodyPr wrap="non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12" name="Rectangle 11"/>
          <p:cNvSpPr/>
          <p:nvPr/>
        </p:nvSpPr>
        <p:spPr>
          <a:xfrm>
            <a:off x="3262376" y="5454510"/>
            <a:ext cx="2064989" cy="707886"/>
          </a:xfrm>
          <a:prstGeom prst="rect">
            <a:avLst/>
          </a:prstGeom>
        </p:spPr>
        <p:txBody>
          <a:bodyPr wrap="none">
            <a:spAutoFit/>
          </a:bodyPr>
          <a:lstStyle/>
          <a:p>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val="173855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884140" y="204289"/>
            <a:ext cx="9507731" cy="707886"/>
          </a:xfrm>
          <a:prstGeom prst="rect">
            <a:avLst/>
          </a:prstGeom>
        </p:spPr>
        <p:txBody>
          <a:bodyPr wrap="non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Mỗi câu sau có tác dụng gì? Ghép đúng:</a:t>
            </a:r>
            <a:endParaRPr lang="en-US" sz="4000" b="1" dirty="0">
              <a:solidFill>
                <a:srgbClr val="0000FF"/>
              </a:solidFill>
              <a:latin typeface="Times New Roman" pitchFamily="18" charset="0"/>
              <a:cs typeface="Times New Roman" pitchFamily="18" charset="0"/>
            </a:endParaRPr>
          </a:p>
        </p:txBody>
      </p:sp>
      <p:sp>
        <p:nvSpPr>
          <p:cNvPr id="4" name="Rectangle 3"/>
          <p:cNvSpPr/>
          <p:nvPr/>
        </p:nvSpPr>
        <p:spPr>
          <a:xfrm>
            <a:off x="608806" y="1600200"/>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a) </a:t>
            </a:r>
            <a:r>
              <a:rPr lang="en-US" sz="3600" dirty="0" err="1">
                <a:solidFill>
                  <a:schemeClr val="tx1"/>
                </a:solidFill>
                <a:latin typeface="Times New Roman" pitchFamily="18" charset="0"/>
                <a:cs typeface="Times New Roman" pitchFamily="18" charset="0"/>
              </a:rPr>
              <a:t>mỗi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hãy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một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tranh</a:t>
            </a:r>
            <a:r>
              <a:rPr lang="en-US" sz="3600" dirty="0">
                <a:solidFill>
                  <a:schemeClr val="tx1"/>
                </a:solidFill>
                <a:latin typeface="Times New Roman" pitchFamily="18" charset="0"/>
                <a:cs typeface="Times New Roman" pitchFamily="18" charset="0"/>
              </a:rPr>
              <a:t>!</a:t>
            </a:r>
          </a:p>
        </p:txBody>
      </p:sp>
      <p:sp>
        <p:nvSpPr>
          <p:cNvPr id="5" name="Rectangle 4"/>
          <p:cNvSpPr/>
          <p:nvPr/>
        </p:nvSpPr>
        <p:spPr>
          <a:xfrm>
            <a:off x="608806" y="4828673"/>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c) </a:t>
            </a:r>
            <a:r>
              <a:rPr lang="en-US" sz="3600" dirty="0" err="1">
                <a:solidFill>
                  <a:schemeClr val="tx1"/>
                </a:solidFill>
                <a:latin typeface="Times New Roman" pitchFamily="18" charset="0"/>
                <a:cs typeface="Times New Roman" pitchFamily="18" charset="0"/>
              </a:rPr>
              <a:t>Cô</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rất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vui</a:t>
            </a:r>
            <a:r>
              <a:rPr lang="en-US" sz="3600" dirty="0">
                <a:solidFill>
                  <a:schemeClr val="tx1"/>
                </a:solidFill>
                <a:latin typeface="Times New Roman" pitchFamily="18" charset="0"/>
                <a:cs typeface="Times New Roman" pitchFamily="18" charset="0"/>
              </a:rPr>
              <a:t>.</a:t>
            </a:r>
          </a:p>
        </p:txBody>
      </p:sp>
      <p:sp>
        <p:nvSpPr>
          <p:cNvPr id="6" name="Rectangle 5"/>
          <p:cNvSpPr/>
          <p:nvPr/>
        </p:nvSpPr>
        <p:spPr>
          <a:xfrm>
            <a:off x="608806" y="3214436"/>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b) </a:t>
            </a:r>
            <a:r>
              <a:rPr lang="en-US" sz="3600" dirty="0" err="1">
                <a:solidFill>
                  <a:schemeClr val="tx1"/>
                </a:solidFill>
                <a:latin typeface="Times New Roman" pitchFamily="18" charset="0"/>
                <a:cs typeface="Times New Roman" pitchFamily="18" charset="0"/>
              </a:rPr>
              <a:t>Vì</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tay</a:t>
            </a:r>
            <a:r>
              <a:rPr lang="en-US" sz="3600" dirty="0">
                <a:solidFill>
                  <a:schemeClr val="tx1"/>
                </a:solidFill>
                <a:latin typeface="Times New Roman" pitchFamily="18" charset="0"/>
                <a:cs typeface="Times New Roman" pitchFamily="18" charset="0"/>
              </a:rPr>
              <a:t>?</a:t>
            </a:r>
          </a:p>
        </p:txBody>
      </p:sp>
      <p:sp>
        <p:nvSpPr>
          <p:cNvPr id="7" name="Rectangle 6"/>
          <p:cNvSpPr/>
          <p:nvPr/>
        </p:nvSpPr>
        <p:spPr>
          <a:xfrm>
            <a:off x="7807989" y="5003043"/>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a:solidFill>
                  <a:schemeClr val="tx1"/>
                </a:solidFill>
                <a:latin typeface="Times New Roman" pitchFamily="18" charset="0"/>
                <a:cs typeface="Times New Roman" pitchFamily="18" charset="0"/>
              </a:rPr>
              <a:t>3)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yêu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cầu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nghị</a:t>
            </a:r>
            <a:endParaRPr lang="en-US" sz="3600" dirty="0">
              <a:solidFill>
                <a:schemeClr val="tx1"/>
              </a:solidFill>
              <a:latin typeface="Times New Roman" pitchFamily="18" charset="0"/>
              <a:cs typeface="Times New Roman" pitchFamily="18" charset="0"/>
            </a:endParaRPr>
          </a:p>
        </p:txBody>
      </p:sp>
      <p:sp>
        <p:nvSpPr>
          <p:cNvPr id="8" name="Rectangle 7"/>
          <p:cNvSpPr/>
          <p:nvPr/>
        </p:nvSpPr>
        <p:spPr>
          <a:xfrm>
            <a:off x="7807989" y="3432648"/>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2)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kể</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7771606" y="1801456"/>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1)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hỏi</a:t>
            </a:r>
            <a:endParaRPr lang="en-US" sz="3600" dirty="0">
              <a:solidFill>
                <a:schemeClr val="tx1"/>
              </a:solidFill>
              <a:latin typeface="Times New Roman" pitchFamily="18" charset="0"/>
              <a:cs typeface="Times New Roman" pitchFamily="18" charset="0"/>
            </a:endParaRPr>
          </a:p>
        </p:txBody>
      </p:sp>
      <p:cxnSp>
        <p:nvCxnSpPr>
          <p:cNvPr id="11" name="Straight Connector 10"/>
          <p:cNvCxnSpPr>
            <a:stCxn id="4" idx="3"/>
            <a:endCxn id="7" idx="1"/>
          </p:cNvCxnSpPr>
          <p:nvPr/>
        </p:nvCxnSpPr>
        <p:spPr>
          <a:xfrm>
            <a:off x="5638006" y="2247900"/>
            <a:ext cx="2169983" cy="331565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a:endCxn id="8" idx="1"/>
          </p:cNvCxnSpPr>
          <p:nvPr/>
        </p:nvCxnSpPr>
        <p:spPr>
          <a:xfrm flipV="1">
            <a:off x="5638006" y="3993163"/>
            <a:ext cx="2169983" cy="148321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9" idx="1"/>
          </p:cNvCxnSpPr>
          <p:nvPr/>
        </p:nvCxnSpPr>
        <p:spPr>
          <a:xfrm flipV="1">
            <a:off x="5638006" y="2361971"/>
            <a:ext cx="2133600" cy="150016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9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969544" y="60826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smtClean="0">
                <a:solidFill>
                  <a:srgbClr val="FF0000"/>
                </a:solidFill>
                <a:latin typeface="Times New Roman" pitchFamily="18" charset="0"/>
                <a:cs typeface="Times New Roman" pitchFamily="18" charset="0"/>
              </a:rPr>
              <a:t>Bức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5" name="Rectangle 4"/>
          <p:cNvSpPr/>
          <p:nvPr/>
        </p:nvSpPr>
        <p:spPr>
          <a:xfrm>
            <a:off x="456406" y="2057401"/>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pic>
        <p:nvPicPr>
          <p:cNvPr id="6" name="Picture 5"/>
          <p:cNvPicPr>
            <a:picLocks noChangeAspect="1"/>
          </p:cNvPicPr>
          <p:nvPr/>
        </p:nvPicPr>
        <p:blipFill>
          <a:blip r:embed="rId3"/>
          <a:stretch>
            <a:fillRect/>
          </a:stretch>
        </p:blipFill>
        <p:spPr>
          <a:xfrm>
            <a:off x="6628606" y="2057400"/>
            <a:ext cx="5360194" cy="3097001"/>
          </a:xfrm>
          <a:prstGeom prst="roundRect">
            <a:avLst/>
          </a:prstGeom>
        </p:spPr>
      </p:pic>
    </p:spTree>
    <p:extLst>
      <p:ext uri="{BB962C8B-B14F-4D97-AF65-F5344CB8AC3E}">
        <p14:creationId xmlns:p14="http://schemas.microsoft.com/office/powerpoint/2010/main" val="4365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80206" y="762000"/>
            <a:ext cx="11582400" cy="5509200"/>
          </a:xfrm>
          <a:prstGeom prst="rect">
            <a:avLst/>
          </a:prstGeom>
        </p:spPr>
        <p:txBody>
          <a:bodyPr wrap="square">
            <a:spAutoFit/>
          </a:bodyPr>
          <a:lstStyle/>
          <a:p>
            <a:r>
              <a:rPr lang="vi-VN" sz="3200" b="1" dirty="0" smtClean="0">
                <a:latin typeface="Times New Roman" panose="02020603050405020304" pitchFamily="18" charset="0"/>
                <a:cs typeface="Times New Roman" panose="02020603050405020304" pitchFamily="18" charset="0"/>
              </a:rPr>
              <a:t>2.</a:t>
            </a:r>
            <a:r>
              <a:rPr lang="vi-VN" sz="3200" dirty="0" smtClean="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3200" dirty="0" smtClean="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3200" dirty="0" smtClean="0">
                <a:latin typeface="Times New Roman" panose="02020603050405020304" pitchFamily="18" charset="0"/>
                <a:cs typeface="Times New Roman" panose="02020603050405020304" pitchFamily="18" charset="0"/>
              </a:rPr>
              <a:t>- Đó là bàn tay của cô đấy ạ. - Cậu bé thì thầm.</a:t>
            </a:r>
          </a:p>
          <a:p>
            <a:r>
              <a:rPr lang="vi-VN" sz="3200" dirty="0" smtClean="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3200" dirty="0" smtClean="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3200" i="1" dirty="0" smtClean="0">
                <a:latin typeface="Times New Roman" panose="02020603050405020304" pitchFamily="18" charset="0"/>
                <a:cs typeface="Times New Roman" panose="02020603050405020304" pitchFamily="18" charset="0"/>
              </a:rPr>
              <a:t>Theo sách Hạt giống tâm hồn</a:t>
            </a:r>
            <a:endParaRPr lang="vi-VN"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6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09206" y="685800"/>
            <a:ext cx="5689600" cy="861775"/>
          </a:xfrm>
          <a:prstGeom prst="rect">
            <a:avLst/>
          </a:prstGeom>
          <a:noFill/>
        </p:spPr>
        <p:txBody>
          <a:bodyPr wrap="square" lIns="121917" tIns="60958" rIns="121917" bIns="60958"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DẶN DÒ</a:t>
            </a:r>
            <a:endPar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820483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115710" y="2741474"/>
            <a:ext cx="8242300" cy="1754326"/>
          </a:xfrm>
          <a:prstGeom prst="rect">
            <a:avLst/>
          </a:prstGeom>
          <a:noFill/>
        </p:spPr>
        <p:txBody>
          <a:bodyPr spcFirstLastPara="1" wrap="square" lIns="91440" tIns="45720" rIns="91440" bIns="45720" numCol="1">
            <a:prstTxWarp prst="textArchUp">
              <a:avLst/>
            </a:prstTxWarp>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THANK YOU</a:t>
            </a:r>
          </a:p>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Tạm</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biệt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và</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hẹn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gặp</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lại</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3074" name="Picture 2" descr="50+ Ảnh động trái tim cực đẹ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1206" y="4495800"/>
            <a:ext cx="333130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03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406" y="352613"/>
            <a:ext cx="7675277" cy="153815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a:t>
            </a:r>
          </a:p>
          <a:p>
            <a:pPr algn="ct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407687" y="462609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A</a:t>
            </a:r>
            <a:r>
              <a:rPr lang="en-US" sz="2000" dirty="0" smtClean="0">
                <a:solidFill>
                  <a:srgbClr val="002060"/>
                </a:solidFill>
                <a:latin typeface="Times New Roman" panose="02020603050405020304" pitchFamily="18" charset="0"/>
                <a:cs typeface="Times New Roman" panose="02020603050405020304" pitchFamily="18" charset="0"/>
              </a:rPr>
              <a:t>.</a:t>
            </a:r>
            <a:r>
              <a:rPr lang="vi-VN" sz="2000" dirty="0">
                <a:solidFill>
                  <a:schemeClr val="tx1"/>
                </a:solidFill>
                <a:latin typeface="Times New Roman" pitchFamily="18" charset="0"/>
                <a:cs typeface="Times New Roman" pitchFamily="18" charset="0"/>
              </a:rPr>
              <a:t> Để cho các bạn học sinh quan sát và viết đoạn văn tả một loại trái cây mà mình yêu thích</a:t>
            </a:r>
            <a:r>
              <a:rPr lang="vi-VN" sz="2000" dirty="0" smtClean="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itchFamily="18" charset="0"/>
                <a:cs typeface="Times New Roman" pitchFamily="18" charset="0"/>
              </a:rPr>
              <a:t> Để thưởng cho các bạn học </a:t>
            </a:r>
            <a:r>
              <a:rPr lang="vi-VN" dirty="0" smtClean="0">
                <a:solidFill>
                  <a:schemeClr val="tx1"/>
                </a:solidFill>
                <a:latin typeface="Times New Roman" pitchFamily="18" charset="0"/>
                <a:cs typeface="Times New Roman" pitchFamily="18" charset="0"/>
              </a:rPr>
              <a:t>sin</a:t>
            </a:r>
            <a:r>
              <a:rPr lang="en-US" dirty="0" smtClean="0">
                <a:solidFill>
                  <a:schemeClr val="tx1"/>
                </a:solidFill>
                <a:latin typeface="Times New Roman" pitchFamily="18" charset="0"/>
                <a:cs typeface="Times New Roman" pitchFamily="18" charset="0"/>
              </a:rPr>
              <a:t>h</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C</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itchFamily="18" charset="0"/>
                <a:cs typeface="Times New Roman" pitchFamily="18" charset="0"/>
              </a:rPr>
              <a:t>Chia cho các bạn học sinh cùng </a:t>
            </a:r>
            <a:r>
              <a:rPr lang="vi-VN" sz="2800" dirty="0" smtClean="0">
                <a:solidFill>
                  <a:schemeClr val="tx1"/>
                </a:solidFill>
                <a:latin typeface="Times New Roman" pitchFamily="18" charset="0"/>
                <a:cs typeface="Times New Roman" pitchFamily="18" charset="0"/>
              </a:rPr>
              <a:t>ăn</a:t>
            </a:r>
            <a:endParaRPr lang="vi-VN" sz="2800"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9461944" y="4655555"/>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vi-VN" sz="2800" dirty="0">
                <a:solidFill>
                  <a:schemeClr val="tx1"/>
                </a:solidFill>
                <a:latin typeface="Times New Roman" panose="02020603050405020304" pitchFamily="18" charset="0"/>
                <a:cs typeface="Times New Roman" panose="02020603050405020304" pitchFamily="18" charset="0"/>
              </a:rPr>
              <a:t>Để cho các bạn học sinh quan sát và vẽ </a:t>
            </a:r>
            <a:r>
              <a:rPr lang="vi-VN" sz="2800" dirty="0" smtClean="0">
                <a:solidFill>
                  <a:schemeClr val="tx1"/>
                </a:solidFill>
                <a:latin typeface="Times New Roman" panose="02020603050405020304" pitchFamily="18" charset="0"/>
                <a:cs typeface="Times New Roman" panose="02020603050405020304" pitchFamily="18" charset="0"/>
              </a:rPr>
              <a:t>lại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406" y="352613"/>
            <a:ext cx="7675277" cy="183733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spcBef>
                <a:spcPts val="600"/>
              </a:spcBef>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vui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quá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hiện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cảm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xúc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gì</a:t>
            </a:r>
            <a:r>
              <a:rPr lang="en-US" sz="4400" b="1" dirty="0">
                <a:solidFill>
                  <a:srgbClr val="FF0000"/>
                </a:solidFill>
                <a:latin typeface="Times New Roman" pitchFamily="18" charset="0"/>
                <a:cs typeface="Times New Roman" pitchFamily="18" charset="0"/>
              </a:rPr>
              <a:t>?</a:t>
            </a:r>
            <a:endParaRPr lang="vi-VN" sz="44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255" y="1334338"/>
            <a:ext cx="800353"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9461943" y="4636401"/>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smtClean="0">
                <a:solidFill>
                  <a:srgbClr val="002060"/>
                </a:solidFill>
                <a:latin typeface="Times New Roman" panose="02020603050405020304" pitchFamily="18" charset="0"/>
                <a:cs typeface="Times New Roman" panose="02020603050405020304" pitchFamily="18" charset="0"/>
              </a:rPr>
              <a:t>D.</a:t>
            </a:r>
            <a:r>
              <a:rPr lang="vi-VN"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sướng</a:t>
            </a:r>
            <a:r>
              <a:rPr lang="en-US" dirty="0">
                <a:solidFill>
                  <a:schemeClr val="tx1"/>
                </a:solidFill>
                <a:latin typeface="Times New Roman" pitchFamily="18" charset="0"/>
                <a:cs typeface="Times New Roman" pitchFamily="18" charset="0"/>
              </a:rPr>
              <a:t>, reo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muốn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mọi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niềm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xúc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441414" y="459740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itchFamily="18" charset="0"/>
                <a:cs typeface="Times New Roman" pitchFamily="18" charset="0"/>
              </a:rPr>
              <a:t>Buồn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nản</a:t>
            </a:r>
            <a:endParaRPr lang="vi-VN"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3256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0"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strVal val="#ppt_w+.3"/>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animEffect transition="in" filter="fade">
                                      <p:cBhvr>
                                        <p:cTn id="55" dur="500"/>
                                        <p:tgtEl>
                                          <p:spTgt spid="12"/>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55" y="3240113"/>
            <a:ext cx="1355431"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406" y="352613"/>
            <a:ext cx="7675277" cy="1869718"/>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a:t>
            </a:r>
          </a:p>
          <a:p>
            <a:pPr algn="ct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3333513" y="449100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B</a:t>
            </a:r>
            <a:r>
              <a:rPr lang="en-US" sz="2000" dirty="0" smtClean="0">
                <a:solidFill>
                  <a:srgbClr val="002060"/>
                </a:solidFill>
                <a:latin typeface="Times New Roman" panose="02020603050405020304" pitchFamily="18" charset="0"/>
                <a:cs typeface="Times New Roman" panose="02020603050405020304" pitchFamily="18" charset="0"/>
              </a:rPr>
              <a:t>.</a:t>
            </a:r>
            <a:r>
              <a:rPr lang="vi-VN"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được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vuốt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yêu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362" y="3252348"/>
            <a:ext cx="1514278"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26125" y="4491009"/>
            <a:ext cx="2461677"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en-US" dirty="0" smtClean="0">
                <a:solidFill>
                  <a:srgbClr val="002060"/>
                </a:solidFill>
                <a:latin typeface="Times New Roman" panose="02020603050405020304" pitchFamily="18" charset="0"/>
                <a:cs typeface="Times New Roman" panose="02020603050405020304" pitchFamily="18" charset="0"/>
              </a:rPr>
              <a:t>.</a:t>
            </a:r>
            <a:r>
              <a:rPr lang="vi-VN"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416" y="3200400"/>
            <a:ext cx="1434855"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335095" y="4620781"/>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đoạn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yêu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thích</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5852" y="3350529"/>
            <a:ext cx="1317916"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9382532" y="459554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437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418806" y="2514600"/>
            <a:ext cx="4648200" cy="2308324"/>
          </a:xfrm>
          <a:prstGeom prst="rect">
            <a:avLst/>
          </a:prstGeom>
          <a:noFill/>
        </p:spPr>
        <p:txBody>
          <a:bodyPr wrap="square" lIns="91440" tIns="45720" rIns="91440" bIns="45720">
            <a:spAutoFit/>
          </a:bodyPr>
          <a:lstStyle/>
          <a:p>
            <a:pPr algn="ctr"/>
            <a:r>
              <a:rPr lang="en-US" sz="7200" b="1" dirty="0">
                <a:ln w="12700">
                  <a:no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 YÊU THẦY CÔ</a:t>
            </a:r>
          </a:p>
        </p:txBody>
      </p:sp>
      <p:pic>
        <p:nvPicPr>
          <p:cNvPr id="2050" name="Picture 2" descr="Ảnh gif cực đẹp - Ảnh động đẹp nhất cho máy tính"/>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5606" y="10668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ái tim ảnh gif - Website của Nguyễn Thị Tươ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407" y="377889"/>
            <a:ext cx="1676400" cy="1788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ộng trái tim cực đẹp | Ảnh động, Tình yêu, Trái ti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94" y="392336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338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5058061" y="2552465"/>
            <a:ext cx="2088316" cy="1599174"/>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4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4652335" y="4038600"/>
            <a:ext cx="2804250"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000FF"/>
                </a:solidFill>
                <a:latin typeface="Times New Roman"/>
                <a:ea typeface="Times New Roman"/>
                <a:cs typeface="Times New Roman"/>
                <a:sym typeface="Times New Roman"/>
              </a:rPr>
              <a:t>CHIA SẺ</a:t>
            </a:r>
            <a:endParaRPr sz="2800" b="1" dirty="0">
              <a:solidFill>
                <a:srgbClr val="0000FF"/>
              </a:solidFill>
              <a:latin typeface="Times New Roman"/>
              <a:ea typeface="Times New Roman"/>
              <a:cs typeface="Times New Roman"/>
              <a:sym typeface="Times New Roman"/>
            </a:endParaRPr>
          </a:p>
        </p:txBody>
      </p:sp>
      <p:sp>
        <p:nvSpPr>
          <p:cNvPr id="8" name="Google Shape;108;p3"/>
          <p:cNvSpPr/>
          <p:nvPr/>
        </p:nvSpPr>
        <p:spPr>
          <a:xfrm>
            <a:off x="5012332" y="2362201"/>
            <a:ext cx="2225874" cy="2514599"/>
          </a:xfrm>
          <a:prstGeom prst="ellipse">
            <a:avLst/>
          </a:prstGeom>
          <a:noFill/>
          <a:ln w="38100" cap="flat" cmpd="sng">
            <a:solidFill>
              <a:schemeClr val="lt1"/>
            </a:solidFill>
            <a:prstDash val="solid"/>
            <a:miter lim="800000"/>
            <a:headEnd type="none" w="sm" len="sm"/>
            <a:tailEnd type="none" w="sm" len="sm"/>
          </a:ln>
          <a:effectLst>
            <a:glow rad="228600">
              <a:schemeClr val="accent2">
                <a:satMod val="175000"/>
                <a:alpha val="40000"/>
              </a:schemeClr>
            </a:glo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1651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3814" y="385260"/>
            <a:ext cx="8249444" cy="1569660"/>
          </a:xfrm>
          <a:prstGeom prst="rect">
            <a:avLst/>
          </a:prstGeom>
          <a:noFill/>
        </p:spPr>
        <p:txBody>
          <a:bodyPr wrap="square" rtlCol="0">
            <a:spAutoFit/>
          </a:bodyPr>
          <a:lstStyle/>
          <a:p>
            <a:pPr algn="ctr"/>
            <a:r>
              <a:rPr lang="en-US" sz="3200" b="1" dirty="0" err="1">
                <a:solidFill>
                  <a:schemeClr val="bg1"/>
                </a:solidFill>
                <a:latin typeface="Times New Roman" pitchFamily="18" charset="0"/>
                <a:cs typeface="Times New Roman" pitchFamily="18" charset="0"/>
              </a:rPr>
              <a:t>Dựa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gợi</a:t>
            </a:r>
            <a:r>
              <a:rPr lang="en-US" sz="3200" b="1" dirty="0">
                <a:solidFill>
                  <a:schemeClr val="bg1"/>
                </a:solidFill>
                <a:latin typeface="Times New Roman" pitchFamily="18" charset="0"/>
                <a:cs typeface="Times New Roman" pitchFamily="18" charset="0"/>
              </a:rPr>
              <a:t> ý, </a:t>
            </a:r>
            <a:r>
              <a:rPr lang="en-US" sz="3200" b="1" dirty="0" err="1">
                <a:solidFill>
                  <a:schemeClr val="bg1"/>
                </a:solidFill>
                <a:latin typeface="Times New Roman" pitchFamily="18" charset="0"/>
                <a:cs typeface="Times New Roman" pitchFamily="18" charset="0"/>
              </a:rPr>
              <a:t>tìm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phù</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hợp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mỗi</a:t>
            </a:r>
            <a:r>
              <a:rPr lang="en-US" sz="3200" b="1" dirty="0">
                <a:solidFill>
                  <a:schemeClr val="bg1"/>
                </a:solidFill>
                <a:latin typeface="Times New Roman" pitchFamily="18" charset="0"/>
                <a:cs typeface="Times New Roman" pitchFamily="18" charset="0"/>
              </a:rPr>
              <a:t> ô </a:t>
            </a:r>
            <a:r>
              <a:rPr lang="en-US" sz="3200" b="1" dirty="0" err="1">
                <a:solidFill>
                  <a:schemeClr val="bg1"/>
                </a:solidFill>
                <a:latin typeface="Times New Roman" pitchFamily="18" charset="0"/>
                <a:cs typeface="Times New Roman" pitchFamily="18" charset="0"/>
              </a:rPr>
              <a:t>trống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để</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hoàn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thành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theo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dòng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xuất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hiện</a:t>
            </a:r>
            <a:r>
              <a:rPr lang="en-US" sz="3200" b="1" dirty="0">
                <a:solidFill>
                  <a:schemeClr val="bg1"/>
                </a:solidFill>
                <a:latin typeface="Times New Roman" pitchFamily="18" charset="0"/>
                <a:cs typeface="Times New Roman" pitchFamily="18" charset="0"/>
              </a:rPr>
              <a:t> ở </a:t>
            </a:r>
            <a:r>
              <a:rPr lang="en-US" sz="3200" b="1" dirty="0" err="1">
                <a:solidFill>
                  <a:schemeClr val="bg1"/>
                </a:solidFill>
                <a:latin typeface="Times New Roman" pitchFamily="18" charset="0"/>
                <a:cs typeface="Times New Roman" pitchFamily="18" charset="0"/>
              </a:rPr>
              <a:t>cột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tô</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màu</a:t>
            </a:r>
            <a:r>
              <a:rPr lang="en-US" sz="3200" b="1" dirty="0">
                <a:solidFill>
                  <a:schemeClr val="bg1"/>
                </a:solidFill>
                <a:latin typeface="Times New Roman" pitchFamily="18" charset="0"/>
                <a:cs typeface="Times New Roman" pitchFamily="18" charset="0"/>
              </a:rPr>
              <a:t> cam:</a:t>
            </a:r>
            <a:endParaRPr lang="vi-VN" sz="3200" b="1" dirty="0">
              <a:solidFill>
                <a:schemeClr val="bg1"/>
              </a:solidFill>
              <a:latin typeface="Times New Roman" pitchFamily="18" charset="0"/>
              <a:cs typeface="Times New Roman" pitchFamily="18" charset="0"/>
            </a:endParaRPr>
          </a:p>
        </p:txBody>
      </p:sp>
      <p:grpSp>
        <p:nvGrpSpPr>
          <p:cNvPr id="60" name="Group 59"/>
          <p:cNvGrpSpPr/>
          <p:nvPr/>
        </p:nvGrpSpPr>
        <p:grpSpPr>
          <a:xfrm>
            <a:off x="3714170" y="2277137"/>
            <a:ext cx="7105436" cy="4336951"/>
            <a:chOff x="3714170" y="2277137"/>
            <a:chExt cx="7105436" cy="4336951"/>
          </a:xfrm>
        </p:grpSpPr>
        <p:grpSp>
          <p:nvGrpSpPr>
            <p:cNvPr id="3" name="Group 2"/>
            <p:cNvGrpSpPr/>
            <p:nvPr/>
          </p:nvGrpSpPr>
          <p:grpSpPr>
            <a:xfrm>
              <a:off x="4298156" y="2286000"/>
              <a:ext cx="6521450" cy="4328088"/>
              <a:chOff x="4298156" y="2286000"/>
              <a:chExt cx="6521450" cy="4328088"/>
            </a:xfrm>
          </p:grpSpPr>
          <p:sp>
            <p:nvSpPr>
              <p:cNvPr id="5" name="Rectangle 4"/>
              <p:cNvSpPr/>
              <p:nvPr/>
            </p:nvSpPr>
            <p:spPr>
              <a:xfrm>
                <a:off x="4950301"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5594294"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6246439"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906736" y="2286000"/>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9" name="Rectangle 8"/>
              <p:cNvSpPr/>
              <p:nvPr/>
            </p:nvSpPr>
            <p:spPr>
              <a:xfrm>
                <a:off x="4958453"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560244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625459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906736" y="276689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3" name="Rectangle 12"/>
              <p:cNvSpPr/>
              <p:nvPr/>
            </p:nvSpPr>
            <p:spPr>
              <a:xfrm>
                <a:off x="429815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755888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5" name="Rectangle 14"/>
              <p:cNvSpPr/>
              <p:nvPr/>
            </p:nvSpPr>
            <p:spPr>
              <a:xfrm>
                <a:off x="625459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6906736" y="3247797"/>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7" name="Rectangle 16"/>
              <p:cNvSpPr/>
              <p:nvPr/>
            </p:nvSpPr>
            <p:spPr>
              <a:xfrm>
                <a:off x="755888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495845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560244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625459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6906736" y="3728696"/>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2" name="Rectangle 21"/>
              <p:cNvSpPr/>
              <p:nvPr/>
            </p:nvSpPr>
            <p:spPr>
              <a:xfrm>
                <a:off x="755888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887132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951531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1016746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821102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6906736" y="4209595"/>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8" name="Rectangle 27"/>
              <p:cNvSpPr/>
              <p:nvPr/>
            </p:nvSpPr>
            <p:spPr>
              <a:xfrm>
                <a:off x="7558881"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8871323"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8211026"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624643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6898584" y="4690493"/>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3" name="Rectangle 32"/>
              <p:cNvSpPr/>
              <p:nvPr/>
            </p:nvSpPr>
            <p:spPr>
              <a:xfrm>
                <a:off x="755072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8863171"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8202874"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4958453"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560244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625459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6906736" y="5171392"/>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0" name="Rectangle 39"/>
              <p:cNvSpPr/>
              <p:nvPr/>
            </p:nvSpPr>
            <p:spPr>
              <a:xfrm>
                <a:off x="429815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755888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6906736" y="5652291"/>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3" name="Rectangle 42"/>
              <p:cNvSpPr/>
              <p:nvPr/>
            </p:nvSpPr>
            <p:spPr>
              <a:xfrm>
                <a:off x="7558881"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8211026"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560244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625459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6906736" y="613318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8" name="Rectangle 47"/>
              <p:cNvSpPr/>
              <p:nvPr/>
            </p:nvSpPr>
            <p:spPr>
              <a:xfrm>
                <a:off x="755888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8871323"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0" name="Rectangle 49"/>
              <p:cNvSpPr/>
              <p:nvPr/>
            </p:nvSpPr>
            <p:spPr>
              <a:xfrm>
                <a:off x="821102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grpSp>
        <p:sp>
          <p:nvSpPr>
            <p:cNvPr id="51" name="Oval 50"/>
            <p:cNvSpPr/>
            <p:nvPr/>
          </p:nvSpPr>
          <p:spPr>
            <a:xfrm>
              <a:off x="4403759" y="2277137"/>
              <a:ext cx="413635" cy="38583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2" name="Oval 51"/>
            <p:cNvSpPr/>
            <p:nvPr/>
          </p:nvSpPr>
          <p:spPr>
            <a:xfrm>
              <a:off x="3714170" y="2720842"/>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5676335" y="3256448"/>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4" name="Oval 53">
              <a:hlinkClick r:id="rId3" action="ppaction://hlinksldjump"/>
            </p:cNvPr>
            <p:cNvSpPr/>
            <p:nvPr/>
          </p:nvSpPr>
          <p:spPr>
            <a:xfrm>
              <a:off x="4422945" y="3766576"/>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5" name="Oval 54"/>
            <p:cNvSpPr/>
            <p:nvPr/>
          </p:nvSpPr>
          <p:spPr>
            <a:xfrm>
              <a:off x="6363075" y="4267423"/>
              <a:ext cx="418871" cy="36524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6" name="Oval 55"/>
            <p:cNvSpPr/>
            <p:nvPr/>
          </p:nvSpPr>
          <p:spPr>
            <a:xfrm>
              <a:off x="5706118" y="465017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3740112" y="5183578"/>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6394391" y="5674254"/>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59" name="Oval 58"/>
            <p:cNvSpPr/>
            <p:nvPr/>
          </p:nvSpPr>
          <p:spPr>
            <a:xfrm>
              <a:off x="5043775" y="6167685"/>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grpSp>
      <p:sp>
        <p:nvSpPr>
          <p:cNvPr id="4" name="Rounded Rectangle 3"/>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658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929</Words>
  <Application>Microsoft Office PowerPoint</Application>
  <PresentationFormat>Custom</PresentationFormat>
  <Paragraphs>243</Paragraphs>
  <Slides>39</Slides>
  <Notes>2</Notes>
  <HiddenSlides>0</HiddenSlides>
  <MMClips>4</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bàn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Windows User</cp:lastModifiedBy>
  <cp:revision>55</cp:revision>
  <dcterms:created xsi:type="dcterms:W3CDTF">2021-07-17T05:33:41Z</dcterms:created>
  <dcterms:modified xsi:type="dcterms:W3CDTF">2021-09-06T17:22:43Z</dcterms:modified>
</cp:coreProperties>
</file>