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7" r:id="rId2"/>
    <p:sldId id="448" r:id="rId3"/>
    <p:sldId id="1188" r:id="rId4"/>
    <p:sldId id="1186" r:id="rId5"/>
    <p:sldId id="1189" r:id="rId6"/>
    <p:sldId id="408" r:id="rId7"/>
    <p:sldId id="443" r:id="rId8"/>
    <p:sldId id="444" r:id="rId9"/>
    <p:sldId id="437" r:id="rId10"/>
    <p:sldId id="445" r:id="rId11"/>
    <p:sldId id="446" r:id="rId12"/>
    <p:sldId id="440" r:id="rId13"/>
    <p:sldId id="442" r:id="rId14"/>
    <p:sldId id="447" r:id="rId15"/>
    <p:sldId id="449" r:id="rId16"/>
    <p:sldId id="438" r:id="rId17"/>
    <p:sldId id="340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CC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4" d="100"/>
          <a:sy n="64" d="100"/>
        </p:scale>
        <p:origin x="84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10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10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032919" y="770290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NAM HƯNG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65831" y="4343401"/>
            <a:ext cx="15421088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3B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19" y="5882305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4156-78C4-48B9-9069-B0ED99E1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ền thảm cỏ xanh">
            <a:extLst>
              <a:ext uri="{FF2B5EF4-FFF2-40B4-BE49-F238E27FC236}">
                <a16:creationId xmlns:a16="http://schemas.microsoft.com/office/drawing/2014/main" id="{41A4BCEB-B2CA-4F14-8D6B-365BDC6480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627663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4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648D-B9E7-45DE-8DAC-7BFBAEC1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cỏ xanh">
            <a:extLst>
              <a:ext uri="{FF2B5EF4-FFF2-40B4-BE49-F238E27FC236}">
                <a16:creationId xmlns:a16="http://schemas.microsoft.com/office/drawing/2014/main" id="{62EF7FB1-D1EB-4054-8A44-125A9DE967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7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4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21798" y="609600"/>
            <a:ext cx="15036521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giun đất bò đến bên cây nấm?</a:t>
            </a: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giun đất bò đến bên cây nấm.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24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D281-3564-4A12-94D3-48ABD840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6F4419-7813-4FD8-95A8-735B22E53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</p:spPr>
      </p:pic>
    </p:spTree>
    <p:extLst>
      <p:ext uri="{BB962C8B-B14F-4D97-AF65-F5344CB8AC3E}">
        <p14:creationId xmlns:p14="http://schemas.microsoft.com/office/powerpoint/2010/main" val="27728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E2E8-814B-493C-A83A-636D2D7A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D4872C-5A94-4387-A552-670065992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</p:spPr>
      </p:pic>
    </p:spTree>
    <p:extLst>
      <p:ext uri="{BB962C8B-B14F-4D97-AF65-F5344CB8AC3E}">
        <p14:creationId xmlns:p14="http://schemas.microsoft.com/office/powerpoint/2010/main" val="78726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6E03-4CF2-419A-A702-4E29C5D0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ED3EC-D12B-448B-8DD4-084089DF4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5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66119" y="216486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2.Vận </a:t>
              </a:r>
              <a:r>
                <a:rPr lang="en-US" sz="3800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/>
          <p:nvPr/>
        </p:nvPicPr>
        <p:blipFill rotWithShape="1">
          <a:blip r:embed="rId2"/>
          <a:srcRect l="35217" t="52696" r="34783" b="18783"/>
          <a:stretch/>
        </p:blipFill>
        <p:spPr bwMode="auto">
          <a:xfrm>
            <a:off x="1474788" y="3733801"/>
            <a:ext cx="4818296" cy="474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35652" t="15478" r="34892" b="41739"/>
          <a:stretch/>
        </p:blipFill>
        <p:spPr bwMode="auto">
          <a:xfrm>
            <a:off x="6419515" y="3733800"/>
            <a:ext cx="5512204" cy="474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7320" y="1"/>
            <a:ext cx="16002000" cy="5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91" tIns="71846" rIns="143691" bIns="71846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794">
              <a:latin typeface="Times New Roman" pitchFamily="18" charset="0"/>
            </a:endParaRPr>
          </a:p>
        </p:txBody>
      </p:sp>
      <p:pic>
        <p:nvPicPr>
          <p:cNvPr id="153603" name="Picture 3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73868" b="79889"/>
          <a:stretch>
            <a:fillRect/>
          </a:stretch>
        </p:blipFill>
        <p:spPr bwMode="auto">
          <a:xfrm>
            <a:off x="12538871" y="1761067"/>
            <a:ext cx="283646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Oval 4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0</a:t>
            </a:r>
          </a:p>
        </p:txBody>
      </p:sp>
      <p:sp>
        <p:nvSpPr>
          <p:cNvPr id="153605" name="Oval 5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2</a:t>
            </a:r>
          </a:p>
        </p:txBody>
      </p:sp>
      <p:sp>
        <p:nvSpPr>
          <p:cNvPr id="153606" name="Oval 6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3</a:t>
            </a:r>
          </a:p>
        </p:txBody>
      </p:sp>
      <p:sp>
        <p:nvSpPr>
          <p:cNvPr id="153607" name="Oval 7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4</a:t>
            </a:r>
          </a:p>
        </p:txBody>
      </p:sp>
      <p:sp>
        <p:nvSpPr>
          <p:cNvPr id="153608" name="Oval 8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5</a:t>
            </a:r>
          </a:p>
        </p:txBody>
      </p:sp>
      <p:sp>
        <p:nvSpPr>
          <p:cNvPr id="153609" name="Oval 9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6</a:t>
            </a:r>
          </a:p>
        </p:txBody>
      </p:sp>
      <p:sp>
        <p:nvSpPr>
          <p:cNvPr id="153610" name="Oval 10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7</a:t>
            </a:r>
          </a:p>
        </p:txBody>
      </p:sp>
      <p:sp>
        <p:nvSpPr>
          <p:cNvPr id="153611" name="Oval 11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8</a:t>
            </a:r>
          </a:p>
        </p:txBody>
      </p:sp>
      <p:sp>
        <p:nvSpPr>
          <p:cNvPr id="153612" name="Oval 12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9</a:t>
            </a:r>
          </a:p>
        </p:txBody>
      </p:sp>
      <p:sp>
        <p:nvSpPr>
          <p:cNvPr id="153613" name="Oval 13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10</a:t>
            </a:r>
          </a:p>
        </p:txBody>
      </p:sp>
      <p:sp>
        <p:nvSpPr>
          <p:cNvPr id="153619" name="Oval 19"/>
          <p:cNvSpPr>
            <a:spLocks noChangeArrowheads="1"/>
          </p:cNvSpPr>
          <p:nvPr/>
        </p:nvSpPr>
        <p:spPr bwMode="auto">
          <a:xfrm>
            <a:off x="13342464" y="2521187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 dirty="0">
                <a:latin typeface="Times New Roman" pitchFamily="18" charset="0"/>
              </a:rPr>
              <a:t>1</a:t>
            </a:r>
          </a:p>
        </p:txBody>
      </p:sp>
      <p:pic>
        <p:nvPicPr>
          <p:cNvPr id="24596" name="Picture 26" descr="0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" y="1828801"/>
            <a:ext cx="3067050" cy="227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AutoShape 27"/>
          <p:cNvSpPr>
            <a:spLocks noChangeArrowheads="1"/>
          </p:cNvSpPr>
          <p:nvPr/>
        </p:nvSpPr>
        <p:spPr bwMode="auto">
          <a:xfrm>
            <a:off x="2404269" y="381000"/>
            <a:ext cx="10668000" cy="1610611"/>
          </a:xfrm>
          <a:prstGeom prst="cloudCallout">
            <a:avLst>
              <a:gd name="adj1" fmla="val -46514"/>
              <a:gd name="adj2" fmla="val 60417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143691" tIns="71846" rIns="143691" bIns="71846"/>
          <a:lstStyle/>
          <a:p>
            <a:pPr algn="ctr" eaLnBrk="1" hangingPunct="1"/>
            <a:r>
              <a:rPr lang="en-US" altLang="en-US" sz="5079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5079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5079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5079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5079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5079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598" name="Text Box 28"/>
          <p:cNvSpPr txBox="1">
            <a:spLocks noChangeArrowheads="1"/>
          </p:cNvSpPr>
          <p:nvPr/>
        </p:nvSpPr>
        <p:spPr bwMode="auto">
          <a:xfrm>
            <a:off x="3737770" y="2286000"/>
            <a:ext cx="8401050" cy="8290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91" tIns="71846" rIns="143691" bIns="71846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44" b="1" dirty="0">
                <a:solidFill>
                  <a:srgbClr val="3333FF"/>
                </a:solidFill>
                <a:latin typeface="Times New Roman" pitchFamily="18" charset="0"/>
              </a:rPr>
              <a:t>CHỌN  </a:t>
            </a:r>
            <a:r>
              <a:rPr lang="en-US" altLang="en-US" sz="4444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444" b="1" dirty="0">
                <a:solidFill>
                  <a:srgbClr val="3333FF"/>
                </a:solidFill>
                <a:latin typeface="Times New Roman" pitchFamily="18" charset="0"/>
              </a:rPr>
              <a:t> ÁN ĐÚNG:</a:t>
            </a:r>
          </a:p>
        </p:txBody>
      </p:sp>
      <p:sp>
        <p:nvSpPr>
          <p:cNvPr id="153629" name="Rectangle 29"/>
          <p:cNvSpPr>
            <a:spLocks noChangeArrowheads="1"/>
          </p:cNvSpPr>
          <p:nvPr/>
        </p:nvSpPr>
        <p:spPr bwMode="auto">
          <a:xfrm>
            <a:off x="2804321" y="5060952"/>
            <a:ext cx="3467100" cy="33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91" tIns="71846" rIns="143691" bIns="71846">
            <a:spAutoFit/>
          </a:bodyPr>
          <a:lstStyle/>
          <a:p>
            <a:pPr eaLnBrk="1" hangingPunct="1"/>
            <a:r>
              <a:rPr lang="en-US" altLang="en-US" sz="3809" b="1" dirty="0">
                <a:solidFill>
                  <a:schemeClr val="bg1"/>
                </a:solidFill>
                <a:latin typeface="Times New Roman" pitchFamily="18" charset="0"/>
              </a:rPr>
              <a:t>13,53     3</a:t>
            </a:r>
          </a:p>
          <a:p>
            <a:pPr eaLnBrk="1" hangingPunct="1"/>
            <a:r>
              <a:rPr lang="en-US" altLang="en-US" sz="3809" b="1" dirty="0">
                <a:solidFill>
                  <a:schemeClr val="bg1"/>
                </a:solidFill>
                <a:latin typeface="Times New Roman" pitchFamily="18" charset="0"/>
              </a:rPr>
              <a:t>  1 5       4,51                                          </a:t>
            </a:r>
          </a:p>
          <a:p>
            <a:pPr eaLnBrk="1" hangingPunct="1"/>
            <a:r>
              <a:rPr lang="en-US" altLang="en-US" sz="3809" b="1" dirty="0">
                <a:solidFill>
                  <a:schemeClr val="bg1"/>
                </a:solidFill>
                <a:latin typeface="Times New Roman" pitchFamily="18" charset="0"/>
              </a:rPr>
              <a:t>     03</a:t>
            </a:r>
          </a:p>
          <a:p>
            <a:pPr eaLnBrk="1" hangingPunct="1"/>
            <a:r>
              <a:rPr lang="en-US" altLang="en-US" sz="3809" b="1" dirty="0">
                <a:solidFill>
                  <a:schemeClr val="bg1"/>
                </a:solidFill>
                <a:latin typeface="Times New Roman" pitchFamily="18" charset="0"/>
              </a:rPr>
              <a:t>       0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809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53641" name="Oval 41"/>
          <p:cNvSpPr>
            <a:spLocks noChangeArrowheads="1"/>
          </p:cNvSpPr>
          <p:nvPr/>
        </p:nvSpPr>
        <p:spPr bwMode="auto">
          <a:xfrm>
            <a:off x="2880519" y="7504659"/>
            <a:ext cx="1733550" cy="648741"/>
          </a:xfrm>
          <a:prstGeom prst="ellipse">
            <a:avLst/>
          </a:prstGeom>
          <a:gradFill rotWithShape="1">
            <a:gsLst>
              <a:gs pos="0">
                <a:srgbClr val="74C274"/>
              </a:gs>
              <a:gs pos="50000">
                <a:srgbClr val="99FF99"/>
              </a:gs>
              <a:gs pos="100000">
                <a:srgbClr val="74C27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4444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53642" name="Oval 42"/>
          <p:cNvSpPr>
            <a:spLocks noChangeArrowheads="1"/>
          </p:cNvSpPr>
          <p:nvPr/>
        </p:nvSpPr>
        <p:spPr bwMode="auto">
          <a:xfrm>
            <a:off x="11607305" y="7543800"/>
            <a:ext cx="1865014" cy="732747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50000">
                <a:srgbClr val="B8FFB8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4444" b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53643" name="Oval 43"/>
          <p:cNvSpPr>
            <a:spLocks noChangeArrowheads="1"/>
          </p:cNvSpPr>
          <p:nvPr/>
        </p:nvSpPr>
        <p:spPr bwMode="auto">
          <a:xfrm>
            <a:off x="7508823" y="7510072"/>
            <a:ext cx="1772496" cy="719528"/>
          </a:xfrm>
          <a:prstGeom prst="ellipse">
            <a:avLst/>
          </a:prstGeom>
          <a:gradFill rotWithShape="1">
            <a:gsLst>
              <a:gs pos="0">
                <a:srgbClr val="74C274"/>
              </a:gs>
              <a:gs pos="50000">
                <a:srgbClr val="99FF99"/>
              </a:gs>
              <a:gs pos="100000">
                <a:srgbClr val="74C27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4444" b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4603" name="AutoShape 4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272420" y="7924800"/>
            <a:ext cx="1733550" cy="711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973370" y="5479998"/>
            <a:ext cx="2917549" cy="168280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91" tIns="71846" rIns="143691" bIns="71846" anchor="ctr"/>
          <a:lstStyle/>
          <a:p>
            <a:pPr algn="ctr"/>
            <a:r>
              <a:rPr lang="en-US" sz="4571" dirty="0" err="1">
                <a:latin typeface="Times New Roman" pitchFamily="18" charset="0"/>
                <a:sym typeface=".VnTime" pitchFamily="34" charset="0"/>
              </a:rPr>
              <a:t>Câu</a:t>
            </a:r>
            <a:r>
              <a:rPr lang="en-US" sz="4571" dirty="0">
                <a:latin typeface="Times New Roman" pitchFamily="18" charset="0"/>
                <a:sym typeface=".VnTime" pitchFamily="34" charset="0"/>
              </a:rPr>
              <a:t> </a:t>
            </a:r>
            <a:r>
              <a:rPr lang="en-US" sz="4571" dirty="0" err="1">
                <a:latin typeface="Times New Roman" pitchFamily="18" charset="0"/>
                <a:sym typeface=".VnTime" pitchFamily="34" charset="0"/>
              </a:rPr>
              <a:t>cảm</a:t>
            </a:r>
            <a:r>
              <a:rPr lang="en-US" sz="4571" dirty="0">
                <a:latin typeface="Times New Roman" pitchFamily="18" charset="0"/>
                <a:sym typeface=".VnTime" pitchFamily="34" charset="0"/>
              </a:rPr>
              <a:t>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1211212" y="5473583"/>
            <a:ext cx="2917549" cy="17654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3691" tIns="71846" rIns="143691" bIns="71846" anchor="ctr"/>
          <a:lstStyle/>
          <a:p>
            <a:pPr algn="ctr"/>
            <a:r>
              <a:rPr lang="en-US" sz="4571" dirty="0" err="1">
                <a:latin typeface="Times New Roman" pitchFamily="18" charset="0"/>
                <a:sym typeface=".VnTime" pitchFamily="34" charset="0"/>
              </a:rPr>
              <a:t>Câu</a:t>
            </a:r>
            <a:r>
              <a:rPr lang="en-US" sz="4571" dirty="0">
                <a:latin typeface="Times New Roman" pitchFamily="18" charset="0"/>
                <a:sym typeface=".VnTime" pitchFamily="34" charset="0"/>
              </a:rPr>
              <a:t> </a:t>
            </a:r>
            <a:r>
              <a:rPr lang="en-US" sz="4571" dirty="0" err="1">
                <a:latin typeface="Times New Roman" pitchFamily="18" charset="0"/>
                <a:sym typeface=".VnTime" pitchFamily="34" charset="0"/>
              </a:rPr>
              <a:t>kể</a:t>
            </a:r>
            <a:endParaRPr lang="en-US" sz="4571" dirty="0">
              <a:latin typeface="Times New Roman" pitchFamily="18" charset="0"/>
              <a:sym typeface=".VnTime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404269" y="5473583"/>
            <a:ext cx="2858092" cy="16892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43691" tIns="71846" rIns="143691" bIns="71846" anchor="ctr"/>
          <a:lstStyle/>
          <a:p>
            <a:r>
              <a:rPr lang="en-US" sz="4571" dirty="0" err="1">
                <a:latin typeface="Times New Roman" pitchFamily="18" charset="0"/>
                <a:sym typeface=".VnTime" pitchFamily="34" charset="0"/>
              </a:rPr>
              <a:t>Câu</a:t>
            </a:r>
            <a:r>
              <a:rPr lang="en-US" sz="4571" dirty="0">
                <a:latin typeface="Times New Roman" pitchFamily="18" charset="0"/>
                <a:sym typeface=".VnTime" pitchFamily="34" charset="0"/>
              </a:rPr>
              <a:t> </a:t>
            </a:r>
            <a:r>
              <a:rPr lang="en-US" sz="4571" dirty="0" err="1">
                <a:latin typeface="Times New Roman" pitchFamily="18" charset="0"/>
                <a:sym typeface=".VnTime" pitchFamily="34" charset="0"/>
              </a:rPr>
              <a:t>khiến</a:t>
            </a:r>
            <a:r>
              <a:rPr lang="en-US" sz="4571" dirty="0">
                <a:latin typeface="Times New Roman" pitchFamily="18" charset="0"/>
                <a:sym typeface=".VnTime" pitchFamily="34" charset="0"/>
              </a:rPr>
              <a:t> </a:t>
            </a:r>
            <a:endParaRPr lang="en-US" sz="457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937420" y="3733800"/>
            <a:ext cx="14401801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4571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br>
              <a:rPr lang="en-US" sz="4571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</a:br>
            <a:br>
              <a:rPr lang="en-US" sz="4571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</a:br>
            <a:r>
              <a:rPr lang="en-US" sz="4571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Câu</a:t>
            </a:r>
            <a:r>
              <a:rPr lang="en-US" sz="4571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1: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Sắp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mưa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rồi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, con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cất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quần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áo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đi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! </a:t>
            </a:r>
            <a:b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</a:b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Câu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trên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thuộc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kiểu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câu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</a:t>
            </a:r>
            <a:r>
              <a:rPr lang="en-US" altLang="en-US" sz="4571" b="1" dirty="0" err="1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nào</a:t>
            </a:r>
            <a: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  <a:t> ? </a:t>
            </a:r>
            <a:br>
              <a:rPr lang="en-US" altLang="en-US" sz="4571" b="1" dirty="0">
                <a:solidFill>
                  <a:srgbClr val="FF0000"/>
                </a:solidFill>
                <a:latin typeface="Times New Roman" pitchFamily="18" charset="0"/>
                <a:sym typeface=".VnTime" pitchFamily="34" charset="0"/>
              </a:rPr>
            </a:br>
            <a:br>
              <a:rPr lang="en-US" sz="45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571" b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24609" name="Rectangle 36"/>
          <p:cNvSpPr>
            <a:spLocks noChangeArrowheads="1"/>
          </p:cNvSpPr>
          <p:nvPr/>
        </p:nvSpPr>
        <p:spPr bwMode="auto">
          <a:xfrm>
            <a:off x="137320" y="0"/>
            <a:ext cx="16002000" cy="9144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3691" tIns="71846" rIns="143691" bIns="71846" anchor="ctr"/>
          <a:lstStyle/>
          <a:p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4782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72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0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8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6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4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2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0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8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6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4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2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6" dur="5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61" dur="2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2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  <p:bldP spid="153604" grpId="1" animBg="1"/>
      <p:bldP spid="153605" grpId="0" animBg="1"/>
      <p:bldP spid="153605" grpId="1" animBg="1"/>
      <p:bldP spid="153606" grpId="0" animBg="1"/>
      <p:bldP spid="153606" grpId="1" animBg="1"/>
      <p:bldP spid="153607" grpId="0" animBg="1"/>
      <p:bldP spid="153607" grpId="1" animBg="1"/>
      <p:bldP spid="153608" grpId="0" animBg="1"/>
      <p:bldP spid="153608" grpId="1" animBg="1"/>
      <p:bldP spid="153609" grpId="0" animBg="1"/>
      <p:bldP spid="153609" grpId="1" animBg="1"/>
      <p:bldP spid="153610" grpId="0" animBg="1"/>
      <p:bldP spid="153610" grpId="1" animBg="1"/>
      <p:bldP spid="153611" grpId="0" animBg="1"/>
      <p:bldP spid="153611" grpId="1" animBg="1"/>
      <p:bldP spid="153612" grpId="0" animBg="1"/>
      <p:bldP spid="153612" grpId="1" animBg="1"/>
      <p:bldP spid="153613" grpId="0" animBg="1"/>
      <p:bldP spid="153613" grpId="1" animBg="1"/>
      <p:bldP spid="153619" grpId="0" animBg="1"/>
      <p:bldP spid="153619" grpId="1" animBg="1"/>
      <p:bldP spid="153629" grpId="0"/>
      <p:bldP spid="153641" grpId="0" animBg="1"/>
      <p:bldP spid="153642" grpId="0" animBg="1"/>
      <p:bldP spid="153642" grpId="1" animBg="1"/>
      <p:bldP spid="153643" grpId="0" animBg="1"/>
      <p:bldP spid="153643" grpId="1" animBg="1"/>
      <p:bldP spid="46" grpId="0" animBg="1"/>
      <p:bldP spid="47" grpId="0" animBg="1"/>
      <p:bldP spid="48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7320" y="1"/>
            <a:ext cx="16002000" cy="5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91" tIns="71846" rIns="143691" bIns="71846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794">
              <a:latin typeface="Times New Roman" pitchFamily="18" charset="0"/>
            </a:endParaRPr>
          </a:p>
        </p:txBody>
      </p:sp>
      <p:pic>
        <p:nvPicPr>
          <p:cNvPr id="153603" name="Picture 3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73868" b="79889"/>
          <a:stretch>
            <a:fillRect/>
          </a:stretch>
        </p:blipFill>
        <p:spPr bwMode="auto">
          <a:xfrm>
            <a:off x="12538871" y="1761067"/>
            <a:ext cx="283646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Oval 4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0</a:t>
            </a:r>
          </a:p>
        </p:txBody>
      </p:sp>
      <p:sp>
        <p:nvSpPr>
          <p:cNvPr id="153605" name="Oval 5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2</a:t>
            </a:r>
          </a:p>
        </p:txBody>
      </p:sp>
      <p:sp>
        <p:nvSpPr>
          <p:cNvPr id="153606" name="Oval 6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3</a:t>
            </a:r>
          </a:p>
        </p:txBody>
      </p:sp>
      <p:sp>
        <p:nvSpPr>
          <p:cNvPr id="153607" name="Oval 7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4</a:t>
            </a:r>
          </a:p>
        </p:txBody>
      </p:sp>
      <p:sp>
        <p:nvSpPr>
          <p:cNvPr id="153608" name="Oval 8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5</a:t>
            </a:r>
          </a:p>
        </p:txBody>
      </p:sp>
      <p:sp>
        <p:nvSpPr>
          <p:cNvPr id="153609" name="Oval 9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6</a:t>
            </a:r>
          </a:p>
        </p:txBody>
      </p:sp>
      <p:sp>
        <p:nvSpPr>
          <p:cNvPr id="153610" name="Oval 10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7</a:t>
            </a:r>
          </a:p>
        </p:txBody>
      </p:sp>
      <p:sp>
        <p:nvSpPr>
          <p:cNvPr id="153611" name="Oval 11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8</a:t>
            </a:r>
          </a:p>
        </p:txBody>
      </p:sp>
      <p:sp>
        <p:nvSpPr>
          <p:cNvPr id="153612" name="Oval 12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9</a:t>
            </a:r>
          </a:p>
        </p:txBody>
      </p:sp>
      <p:sp>
        <p:nvSpPr>
          <p:cNvPr id="153613" name="Oval 13"/>
          <p:cNvSpPr>
            <a:spLocks noChangeArrowheads="1"/>
          </p:cNvSpPr>
          <p:nvPr/>
        </p:nvSpPr>
        <p:spPr bwMode="auto">
          <a:xfrm>
            <a:off x="13338970" y="2540000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>
                <a:latin typeface="Times New Roman" pitchFamily="18" charset="0"/>
              </a:rPr>
              <a:t>10</a:t>
            </a:r>
          </a:p>
        </p:txBody>
      </p:sp>
      <p:sp>
        <p:nvSpPr>
          <p:cNvPr id="153619" name="Oval 19"/>
          <p:cNvSpPr>
            <a:spLocks noChangeArrowheads="1"/>
          </p:cNvSpPr>
          <p:nvPr/>
        </p:nvSpPr>
        <p:spPr bwMode="auto">
          <a:xfrm>
            <a:off x="13342464" y="2521187"/>
            <a:ext cx="1466850" cy="1016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5079" b="1" dirty="0">
                <a:latin typeface="Times New Roman" pitchFamily="18" charset="0"/>
              </a:rPr>
              <a:t>1</a:t>
            </a:r>
          </a:p>
        </p:txBody>
      </p:sp>
      <p:pic>
        <p:nvPicPr>
          <p:cNvPr id="24596" name="Picture 26" descr="0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" y="1828801"/>
            <a:ext cx="3067050" cy="227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AutoShape 27"/>
          <p:cNvSpPr>
            <a:spLocks noChangeArrowheads="1"/>
          </p:cNvSpPr>
          <p:nvPr/>
        </p:nvSpPr>
        <p:spPr bwMode="auto">
          <a:xfrm>
            <a:off x="2404269" y="1026585"/>
            <a:ext cx="10668000" cy="1513416"/>
          </a:xfrm>
          <a:prstGeom prst="cloudCallout">
            <a:avLst>
              <a:gd name="adj1" fmla="val -46514"/>
              <a:gd name="adj2" fmla="val 60417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143691" tIns="71846" rIns="143691" bIns="71846"/>
          <a:lstStyle/>
          <a:p>
            <a:pPr algn="ctr" eaLnBrk="1" hangingPunct="1"/>
            <a:r>
              <a:rPr lang="en-US" altLang="en-US" sz="5079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nhanh, </a:t>
            </a:r>
            <a:r>
              <a:rPr lang="en-US" altLang="en-US" sz="5079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đúng?</a:t>
            </a:r>
          </a:p>
        </p:txBody>
      </p:sp>
      <p:sp>
        <p:nvSpPr>
          <p:cNvPr id="24598" name="Text Box 28"/>
          <p:cNvSpPr txBox="1">
            <a:spLocks noChangeArrowheads="1"/>
          </p:cNvSpPr>
          <p:nvPr/>
        </p:nvSpPr>
        <p:spPr bwMode="auto">
          <a:xfrm>
            <a:off x="3337719" y="2743200"/>
            <a:ext cx="8401050" cy="8290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91" tIns="71846" rIns="143691" bIns="71846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44" b="1" dirty="0">
                <a:solidFill>
                  <a:srgbClr val="3333FF"/>
                </a:solidFill>
                <a:latin typeface="Times New Roman" pitchFamily="18" charset="0"/>
              </a:rPr>
              <a:t>CHỌN  </a:t>
            </a:r>
            <a:r>
              <a:rPr lang="en-US" altLang="en-US" sz="4444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444" b="1" dirty="0">
                <a:solidFill>
                  <a:srgbClr val="3333FF"/>
                </a:solidFill>
                <a:latin typeface="Times New Roman" pitchFamily="18" charset="0"/>
              </a:rPr>
              <a:t> ÁN ĐÚNG:</a:t>
            </a:r>
          </a:p>
        </p:txBody>
      </p:sp>
      <p:sp>
        <p:nvSpPr>
          <p:cNvPr id="153629" name="Rectangle 29"/>
          <p:cNvSpPr>
            <a:spLocks noChangeArrowheads="1"/>
          </p:cNvSpPr>
          <p:nvPr/>
        </p:nvSpPr>
        <p:spPr bwMode="auto">
          <a:xfrm>
            <a:off x="2804321" y="5060952"/>
            <a:ext cx="3467100" cy="33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91" tIns="71846" rIns="143691" bIns="71846">
            <a:spAutoFit/>
          </a:bodyPr>
          <a:lstStyle/>
          <a:p>
            <a:pPr eaLnBrk="1" hangingPunct="1"/>
            <a:r>
              <a:rPr lang="en-US" altLang="en-US" sz="3809" b="1">
                <a:solidFill>
                  <a:schemeClr val="bg1"/>
                </a:solidFill>
                <a:latin typeface="Times New Roman" pitchFamily="18" charset="0"/>
              </a:rPr>
              <a:t>13,53     3</a:t>
            </a:r>
          </a:p>
          <a:p>
            <a:pPr eaLnBrk="1" hangingPunct="1"/>
            <a:r>
              <a:rPr lang="en-US" altLang="en-US" sz="3809" b="1">
                <a:solidFill>
                  <a:schemeClr val="bg1"/>
                </a:solidFill>
                <a:latin typeface="Times New Roman" pitchFamily="18" charset="0"/>
              </a:rPr>
              <a:t>  1 5       4,51                                          </a:t>
            </a:r>
          </a:p>
          <a:p>
            <a:pPr eaLnBrk="1" hangingPunct="1"/>
            <a:r>
              <a:rPr lang="en-US" altLang="en-US" sz="3809" b="1">
                <a:solidFill>
                  <a:schemeClr val="bg1"/>
                </a:solidFill>
                <a:latin typeface="Times New Roman" pitchFamily="18" charset="0"/>
              </a:rPr>
              <a:t>     03</a:t>
            </a:r>
          </a:p>
          <a:p>
            <a:pPr eaLnBrk="1" hangingPunct="1"/>
            <a:r>
              <a:rPr lang="en-US" altLang="en-US" sz="3809" b="1">
                <a:solidFill>
                  <a:schemeClr val="bg1"/>
                </a:solidFill>
                <a:latin typeface="Times New Roman" pitchFamily="18" charset="0"/>
              </a:rPr>
              <a:t>       0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809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53641" name="Oval 41"/>
          <p:cNvSpPr>
            <a:spLocks noChangeArrowheads="1"/>
          </p:cNvSpPr>
          <p:nvPr/>
        </p:nvSpPr>
        <p:spPr bwMode="auto">
          <a:xfrm>
            <a:off x="6080919" y="7334250"/>
            <a:ext cx="1763519" cy="711200"/>
          </a:xfrm>
          <a:prstGeom prst="ellipse">
            <a:avLst/>
          </a:prstGeom>
          <a:gradFill rotWithShape="1">
            <a:gsLst>
              <a:gs pos="0">
                <a:srgbClr val="74C274"/>
              </a:gs>
              <a:gs pos="50000">
                <a:srgbClr val="99FF99"/>
              </a:gs>
              <a:gs pos="100000">
                <a:srgbClr val="74C27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4444" b="1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53642" name="Oval 42"/>
          <p:cNvSpPr>
            <a:spLocks noChangeArrowheads="1"/>
          </p:cNvSpPr>
          <p:nvPr/>
        </p:nvSpPr>
        <p:spPr bwMode="auto">
          <a:xfrm>
            <a:off x="11338719" y="7346951"/>
            <a:ext cx="1805053" cy="711200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50000">
                <a:srgbClr val="B8FFB8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4444" b="1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53643" name="Oval 43"/>
          <p:cNvSpPr>
            <a:spLocks noChangeArrowheads="1"/>
          </p:cNvSpPr>
          <p:nvPr/>
        </p:nvSpPr>
        <p:spPr bwMode="auto">
          <a:xfrm>
            <a:off x="1889919" y="7315200"/>
            <a:ext cx="1816843" cy="711200"/>
          </a:xfrm>
          <a:prstGeom prst="ellipse">
            <a:avLst/>
          </a:prstGeom>
          <a:gradFill rotWithShape="1">
            <a:gsLst>
              <a:gs pos="0">
                <a:srgbClr val="74C274"/>
              </a:gs>
              <a:gs pos="50000">
                <a:srgbClr val="99FF99"/>
              </a:gs>
              <a:gs pos="100000">
                <a:srgbClr val="74C27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algn="ctr" eaLnBrk="1" hangingPunct="1"/>
            <a:r>
              <a:rPr lang="en-US" altLang="en-US" sz="4444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4603" name="AutoShape 4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272420" y="7924800"/>
            <a:ext cx="1733550" cy="711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691" tIns="71846" rIns="143691" bIns="71846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80319" y="5831111"/>
            <a:ext cx="3068119" cy="9144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91" tIns="71846" rIns="143691" bIns="71846" anchor="ctr"/>
          <a:lstStyle/>
          <a:p>
            <a:pPr algn="ctr">
              <a:defRPr/>
            </a:pPr>
            <a:r>
              <a:rPr lang="en-US" sz="4444" b="1" dirty="0">
                <a:latin typeface="Times New Roman"/>
                <a:ea typeface="Tahoma" pitchFamily="34" charset="0"/>
                <a:cs typeface="Times New Roman" pitchFamily="18" charset="0"/>
              </a:rPr>
              <a:t>Cao – </a:t>
            </a:r>
            <a:r>
              <a:rPr lang="en-US" sz="4444" b="1" dirty="0" err="1">
                <a:latin typeface="Times New Roman"/>
                <a:ea typeface="Tahoma" pitchFamily="34" charset="0"/>
                <a:cs typeface="Times New Roman" pitchFamily="18" charset="0"/>
              </a:rPr>
              <a:t>béo</a:t>
            </a:r>
            <a:r>
              <a:rPr lang="en-US" sz="4444" b="1" dirty="0">
                <a:latin typeface="Times New Roman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662319" y="5892800"/>
            <a:ext cx="5641521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3691" tIns="71846" rIns="143691" bIns="71846" anchor="ctr"/>
          <a:lstStyle/>
          <a:p>
            <a:pPr algn="ctr">
              <a:defRPr/>
            </a:pPr>
            <a:r>
              <a:rPr lang="en-US" sz="4444" b="1" dirty="0" err="1">
                <a:latin typeface="Times New Roman"/>
                <a:cs typeface="Times New Roman" pitchFamily="18" charset="0"/>
              </a:rPr>
              <a:t>Hiền</a:t>
            </a:r>
            <a:r>
              <a:rPr lang="en-US" sz="4444" b="1" dirty="0">
                <a:latin typeface="Times New Roman"/>
                <a:cs typeface="Times New Roman" pitchFamily="18" charset="0"/>
              </a:rPr>
              <a:t> </a:t>
            </a:r>
            <a:r>
              <a:rPr lang="en-US" sz="4444" b="1" dirty="0" err="1">
                <a:latin typeface="Times New Roman"/>
                <a:cs typeface="Times New Roman" pitchFamily="18" charset="0"/>
              </a:rPr>
              <a:t>lành</a:t>
            </a:r>
            <a:r>
              <a:rPr lang="en-US" sz="4444" b="1" dirty="0">
                <a:latin typeface="Times New Roman"/>
                <a:cs typeface="Times New Roman" pitchFamily="18" charset="0"/>
              </a:rPr>
              <a:t> – </a:t>
            </a:r>
            <a:r>
              <a:rPr lang="en-US" sz="4444" b="1" dirty="0" err="1">
                <a:latin typeface="Times New Roman"/>
                <a:cs typeface="Times New Roman" pitchFamily="18" charset="0"/>
              </a:rPr>
              <a:t>hiền</a:t>
            </a:r>
            <a:r>
              <a:rPr lang="en-US" sz="4444" b="1" dirty="0">
                <a:latin typeface="Times New Roman"/>
                <a:cs typeface="Times New Roman" pitchFamily="18" charset="0"/>
              </a:rPr>
              <a:t> </a:t>
            </a:r>
            <a:r>
              <a:rPr lang="en-US" sz="4444" b="1" dirty="0" err="1">
                <a:latin typeface="Times New Roman"/>
                <a:cs typeface="Times New Roman" pitchFamily="18" charset="0"/>
              </a:rPr>
              <a:t>hậu</a:t>
            </a:r>
            <a:r>
              <a:rPr lang="en-US" sz="4444" b="1" dirty="0">
                <a:latin typeface="Times New Roman"/>
                <a:cs typeface="Times New Roman" pitchFamily="18" charset="0"/>
              </a:rPr>
              <a:t>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242719" y="5892800"/>
            <a:ext cx="34671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43691" tIns="71846" rIns="143691" bIns="71846" anchor="ctr"/>
          <a:lstStyle/>
          <a:p>
            <a:pPr algn="ctr">
              <a:defRPr/>
            </a:pPr>
            <a:r>
              <a:rPr lang="en-US" sz="4444" b="1" dirty="0" err="1">
                <a:latin typeface="Times New Roman"/>
                <a:cs typeface="Times New Roman" pitchFamily="18" charset="0"/>
              </a:rPr>
              <a:t>Nóng</a:t>
            </a:r>
            <a:r>
              <a:rPr lang="en-US" sz="4444" b="1" dirty="0">
                <a:latin typeface="Times New Roman"/>
                <a:cs typeface="Times New Roman" pitchFamily="18" charset="0"/>
              </a:rPr>
              <a:t> – </a:t>
            </a:r>
            <a:r>
              <a:rPr lang="en-US" sz="4444" b="1" dirty="0" err="1">
                <a:latin typeface="Times New Roman"/>
                <a:cs typeface="Times New Roman" pitchFamily="18" charset="0"/>
              </a:rPr>
              <a:t>lạnh</a:t>
            </a:r>
            <a:r>
              <a:rPr lang="en-US" sz="4444" b="1" dirty="0">
                <a:latin typeface="Times New Roman"/>
                <a:cs typeface="Times New Roman" pitchFamily="18" charset="0"/>
              </a:rPr>
              <a:t> </a:t>
            </a: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937420" y="4267200"/>
            <a:ext cx="14401801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>
              <a:defRPr/>
            </a:pPr>
            <a:r>
              <a:rPr lang="en-US" sz="4571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    </a:t>
            </a:r>
            <a:r>
              <a:rPr lang="en-US" sz="4571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Câu</a:t>
            </a:r>
            <a:r>
              <a:rPr lang="en-US" sz="4571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2 :  </a:t>
            </a:r>
            <a:r>
              <a:rPr lang="en-US" sz="457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5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7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5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7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5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7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7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5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7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5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7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5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7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5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57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571" b="1" dirty="0">
              <a:solidFill>
                <a:srgbClr val="0000FF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24609" name="Rectangle 36"/>
          <p:cNvSpPr>
            <a:spLocks noChangeArrowheads="1"/>
          </p:cNvSpPr>
          <p:nvPr/>
        </p:nvSpPr>
        <p:spPr bwMode="auto">
          <a:xfrm>
            <a:off x="137320" y="0"/>
            <a:ext cx="16002000" cy="9144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3691" tIns="71846" rIns="143691" bIns="71846" anchor="ctr"/>
          <a:lstStyle/>
          <a:p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3524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536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1536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1536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1536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72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0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8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6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4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2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0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8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6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4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1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2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6" dur="5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61" dur="2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2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  <p:bldP spid="153604" grpId="1" animBg="1"/>
      <p:bldP spid="153605" grpId="0" animBg="1"/>
      <p:bldP spid="153605" grpId="1" animBg="1"/>
      <p:bldP spid="153606" grpId="0" animBg="1"/>
      <p:bldP spid="153606" grpId="1" animBg="1"/>
      <p:bldP spid="153607" grpId="0" animBg="1"/>
      <p:bldP spid="153607" grpId="1" animBg="1"/>
      <p:bldP spid="153608" grpId="0" animBg="1"/>
      <p:bldP spid="153608" grpId="1" animBg="1"/>
      <p:bldP spid="153609" grpId="0" animBg="1"/>
      <p:bldP spid="153609" grpId="1" animBg="1"/>
      <p:bldP spid="153610" grpId="0" animBg="1"/>
      <p:bldP spid="153610" grpId="1" animBg="1"/>
      <p:bldP spid="153611" grpId="0" animBg="1"/>
      <p:bldP spid="153611" grpId="1" animBg="1"/>
      <p:bldP spid="153612" grpId="0" animBg="1"/>
      <p:bldP spid="153612" grpId="1" animBg="1"/>
      <p:bldP spid="153613" grpId="0" animBg="1"/>
      <p:bldP spid="153613" grpId="1" animBg="1"/>
      <p:bldP spid="153619" grpId="0" animBg="1"/>
      <p:bldP spid="153619" grpId="1" animBg="1"/>
      <p:bldP spid="153629" grpId="0"/>
      <p:bldP spid="153641" grpId="0" animBg="1"/>
      <p:bldP spid="153642" grpId="0" animBg="1"/>
      <p:bldP spid="153642" grpId="1" animBg="1"/>
      <p:bldP spid="153643" grpId="0" animBg="1"/>
      <p:bldP spid="153643" grpId="1" animBg="1"/>
      <p:bldP spid="46" grpId="0" animBg="1"/>
      <p:bldP spid="47" grpId="0" animBg="1"/>
      <p:bldP spid="48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9F16-57A4-4091-B32B-BCA20B35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1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5919" y="304800"/>
            <a:ext cx="15037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các từ có nghĩa giống nhau.</a:t>
            </a:r>
            <a:endParaRPr lang="en-US" sz="3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0" y="1219201"/>
            <a:ext cx="16276638" cy="792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39D9-EB5A-4441-AAF4-CE7D395F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9A304-A147-45BF-82BA-596325155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3999"/>
          </a:xfrm>
        </p:spPr>
      </p:pic>
    </p:spTree>
    <p:extLst>
      <p:ext uri="{BB962C8B-B14F-4D97-AF65-F5344CB8AC3E}">
        <p14:creationId xmlns:p14="http://schemas.microsoft.com/office/powerpoint/2010/main" val="50210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E3C9-1AE9-49AA-AE7C-D1541F14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eo sap xep do dac trong nha khoa hoc 1">
            <a:extLst>
              <a:ext uri="{FF2B5EF4-FFF2-40B4-BE49-F238E27FC236}">
                <a16:creationId xmlns:a16="http://schemas.microsoft.com/office/drawing/2014/main" id="{3CE740E7-7907-436D-BEBC-7FC9540913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" y="0"/>
            <a:ext cx="1613931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1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4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8320" y="304800"/>
            <a:ext cx="1475767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nghĩa giống với mỗi từ in đậm dưới đây: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lạ.</a:t>
            </a:r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9681</TotalTime>
  <Words>329</Words>
  <Application>Microsoft Office PowerPoint</Application>
  <PresentationFormat>Custom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.VnTime</vt:lpstr>
      <vt:lpstr>Arial</vt:lpstr>
      <vt:lpstr>Tahoma</vt:lpstr>
      <vt:lpstr>Times New Roman</vt:lpstr>
      <vt:lpstr>Default Design</vt:lpstr>
      <vt:lpstr>PowerPoint Presentation</vt:lpstr>
      <vt:lpstr>PowerPoint Presentation</vt:lpstr>
      <vt:lpstr>   Câu 1: Sắp mưa rồi, con cất quần áo đi !  Câu trên thuộc kiểu câu nào ?     </vt:lpstr>
      <vt:lpstr>     Câu 2 :  Tìm cặp từ có nghĩa trái ngược nhau.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1052</cp:revision>
  <dcterms:created xsi:type="dcterms:W3CDTF">2008-09-09T22:52:10Z</dcterms:created>
  <dcterms:modified xsi:type="dcterms:W3CDTF">2024-01-24T15:16:04Z</dcterms:modified>
</cp:coreProperties>
</file>