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322" r:id="rId8"/>
    <p:sldId id="284" r:id="rId9"/>
    <p:sldId id="307" r:id="rId10"/>
    <p:sldId id="290" r:id="rId11"/>
    <p:sldId id="289" r:id="rId12"/>
    <p:sldId id="308" r:id="rId13"/>
    <p:sldId id="309" r:id="rId14"/>
    <p:sldId id="293" r:id="rId15"/>
    <p:sldId id="281" r:id="rId16"/>
    <p:sldId id="310" r:id="rId17"/>
    <p:sldId id="311" r:id="rId18"/>
    <p:sldId id="313" r:id="rId19"/>
    <p:sldId id="315" r:id="rId20"/>
    <p:sldId id="316" r:id="rId21"/>
    <p:sldId id="321" r:id="rId22"/>
    <p:sldId id="323" r:id="rId23"/>
    <p:sldId id="324" r:id="rId24"/>
    <p:sldId id="325" r:id="rId25"/>
    <p:sldId id="326" r:id="rId26"/>
    <p:sldId id="3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FF1"/>
    <a:srgbClr val="FF00FF"/>
    <a:srgbClr val="FF6600"/>
    <a:srgbClr val="9AD3DE"/>
    <a:srgbClr val="2E88DA"/>
    <a:srgbClr val="0D94D7"/>
    <a:srgbClr val="45AEC3"/>
    <a:srgbClr val="7AC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snapToGrid="0">
      <p:cViewPr>
        <p:scale>
          <a:sx n="88" d="100"/>
          <a:sy n="88" d="100"/>
        </p:scale>
        <p:origin x="-13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30T23:41:16.71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3DE05-1359-431E-B362-6627184F6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0D2CC05-FF54-4136-A96C-1E9FF1833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CA417DC-C4FA-4ADB-9595-2ED6C681C03E}"/>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970777B2-C0B6-4648-96A7-3DA81F73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A4C1A2-B181-471D-B9ED-3450CAD5E7D3}"/>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2814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BC9A0-63EE-4B6C-B7F9-6F97BECCA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5126327-B7CB-4A85-848D-7347FB868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1D273E-AC93-4AAF-90AA-D4D56075DA0B}"/>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600660F5-1A69-41F4-AF77-A73DC1DEF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E9F9C5-3807-4B62-8F5E-F5B3D5113487}"/>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40971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04AAEC-CB26-4651-8E91-5F9C9A9E1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BE0F59B-9601-4B03-BFA1-04D5907028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A6673E-B657-4F09-9A86-5CAB23180156}"/>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1672B632-A4F6-46D4-8845-2A08FDF5C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4310E0-7C23-422D-A46D-62CA801F2BE4}"/>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91169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0112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629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3815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6476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953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17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92200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306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B470A-C487-4E16-AF15-02B5B50F5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D9DE98-EE24-4EB9-96FC-E011643E8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79E891-FF77-4098-B4AB-48E654982342}"/>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60969025-A034-4861-AD5A-F946BD1FF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5B32C7-A51E-4DF4-92E7-4480669E8C86}"/>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72903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65728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1527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9971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7419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54085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4823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71048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44069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257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65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5478C-FF9E-4604-928B-4D0C122113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E3C5AC0-8DEE-43BF-BCBD-E254B2EC8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5F8D51-F88A-40DA-B134-2C11B998F4E6}"/>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95DD97F7-6119-4754-8F3F-27C60A3F3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E68E4B-2760-451D-AA4F-6DCA199F514C}"/>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811294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3141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5677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4382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82566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31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02670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76670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996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32016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035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AB9-4FD3-45AF-A838-7118A4544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027E75-995A-4114-9253-6B2896D35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37A09D6-AD2A-41ED-BAA6-F55B8C089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C692EEB-03F1-4491-81B8-42FDC3AB236E}"/>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6" name="Footer Placeholder 5">
            <a:extLst>
              <a:ext uri="{FF2B5EF4-FFF2-40B4-BE49-F238E27FC236}">
                <a16:creationId xmlns:a16="http://schemas.microsoft.com/office/drawing/2014/main" xmlns="" id="{CD2A4667-086C-44DF-9EF3-CCF68F58E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13891F-4F3A-4A01-92FE-E59853A76A93}"/>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505924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36123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30325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0331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57843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19226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13518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38686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45215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6508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17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3A3DE-A48E-4F54-A08F-CAF0995A9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5DA900-C9BD-4BA5-A20D-21E3631C2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9EAA462-159E-48F9-B1B6-1683CA7AB8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DFF3D6-2C45-4C41-BEC8-7409590B9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9454425-80D2-4981-8B9E-4BC8D31D5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5058AD-F1CD-4310-9A81-AADF9DC10CAC}"/>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8" name="Footer Placeholder 7">
            <a:extLst>
              <a:ext uri="{FF2B5EF4-FFF2-40B4-BE49-F238E27FC236}">
                <a16:creationId xmlns:a16="http://schemas.microsoft.com/office/drawing/2014/main" xmlns="" id="{E38BB845-D854-4908-8E22-69A004FB1F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434B9BF-33E1-49D5-A140-092C78892081}"/>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263287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4854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85872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7808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68860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86475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0007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99248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4384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626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976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3027-A325-453F-B457-18C4D43B5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26A22DD-220A-4064-A459-2BEE9CDACED8}"/>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4" name="Footer Placeholder 3">
            <a:extLst>
              <a:ext uri="{FF2B5EF4-FFF2-40B4-BE49-F238E27FC236}">
                <a16:creationId xmlns:a16="http://schemas.microsoft.com/office/drawing/2014/main" xmlns="" id="{18F0F12A-1100-4C08-B727-53A39A306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24630B-3A4B-4DEF-BBC2-ABA1CC18ECC2}"/>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753444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30649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7689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51410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606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135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62934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19757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5383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5296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9715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89D4F2-541B-4120-AE12-05D942FA1ED8}"/>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3" name="Footer Placeholder 2">
            <a:extLst>
              <a:ext uri="{FF2B5EF4-FFF2-40B4-BE49-F238E27FC236}">
                <a16:creationId xmlns:a16="http://schemas.microsoft.com/office/drawing/2014/main" xmlns="" id="{F1182B47-AEDF-40C9-996F-2B7407D84A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96CA0EF-FD06-466F-8D4B-A4D66B589C63}"/>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97257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62749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004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21208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97749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6862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32935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24357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6074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58F20-5F65-4C2B-8634-591443DE3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9D2667-89D7-4966-B3E6-048E60CD3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5AA930-61E3-43DC-B129-B99A89AE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97DD33-F4C2-41CD-B960-8DA5A8D5F947}"/>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6" name="Footer Placeholder 5">
            <a:extLst>
              <a:ext uri="{FF2B5EF4-FFF2-40B4-BE49-F238E27FC236}">
                <a16:creationId xmlns:a16="http://schemas.microsoft.com/office/drawing/2014/main" xmlns="" id="{473364FA-9BAE-4366-B865-98CC39484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D1C632-720C-4442-B816-FA473F3691AB}"/>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360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B9B43-2876-42C5-AE07-8B7F8B34F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AB3202E-2566-4357-A825-372A2E5B2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A50AF86-C9E6-4536-B61D-4E8236EB8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EE9CCC-DBB3-42B4-ACDA-AEDCB72B6827}"/>
              </a:ext>
            </a:extLst>
          </p:cNvPr>
          <p:cNvSpPr>
            <a:spLocks noGrp="1"/>
          </p:cNvSpPr>
          <p:nvPr>
            <p:ph type="dt" sz="half" idx="10"/>
          </p:nvPr>
        </p:nvSpPr>
        <p:spPr/>
        <p:txBody>
          <a:bodyPr/>
          <a:lstStyle/>
          <a:p>
            <a:fld id="{FAC5ED77-E63F-4614-A211-FF0E179E9980}" type="datetimeFigureOut">
              <a:rPr lang="en-US" smtClean="0"/>
              <a:t>10/9/2024</a:t>
            </a:fld>
            <a:endParaRPr lang="en-US"/>
          </a:p>
        </p:txBody>
      </p:sp>
      <p:sp>
        <p:nvSpPr>
          <p:cNvPr id="6" name="Footer Placeholder 5">
            <a:extLst>
              <a:ext uri="{FF2B5EF4-FFF2-40B4-BE49-F238E27FC236}">
                <a16:creationId xmlns:a16="http://schemas.microsoft.com/office/drawing/2014/main" xmlns="" id="{F9783639-CAF8-4F17-B078-03DC36E03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51B8FE-422B-4C41-A829-F019FD371171}"/>
              </a:ext>
            </a:extLst>
          </p:cNvPr>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8597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27029C-4283-4F5F-AE6D-901BCA433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78B4E9-FEDF-4249-A753-7B2BD1138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6D7E8A-068A-4343-A0C4-DC6B922F4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ED77-E63F-4614-A211-FF0E179E9980}" type="datetimeFigureOut">
              <a:rPr lang="en-US" smtClean="0"/>
              <a:t>10/9/2024</a:t>
            </a:fld>
            <a:endParaRPr lang="en-US"/>
          </a:p>
        </p:txBody>
      </p:sp>
      <p:sp>
        <p:nvSpPr>
          <p:cNvPr id="5" name="Footer Placeholder 4">
            <a:extLst>
              <a:ext uri="{FF2B5EF4-FFF2-40B4-BE49-F238E27FC236}">
                <a16:creationId xmlns:a16="http://schemas.microsoft.com/office/drawing/2014/main" xmlns="" id="{A496F2DD-EB9D-41E5-8545-25261CED4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8762299-795C-478F-9A59-6FDAEE142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25273-407A-457C-845B-8166E70E5B4D}" type="slidenum">
              <a:rPr lang="en-US" smtClean="0"/>
              <a:t>‹#›</a:t>
            </a:fld>
            <a:endParaRPr lang="en-US"/>
          </a:p>
        </p:txBody>
      </p:sp>
    </p:spTree>
    <p:extLst>
      <p:ext uri="{BB962C8B-B14F-4D97-AF65-F5344CB8AC3E}">
        <p14:creationId xmlns:p14="http://schemas.microsoft.com/office/powerpoint/2010/main" val="356769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00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6440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4822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10269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365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883173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1.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50000"/>
              </a:spcBef>
              <a:spcAft>
                <a:spcPct val="0"/>
              </a:spcAft>
            </a:pPr>
            <a:r>
              <a:rPr lang="en-US" altLang="en-US" sz="2622" b="1" dirty="0">
                <a:solidFill>
                  <a:srgbClr val="FF0066"/>
                </a:solidFill>
                <a:latin typeface="Times New Roman" pitchFamily="18" charset="0"/>
              </a:rPr>
              <a:t>TRƯỜNG TIỂU HỌC </a:t>
            </a:r>
            <a:r>
              <a:rPr lang="en-US" altLang="en-US" sz="2622" b="1" dirty="0" smtClean="0">
                <a:solidFill>
                  <a:srgbClr val="FF0066"/>
                </a:solidFill>
                <a:latin typeface="Times New Roman" pitchFamily="18" charset="0"/>
              </a:rPr>
              <a:t>NGỌC SƠN</a:t>
            </a:r>
            <a:endParaRPr lang="en-US" altLang="en-US" sz="2622"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149352"/>
            <a:ext cx="1471990" cy="191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1833676"/>
            <a:ext cx="8186058" cy="198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Bef>
                <a:spcPts val="1348"/>
              </a:spcBef>
              <a:spcAft>
                <a:spcPct val="0"/>
              </a:spcAft>
              <a:defRPr/>
            </a:pPr>
            <a:r>
              <a:rPr lang="en-US" sz="2996"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defTabSz="684886"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684886" eaLnBrk="1" fontAlgn="base" hangingPunct="1">
              <a:spcBef>
                <a:spcPts val="1348"/>
              </a:spcBef>
              <a:spcAft>
                <a:spcPct val="0"/>
              </a:spcAft>
              <a:defRPr/>
            </a:pP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8: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TẠM</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BIỆT</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MÙA</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HÈ</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0843" y="4250650"/>
            <a:ext cx="2772424" cy="19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65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1450" y="2171700"/>
            <a:ext cx="12020550" cy="707886"/>
          </a:xfrm>
          <a:prstGeom prst="rect">
            <a:avLst/>
          </a:prstGeom>
          <a:noFill/>
        </p:spPr>
        <p:txBody>
          <a:bodyPr wrap="square" rtlCol="0">
            <a:spAutoFit/>
          </a:bodyPr>
          <a:lstStyle/>
          <a:p>
            <a:r>
              <a:rPr lang="en-US" sz="4000" b="1">
                <a:latin typeface="Times New Roman" pitchFamily="18" charset="0"/>
                <a:cs typeface="Times New Roman" pitchFamily="18" charset="0"/>
              </a:rPr>
              <a:t>      Tỉ tê: nói nhỏ với giọng thân mật như tâm tình.</a:t>
            </a:r>
          </a:p>
        </p:txBody>
      </p:sp>
    </p:spTree>
    <p:extLst>
      <p:ext uri="{BB962C8B-B14F-4D97-AF65-F5344CB8AC3E}">
        <p14:creationId xmlns:p14="http://schemas.microsoft.com/office/powerpoint/2010/main" val="227240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xmlns="" id="{3AD49C0B-5639-43C2-A4E4-4AB4132B3E76}"/>
              </a:ext>
            </a:extLst>
          </p:cNvPr>
          <p:cNvSpPr txBox="1">
            <a:spLocks/>
          </p:cNvSpPr>
          <p:nvPr/>
        </p:nvSpPr>
        <p:spPr>
          <a:xfrm>
            <a:off x="3627151" y="516227"/>
            <a:ext cx="5236895" cy="75136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4800" b="1">
                <a:solidFill>
                  <a:srgbClr val="002060"/>
                </a:solidFill>
                <a:latin typeface="Times New Roman" panose="02020603050405020304" pitchFamily="18" charset="0"/>
                <a:cs typeface="Times New Roman" panose="02020603050405020304" pitchFamily="18" charset="0"/>
              </a:rPr>
              <a:t>Luyện đọc đoạn 4</a:t>
            </a:r>
          </a:p>
          <a:p>
            <a:pPr marL="0" indent="0" algn="ctr">
              <a:buFont typeface="Arial" panose="020B0604020202020204" pitchFamily="34" charset="0"/>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95850" y="2933700"/>
            <a:ext cx="184731" cy="369332"/>
          </a:xfrm>
          <a:prstGeom prst="rect">
            <a:avLst/>
          </a:prstGeom>
          <a:noFill/>
        </p:spPr>
        <p:txBody>
          <a:bodyPr wrap="none" rtlCol="0">
            <a:spAutoFit/>
          </a:bodyPr>
          <a:lstStyle/>
          <a:p>
            <a:endParaRPr lang="en-US"/>
          </a:p>
        </p:txBody>
      </p:sp>
      <p:sp>
        <p:nvSpPr>
          <p:cNvPr id="7" name="Rectangle 6"/>
          <p:cNvSpPr/>
          <p:nvPr/>
        </p:nvSpPr>
        <p:spPr>
          <a:xfrm>
            <a:off x="284922" y="2198888"/>
            <a:ext cx="11622156" cy="2862322"/>
          </a:xfrm>
          <a:prstGeom prst="rect">
            <a:avLst/>
          </a:prstGeom>
        </p:spPr>
        <p:txBody>
          <a:bodyPr wrap="square">
            <a:spAutoFit/>
          </a:bodyPr>
          <a:lstStyle/>
          <a:p>
            <a:pPr algn="just"/>
            <a:r>
              <a:rPr lang="en-US" sz="3600" dirty="0">
                <a:latin typeface="+mj-lt"/>
              </a:rPr>
              <a:t>	</a:t>
            </a:r>
            <a:r>
              <a:rPr lang="vi-VN" sz="3600" b="1" dirty="0">
                <a:latin typeface="Times New Roman" pitchFamily="18" charset="0"/>
                <a:cs typeface="Times New Roman"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p:txBody>
      </p:sp>
    </p:spTree>
    <p:extLst>
      <p:ext uri="{BB962C8B-B14F-4D97-AF65-F5344CB8AC3E}">
        <p14:creationId xmlns:p14="http://schemas.microsoft.com/office/powerpoint/2010/main" val="380250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2120" y="1910256"/>
            <a:ext cx="10866783" cy="156966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b="1" dirty="0">
                <a:latin typeface="Times New Roman" pitchFamily="18" charset="0"/>
                <a:cs typeface="Times New Roman" pitchFamily="18" charset="0"/>
              </a:rPr>
              <a:t>Diệu yêu những người cô, người bác tảo tần bán từng giỏ cua, mớ tép; yêu cả những người bà sáng nào cũng dắt cháu đi mua một ít kẹo bột, vài chiếc bánh mì,…</a:t>
            </a:r>
          </a:p>
        </p:txBody>
      </p:sp>
      <p:sp>
        <p:nvSpPr>
          <p:cNvPr id="8" name="TextBox 7"/>
          <p:cNvSpPr txBox="1"/>
          <p:nvPr/>
        </p:nvSpPr>
        <p:spPr>
          <a:xfrm>
            <a:off x="6060385" y="1870149"/>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2078926" y="2336895"/>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3452059" y="2341143"/>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5473495" y="2825292"/>
            <a:ext cx="35118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9199504" y="2825292"/>
            <a:ext cx="66839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2609850" y="1907756"/>
            <a:ext cx="104099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yêu</a:t>
            </a:r>
            <a:endParaRPr lang="en-US" sz="3200" dirty="0">
              <a:solidFill>
                <a:srgbClr val="FF0000"/>
              </a:solidFill>
            </a:endParaRP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849624" y="4348926"/>
            <a:ext cx="3598926" cy="2509074"/>
          </a:xfrm>
          <a:prstGeom prst="rect">
            <a:avLst/>
          </a:prstGeom>
        </p:spPr>
      </p:pic>
      <p:sp>
        <p:nvSpPr>
          <p:cNvPr id="18" name="TextBox 17"/>
          <p:cNvSpPr txBox="1"/>
          <p:nvPr/>
        </p:nvSpPr>
        <p:spPr>
          <a:xfrm>
            <a:off x="7886700" y="1870149"/>
            <a:ext cx="40005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7583902" y="2355435"/>
            <a:ext cx="35118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flipH="1">
            <a:off x="3650841" y="2402698"/>
            <a:ext cx="1822654"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yêu cả</a:t>
            </a:r>
            <a:endParaRPr lang="en-US" sz="3200" dirty="0">
              <a:solidFill>
                <a:srgbClr val="FF0000"/>
              </a:solidFill>
            </a:endParaRPr>
          </a:p>
        </p:txBody>
      </p:sp>
    </p:spTree>
    <p:extLst>
      <p:ext uri="{BB962C8B-B14F-4D97-AF65-F5344CB8AC3E}">
        <p14:creationId xmlns:p14="http://schemas.microsoft.com/office/powerpoint/2010/main" val="9348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6842" y="838200"/>
            <a:ext cx="10879901" cy="707886"/>
          </a:xfrm>
          <a:prstGeom prst="rect">
            <a:avLst/>
          </a:prstGeom>
          <a:noFill/>
        </p:spPr>
        <p:txBody>
          <a:bodyPr wrap="none" rtlCol="0">
            <a:spAutoFit/>
          </a:bodyPr>
          <a:lstStyle/>
          <a:p>
            <a:r>
              <a:rPr lang="en-US" sz="4000" b="1" dirty="0" err="1">
                <a:latin typeface="Times New Roman" pitchFamily="18" charset="0"/>
                <a:cs typeface="Times New Roman" pitchFamily="18" charset="0"/>
              </a:rPr>
              <a:t>Tảo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tần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chỉ</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nữ</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đảm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đang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chịu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khó</a:t>
            </a:r>
            <a:r>
              <a:rPr lang="en-US" sz="4000" b="1" dirty="0">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90751"/>
            <a:ext cx="77343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65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xmlns="" id="{3AD49C0B-5639-43C2-A4E4-4AB4132B3E76}"/>
              </a:ext>
            </a:extLst>
          </p:cNvPr>
          <p:cNvSpPr txBox="1">
            <a:spLocks/>
          </p:cNvSpPr>
          <p:nvPr/>
        </p:nvSpPr>
        <p:spPr>
          <a:xfrm>
            <a:off x="3477552" y="516227"/>
            <a:ext cx="5236895" cy="75136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4800" b="1">
                <a:solidFill>
                  <a:srgbClr val="002060"/>
                </a:solidFill>
                <a:latin typeface="Times New Roman" panose="02020603050405020304" pitchFamily="18" charset="0"/>
                <a:cs typeface="Times New Roman" panose="02020603050405020304" pitchFamily="18" charset="0"/>
              </a:rPr>
              <a:t>Luyện đọc đoạn 5</a:t>
            </a:r>
          </a:p>
          <a:p>
            <a:pPr marL="0" indent="0" algn="ctr">
              <a:buFont typeface="Arial" panose="020B0604020202020204" pitchFamily="34" charset="0"/>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6750" y="2196584"/>
            <a:ext cx="12720929" cy="646331"/>
          </a:xfrm>
          <a:prstGeom prst="rect">
            <a:avLst/>
          </a:prstGeom>
        </p:spPr>
        <p:txBody>
          <a:bodyPr wrap="square">
            <a:spAutoFit/>
          </a:bodyPr>
          <a:lstStyle/>
          <a:p>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Tạm biệt mùa hè, mai Diệu sẽ bước vào năm học mới…</a:t>
            </a:r>
            <a:endParaRPr lang="en-US" sz="3600" b="1"/>
          </a:p>
        </p:txBody>
      </p:sp>
    </p:spTree>
    <p:extLst>
      <p:ext uri="{BB962C8B-B14F-4D97-AF65-F5344CB8AC3E}">
        <p14:creationId xmlns:p14="http://schemas.microsoft.com/office/powerpoint/2010/main" val="386454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4A8AE4-2C38-4A2D-97D0-7D989799405A}"/>
              </a:ext>
            </a:extLst>
          </p:cNvPr>
          <p:cNvSpPr>
            <a:spLocks noGrp="1"/>
          </p:cNvSpPr>
          <p:nvPr>
            <p:ph idx="1"/>
          </p:nvPr>
        </p:nvSpPr>
        <p:spPr>
          <a:xfrm>
            <a:off x="639129" y="254000"/>
            <a:ext cx="10882745" cy="651986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buNone/>
            </a:pPr>
            <a:r>
              <a:rPr lang="en-US" b="1">
                <a:latin typeface="Times New Roman" panose="02020603050405020304" pitchFamily="18" charset="0"/>
                <a:cs typeface="Times New Roman" panose="02020603050405020304" pitchFamily="18" charset="0"/>
              </a:rPr>
              <a:t>	</a:t>
            </a:r>
          </a:p>
          <a:p>
            <a:pPr marL="0" indent="0">
              <a:buNone/>
            </a:pPr>
            <a:r>
              <a:rPr lang="vi-VN"/>
              <a:t/>
            </a:r>
            <a:br>
              <a:rPr lang="vi-VN"/>
            </a:br>
            <a:r>
              <a:rPr lang="vi-VN"/>
              <a:t/>
            </a:r>
            <a:br>
              <a:rPr lang="vi-VN"/>
            </a:b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EB7F8C4D-3927-4A29-9E7A-F0D74F4192B4}"/>
              </a:ext>
            </a:extLst>
          </p:cNvPr>
          <p:cNvSpPr txBox="1"/>
          <p:nvPr/>
        </p:nvSpPr>
        <p:spPr>
          <a:xfrm>
            <a:off x="3962400" y="0"/>
            <a:ext cx="4191000"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b="1">
                <a:solidFill>
                  <a:srgbClr val="C00000"/>
                </a:solidFill>
                <a:latin typeface="Times New Roman" panose="02020603050405020304" pitchFamily="18" charset="0"/>
                <a:cs typeface="Times New Roman" panose="02020603050405020304" pitchFamily="18" charset="0"/>
              </a:rPr>
              <a:t>TẠM BIỆT MÙA HÈ</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33500" y="1485900"/>
            <a:ext cx="184731" cy="369332"/>
          </a:xfrm>
          <a:prstGeom prst="rect">
            <a:avLst/>
          </a:prstGeom>
          <a:noFill/>
        </p:spPr>
        <p:txBody>
          <a:bodyPr wrap="none" rtlCol="0">
            <a:spAutoFit/>
          </a:bodyPr>
          <a:lstStyle/>
          <a:p>
            <a:endParaRPr lang="en-US"/>
          </a:p>
        </p:txBody>
      </p:sp>
      <p:sp>
        <p:nvSpPr>
          <p:cNvPr id="7" name="Rectangle 6"/>
          <p:cNvSpPr/>
          <p:nvPr/>
        </p:nvSpPr>
        <p:spPr>
          <a:xfrm>
            <a:off x="662608" y="648064"/>
            <a:ext cx="10866783" cy="6124754"/>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	</a:t>
            </a:r>
            <a:r>
              <a:rPr lang="vi-VN" sz="2400">
                <a:latin typeface="Times New Roman" pitchFamily="18" charset="0"/>
                <a:cs typeface="Times New Roman"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Tạm biệt mùa hè, mai Diệu sẽ bước vào năm học mới…</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(Theo Vũ Thị Huyền Trang)</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flipH="1">
            <a:off x="2200137" y="6299549"/>
            <a:ext cx="3524526" cy="58477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Đọc nối </a:t>
            </a:r>
            <a:r>
              <a:rPr lang="en-US" sz="3200" b="1">
                <a:solidFill>
                  <a:srgbClr val="002060"/>
                </a:solidFill>
                <a:latin typeface="Times New Roman" panose="02020603050405020304" pitchFamily="18" charset="0"/>
                <a:cs typeface="Times New Roman" panose="02020603050405020304" pitchFamily="18" charset="0"/>
              </a:rPr>
              <a:t>tiếp 5 </a:t>
            </a:r>
            <a:r>
              <a:rPr lang="en-US" sz="3200" b="1" dirty="0">
                <a:solidFill>
                  <a:srgbClr val="002060"/>
                </a:solidFill>
                <a:latin typeface="Times New Roman" panose="02020603050405020304" pitchFamily="18" charset="0"/>
                <a:cs typeface="Times New Roman" panose="02020603050405020304" pitchFamily="18" charset="0"/>
              </a:rPr>
              <a:t>đoạn</a:t>
            </a:r>
          </a:p>
        </p:txBody>
      </p:sp>
    </p:spTree>
    <p:extLst>
      <p:ext uri="{BB962C8B-B14F-4D97-AF65-F5344CB8AC3E}">
        <p14:creationId xmlns:p14="http://schemas.microsoft.com/office/powerpoint/2010/main" val="4396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67517" y="515306"/>
            <a:ext cx="1998496" cy="461217"/>
            <a:chOff x="6651116" y="743102"/>
            <a:chExt cx="2623026" cy="615737"/>
          </a:xfrm>
        </p:grpSpPr>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535881" y="2173294"/>
            <a:ext cx="0" cy="4052505"/>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26139" y="1995424"/>
            <a:ext cx="7248847" cy="968214"/>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846" b="1" dirty="0" err="1">
                <a:solidFill>
                  <a:srgbClr val="FF0000"/>
                </a:solidFill>
                <a:latin typeface="Times New Roman" pitchFamily="18" charset="0"/>
                <a:cs typeface="Times New Roman" pitchFamily="18" charset="0"/>
              </a:rPr>
              <a:t>Câu</a:t>
            </a:r>
            <a:r>
              <a:rPr lang="en-US" sz="2846" b="1" dirty="0">
                <a:solidFill>
                  <a:srgbClr val="FF0000"/>
                </a:solidFill>
                <a:latin typeface="Times New Roman" pitchFamily="18" charset="0"/>
                <a:cs typeface="Times New Roman" pitchFamily="18" charset="0"/>
              </a:rPr>
              <a:t> </a:t>
            </a:r>
            <a:r>
              <a:rPr lang="en-US" sz="2846" b="1" dirty="0" err="1">
                <a:solidFill>
                  <a:srgbClr val="FF0000"/>
                </a:solidFill>
                <a:latin typeface="Times New Roman" pitchFamily="18" charset="0"/>
                <a:cs typeface="Times New Roman" pitchFamily="18" charset="0"/>
              </a:rPr>
              <a:t>1:Vì</a:t>
            </a:r>
            <a:r>
              <a:rPr lang="vi-VN" sz="2846" b="1" dirty="0">
                <a:solidFill>
                  <a:srgbClr val="FF0000"/>
                </a:solidFill>
                <a:latin typeface="Times New Roman" panose="02020603050405020304" pitchFamily="18" charset="0"/>
                <a:cs typeface="Times New Roman" panose="02020603050405020304" pitchFamily="18" charset="0"/>
              </a:rPr>
              <a:t> sao đêm trước khai giảng,Diệu nằm mãi mà không ngủ được</a:t>
            </a:r>
            <a:r>
              <a:rPr lang="en-US" sz="2846"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4726138" y="2873639"/>
            <a:ext cx="7134692" cy="1406154"/>
          </a:xfrm>
          <a:prstGeom prst="rect">
            <a:avLst/>
          </a:prstGeom>
        </p:spPr>
        <p:txBody>
          <a:bodyPr wrap="square">
            <a:spAutoFit/>
          </a:bodyPr>
          <a:lstStyle/>
          <a:p>
            <a:pPr algn="just" defTabSz="684886" eaLnBrk="0" fontAlgn="base" hangingPunct="0">
              <a:spcBef>
                <a:spcPct val="0"/>
              </a:spcBef>
              <a:spcAft>
                <a:spcPct val="0"/>
              </a:spcAft>
            </a:pPr>
            <a:r>
              <a:rPr lang="vi-VN" sz="2846" b="1" dirty="0">
                <a:solidFill>
                  <a:srgbClr val="0000CC"/>
                </a:solidFill>
                <a:latin typeface="Times New Roman" panose="02020603050405020304" pitchFamily="18" charset="0"/>
                <a:cs typeface="Times New Roman" panose="02020603050405020304" pitchFamily="18" charset="0"/>
              </a:rPr>
              <a:t> </a:t>
            </a:r>
            <a:r>
              <a:rPr lang="en-US" sz="2846" b="1" dirty="0">
                <a:solidFill>
                  <a:srgbClr val="0000CC"/>
                </a:solidFill>
                <a:latin typeface="Times New Roman" panose="02020603050405020304" pitchFamily="18" charset="0"/>
                <a:cs typeface="Times New Roman" panose="02020603050405020304" pitchFamily="18" charset="0"/>
              </a:rPr>
              <a:t>	</a:t>
            </a:r>
            <a:r>
              <a:rPr lang="vi-VN" sz="2846" b="1" dirty="0">
                <a:solidFill>
                  <a:srgbClr val="0000CC"/>
                </a:solidFill>
                <a:latin typeface="Times New Roman" panose="02020603050405020304" pitchFamily="18" charset="0"/>
                <a:cs typeface="Times New Roman" panose="02020603050405020304" pitchFamily="18" charset="0"/>
              </a:rPr>
              <a:t>Đêm trước khai giảng,Diệu nằm mãi mà không ngủ được vì háo hức chờ đến sớm mai đến lớp.</a:t>
            </a:r>
            <a:endParaRPr lang="en-US" sz="2846"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73017" y="4256878"/>
            <a:ext cx="7665632" cy="530273"/>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2: </a:t>
            </a:r>
            <a:r>
              <a:rPr lang="en-US" sz="2846" b="1" dirty="0" err="1">
                <a:solidFill>
                  <a:srgbClr val="FF0000"/>
                </a:solidFill>
                <a:latin typeface="Times New Roman" panose="02020603050405020304" pitchFamily="18" charset="0"/>
                <a:cs typeface="Times New Roman" panose="02020603050405020304" pitchFamily="18" charset="0"/>
              </a:rPr>
              <a:t>Mùa</a:t>
            </a:r>
            <a:r>
              <a:rPr lang="vi-VN" sz="2846" b="1" dirty="0">
                <a:solidFill>
                  <a:srgbClr val="FF0000"/>
                </a:solidFill>
                <a:latin typeface="Times New Roman" panose="02020603050405020304" pitchFamily="18" charset="0"/>
                <a:cs typeface="Times New Roman" panose="02020603050405020304" pitchFamily="18" charset="0"/>
              </a:rPr>
              <a:t> hè, Diệu đã làm những gì?</a:t>
            </a:r>
            <a:endParaRPr lang="en-US" sz="2846" b="1" dirty="0">
              <a:solidFill>
                <a:srgbClr val="FF0000"/>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E92E0262-EC51-83A2-B30C-FD9E5A277E2F}"/>
              </a:ext>
            </a:extLst>
          </p:cNvPr>
          <p:cNvSpPr txBox="1"/>
          <p:nvPr/>
        </p:nvSpPr>
        <p:spPr>
          <a:xfrm>
            <a:off x="4840294" y="4762874"/>
            <a:ext cx="7134692" cy="945131"/>
          </a:xfrm>
          <a:prstGeom prst="rect">
            <a:avLst/>
          </a:prstGeom>
          <a:noFill/>
        </p:spPr>
        <p:txBody>
          <a:bodyPr wrap="square">
            <a:spAutoFit/>
          </a:bodyPr>
          <a:lstStyle/>
          <a:p>
            <a:pPr defTabSz="684886" eaLnBrk="0" fontAlgn="base" hangingPunct="0">
              <a:spcBef>
                <a:spcPct val="0"/>
              </a:spcBef>
              <a:spcAft>
                <a:spcPct val="0"/>
              </a:spcAft>
            </a:pPr>
            <a:r>
              <a:rPr lang="nl-NL" sz="2696" b="1" dirty="0">
                <a:solidFill>
                  <a:srgbClr val="0000CC"/>
                </a:solidFill>
                <a:latin typeface="Times New Roman" panose="02020603050405020304" pitchFamily="18" charset="0"/>
                <a:ea typeface="Times New Roman" panose="02020603050405020304" pitchFamily="18" charset="0"/>
              </a:rPr>
              <a:t>Mùa</a:t>
            </a:r>
            <a:r>
              <a:rPr lang="vi-VN" sz="2696" b="1" dirty="0">
                <a:solidFill>
                  <a:srgbClr val="0000CC"/>
                </a:solidFill>
                <a:latin typeface="Times New Roman" panose="02020603050405020304" pitchFamily="18" charset="0"/>
                <a:ea typeface="Times New Roman" panose="02020603050405020304" pitchFamily="18" charset="0"/>
              </a:rPr>
              <a:t> hè,</a:t>
            </a:r>
            <a:r>
              <a:rPr lang="en-US" sz="2696" b="1" dirty="0">
                <a:solidFill>
                  <a:srgbClr val="0000CC"/>
                </a:solidFill>
                <a:latin typeface="Times New Roman" panose="02020603050405020304" pitchFamily="18" charset="0"/>
                <a:ea typeface="Times New Roman" panose="02020603050405020304" pitchFamily="18" charset="0"/>
              </a:rPr>
              <a:t> </a:t>
            </a:r>
            <a:r>
              <a:rPr lang="vi-VN" sz="2696" b="1" dirty="0">
                <a:solidFill>
                  <a:srgbClr val="0000CC"/>
                </a:solidFill>
                <a:latin typeface="Times New Roman" panose="02020603050405020304" pitchFamily="18" charset="0"/>
                <a:ea typeface="Times New Roman" panose="02020603050405020304" pitchFamily="18" charset="0"/>
              </a:rPr>
              <a:t>Diệu đã </a:t>
            </a:r>
            <a:r>
              <a:rPr lang="vi-VN" sz="2846" b="1" dirty="0">
                <a:solidFill>
                  <a:srgbClr val="0000CC"/>
                </a:solidFill>
                <a:latin typeface="Times New Roman" panose="02020603050405020304" pitchFamily="18" charset="0"/>
                <a:ea typeface="Times New Roman" panose="02020603050405020304" pitchFamily="18" charset="0"/>
              </a:rPr>
              <a:t>đi</a:t>
            </a:r>
            <a:r>
              <a:rPr lang="vi-VN" sz="2696" b="1" dirty="0">
                <a:solidFill>
                  <a:srgbClr val="0000CC"/>
                </a:solidFill>
                <a:latin typeface="Times New Roman" panose="02020603050405020304" pitchFamily="18" charset="0"/>
                <a:ea typeface="Times New Roman" panose="02020603050405020304" pitchFamily="18" charset="0"/>
              </a:rPr>
              <a:t> thu hái quả,</a:t>
            </a:r>
            <a:r>
              <a:rPr lang="en-US" sz="2696" b="1" dirty="0">
                <a:solidFill>
                  <a:srgbClr val="0000CC"/>
                </a:solidFill>
                <a:latin typeface="Times New Roman" panose="02020603050405020304" pitchFamily="18" charset="0"/>
                <a:ea typeface="Times New Roman" panose="02020603050405020304" pitchFamily="18" charset="0"/>
              </a:rPr>
              <a:t> </a:t>
            </a:r>
            <a:r>
              <a:rPr lang="vi-VN" sz="2696" b="1" dirty="0">
                <a:solidFill>
                  <a:srgbClr val="0000CC"/>
                </a:solidFill>
                <a:latin typeface="Times New Roman" panose="02020603050405020304" pitchFamily="18" charset="0"/>
                <a:ea typeface="Times New Roman" panose="02020603050405020304" pitchFamily="18" charset="0"/>
              </a:rPr>
              <a:t>đến chơi nhà bà cụ Khởi và cùng mẹ ra chợ</a:t>
            </a:r>
            <a:r>
              <a:rPr lang="vi-VN" sz="1348" b="1" dirty="0">
                <a:solidFill>
                  <a:srgbClr val="0000CC"/>
                </a:solidFill>
                <a:latin typeface="Times New Roman" panose="02020603050405020304" pitchFamily="18" charset="0"/>
                <a:ea typeface="Times New Roman" panose="02020603050405020304" pitchFamily="18" charset="0"/>
              </a:rPr>
              <a:t>.</a:t>
            </a:r>
            <a:endParaRPr lang="en-US" sz="1348" b="1" dirty="0">
              <a:solidFill>
                <a:srgbClr val="0000CC"/>
              </a:solidFill>
              <a:latin typeface="Arial" charset="0"/>
            </a:endParaRPr>
          </a:p>
        </p:txBody>
      </p:sp>
      <p:sp>
        <p:nvSpPr>
          <p:cNvPr id="39" name="Text Box 14">
            <a:extLst>
              <a:ext uri="{FF2B5EF4-FFF2-40B4-BE49-F238E27FC236}">
                <a16:creationId xmlns:a16="http://schemas.microsoft.com/office/drawing/2014/main" xmlns="" id="{0A0D72CF-8E67-6B15-0AD1-C34F78745250}"/>
              </a:ext>
            </a:extLst>
          </p:cNvPr>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 </a:t>
            </a:r>
            <a:r>
              <a:rPr lang="en-US" sz="2846" b="1" dirty="0" err="1">
                <a:solidFill>
                  <a:srgbClr val="0000CC"/>
                </a:solidFill>
                <a:effectLst>
                  <a:outerShdw blurRad="38100" dist="38100" dir="2700000" algn="tl">
                    <a:srgbClr val="000000">
                      <a:alpha val="43137"/>
                    </a:srgbClr>
                  </a:outerShdw>
                </a:effectLst>
                <a:latin typeface="Times New Roman" pitchFamily="18" charset="0"/>
              </a:rPr>
              <a:t>T1</a:t>
            </a:r>
            <a:r>
              <a:rPr lang="en-US" sz="2846" b="1" dirty="0">
                <a:solidFill>
                  <a:srgbClr val="0000CC"/>
                </a:solidFill>
                <a:effectLst>
                  <a:outerShdw blurRad="38100" dist="38100" dir="2700000" algn="tl">
                    <a:srgbClr val="000000">
                      <a:alpha val="43137"/>
                    </a:srgbClr>
                  </a:outerShdw>
                </a:effectLst>
                <a:latin typeface="Times New Roman" pitchFamily="18" charset="0"/>
              </a:rPr>
              <a:t>, 2)</a:t>
            </a:r>
          </a:p>
        </p:txBody>
      </p:sp>
      <p:sp>
        <p:nvSpPr>
          <p:cNvPr id="24" name="Rectangle 23"/>
          <p:cNvSpPr/>
          <p:nvPr/>
        </p:nvSpPr>
        <p:spPr>
          <a:xfrm>
            <a:off x="1184083" y="2049285"/>
            <a:ext cx="163947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háo h</a:t>
            </a:r>
            <a:r>
              <a:rPr lang="vi-VN" sz="2846" b="1" i="1" dirty="0">
                <a:solidFill>
                  <a:srgbClr val="FF0000"/>
                </a:solidFill>
                <a:latin typeface="Times New Roman" panose="02020603050405020304" pitchFamily="18" charset="0"/>
                <a:ea typeface="Times New Roman" panose="02020603050405020304" pitchFamily="18" charset="0"/>
              </a:rPr>
              <a:t>ức</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38" name="Rectangle 37"/>
          <p:cNvSpPr/>
          <p:nvPr/>
        </p:nvSpPr>
        <p:spPr>
          <a:xfrm>
            <a:off x="2766477" y="2075346"/>
            <a:ext cx="1769404"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FF0000"/>
                </a:solidFill>
                <a:latin typeface="Times New Roman" panose="02020603050405020304" pitchFamily="18" charset="0"/>
                <a:ea typeface="Times New Roman" panose="02020603050405020304" pitchFamily="18" charset="0"/>
              </a:rPr>
              <a:t>s</a:t>
            </a:r>
            <a:r>
              <a:rPr lang="vi-VN" sz="2846" b="1" i="1" dirty="0">
                <a:solidFill>
                  <a:srgbClr val="0000CC"/>
                </a:solidFill>
                <a:latin typeface="Times New Roman" panose="02020603050405020304" pitchFamily="18" charset="0"/>
                <a:ea typeface="Times New Roman" panose="02020603050405020304" pitchFamily="18" charset="0"/>
              </a:rPr>
              <a:t>ầu </a:t>
            </a:r>
            <a:r>
              <a:rPr lang="vi-VN" sz="2846" b="1" i="1" dirty="0">
                <a:solidFill>
                  <a:srgbClr val="FF0000"/>
                </a:solidFill>
                <a:latin typeface="Times New Roman" panose="02020603050405020304" pitchFamily="18" charset="0"/>
                <a:ea typeface="Times New Roman" panose="02020603050405020304" pitchFamily="18" charset="0"/>
              </a:rPr>
              <a:t>r</a:t>
            </a:r>
            <a:r>
              <a:rPr lang="vi-VN" sz="2846" b="1" i="1" dirty="0">
                <a:solidFill>
                  <a:srgbClr val="0000CC"/>
                </a:solidFill>
                <a:latin typeface="Times New Roman" panose="02020603050405020304" pitchFamily="18" charset="0"/>
                <a:ea typeface="Times New Roman" panose="02020603050405020304" pitchFamily="18" charset="0"/>
              </a:rPr>
              <a:t>iêng</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0" name="Rectangle 39"/>
          <p:cNvSpPr/>
          <p:nvPr/>
        </p:nvSpPr>
        <p:spPr>
          <a:xfrm>
            <a:off x="203884" y="2562983"/>
            <a:ext cx="1695085"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cụ Kh</a:t>
            </a:r>
            <a:r>
              <a:rPr lang="vi-VN" sz="2846" b="1" i="1" dirty="0">
                <a:solidFill>
                  <a:srgbClr val="FF0000"/>
                </a:solidFill>
                <a:latin typeface="Times New Roman" panose="02020603050405020304" pitchFamily="18" charset="0"/>
                <a:ea typeface="Times New Roman" panose="02020603050405020304" pitchFamily="18" charset="0"/>
              </a:rPr>
              <a:t>ởi</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7EC84A1C-237E-8331-E013-F38CF3D41426}"/>
              </a:ext>
            </a:extLst>
          </p:cNvPr>
          <p:cNvSpPr/>
          <p:nvPr/>
        </p:nvSpPr>
        <p:spPr>
          <a:xfrm>
            <a:off x="203884" y="2050592"/>
            <a:ext cx="104998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D</a:t>
            </a:r>
            <a:r>
              <a:rPr lang="vi-VN" sz="2846" b="1" i="1" dirty="0">
                <a:solidFill>
                  <a:srgbClr val="FF0000"/>
                </a:solidFill>
                <a:latin typeface="Times New Roman" panose="02020603050405020304" pitchFamily="18" charset="0"/>
                <a:ea typeface="Times New Roman" panose="02020603050405020304" pitchFamily="18" charset="0"/>
              </a:rPr>
              <a:t>iệu</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3" name="Rectangle 42"/>
          <p:cNvSpPr/>
          <p:nvPr/>
        </p:nvSpPr>
        <p:spPr>
          <a:xfrm>
            <a:off x="251658" y="3090459"/>
            <a:ext cx="4165307" cy="3157916"/>
          </a:xfrm>
          <a:prstGeom prst="rect">
            <a:avLst/>
          </a:prstGeom>
        </p:spPr>
        <p:txBody>
          <a:bodyPr wrap="square">
            <a:spAutoFit/>
          </a:bodyPr>
          <a:lstStyle/>
          <a:p>
            <a:pPr algn="just" defTabSz="684886" eaLnBrk="0" fontAlgn="base" hangingPunct="0">
              <a:spcBef>
                <a:spcPct val="0"/>
              </a:spcBef>
              <a:spcAft>
                <a:spcPct val="0"/>
              </a:spcAft>
            </a:pPr>
            <a:r>
              <a:rPr lang="en-US" sz="2846" b="1">
                <a:solidFill>
                  <a:srgbClr val="0000CC"/>
                </a:solidFill>
                <a:latin typeface="Times New Roman" panose="02020603050405020304" pitchFamily="18" charset="0"/>
                <a:cs typeface="Times New Roman" panose="02020603050405020304" pitchFamily="18" charset="0"/>
              </a:rPr>
              <a:t>   </a:t>
            </a:r>
            <a:r>
              <a:rPr lang="en-US" sz="2846" b="1" i="1">
                <a:solidFill>
                  <a:srgbClr val="0000CC"/>
                </a:solidFill>
                <a:latin typeface="Times New Roman" panose="02020603050405020304" pitchFamily="18" charset="0"/>
                <a:cs typeface="Times New Roman" panose="02020603050405020304" pitchFamily="18" charset="0"/>
              </a:rPr>
              <a:t>Diệu</a:t>
            </a:r>
            <a:r>
              <a:rPr lang="vi-VN" sz="2846" b="1" i="1">
                <a:solidFill>
                  <a:srgbClr val="0000CC"/>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yêu những người cô</a:t>
            </a:r>
            <a:r>
              <a:rPr lang="en-US" sz="2846" b="1" i="1" dirty="0">
                <a:solidFill>
                  <a:srgbClr val="FF0000"/>
                </a:solidFill>
                <a:latin typeface="Times New Roman" panose="02020603050405020304" pitchFamily="18" charset="0"/>
                <a:cs typeface="Times New Roman" panose="02020603050405020304" pitchFamily="18" charset="0"/>
              </a:rPr>
              <a:t>/</a:t>
            </a:r>
            <a:r>
              <a:rPr lang="en-US" sz="2846" b="1" i="1" dirty="0" err="1">
                <a:solidFill>
                  <a:srgbClr val="0000CC"/>
                </a:solidFill>
                <a:latin typeface="Times New Roman" panose="02020603050405020304" pitchFamily="18" charset="0"/>
                <a:cs typeface="Times New Roman" panose="02020603050405020304" pitchFamily="18" charset="0"/>
              </a:rPr>
              <a:t>người</a:t>
            </a:r>
            <a:r>
              <a:rPr lang="vi-VN" sz="2846" b="1" i="1" dirty="0">
                <a:solidFill>
                  <a:srgbClr val="0000CC"/>
                </a:solidFill>
                <a:latin typeface="Times New Roman" panose="02020603050405020304" pitchFamily="18" charset="0"/>
                <a:cs typeface="Times New Roman" panose="02020603050405020304" pitchFamily="18" charset="0"/>
              </a:rPr>
              <a:t> bác</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tảo tần bán từng giỏ cua,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mớ </a:t>
            </a:r>
            <a:r>
              <a:rPr lang="vi-VN" sz="2846" b="1" i="1">
                <a:solidFill>
                  <a:srgbClr val="0000CC"/>
                </a:solidFill>
                <a:latin typeface="Times New Roman" panose="02020603050405020304" pitchFamily="18" charset="0"/>
                <a:cs typeface="Times New Roman" panose="02020603050405020304" pitchFamily="18" charset="0"/>
              </a:rPr>
              <a:t>tép:</a:t>
            </a:r>
            <a:r>
              <a:rPr lang="en-US" sz="2846" b="1" i="1">
                <a:solidFill>
                  <a:srgbClr val="FF0000"/>
                </a:solidFill>
                <a:latin typeface="Times New Roman" panose="02020603050405020304" pitchFamily="18" charset="0"/>
                <a:cs typeface="Times New Roman" panose="02020603050405020304" pitchFamily="18" charset="0"/>
              </a:rPr>
              <a:t>/</a:t>
            </a:r>
            <a:r>
              <a:rPr lang="vi-VN" sz="2846" b="1" i="1">
                <a:solidFill>
                  <a:srgbClr val="0000CC"/>
                </a:solidFill>
                <a:latin typeface="Times New Roman" panose="02020603050405020304" pitchFamily="18" charset="0"/>
                <a:cs typeface="Times New Roman" panose="02020603050405020304" pitchFamily="18" charset="0"/>
              </a:rPr>
              <a:t>Yêu </a:t>
            </a:r>
            <a:r>
              <a:rPr lang="vi-VN" sz="2846" b="1" i="1" dirty="0">
                <a:solidFill>
                  <a:srgbClr val="0000CC"/>
                </a:solidFill>
                <a:latin typeface="Times New Roman" panose="02020603050405020304" pitchFamily="18" charset="0"/>
                <a:cs typeface="Times New Roman" panose="02020603050405020304" pitchFamily="18" charset="0"/>
              </a:rPr>
              <a:t>cả những người bà</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sáng nào cũng dắt cháu đi mua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một ít kẹo bột,</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vài cái bánh mì.</a:t>
            </a:r>
            <a:r>
              <a:rPr lang="en-US" sz="2846"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19906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67517" y="515306"/>
            <a:ext cx="1998496" cy="461217"/>
            <a:chOff x="6651116" y="743102"/>
            <a:chExt cx="2623026" cy="615737"/>
          </a:xfrm>
        </p:grpSpPr>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611984" y="1995425"/>
            <a:ext cx="7580016" cy="945131"/>
          </a:xfrm>
          <a:prstGeom prst="rect">
            <a:avLst/>
          </a:prstGeom>
        </p:spPr>
        <p:txBody>
          <a:bodyPr wrap="square">
            <a:spAutoFit/>
          </a:bodyPr>
          <a:lstStyle/>
          <a:p>
            <a:pPr defTabSz="684886" eaLnBrk="0" fontAlgn="base" hangingPunct="0">
              <a:spcBef>
                <a:spcPct val="0"/>
              </a:spcBef>
              <a:spcAft>
                <a:spcPct val="0"/>
              </a:spcAft>
            </a:pPr>
            <a:r>
              <a:rPr lang="en-US" sz="284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3: </a:t>
            </a:r>
            <a:r>
              <a:rPr lang="en-US" sz="2696" b="1" dirty="0" err="1">
                <a:solidFill>
                  <a:srgbClr val="FF0000"/>
                </a:solidFill>
                <a:latin typeface="Times New Roman" panose="02020603050405020304" pitchFamily="18" charset="0"/>
                <a:cs typeface="Times New Roman" panose="02020603050405020304" pitchFamily="18" charset="0"/>
              </a:rPr>
              <a:t>Nói</a:t>
            </a:r>
            <a:r>
              <a:rPr lang="vi-VN" sz="2696" b="1" dirty="0">
                <a:solidFill>
                  <a:srgbClr val="FF0000"/>
                </a:solidFill>
                <a:latin typeface="Times New Roman" panose="02020603050405020304" pitchFamily="18" charset="0"/>
                <a:cs typeface="Times New Roman" panose="02020603050405020304" pitchFamily="18" charset="0"/>
              </a:rPr>
              <a:t> về những trải nghiệm của Diệu trong mùa hè?</a:t>
            </a:r>
            <a:endParaRPr lang="en-US" sz="2696" b="1"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56C4C9BC-6063-244C-8B2B-4B063A3393BF}"/>
              </a:ext>
            </a:extLst>
          </p:cNvPr>
          <p:cNvSpPr txBox="1"/>
          <p:nvPr/>
        </p:nvSpPr>
        <p:spPr>
          <a:xfrm>
            <a:off x="4726139" y="3274991"/>
            <a:ext cx="7357465" cy="1585819"/>
          </a:xfrm>
          <a:prstGeom prst="rect">
            <a:avLst/>
          </a:prstGeom>
          <a:noFill/>
        </p:spPr>
        <p:txBody>
          <a:bodyPr wrap="square">
            <a:spAutoFit/>
          </a:bodyPr>
          <a:lstStyle/>
          <a:p>
            <a:pPr algn="just" defTabSz="684886" eaLnBrk="0" fontAlgn="base" hangingPunct="0">
              <a:lnSpc>
                <a:spcPct val="120000"/>
              </a:lnSpc>
              <a:spcBef>
                <a:spcPct val="0"/>
              </a:spcBef>
              <a:spcAft>
                <a:spcPct val="0"/>
              </a:spcAft>
            </a:pPr>
            <a:r>
              <a:rPr lang="nl-NL" sz="2696" b="1">
                <a:solidFill>
                  <a:srgbClr val="0000CC"/>
                </a:solidFill>
                <a:latin typeface="Times New Roman" panose="02020603050405020304" pitchFamily="18" charset="0"/>
                <a:ea typeface="Times New Roman" panose="02020603050405020304" pitchFamily="18" charset="0"/>
              </a:rPr>
              <a:t>   Khi</a:t>
            </a:r>
            <a:r>
              <a:rPr lang="vi-VN" sz="2696" b="1">
                <a:solidFill>
                  <a:srgbClr val="0000CC"/>
                </a:solidFill>
                <a:latin typeface="Times New Roman" panose="02020603050405020304" pitchFamily="18" charset="0"/>
                <a:ea typeface="Times New Roman" panose="02020603050405020304" pitchFamily="18" charset="0"/>
              </a:rPr>
              <a:t> </a:t>
            </a:r>
            <a:r>
              <a:rPr lang="vi-VN" sz="2696" b="1" dirty="0">
                <a:solidFill>
                  <a:srgbClr val="0000CC"/>
                </a:solidFill>
                <a:latin typeface="Times New Roman" panose="02020603050405020304" pitchFamily="18" charset="0"/>
                <a:ea typeface="Times New Roman" panose="02020603050405020304" pitchFamily="18" charset="0"/>
              </a:rPr>
              <a:t>ở nhà bà cụ Khởi:Diệu chơi với bà và nghe bà kể chuyện,Diệu cảm nhận rằng bà làm được rất nhiều việc và kể chuyện rất hay.</a:t>
            </a:r>
            <a:endParaRPr lang="en-US" sz="2696" b="1" dirty="0">
              <a:solidFill>
                <a:srgbClr val="0000CC"/>
              </a:solidFill>
              <a:latin typeface="Times New Roman" panose="02020603050405020304" pitchFamily="18" charset="0"/>
              <a:ea typeface="Times New Roman" panose="02020603050405020304" pitchFamily="18" charset="0"/>
            </a:endParaRPr>
          </a:p>
        </p:txBody>
      </p:sp>
      <p:sp>
        <p:nvSpPr>
          <p:cNvPr id="39" name="TextBox 38">
            <a:extLst>
              <a:ext uri="{FF2B5EF4-FFF2-40B4-BE49-F238E27FC236}">
                <a16:creationId xmlns:a16="http://schemas.microsoft.com/office/drawing/2014/main" xmlns="" id="{83FF1DDA-D8CB-6288-882D-0A78318371A1}"/>
              </a:ext>
            </a:extLst>
          </p:cNvPr>
          <p:cNvSpPr txBox="1"/>
          <p:nvPr/>
        </p:nvSpPr>
        <p:spPr>
          <a:xfrm>
            <a:off x="4873633" y="4800561"/>
            <a:ext cx="6131035" cy="507190"/>
          </a:xfrm>
          <a:prstGeom prst="rect">
            <a:avLst/>
          </a:prstGeom>
          <a:noFill/>
        </p:spPr>
        <p:txBody>
          <a:bodyPr wrap="square">
            <a:spAutoFit/>
          </a:bodyPr>
          <a:lstStyle/>
          <a:p>
            <a:pPr defTabSz="684886" eaLnBrk="0" fontAlgn="base" hangingPunct="0">
              <a:spcBef>
                <a:spcPct val="0"/>
              </a:spcBef>
              <a:spcAft>
                <a:spcPct val="0"/>
              </a:spcAft>
            </a:pPr>
            <a:r>
              <a:rPr lang="vi-VN" sz="2696" b="1" dirty="0">
                <a:solidFill>
                  <a:srgbClr val="FF0000"/>
                </a:solidFill>
                <a:latin typeface="Times New Roman" panose="02020603050405020304" pitchFamily="18" charset="0"/>
                <a:cs typeface="Times New Roman" panose="02020603050405020304" pitchFamily="18" charset="0"/>
              </a:rPr>
              <a:t> b.</a:t>
            </a:r>
            <a:r>
              <a:rPr lang="en-US" sz="2696" b="1" dirty="0">
                <a:solidFill>
                  <a:srgbClr val="FF0000"/>
                </a:solidFill>
                <a:latin typeface="Times New Roman" panose="02020603050405020304" pitchFamily="18" charset="0"/>
                <a:cs typeface="Times New Roman" panose="02020603050405020304" pitchFamily="18" charset="0"/>
              </a:rPr>
              <a:t> </a:t>
            </a:r>
            <a:r>
              <a:rPr lang="vi-VN" sz="2696" b="1" dirty="0">
                <a:solidFill>
                  <a:srgbClr val="FF0000"/>
                </a:solidFill>
                <a:latin typeface="Times New Roman" panose="02020603050405020304" pitchFamily="18" charset="0"/>
                <a:cs typeface="Times New Roman" panose="02020603050405020304" pitchFamily="18" charset="0"/>
              </a:rPr>
              <a:t>Khi ở góc chợ quê nghèo.</a:t>
            </a:r>
            <a:endParaRPr lang="en-US" sz="2696" b="1" dirty="0">
              <a:solidFill>
                <a:srgbClr val="FF0000"/>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315D3697-F8B1-B0FA-7277-5A51907A0F0C}"/>
              </a:ext>
            </a:extLst>
          </p:cNvPr>
          <p:cNvSpPr txBox="1"/>
          <p:nvPr/>
        </p:nvSpPr>
        <p:spPr>
          <a:xfrm>
            <a:off x="4987788" y="2893673"/>
            <a:ext cx="6131035" cy="507190"/>
          </a:xfrm>
          <a:prstGeom prst="rect">
            <a:avLst/>
          </a:prstGeom>
          <a:noFill/>
        </p:spPr>
        <p:txBody>
          <a:bodyPr wrap="square">
            <a:spAutoFit/>
          </a:bodyPr>
          <a:lstStyle/>
          <a:p>
            <a:pPr defTabSz="684886" eaLnBrk="0" fontAlgn="base" hangingPunct="0">
              <a:spcBef>
                <a:spcPct val="0"/>
              </a:spcBef>
              <a:spcAft>
                <a:spcPct val="0"/>
              </a:spcAft>
            </a:pPr>
            <a:r>
              <a:rPr lang="vi-VN" sz="2696" b="1" dirty="0">
                <a:solidFill>
                  <a:srgbClr val="FF0000"/>
                </a:solidFill>
                <a:latin typeface="Times New Roman" panose="02020603050405020304" pitchFamily="18" charset="0"/>
                <a:cs typeface="Times New Roman" panose="02020603050405020304" pitchFamily="18" charset="0"/>
              </a:rPr>
              <a:t>a.</a:t>
            </a:r>
            <a:r>
              <a:rPr lang="en-US" sz="2696" b="1" dirty="0">
                <a:solidFill>
                  <a:srgbClr val="FF0000"/>
                </a:solidFill>
                <a:latin typeface="Times New Roman" panose="02020603050405020304" pitchFamily="18" charset="0"/>
                <a:cs typeface="Times New Roman" panose="02020603050405020304" pitchFamily="18" charset="0"/>
              </a:rPr>
              <a:t> </a:t>
            </a:r>
            <a:r>
              <a:rPr lang="vi-VN" sz="2696" b="1" dirty="0">
                <a:solidFill>
                  <a:srgbClr val="FF0000"/>
                </a:solidFill>
                <a:latin typeface="Times New Roman" panose="02020603050405020304" pitchFamily="18" charset="0"/>
                <a:cs typeface="Times New Roman" panose="02020603050405020304" pitchFamily="18" charset="0"/>
              </a:rPr>
              <a:t>Khi ở nhà bà cụ Khởi</a:t>
            </a:r>
            <a:endParaRPr lang="en-US" sz="2696" b="1" dirty="0">
              <a:solidFill>
                <a:srgbClr val="FF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9AC6784-E3A1-820D-4E42-D66E42E6072D}"/>
              </a:ext>
            </a:extLst>
          </p:cNvPr>
          <p:cNvSpPr txBox="1"/>
          <p:nvPr/>
        </p:nvSpPr>
        <p:spPr>
          <a:xfrm>
            <a:off x="4726138" y="5311266"/>
            <a:ext cx="7020538" cy="1336904"/>
          </a:xfrm>
          <a:prstGeom prst="rect">
            <a:avLst/>
          </a:prstGeom>
          <a:noFill/>
        </p:spPr>
        <p:txBody>
          <a:bodyPr wrap="square">
            <a:spAutoFit/>
          </a:bodyPr>
          <a:lstStyle/>
          <a:p>
            <a:pPr defTabSz="684886" eaLnBrk="0" fontAlgn="base" hangingPunct="0">
              <a:spcBef>
                <a:spcPct val="0"/>
              </a:spcBef>
              <a:spcAft>
                <a:spcPct val="0"/>
              </a:spcAft>
            </a:pPr>
            <a:r>
              <a:rPr lang="en-US" sz="2696" b="1">
                <a:solidFill>
                  <a:srgbClr val="0000CC"/>
                </a:solidFill>
                <a:latin typeface="Times New Roman" panose="02020603050405020304" pitchFamily="18" charset="0"/>
                <a:ea typeface="Times New Roman" panose="02020603050405020304" pitchFamily="18" charset="0"/>
              </a:rPr>
              <a:t>   </a:t>
            </a:r>
            <a:r>
              <a:rPr lang="vi-VN" sz="2696" b="1">
                <a:solidFill>
                  <a:srgbClr val="0000CC"/>
                </a:solidFill>
                <a:latin typeface="Times New Roman" panose="02020603050405020304" pitchFamily="18" charset="0"/>
                <a:ea typeface="Times New Roman" panose="02020603050405020304" pitchFamily="18" charset="0"/>
              </a:rPr>
              <a:t>Khi </a:t>
            </a:r>
            <a:r>
              <a:rPr lang="vi-VN" sz="2696" b="1" dirty="0">
                <a:solidFill>
                  <a:srgbClr val="0000CC"/>
                </a:solidFill>
                <a:latin typeface="Times New Roman" panose="02020603050405020304" pitchFamily="18" charset="0"/>
                <a:ea typeface="Times New Roman" panose="02020603050405020304" pitchFamily="18" charset="0"/>
              </a:rPr>
              <a:t>ở góc chợ quê nghèo,Diệu thấy nhiều con người và cuộc sống khác nhau,</a:t>
            </a:r>
            <a:r>
              <a:rPr lang="en-US" sz="2696" b="1" dirty="0">
                <a:solidFill>
                  <a:srgbClr val="0000CC"/>
                </a:solidFill>
                <a:latin typeface="Times New Roman" panose="02020603050405020304" pitchFamily="18" charset="0"/>
                <a:ea typeface="Times New Roman" panose="02020603050405020304" pitchFamily="18" charset="0"/>
              </a:rPr>
              <a:t> </a:t>
            </a:r>
            <a:r>
              <a:rPr lang="vi-VN" sz="2696" b="1" dirty="0">
                <a:solidFill>
                  <a:srgbClr val="0000CC"/>
                </a:solidFill>
                <a:latin typeface="Times New Roman" panose="02020603050405020304" pitchFamily="18" charset="0"/>
                <a:ea typeface="Times New Roman" panose="02020603050405020304" pitchFamily="18" charset="0"/>
              </a:rPr>
              <a:t>Diệu thấy yêu thương tất cả.</a:t>
            </a:r>
            <a:endParaRPr lang="en-US" sz="2696" b="1" dirty="0">
              <a:solidFill>
                <a:srgbClr val="0000CC"/>
              </a:solidFill>
              <a:latin typeface="Arial" charset="0"/>
            </a:endParaRPr>
          </a:p>
        </p:txBody>
      </p:sp>
      <p:sp>
        <p:nvSpPr>
          <p:cNvPr id="44" name="Text Box 14">
            <a:extLst>
              <a:ext uri="{FF2B5EF4-FFF2-40B4-BE49-F238E27FC236}">
                <a16:creationId xmlns:a16="http://schemas.microsoft.com/office/drawing/2014/main" xmlns="" id="{C8865DEE-8F78-3B0F-DB84-076C7DB7E0EA}"/>
              </a:ext>
            </a:extLst>
          </p:cNvPr>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 </a:t>
            </a:r>
            <a:r>
              <a:rPr lang="en-US" sz="2846" b="1" dirty="0" err="1">
                <a:solidFill>
                  <a:srgbClr val="0000CC"/>
                </a:solidFill>
                <a:effectLst>
                  <a:outerShdw blurRad="38100" dist="38100" dir="2700000" algn="tl">
                    <a:srgbClr val="000000">
                      <a:alpha val="43137"/>
                    </a:srgbClr>
                  </a:outerShdw>
                </a:effectLst>
                <a:latin typeface="Times New Roman" pitchFamily="18" charset="0"/>
              </a:rPr>
              <a:t>T1</a:t>
            </a:r>
            <a:r>
              <a:rPr lang="en-US" sz="2846" b="1" dirty="0">
                <a:solidFill>
                  <a:srgbClr val="0000CC"/>
                </a:solidFill>
                <a:effectLst>
                  <a:outerShdw blurRad="38100" dist="38100" dir="2700000" algn="tl">
                    <a:srgbClr val="000000">
                      <a:alpha val="43137"/>
                    </a:srgbClr>
                  </a:outerShdw>
                </a:effectLst>
                <a:latin typeface="Times New Roman" pitchFamily="18" charset="0"/>
              </a:rPr>
              <a:t>, 2)</a:t>
            </a:r>
          </a:p>
        </p:txBody>
      </p:sp>
      <p:cxnSp>
        <p:nvCxnSpPr>
          <p:cNvPr id="48" name="Straight Connector 47"/>
          <p:cNvCxnSpPr/>
          <p:nvPr/>
        </p:nvCxnSpPr>
        <p:spPr>
          <a:xfrm>
            <a:off x="4535881" y="2173294"/>
            <a:ext cx="0" cy="4052505"/>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1184083" y="2049285"/>
            <a:ext cx="163947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háo h</a:t>
            </a:r>
            <a:r>
              <a:rPr lang="vi-VN" sz="2846" b="1" i="1" dirty="0">
                <a:solidFill>
                  <a:srgbClr val="FF0000"/>
                </a:solidFill>
                <a:latin typeface="Times New Roman" panose="02020603050405020304" pitchFamily="18" charset="0"/>
                <a:ea typeface="Times New Roman" panose="02020603050405020304" pitchFamily="18" charset="0"/>
              </a:rPr>
              <a:t>ức</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50" name="Rectangle 49"/>
          <p:cNvSpPr/>
          <p:nvPr/>
        </p:nvSpPr>
        <p:spPr>
          <a:xfrm>
            <a:off x="2766477" y="2075346"/>
            <a:ext cx="1769404"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FF0000"/>
                </a:solidFill>
                <a:latin typeface="Times New Roman" panose="02020603050405020304" pitchFamily="18" charset="0"/>
                <a:ea typeface="Times New Roman" panose="02020603050405020304" pitchFamily="18" charset="0"/>
              </a:rPr>
              <a:t>s</a:t>
            </a:r>
            <a:r>
              <a:rPr lang="vi-VN" sz="2846" b="1" i="1" dirty="0">
                <a:solidFill>
                  <a:srgbClr val="0000CC"/>
                </a:solidFill>
                <a:latin typeface="Times New Roman" panose="02020603050405020304" pitchFamily="18" charset="0"/>
                <a:ea typeface="Times New Roman" panose="02020603050405020304" pitchFamily="18" charset="0"/>
              </a:rPr>
              <a:t>ầu </a:t>
            </a:r>
            <a:r>
              <a:rPr lang="vi-VN" sz="2846" b="1" i="1" dirty="0">
                <a:solidFill>
                  <a:srgbClr val="FF0000"/>
                </a:solidFill>
                <a:latin typeface="Times New Roman" panose="02020603050405020304" pitchFamily="18" charset="0"/>
                <a:ea typeface="Times New Roman" panose="02020603050405020304" pitchFamily="18" charset="0"/>
              </a:rPr>
              <a:t>r</a:t>
            </a:r>
            <a:r>
              <a:rPr lang="vi-VN" sz="2846" b="1" i="1" dirty="0">
                <a:solidFill>
                  <a:srgbClr val="0000CC"/>
                </a:solidFill>
                <a:latin typeface="Times New Roman" panose="02020603050405020304" pitchFamily="18" charset="0"/>
                <a:ea typeface="Times New Roman" panose="02020603050405020304" pitchFamily="18" charset="0"/>
              </a:rPr>
              <a:t>iêng</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51" name="Rectangle 50"/>
          <p:cNvSpPr/>
          <p:nvPr/>
        </p:nvSpPr>
        <p:spPr>
          <a:xfrm>
            <a:off x="203884" y="2562983"/>
            <a:ext cx="1695085"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cụ Kh</a:t>
            </a:r>
            <a:r>
              <a:rPr lang="vi-VN" sz="2846" b="1" i="1" dirty="0">
                <a:solidFill>
                  <a:srgbClr val="FF0000"/>
                </a:solidFill>
                <a:latin typeface="Times New Roman" panose="02020603050405020304" pitchFamily="18" charset="0"/>
                <a:ea typeface="Times New Roman" panose="02020603050405020304" pitchFamily="18" charset="0"/>
              </a:rPr>
              <a:t>ởi</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7EC84A1C-237E-8331-E013-F38CF3D41426}"/>
              </a:ext>
            </a:extLst>
          </p:cNvPr>
          <p:cNvSpPr/>
          <p:nvPr/>
        </p:nvSpPr>
        <p:spPr>
          <a:xfrm>
            <a:off x="203884" y="2050592"/>
            <a:ext cx="104998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D</a:t>
            </a:r>
            <a:r>
              <a:rPr lang="vi-VN" sz="2846" b="1" i="1" dirty="0">
                <a:solidFill>
                  <a:srgbClr val="FF0000"/>
                </a:solidFill>
                <a:latin typeface="Times New Roman" panose="02020603050405020304" pitchFamily="18" charset="0"/>
                <a:ea typeface="Times New Roman" panose="02020603050405020304" pitchFamily="18" charset="0"/>
              </a:rPr>
              <a:t>iệu</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53" name="Rectangle 52"/>
          <p:cNvSpPr/>
          <p:nvPr/>
        </p:nvSpPr>
        <p:spPr>
          <a:xfrm>
            <a:off x="251658" y="3090459"/>
            <a:ext cx="4165307" cy="3157916"/>
          </a:xfrm>
          <a:prstGeom prst="rect">
            <a:avLst/>
          </a:prstGeom>
        </p:spPr>
        <p:txBody>
          <a:bodyPr wrap="square">
            <a:spAutoFit/>
          </a:bodyPr>
          <a:lstStyle/>
          <a:p>
            <a:pPr algn="just" defTabSz="684886" eaLnBrk="0" fontAlgn="base" hangingPunct="0">
              <a:spcBef>
                <a:spcPct val="0"/>
              </a:spcBef>
              <a:spcAft>
                <a:spcPct val="0"/>
              </a:spcAft>
            </a:pPr>
            <a:r>
              <a:rPr lang="en-US" sz="2846" b="1">
                <a:solidFill>
                  <a:srgbClr val="0000CC"/>
                </a:solidFill>
                <a:latin typeface="Times New Roman" panose="02020603050405020304" pitchFamily="18" charset="0"/>
                <a:cs typeface="Times New Roman" panose="02020603050405020304" pitchFamily="18" charset="0"/>
              </a:rPr>
              <a:t>   </a:t>
            </a:r>
            <a:r>
              <a:rPr lang="en-US" sz="2846" b="1" i="1">
                <a:solidFill>
                  <a:srgbClr val="0000CC"/>
                </a:solidFill>
                <a:latin typeface="Times New Roman" panose="02020603050405020304" pitchFamily="18" charset="0"/>
                <a:cs typeface="Times New Roman" panose="02020603050405020304" pitchFamily="18" charset="0"/>
              </a:rPr>
              <a:t>Diệu</a:t>
            </a:r>
            <a:r>
              <a:rPr lang="vi-VN" sz="2846" b="1" i="1">
                <a:solidFill>
                  <a:srgbClr val="0000CC"/>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yêu những người cô</a:t>
            </a:r>
            <a:r>
              <a:rPr lang="en-US" sz="2846" b="1" i="1" dirty="0">
                <a:solidFill>
                  <a:srgbClr val="FF0000"/>
                </a:solidFill>
                <a:latin typeface="Times New Roman" panose="02020603050405020304" pitchFamily="18" charset="0"/>
                <a:cs typeface="Times New Roman" panose="02020603050405020304" pitchFamily="18" charset="0"/>
              </a:rPr>
              <a:t>/</a:t>
            </a:r>
            <a:r>
              <a:rPr lang="en-US" sz="2846" b="1" i="1" dirty="0" err="1">
                <a:solidFill>
                  <a:srgbClr val="0000CC"/>
                </a:solidFill>
                <a:latin typeface="Times New Roman" panose="02020603050405020304" pitchFamily="18" charset="0"/>
                <a:cs typeface="Times New Roman" panose="02020603050405020304" pitchFamily="18" charset="0"/>
              </a:rPr>
              <a:t>người</a:t>
            </a:r>
            <a:r>
              <a:rPr lang="vi-VN" sz="2846" b="1" i="1" dirty="0">
                <a:solidFill>
                  <a:srgbClr val="0000CC"/>
                </a:solidFill>
                <a:latin typeface="Times New Roman" panose="02020603050405020304" pitchFamily="18" charset="0"/>
                <a:cs typeface="Times New Roman" panose="02020603050405020304" pitchFamily="18" charset="0"/>
              </a:rPr>
              <a:t> bác</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tảo tần bán từng giỏ cua,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mớ </a:t>
            </a:r>
            <a:r>
              <a:rPr lang="vi-VN" sz="2846" b="1" i="1">
                <a:solidFill>
                  <a:srgbClr val="0000CC"/>
                </a:solidFill>
                <a:latin typeface="Times New Roman" panose="02020603050405020304" pitchFamily="18" charset="0"/>
                <a:cs typeface="Times New Roman" panose="02020603050405020304" pitchFamily="18" charset="0"/>
              </a:rPr>
              <a:t>tép:</a:t>
            </a:r>
            <a:r>
              <a:rPr lang="en-US" sz="2846" b="1" i="1">
                <a:solidFill>
                  <a:srgbClr val="FF0000"/>
                </a:solidFill>
                <a:latin typeface="Times New Roman" panose="02020603050405020304" pitchFamily="18" charset="0"/>
                <a:cs typeface="Times New Roman" panose="02020603050405020304" pitchFamily="18" charset="0"/>
              </a:rPr>
              <a:t>/</a:t>
            </a:r>
            <a:r>
              <a:rPr lang="vi-VN" sz="2846" b="1" i="1">
                <a:solidFill>
                  <a:srgbClr val="0000CC"/>
                </a:solidFill>
                <a:latin typeface="Times New Roman" panose="02020603050405020304" pitchFamily="18" charset="0"/>
                <a:cs typeface="Times New Roman" panose="02020603050405020304" pitchFamily="18" charset="0"/>
              </a:rPr>
              <a:t>Yêu </a:t>
            </a:r>
            <a:r>
              <a:rPr lang="vi-VN" sz="2846" b="1" i="1" dirty="0">
                <a:solidFill>
                  <a:srgbClr val="0000CC"/>
                </a:solidFill>
                <a:latin typeface="Times New Roman" panose="02020603050405020304" pitchFamily="18" charset="0"/>
                <a:cs typeface="Times New Roman" panose="02020603050405020304" pitchFamily="18" charset="0"/>
              </a:rPr>
              <a:t>cả những người bà</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sáng nào cũng dắt cháu đi mua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một ít kẹo bột,</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vài cái bánh mì.</a:t>
            </a:r>
            <a:r>
              <a:rPr lang="en-US" sz="2846"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98776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67517" y="515306"/>
            <a:ext cx="1998496" cy="461217"/>
            <a:chOff x="6651116" y="743102"/>
            <a:chExt cx="2623026" cy="615737"/>
          </a:xfrm>
        </p:grpSpPr>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99615" y="2173294"/>
            <a:ext cx="7180679" cy="968214"/>
          </a:xfrm>
          <a:prstGeom prst="rect">
            <a:avLst/>
          </a:prstGeom>
        </p:spPr>
        <p:txBody>
          <a:bodyPr wrap="square">
            <a:spAutoFit/>
          </a:bodyPr>
          <a:lstStyle/>
          <a:p>
            <a:pPr algn="just" defTabSz="684886" eaLnBrk="0" fontAlgn="base" hangingPunct="0">
              <a:spcBef>
                <a:spcPct val="0"/>
              </a:spcBef>
              <a:spcAft>
                <a:spcPct val="0"/>
              </a:spcAft>
            </a:pPr>
            <a:r>
              <a:rPr lang="en-US" sz="284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4: </a:t>
            </a:r>
            <a:r>
              <a:rPr lang="en-US" sz="2846" b="1" dirty="0" err="1">
                <a:solidFill>
                  <a:srgbClr val="FF0000"/>
                </a:solidFill>
                <a:latin typeface="Times New Roman" panose="02020603050405020304" pitchFamily="18" charset="0"/>
                <a:cs typeface="Times New Roman" panose="02020603050405020304" pitchFamily="18" charset="0"/>
              </a:rPr>
              <a:t>Em</a:t>
            </a:r>
            <a:r>
              <a:rPr lang="vi-VN" sz="2846" b="1" dirty="0">
                <a:solidFill>
                  <a:srgbClr val="FF0000"/>
                </a:solidFill>
                <a:latin typeface="Times New Roman" panose="02020603050405020304" pitchFamily="18" charset="0"/>
                <a:cs typeface="Times New Roman" panose="02020603050405020304" pitchFamily="18" charset="0"/>
              </a:rPr>
              <a:t> thích nhất trải nghiệm nào của Diệu trong mùa hè vừa qua?Vì sao?</a:t>
            </a:r>
            <a:endParaRPr lang="en-US" sz="2846"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2EC746CF-30E5-891E-A1DA-297A6ED823ED}"/>
              </a:ext>
            </a:extLst>
          </p:cNvPr>
          <p:cNvSpPr txBox="1"/>
          <p:nvPr/>
        </p:nvSpPr>
        <p:spPr>
          <a:xfrm>
            <a:off x="4857537" y="3317180"/>
            <a:ext cx="6336694" cy="530273"/>
          </a:xfrm>
          <a:prstGeom prst="rect">
            <a:avLst/>
          </a:prstGeom>
          <a:noFill/>
        </p:spPr>
        <p:txBody>
          <a:bodyPr wrap="square" rtlCol="0">
            <a:spAutoFit/>
          </a:bodyPr>
          <a:lstStyle/>
          <a:p>
            <a:pPr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Nêu</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cảm</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nghĩ</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đã</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trải</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nghiệm</a:t>
            </a:r>
            <a:r>
              <a:rPr lang="en-US" sz="2846" b="1" dirty="0">
                <a:solidFill>
                  <a:srgbClr val="0000CC"/>
                </a:solidFill>
                <a:latin typeface="Times New Roman" panose="02020603050405020304" pitchFamily="18" charset="0"/>
                <a:cs typeface="Times New Roman" panose="02020603050405020304" pitchFamily="18" charset="0"/>
              </a:rPr>
              <a:t>.</a:t>
            </a:r>
          </a:p>
        </p:txBody>
      </p:sp>
      <p:sp>
        <p:nvSpPr>
          <p:cNvPr id="37" name="Text Box 14">
            <a:extLst>
              <a:ext uri="{FF2B5EF4-FFF2-40B4-BE49-F238E27FC236}">
                <a16:creationId xmlns:a16="http://schemas.microsoft.com/office/drawing/2014/main" xmlns="" id="{4001AC7D-49B5-6F26-2979-49B29C3A9BD7}"/>
              </a:ext>
            </a:extLst>
          </p:cNvPr>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 </a:t>
            </a:r>
            <a:r>
              <a:rPr lang="en-US" sz="2846" b="1" dirty="0" err="1">
                <a:solidFill>
                  <a:srgbClr val="0000CC"/>
                </a:solidFill>
                <a:effectLst>
                  <a:outerShdw blurRad="38100" dist="38100" dir="2700000" algn="tl">
                    <a:srgbClr val="000000">
                      <a:alpha val="43137"/>
                    </a:srgbClr>
                  </a:outerShdw>
                </a:effectLst>
                <a:latin typeface="Times New Roman" pitchFamily="18" charset="0"/>
              </a:rPr>
              <a:t>T1</a:t>
            </a:r>
            <a:r>
              <a:rPr lang="en-US" sz="2846" b="1" dirty="0">
                <a:solidFill>
                  <a:srgbClr val="0000CC"/>
                </a:solidFill>
                <a:effectLst>
                  <a:outerShdw blurRad="38100" dist="38100" dir="2700000" algn="tl">
                    <a:srgbClr val="000000">
                      <a:alpha val="43137"/>
                    </a:srgbClr>
                  </a:outerShdw>
                </a:effectLst>
                <a:latin typeface="Times New Roman" pitchFamily="18" charset="0"/>
              </a:rPr>
              <a:t>, 2)</a:t>
            </a:r>
          </a:p>
        </p:txBody>
      </p:sp>
      <p:cxnSp>
        <p:nvCxnSpPr>
          <p:cNvPr id="22" name="Straight Connector 21"/>
          <p:cNvCxnSpPr/>
          <p:nvPr/>
        </p:nvCxnSpPr>
        <p:spPr>
          <a:xfrm>
            <a:off x="4535881" y="2173294"/>
            <a:ext cx="0" cy="4052505"/>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1184083" y="2049285"/>
            <a:ext cx="163947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háo h</a:t>
            </a:r>
            <a:r>
              <a:rPr lang="vi-VN" sz="2846" b="1" i="1" dirty="0">
                <a:solidFill>
                  <a:srgbClr val="FF0000"/>
                </a:solidFill>
                <a:latin typeface="Times New Roman" panose="02020603050405020304" pitchFamily="18" charset="0"/>
                <a:ea typeface="Times New Roman" panose="02020603050405020304" pitchFamily="18" charset="0"/>
              </a:rPr>
              <a:t>ức</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24" name="Rectangle 23"/>
          <p:cNvSpPr/>
          <p:nvPr/>
        </p:nvSpPr>
        <p:spPr>
          <a:xfrm>
            <a:off x="2766477" y="2075346"/>
            <a:ext cx="1769404"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FF0000"/>
                </a:solidFill>
                <a:latin typeface="Times New Roman" panose="02020603050405020304" pitchFamily="18" charset="0"/>
                <a:ea typeface="Times New Roman" panose="02020603050405020304" pitchFamily="18" charset="0"/>
              </a:rPr>
              <a:t>s</a:t>
            </a:r>
            <a:r>
              <a:rPr lang="vi-VN" sz="2846" b="1" i="1" dirty="0">
                <a:solidFill>
                  <a:srgbClr val="0000CC"/>
                </a:solidFill>
                <a:latin typeface="Times New Roman" panose="02020603050405020304" pitchFamily="18" charset="0"/>
                <a:ea typeface="Times New Roman" panose="02020603050405020304" pitchFamily="18" charset="0"/>
              </a:rPr>
              <a:t>ầu </a:t>
            </a:r>
            <a:r>
              <a:rPr lang="vi-VN" sz="2846" b="1" i="1" dirty="0">
                <a:solidFill>
                  <a:srgbClr val="FF0000"/>
                </a:solidFill>
                <a:latin typeface="Times New Roman" panose="02020603050405020304" pitchFamily="18" charset="0"/>
                <a:ea typeface="Times New Roman" panose="02020603050405020304" pitchFamily="18" charset="0"/>
              </a:rPr>
              <a:t>r</a:t>
            </a:r>
            <a:r>
              <a:rPr lang="vi-VN" sz="2846" b="1" i="1" dirty="0">
                <a:solidFill>
                  <a:srgbClr val="0000CC"/>
                </a:solidFill>
                <a:latin typeface="Times New Roman" panose="02020603050405020304" pitchFamily="18" charset="0"/>
                <a:ea typeface="Times New Roman" panose="02020603050405020304" pitchFamily="18" charset="0"/>
              </a:rPr>
              <a:t>iêng</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38" name="Rectangle 37"/>
          <p:cNvSpPr/>
          <p:nvPr/>
        </p:nvSpPr>
        <p:spPr>
          <a:xfrm>
            <a:off x="203884" y="2562983"/>
            <a:ext cx="1695085"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cụ Kh</a:t>
            </a:r>
            <a:r>
              <a:rPr lang="vi-VN" sz="2846" b="1" i="1" dirty="0">
                <a:solidFill>
                  <a:srgbClr val="FF0000"/>
                </a:solidFill>
                <a:latin typeface="Times New Roman" panose="02020603050405020304" pitchFamily="18" charset="0"/>
                <a:ea typeface="Times New Roman" panose="02020603050405020304" pitchFamily="18" charset="0"/>
              </a:rPr>
              <a:t>ởi</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7EC84A1C-237E-8331-E013-F38CF3D41426}"/>
              </a:ext>
            </a:extLst>
          </p:cNvPr>
          <p:cNvSpPr/>
          <p:nvPr/>
        </p:nvSpPr>
        <p:spPr>
          <a:xfrm>
            <a:off x="203884" y="2050592"/>
            <a:ext cx="104998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D</a:t>
            </a:r>
            <a:r>
              <a:rPr lang="vi-VN" sz="2846" b="1" i="1" dirty="0">
                <a:solidFill>
                  <a:srgbClr val="FF0000"/>
                </a:solidFill>
                <a:latin typeface="Times New Roman" panose="02020603050405020304" pitchFamily="18" charset="0"/>
                <a:ea typeface="Times New Roman" panose="02020603050405020304" pitchFamily="18" charset="0"/>
              </a:rPr>
              <a:t>iệu</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0" name="Rectangle 39"/>
          <p:cNvSpPr/>
          <p:nvPr/>
        </p:nvSpPr>
        <p:spPr>
          <a:xfrm>
            <a:off x="251658" y="3090459"/>
            <a:ext cx="4165307" cy="3157916"/>
          </a:xfrm>
          <a:prstGeom prst="rect">
            <a:avLst/>
          </a:prstGeom>
        </p:spPr>
        <p:txBody>
          <a:bodyPr wrap="square">
            <a:spAutoFit/>
          </a:bodyPr>
          <a:lstStyle/>
          <a:p>
            <a:pPr algn="just" defTabSz="684886" eaLnBrk="0" fontAlgn="base" hangingPunct="0">
              <a:spcBef>
                <a:spcPct val="0"/>
              </a:spcBef>
              <a:spcAft>
                <a:spcPct val="0"/>
              </a:spcAft>
            </a:pPr>
            <a:r>
              <a:rPr lang="en-US" sz="2846" b="1">
                <a:solidFill>
                  <a:srgbClr val="0000CC"/>
                </a:solidFill>
                <a:latin typeface="Times New Roman" panose="02020603050405020304" pitchFamily="18" charset="0"/>
                <a:cs typeface="Times New Roman" panose="02020603050405020304" pitchFamily="18" charset="0"/>
              </a:rPr>
              <a:t>   </a:t>
            </a:r>
            <a:r>
              <a:rPr lang="en-US" sz="2846" b="1" i="1">
                <a:solidFill>
                  <a:srgbClr val="0000CC"/>
                </a:solidFill>
                <a:latin typeface="Times New Roman" panose="02020603050405020304" pitchFamily="18" charset="0"/>
                <a:cs typeface="Times New Roman" panose="02020603050405020304" pitchFamily="18" charset="0"/>
              </a:rPr>
              <a:t>Diệu</a:t>
            </a:r>
            <a:r>
              <a:rPr lang="vi-VN" sz="2846" b="1" i="1">
                <a:solidFill>
                  <a:srgbClr val="0000CC"/>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yêu những người cô</a:t>
            </a:r>
            <a:r>
              <a:rPr lang="en-US" sz="2846" b="1" i="1" dirty="0">
                <a:solidFill>
                  <a:srgbClr val="FF0000"/>
                </a:solidFill>
                <a:latin typeface="Times New Roman" panose="02020603050405020304" pitchFamily="18" charset="0"/>
                <a:cs typeface="Times New Roman" panose="02020603050405020304" pitchFamily="18" charset="0"/>
              </a:rPr>
              <a:t>/</a:t>
            </a:r>
            <a:r>
              <a:rPr lang="en-US" sz="2846" b="1" i="1" dirty="0" err="1">
                <a:solidFill>
                  <a:srgbClr val="0000CC"/>
                </a:solidFill>
                <a:latin typeface="Times New Roman" panose="02020603050405020304" pitchFamily="18" charset="0"/>
                <a:cs typeface="Times New Roman" panose="02020603050405020304" pitchFamily="18" charset="0"/>
              </a:rPr>
              <a:t>người</a:t>
            </a:r>
            <a:r>
              <a:rPr lang="vi-VN" sz="2846" b="1" i="1" dirty="0">
                <a:solidFill>
                  <a:srgbClr val="0000CC"/>
                </a:solidFill>
                <a:latin typeface="Times New Roman" panose="02020603050405020304" pitchFamily="18" charset="0"/>
                <a:cs typeface="Times New Roman" panose="02020603050405020304" pitchFamily="18" charset="0"/>
              </a:rPr>
              <a:t> bác</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tảo tần bán từng giỏ cua,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mớ </a:t>
            </a:r>
            <a:r>
              <a:rPr lang="vi-VN" sz="2846" b="1" i="1">
                <a:solidFill>
                  <a:srgbClr val="0000CC"/>
                </a:solidFill>
                <a:latin typeface="Times New Roman" panose="02020603050405020304" pitchFamily="18" charset="0"/>
                <a:cs typeface="Times New Roman" panose="02020603050405020304" pitchFamily="18" charset="0"/>
              </a:rPr>
              <a:t>tép:</a:t>
            </a:r>
            <a:r>
              <a:rPr lang="en-US" sz="2846" b="1" i="1">
                <a:solidFill>
                  <a:srgbClr val="FF0000"/>
                </a:solidFill>
                <a:latin typeface="Times New Roman" panose="02020603050405020304" pitchFamily="18" charset="0"/>
                <a:cs typeface="Times New Roman" panose="02020603050405020304" pitchFamily="18" charset="0"/>
              </a:rPr>
              <a:t>/</a:t>
            </a:r>
            <a:r>
              <a:rPr lang="vi-VN" sz="2846" b="1" i="1">
                <a:solidFill>
                  <a:srgbClr val="0000CC"/>
                </a:solidFill>
                <a:latin typeface="Times New Roman" panose="02020603050405020304" pitchFamily="18" charset="0"/>
                <a:cs typeface="Times New Roman" panose="02020603050405020304" pitchFamily="18" charset="0"/>
              </a:rPr>
              <a:t>Yêu </a:t>
            </a:r>
            <a:r>
              <a:rPr lang="vi-VN" sz="2846" b="1" i="1" dirty="0">
                <a:solidFill>
                  <a:srgbClr val="0000CC"/>
                </a:solidFill>
                <a:latin typeface="Times New Roman" panose="02020603050405020304" pitchFamily="18" charset="0"/>
                <a:cs typeface="Times New Roman" panose="02020603050405020304" pitchFamily="18" charset="0"/>
              </a:rPr>
              <a:t>cả những người bà</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sáng nào cũng dắt cháu đi mua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một ít kẹo bột,</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vài cái bánh mì.</a:t>
            </a:r>
            <a:r>
              <a:rPr lang="en-US" sz="2846"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65195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dirty="0" err="1">
                    <a:solidFill>
                      <a:srgbClr val="FF0066"/>
                    </a:solidFill>
                    <a:latin typeface="Times New Roman" pitchFamily="18" charset="0"/>
                    <a:cs typeface="Times New Roman" pitchFamily="18" charset="0"/>
                  </a:rPr>
                  <a:t>TIẾNG</a:t>
                </a:r>
                <a:r>
                  <a:rPr lang="en-US" sz="2397" b="1" dirty="0">
                    <a:solidFill>
                      <a:srgbClr val="FF0066"/>
                    </a:solidFill>
                    <a:latin typeface="Times New Roman" pitchFamily="18" charset="0"/>
                    <a:cs typeface="Times New Roman" pitchFamily="18" charset="0"/>
                  </a:rPr>
                  <a:t> </a:t>
                </a:r>
                <a:r>
                  <a:rPr lang="en-US" sz="2397" b="1" dirty="0" err="1">
                    <a:solidFill>
                      <a:srgbClr val="FF0066"/>
                    </a:solidFill>
                    <a:latin typeface="Times New Roman" pitchFamily="18" charset="0"/>
                    <a:cs typeface="Times New Roman" pitchFamily="18" charset="0"/>
                  </a:rPr>
                  <a:t>VIỆT</a:t>
                </a:r>
                <a:endParaRPr lang="en-US" sz="2397"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490248"/>
            <a:chOff x="1258383" y="1442589"/>
            <a:chExt cx="2322514" cy="654494"/>
          </a:xfrm>
        </p:grpSpPr>
        <p:sp>
          <p:nvSpPr>
            <p:cNvPr id="28" name="Rectangle 27"/>
            <p:cNvSpPr/>
            <p:nvPr/>
          </p:nvSpPr>
          <p:spPr>
            <a:xfrm>
              <a:off x="1258383" y="1442589"/>
              <a:ext cx="2322514"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490248"/>
            <a:chOff x="1021909" y="1442589"/>
            <a:chExt cx="2879663" cy="654493"/>
          </a:xfrm>
        </p:grpSpPr>
        <p:sp>
          <p:nvSpPr>
            <p:cNvPr id="31" name="Rectangle 30"/>
            <p:cNvSpPr/>
            <p:nvPr/>
          </p:nvSpPr>
          <p:spPr>
            <a:xfrm>
              <a:off x="1021909" y="1442589"/>
              <a:ext cx="2795466"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6554753" y="2227320"/>
            <a:ext cx="310028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0"/>
              </a:spcBef>
              <a:spcAft>
                <a:spcPct val="0"/>
              </a:spcAft>
            </a:pPr>
            <a:r>
              <a:rPr lang="en-US" altLang="en-US" sz="2996" b="1">
                <a:solidFill>
                  <a:srgbClr val="FF0000"/>
                </a:solidFill>
                <a:latin typeface="Times New Roman" pitchFamily="18" charset="0"/>
                <a:cs typeface="Times New Roman" pitchFamily="18" charset="0"/>
              </a:rPr>
              <a:t>NỘI DUNG</a:t>
            </a:r>
          </a:p>
        </p:txBody>
      </p:sp>
      <p:grpSp>
        <p:nvGrpSpPr>
          <p:cNvPr id="2" name="Group 1"/>
          <p:cNvGrpSpPr/>
          <p:nvPr/>
        </p:nvGrpSpPr>
        <p:grpSpPr>
          <a:xfrm>
            <a:off x="4669061" y="2671810"/>
            <a:ext cx="7134693" cy="3373519"/>
            <a:chOff x="5928520" y="3561131"/>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439153" y="1050498"/>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436945" y="4875074"/>
              <a:ext cx="8483175" cy="2338648"/>
            </a:xfrm>
            <a:prstGeom prst="rect">
              <a:avLst/>
            </a:prstGeom>
          </p:spPr>
          <p:txBody>
            <a:bodyPr wrap="square">
              <a:spAutoFit/>
            </a:bodyPr>
            <a:lstStyle/>
            <a:p>
              <a:pPr algn="just" defTabSz="684886" eaLnBrk="0" fontAlgn="base" hangingPunct="0">
                <a:spcBef>
                  <a:spcPct val="0"/>
                </a:spcBef>
                <a:spcAft>
                  <a:spcPct val="0"/>
                </a:spcAft>
              </a:pPr>
              <a:r>
                <a:rPr lang="en-US" sz="2696" b="1" i="1">
                  <a:solidFill>
                    <a:srgbClr val="FF0000"/>
                  </a:solidFill>
                  <a:latin typeface="Times New Roman" panose="02020603050405020304" pitchFamily="18" charset="0"/>
                  <a:ea typeface="Times New Roman" panose="02020603050405020304" pitchFamily="18" charset="0"/>
                </a:rPr>
                <a:t>      Bài văn thể hiện tâm trạng vui mừng, háo hức trước ngày khai giảng và những cảm xúc đáng nhớ về mùa hè của </a:t>
              </a:r>
              <a:r>
                <a:rPr lang="vi-VN" sz="2696" b="1" i="1">
                  <a:solidFill>
                    <a:srgbClr val="FF0000"/>
                  </a:solidFill>
                  <a:latin typeface="Times New Roman" panose="02020603050405020304" pitchFamily="18" charset="0"/>
                  <a:ea typeface="Times New Roman" panose="02020603050405020304" pitchFamily="18" charset="0"/>
                </a:rPr>
                <a:t>cô bé Diệu</a:t>
              </a:r>
              <a:r>
                <a:rPr lang="en-US" sz="2696" b="1" i="1">
                  <a:solidFill>
                    <a:srgbClr val="FF0000"/>
                  </a:solidFill>
                  <a:latin typeface="Times New Roman" panose="02020603050405020304" pitchFamily="18" charset="0"/>
                  <a:ea typeface="Times New Roman" panose="02020603050405020304" pitchFamily="18" charset="0"/>
                </a:rPr>
                <a:t>.</a:t>
              </a:r>
              <a:endParaRPr lang="en-US" sz="2696" b="1" i="1" dirty="0">
                <a:solidFill>
                  <a:srgbClr val="FF0000"/>
                </a:solidFill>
                <a:latin typeface="Times New Roman" pitchFamily="18" charset="0"/>
                <a:cs typeface="Times New Roman" pitchFamily="18" charset="0"/>
              </a:endParaRPr>
            </a:p>
          </p:txBody>
        </p:sp>
      </p:grpSp>
      <p:sp>
        <p:nvSpPr>
          <p:cNvPr id="39" name="Text Box 14">
            <a:extLst>
              <a:ext uri="{FF2B5EF4-FFF2-40B4-BE49-F238E27FC236}">
                <a16:creationId xmlns:a16="http://schemas.microsoft.com/office/drawing/2014/main" xmlns="" id="{B82799C0-D4D2-08CA-0F72-0A3B9ADA58FB}"/>
              </a:ext>
            </a:extLst>
          </p:cNvPr>
          <p:cNvSpPr txBox="1">
            <a:spLocks noChangeArrowheads="1"/>
          </p:cNvSpPr>
          <p:nvPr/>
        </p:nvSpPr>
        <p:spPr bwMode="auto">
          <a:xfrm>
            <a:off x="3299200" y="95619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 </a:t>
            </a:r>
            <a:r>
              <a:rPr lang="en-US" sz="2846" b="1" dirty="0" err="1">
                <a:solidFill>
                  <a:srgbClr val="0000CC"/>
                </a:solidFill>
                <a:effectLst>
                  <a:outerShdw blurRad="38100" dist="38100" dir="2700000" algn="tl">
                    <a:srgbClr val="000000">
                      <a:alpha val="43137"/>
                    </a:srgbClr>
                  </a:outerShdw>
                </a:effectLst>
                <a:latin typeface="Times New Roman" pitchFamily="18" charset="0"/>
              </a:rPr>
              <a:t>T1</a:t>
            </a:r>
            <a:r>
              <a:rPr lang="en-US" sz="2846" b="1" dirty="0">
                <a:solidFill>
                  <a:srgbClr val="0000CC"/>
                </a:solidFill>
                <a:effectLst>
                  <a:outerShdw blurRad="38100" dist="38100" dir="2700000" algn="tl">
                    <a:srgbClr val="000000">
                      <a:alpha val="43137"/>
                    </a:srgbClr>
                  </a:outerShdw>
                </a:effectLst>
                <a:latin typeface="Times New Roman" pitchFamily="18" charset="0"/>
              </a:rPr>
              <a:t>, 2)</a:t>
            </a:r>
          </a:p>
        </p:txBody>
      </p:sp>
      <p:cxnSp>
        <p:nvCxnSpPr>
          <p:cNvPr id="24" name="Straight Connector 23"/>
          <p:cNvCxnSpPr/>
          <p:nvPr/>
        </p:nvCxnSpPr>
        <p:spPr>
          <a:xfrm>
            <a:off x="4535881" y="2173294"/>
            <a:ext cx="0" cy="4052505"/>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1184083" y="2049285"/>
            <a:ext cx="163947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háo h</a:t>
            </a:r>
            <a:r>
              <a:rPr lang="vi-VN" sz="2846" b="1" i="1" dirty="0">
                <a:solidFill>
                  <a:srgbClr val="FF0000"/>
                </a:solidFill>
                <a:latin typeface="Times New Roman" panose="02020603050405020304" pitchFamily="18" charset="0"/>
                <a:ea typeface="Times New Roman" panose="02020603050405020304" pitchFamily="18" charset="0"/>
              </a:rPr>
              <a:t>ức</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0" name="Rectangle 39"/>
          <p:cNvSpPr/>
          <p:nvPr/>
        </p:nvSpPr>
        <p:spPr>
          <a:xfrm>
            <a:off x="2766477" y="2075346"/>
            <a:ext cx="1769404"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FF0000"/>
                </a:solidFill>
                <a:latin typeface="Times New Roman" panose="02020603050405020304" pitchFamily="18" charset="0"/>
                <a:ea typeface="Times New Roman" panose="02020603050405020304" pitchFamily="18" charset="0"/>
              </a:rPr>
              <a:t>s</a:t>
            </a:r>
            <a:r>
              <a:rPr lang="vi-VN" sz="2846" b="1" i="1" dirty="0">
                <a:solidFill>
                  <a:srgbClr val="0000CC"/>
                </a:solidFill>
                <a:latin typeface="Times New Roman" panose="02020603050405020304" pitchFamily="18" charset="0"/>
                <a:ea typeface="Times New Roman" panose="02020603050405020304" pitchFamily="18" charset="0"/>
              </a:rPr>
              <a:t>ầu </a:t>
            </a:r>
            <a:r>
              <a:rPr lang="vi-VN" sz="2846" b="1" i="1" dirty="0">
                <a:solidFill>
                  <a:srgbClr val="FF0000"/>
                </a:solidFill>
                <a:latin typeface="Times New Roman" panose="02020603050405020304" pitchFamily="18" charset="0"/>
                <a:ea typeface="Times New Roman" panose="02020603050405020304" pitchFamily="18" charset="0"/>
              </a:rPr>
              <a:t>r</a:t>
            </a:r>
            <a:r>
              <a:rPr lang="vi-VN" sz="2846" b="1" i="1" dirty="0">
                <a:solidFill>
                  <a:srgbClr val="0000CC"/>
                </a:solidFill>
                <a:latin typeface="Times New Roman" panose="02020603050405020304" pitchFamily="18" charset="0"/>
                <a:ea typeface="Times New Roman" panose="02020603050405020304" pitchFamily="18" charset="0"/>
              </a:rPr>
              <a:t>iêng</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1" name="Rectangle 40"/>
          <p:cNvSpPr/>
          <p:nvPr/>
        </p:nvSpPr>
        <p:spPr>
          <a:xfrm>
            <a:off x="203884" y="2562983"/>
            <a:ext cx="1695085"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cụ Kh</a:t>
            </a:r>
            <a:r>
              <a:rPr lang="vi-VN" sz="2846" b="1" i="1" dirty="0">
                <a:solidFill>
                  <a:srgbClr val="FF0000"/>
                </a:solidFill>
                <a:latin typeface="Times New Roman" panose="02020603050405020304" pitchFamily="18" charset="0"/>
                <a:ea typeface="Times New Roman" panose="02020603050405020304" pitchFamily="18" charset="0"/>
              </a:rPr>
              <a:t>ởi</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7EC84A1C-237E-8331-E013-F38CF3D41426}"/>
              </a:ext>
            </a:extLst>
          </p:cNvPr>
          <p:cNvSpPr/>
          <p:nvPr/>
        </p:nvSpPr>
        <p:spPr>
          <a:xfrm>
            <a:off x="203884" y="2050592"/>
            <a:ext cx="1049982" cy="530273"/>
          </a:xfrm>
          <a:prstGeom prst="rect">
            <a:avLst/>
          </a:prstGeom>
        </p:spPr>
        <p:txBody>
          <a:bodyPr wrap="square">
            <a:spAutoFit/>
          </a:bodyPr>
          <a:lstStyle/>
          <a:p>
            <a:pPr algn="just" defTabSz="684886" eaLnBrk="0" fontAlgn="base" hangingPunct="0">
              <a:spcBef>
                <a:spcPct val="0"/>
              </a:spcBef>
              <a:spcAft>
                <a:spcPct val="0"/>
              </a:spcAft>
            </a:pPr>
            <a:r>
              <a:rPr lang="vi-VN" sz="2846" b="1" i="1" dirty="0">
                <a:solidFill>
                  <a:srgbClr val="0000CC"/>
                </a:solidFill>
                <a:latin typeface="Times New Roman" panose="02020603050405020304" pitchFamily="18" charset="0"/>
                <a:ea typeface="Times New Roman" panose="02020603050405020304" pitchFamily="18" charset="0"/>
              </a:rPr>
              <a:t>D</a:t>
            </a:r>
            <a:r>
              <a:rPr lang="vi-VN" sz="2846" b="1" i="1" dirty="0">
                <a:solidFill>
                  <a:srgbClr val="FF0000"/>
                </a:solidFill>
                <a:latin typeface="Times New Roman" panose="02020603050405020304" pitchFamily="18" charset="0"/>
                <a:ea typeface="Times New Roman" panose="02020603050405020304" pitchFamily="18" charset="0"/>
              </a:rPr>
              <a:t>iệu</a:t>
            </a:r>
            <a:r>
              <a:rPr lang="en-US" sz="2846" b="1" i="1" dirty="0">
                <a:solidFill>
                  <a:srgbClr val="0000CC"/>
                </a:solidFill>
                <a:latin typeface="Times New Roman" pitchFamily="18" charset="0"/>
                <a:cs typeface="Times New Roman" pitchFamily="18" charset="0"/>
              </a:rPr>
              <a:t>, </a:t>
            </a:r>
            <a:endParaRPr lang="en-US" sz="2846" b="1" dirty="0">
              <a:solidFill>
                <a:srgbClr val="0000CC"/>
              </a:solidFill>
              <a:latin typeface="Times New Roman" pitchFamily="18" charset="0"/>
              <a:cs typeface="Times New Roman" pitchFamily="18" charset="0"/>
            </a:endParaRPr>
          </a:p>
        </p:txBody>
      </p:sp>
      <p:sp>
        <p:nvSpPr>
          <p:cNvPr id="43" name="Rectangle 42"/>
          <p:cNvSpPr/>
          <p:nvPr/>
        </p:nvSpPr>
        <p:spPr>
          <a:xfrm>
            <a:off x="251658" y="3090459"/>
            <a:ext cx="4165307" cy="3157916"/>
          </a:xfrm>
          <a:prstGeom prst="rect">
            <a:avLst/>
          </a:prstGeom>
        </p:spPr>
        <p:txBody>
          <a:bodyPr wrap="square">
            <a:spAutoFit/>
          </a:bodyPr>
          <a:lstStyle/>
          <a:p>
            <a:pPr algn="just" defTabSz="684886" eaLnBrk="0" fontAlgn="base" hangingPunct="0">
              <a:spcBef>
                <a:spcPct val="0"/>
              </a:spcBef>
              <a:spcAft>
                <a:spcPct val="0"/>
              </a:spcAft>
            </a:pPr>
            <a:r>
              <a:rPr lang="en-US" sz="2846" b="1">
                <a:solidFill>
                  <a:srgbClr val="0000CC"/>
                </a:solidFill>
                <a:latin typeface="Times New Roman" panose="02020603050405020304" pitchFamily="18" charset="0"/>
                <a:cs typeface="Times New Roman" panose="02020603050405020304" pitchFamily="18" charset="0"/>
              </a:rPr>
              <a:t>   </a:t>
            </a:r>
            <a:r>
              <a:rPr lang="en-US" sz="2846" b="1" i="1">
                <a:solidFill>
                  <a:srgbClr val="0000CC"/>
                </a:solidFill>
                <a:latin typeface="Times New Roman" panose="02020603050405020304" pitchFamily="18" charset="0"/>
                <a:cs typeface="Times New Roman" panose="02020603050405020304" pitchFamily="18" charset="0"/>
              </a:rPr>
              <a:t>Diệu</a:t>
            </a:r>
            <a:r>
              <a:rPr lang="vi-VN" sz="2846" b="1" i="1">
                <a:solidFill>
                  <a:srgbClr val="0000CC"/>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yêu những người cô</a:t>
            </a:r>
            <a:r>
              <a:rPr lang="en-US" sz="2846" b="1" i="1" dirty="0">
                <a:solidFill>
                  <a:srgbClr val="FF0000"/>
                </a:solidFill>
                <a:latin typeface="Times New Roman" panose="02020603050405020304" pitchFamily="18" charset="0"/>
                <a:cs typeface="Times New Roman" panose="02020603050405020304" pitchFamily="18" charset="0"/>
              </a:rPr>
              <a:t>/</a:t>
            </a:r>
            <a:r>
              <a:rPr lang="en-US" sz="2846" b="1" i="1" dirty="0" err="1">
                <a:solidFill>
                  <a:srgbClr val="0000CC"/>
                </a:solidFill>
                <a:latin typeface="Times New Roman" panose="02020603050405020304" pitchFamily="18" charset="0"/>
                <a:cs typeface="Times New Roman" panose="02020603050405020304" pitchFamily="18" charset="0"/>
              </a:rPr>
              <a:t>người</a:t>
            </a:r>
            <a:r>
              <a:rPr lang="vi-VN" sz="2846" b="1" i="1" dirty="0">
                <a:solidFill>
                  <a:srgbClr val="0000CC"/>
                </a:solidFill>
                <a:latin typeface="Times New Roman" panose="02020603050405020304" pitchFamily="18" charset="0"/>
                <a:cs typeface="Times New Roman" panose="02020603050405020304" pitchFamily="18" charset="0"/>
              </a:rPr>
              <a:t> bác</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tảo tần bán từng giỏ cua,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mớ </a:t>
            </a:r>
            <a:r>
              <a:rPr lang="vi-VN" sz="2846" b="1" i="1">
                <a:solidFill>
                  <a:srgbClr val="0000CC"/>
                </a:solidFill>
                <a:latin typeface="Times New Roman" panose="02020603050405020304" pitchFamily="18" charset="0"/>
                <a:cs typeface="Times New Roman" panose="02020603050405020304" pitchFamily="18" charset="0"/>
              </a:rPr>
              <a:t>tép:</a:t>
            </a:r>
            <a:r>
              <a:rPr lang="en-US" sz="2846" b="1" i="1">
                <a:solidFill>
                  <a:srgbClr val="FF0000"/>
                </a:solidFill>
                <a:latin typeface="Times New Roman" panose="02020603050405020304" pitchFamily="18" charset="0"/>
                <a:cs typeface="Times New Roman" panose="02020603050405020304" pitchFamily="18" charset="0"/>
              </a:rPr>
              <a:t>/</a:t>
            </a:r>
            <a:r>
              <a:rPr lang="vi-VN" sz="2846" b="1" i="1">
                <a:solidFill>
                  <a:srgbClr val="0000CC"/>
                </a:solidFill>
                <a:latin typeface="Times New Roman" panose="02020603050405020304" pitchFamily="18" charset="0"/>
                <a:cs typeface="Times New Roman" panose="02020603050405020304" pitchFamily="18" charset="0"/>
              </a:rPr>
              <a:t>Yêu </a:t>
            </a:r>
            <a:r>
              <a:rPr lang="vi-VN" sz="2846" b="1" i="1" dirty="0">
                <a:solidFill>
                  <a:srgbClr val="0000CC"/>
                </a:solidFill>
                <a:latin typeface="Times New Roman" panose="02020603050405020304" pitchFamily="18" charset="0"/>
                <a:cs typeface="Times New Roman" panose="02020603050405020304" pitchFamily="18" charset="0"/>
              </a:rPr>
              <a:t>cả những người bà</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sáng nào cũng dắt cháu đi mua</a:t>
            </a:r>
            <a:r>
              <a:rPr lang="vi-VN" sz="2846" b="1" i="1" dirty="0">
                <a:solidFill>
                  <a:srgbClr val="FF0000"/>
                </a:solidFill>
                <a:latin typeface="Times New Roman" panose="02020603050405020304" pitchFamily="18" charset="0"/>
                <a:cs typeface="Times New Roman" panose="02020603050405020304" pitchFamily="18" charset="0"/>
              </a:rPr>
              <a:t>/</a:t>
            </a:r>
            <a:r>
              <a:rPr lang="en-US" sz="2846" b="1" i="1" dirty="0">
                <a:solidFill>
                  <a:srgbClr val="FF0000"/>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một ít kẹo bột,</a:t>
            </a:r>
            <a:r>
              <a:rPr lang="vi-VN" sz="2846" b="1" i="1" dirty="0">
                <a:solidFill>
                  <a:srgbClr val="FF0000"/>
                </a:solidFill>
                <a:latin typeface="Times New Roman" panose="02020603050405020304" pitchFamily="18" charset="0"/>
                <a:cs typeface="Times New Roman" panose="02020603050405020304" pitchFamily="18" charset="0"/>
              </a:rPr>
              <a:t>/</a:t>
            </a:r>
            <a:r>
              <a:rPr lang="vi-VN" sz="2846" b="1" i="1" dirty="0">
                <a:solidFill>
                  <a:srgbClr val="0000CC"/>
                </a:solidFill>
                <a:latin typeface="Times New Roman" panose="02020603050405020304" pitchFamily="18" charset="0"/>
                <a:cs typeface="Times New Roman" panose="02020603050405020304" pitchFamily="18" charset="0"/>
              </a:rPr>
              <a:t> vài cái bánh mì.</a:t>
            </a:r>
            <a:r>
              <a:rPr lang="en-US" sz="2846"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09405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106489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Thả Diều Vào Mùa Xuân Hình ảnh | Định dạng hình ảnh PSD 401003741|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52550"/>
            <a:ext cx="1064895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7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4464" y="1485633"/>
            <a:ext cx="3195727" cy="507190"/>
            <a:chOff x="1508918" y="1888664"/>
            <a:chExt cx="6172201" cy="1134639"/>
          </a:xfrm>
        </p:grpSpPr>
        <p:sp>
          <p:nvSpPr>
            <p:cNvPr id="10" name="Rectangle 9"/>
            <p:cNvSpPr/>
            <p:nvPr/>
          </p:nvSpPr>
          <p:spPr>
            <a:xfrm>
              <a:off x="1508918" y="1888664"/>
              <a:ext cx="6172201" cy="1134639"/>
            </a:xfrm>
            <a:prstGeom prst="rect">
              <a:avLst/>
            </a:prstGeom>
          </p:spPr>
          <p:txBody>
            <a:bodyPr wrap="square">
              <a:spAutoFit/>
            </a:bodyPr>
            <a:lstStyle/>
            <a:p>
              <a:pPr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Đọc </a:t>
              </a:r>
              <a:r>
                <a:rPr lang="en-US" sz="2696" b="1" dirty="0" err="1">
                  <a:solidFill>
                    <a:srgbClr val="FF0000"/>
                  </a:solidFill>
                  <a:latin typeface="Times New Roman" pitchFamily="18" charset="0"/>
                  <a:cs typeface="Times New Roman" pitchFamily="18" charset="0"/>
                </a:rPr>
                <a:t>mở</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rộng</a:t>
              </a:r>
              <a:r>
                <a:rPr lang="en-US" sz="2696"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103264" y="2055250"/>
            <a:ext cx="9608356" cy="922047"/>
          </a:xfrm>
          <a:prstGeom prst="rect">
            <a:avLst/>
          </a:prstGeom>
        </p:spPr>
        <p:txBody>
          <a:bodyPr wrap="square">
            <a:spAutoFit/>
          </a:bodyPr>
          <a:lstStyle/>
          <a:p>
            <a:pPr algn="just" defTabSz="684886" eaLnBrk="0" fontAlgn="base" hangingPunct="0">
              <a:spcBef>
                <a:spcPct val="0"/>
              </a:spcBef>
              <a:spcAft>
                <a:spcPct val="0"/>
              </a:spcAft>
            </a:pPr>
            <a:r>
              <a:rPr lang="en-US" sz="2696" b="1" i="1" dirty="0">
                <a:solidFill>
                  <a:srgbClr val="0000CC"/>
                </a:solidFill>
                <a:latin typeface="Times New Roman" pitchFamily="18" charset="0"/>
                <a:cs typeface="Times New Roman" pitchFamily="18" charset="0"/>
              </a:rPr>
              <a:t>1. Đọc </a:t>
            </a:r>
            <a:r>
              <a:rPr lang="en-US" sz="2696" b="1" i="1" dirty="0" err="1">
                <a:solidFill>
                  <a:srgbClr val="0000CC"/>
                </a:solidFill>
                <a:latin typeface="Times New Roman" pitchFamily="18" charset="0"/>
                <a:cs typeface="Times New Roman" pitchFamily="18" charset="0"/>
              </a:rPr>
              <a:t>sách</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dạy</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nấu</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ăn</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hoặc</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những</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bài</a:t>
            </a:r>
            <a:r>
              <a:rPr lang="en-US" sz="2696" b="1" i="1" dirty="0">
                <a:solidFill>
                  <a:srgbClr val="0000CC"/>
                </a:solidFill>
                <a:latin typeface="Times New Roman" pitchFamily="18" charset="0"/>
                <a:cs typeface="Times New Roman" pitchFamily="18" charset="0"/>
              </a:rPr>
              <a:t> đọc </a:t>
            </a:r>
            <a:r>
              <a:rPr lang="en-US" sz="2696" b="1" i="1" dirty="0" err="1">
                <a:solidFill>
                  <a:srgbClr val="0000CC"/>
                </a:solidFill>
                <a:latin typeface="Times New Roman" pitchFamily="18" charset="0"/>
                <a:cs typeface="Times New Roman" pitchFamily="18" charset="0"/>
              </a:rPr>
              <a:t>về</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công</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việc</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làm</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bếp</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Viết</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phiếu</a:t>
            </a:r>
            <a:r>
              <a:rPr lang="en-US" sz="2696" b="1" i="1" dirty="0">
                <a:solidFill>
                  <a:srgbClr val="0000CC"/>
                </a:solidFill>
                <a:latin typeface="Times New Roman" pitchFamily="18" charset="0"/>
                <a:cs typeface="Times New Roman" pitchFamily="18" charset="0"/>
              </a:rPr>
              <a:t> đọc </a:t>
            </a:r>
            <a:r>
              <a:rPr lang="en-US" sz="2696" b="1" i="1" dirty="0" err="1">
                <a:solidFill>
                  <a:srgbClr val="0000CC"/>
                </a:solidFill>
                <a:latin typeface="Times New Roman" pitchFamily="18" charset="0"/>
                <a:cs typeface="Times New Roman" pitchFamily="18" charset="0"/>
              </a:rPr>
              <a:t>sách</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theo</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mẫu</a:t>
            </a:r>
            <a:r>
              <a:rPr lang="en-US" sz="2696" b="1" i="1" dirty="0">
                <a:solidFill>
                  <a:srgbClr val="0000CC"/>
                </a:solidFill>
                <a:latin typeface="Times New Roman" pitchFamily="18" charset="0"/>
                <a:cs typeface="Times New Roman" pitchFamily="18" charset="0"/>
              </a:rPr>
              <a:t>:</a:t>
            </a:r>
            <a:endParaRPr lang="en-US" sz="2696" b="1" dirty="0">
              <a:solidFill>
                <a:srgbClr val="0000CC"/>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xmlns="" id="{49EA6757-D3C4-A8BE-52DC-E01A2986CF61}"/>
                  </a:ext>
                </a:extLst>
              </p14:cNvPr>
              <p14:cNvContentPartPr/>
              <p14:nvPr/>
            </p14:nvContentPartPr>
            <p14:xfrm>
              <a:off x="2084501" y="3851753"/>
              <a:ext cx="270" cy="270"/>
            </p14:xfrm>
          </p:contentPart>
        </mc:Choice>
        <mc:Fallback xmlns="">
          <p:pic>
            <p:nvPicPr>
              <p:cNvPr id="6" name="Ink 5">
                <a:extLst>
                  <a:ext uri="{FF2B5EF4-FFF2-40B4-BE49-F238E27FC236}">
                    <a16:creationId xmlns:a16="http://schemas.microsoft.com/office/drawing/2014/main" id="{49EA6757-D3C4-A8BE-52DC-E01A2986CF61}"/>
                  </a:ext>
                </a:extLst>
              </p:cNvPr>
              <p:cNvPicPr/>
              <p:nvPr/>
            </p:nvPicPr>
            <p:blipFill>
              <a:blip r:embed="rId3"/>
              <a:stretch>
                <a:fillRect/>
              </a:stretch>
            </p:blipFill>
            <p:spPr>
              <a:xfrm>
                <a:off x="2071001" y="3824753"/>
                <a:ext cx="27270" cy="54270"/>
              </a:xfrm>
              <a:prstGeom prst="rect">
                <a:avLst/>
              </a:prstGeom>
            </p:spPr>
          </p:pic>
        </mc:Fallback>
      </mc:AlternateContent>
      <p:sp>
        <p:nvSpPr>
          <p:cNvPr id="21" name="Text Box 14">
            <a:extLst>
              <a:ext uri="{FF2B5EF4-FFF2-40B4-BE49-F238E27FC236}">
                <a16:creationId xmlns:a16="http://schemas.microsoft.com/office/drawing/2014/main" xmlns="" id="{273498B7-C7EC-336E-5B4F-4736F4624AFB}"/>
              </a:ext>
            </a:extLst>
          </p:cNvPr>
          <p:cNvSpPr txBox="1">
            <a:spLocks noChangeArrowheads="1"/>
          </p:cNvSpPr>
          <p:nvPr/>
        </p:nvSpPr>
        <p:spPr bwMode="auto">
          <a:xfrm>
            <a:off x="3185046" y="1009360"/>
            <a:ext cx="640933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TẠM BIỆT MÙA HÈ ( </a:t>
            </a:r>
            <a:r>
              <a:rPr lang="en-US" sz="2846" b="1" dirty="0" smtClean="0">
                <a:solidFill>
                  <a:srgbClr val="0000CC"/>
                </a:solidFill>
                <a:effectLst>
                  <a:outerShdw blurRad="38100" dist="38100" dir="2700000" algn="tl">
                    <a:srgbClr val="000000">
                      <a:alpha val="43137"/>
                    </a:srgbClr>
                  </a:outerShdw>
                </a:effectLst>
                <a:latin typeface="Times New Roman" pitchFamily="18" charset="0"/>
              </a:rPr>
              <a:t>TIẾT 2</a:t>
            </a:r>
            <a:r>
              <a:rPr lang="en-US" sz="2846" b="1" dirty="0">
                <a:solidFill>
                  <a:srgbClr val="0000CC"/>
                </a:solidFill>
                <a:effectLst>
                  <a:outerShdw blurRad="38100" dist="38100" dir="2700000" algn="tl">
                    <a:srgbClr val="000000">
                      <a:alpha val="43137"/>
                    </a:srgbClr>
                  </a:outerShdw>
                </a:effectLst>
                <a:latin typeface="Times New Roman" pitchFamily="18" charset="0"/>
              </a:rPr>
              <a:t>)</a:t>
            </a:r>
          </a:p>
        </p:txBody>
      </p:sp>
      <p:sp>
        <p:nvSpPr>
          <p:cNvPr id="22" name="Rectangle 21">
            <a:extLst>
              <a:ext uri="{FF2B5EF4-FFF2-40B4-BE49-F238E27FC236}">
                <a16:creationId xmlns:a16="http://schemas.microsoft.com/office/drawing/2014/main" xmlns="" id="{6679A94B-F102-00FF-ADC4-C49AA8448512}"/>
              </a:ext>
            </a:extLst>
          </p:cNvPr>
          <p:cNvSpPr/>
          <p:nvPr/>
        </p:nvSpPr>
        <p:spPr>
          <a:xfrm>
            <a:off x="844867" y="6168722"/>
            <a:ext cx="9608356" cy="507190"/>
          </a:xfrm>
          <a:prstGeom prst="rect">
            <a:avLst/>
          </a:prstGeom>
        </p:spPr>
        <p:txBody>
          <a:bodyPr wrap="square">
            <a:spAutoFit/>
          </a:bodyPr>
          <a:lstStyle/>
          <a:p>
            <a:pPr algn="just" defTabSz="684886" eaLnBrk="0" fontAlgn="base" hangingPunct="0">
              <a:spcBef>
                <a:spcPct val="0"/>
              </a:spcBef>
              <a:spcAft>
                <a:spcPct val="0"/>
              </a:spcAft>
            </a:pPr>
            <a:r>
              <a:rPr lang="en-US" sz="2696" b="1" i="1" dirty="0">
                <a:solidFill>
                  <a:srgbClr val="0000CC"/>
                </a:solidFill>
                <a:latin typeface="Times New Roman" pitchFamily="18" charset="0"/>
                <a:cs typeface="Times New Roman" pitchFamily="18" charset="0"/>
              </a:rPr>
              <a:t>2. Chia </a:t>
            </a:r>
            <a:r>
              <a:rPr lang="en-US" sz="2696" b="1" i="1" dirty="0" err="1">
                <a:solidFill>
                  <a:srgbClr val="0000CC"/>
                </a:solidFill>
                <a:latin typeface="Times New Roman" pitchFamily="18" charset="0"/>
                <a:cs typeface="Times New Roman" pitchFamily="18" charset="0"/>
              </a:rPr>
              <a:t>sẻ</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những</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điều</a:t>
            </a:r>
            <a:r>
              <a:rPr lang="en-US" sz="2696" b="1" i="1" dirty="0">
                <a:solidFill>
                  <a:srgbClr val="0000CC"/>
                </a:solidFill>
                <a:latin typeface="Times New Roman" pitchFamily="18" charset="0"/>
                <a:cs typeface="Times New Roman" pitchFamily="18" charset="0"/>
              </a:rPr>
              <a:t> </a:t>
            </a:r>
            <a:r>
              <a:rPr lang="en-US" sz="2696" b="1" i="1" dirty="0" err="1">
                <a:solidFill>
                  <a:srgbClr val="0000CC"/>
                </a:solidFill>
                <a:latin typeface="Times New Roman" pitchFamily="18" charset="0"/>
                <a:cs typeface="Times New Roman" pitchFamily="18" charset="0"/>
              </a:rPr>
              <a:t>em</a:t>
            </a:r>
            <a:r>
              <a:rPr lang="en-US" sz="2696" b="1" i="1" dirty="0">
                <a:solidFill>
                  <a:srgbClr val="0000CC"/>
                </a:solidFill>
                <a:latin typeface="Times New Roman" pitchFamily="18" charset="0"/>
                <a:cs typeface="Times New Roman" pitchFamily="18" charset="0"/>
              </a:rPr>
              <a:t> đọc </a:t>
            </a:r>
            <a:r>
              <a:rPr lang="en-US" sz="2696" b="1" i="1" dirty="0" err="1">
                <a:solidFill>
                  <a:srgbClr val="0000CC"/>
                </a:solidFill>
                <a:latin typeface="Times New Roman" pitchFamily="18" charset="0"/>
                <a:cs typeface="Times New Roman" pitchFamily="18" charset="0"/>
              </a:rPr>
              <a:t>được</a:t>
            </a:r>
            <a:r>
              <a:rPr lang="en-US" sz="2696" b="1" i="1" dirty="0">
                <a:solidFill>
                  <a:srgbClr val="0000CC"/>
                </a:solidFill>
                <a:latin typeface="Times New Roman" pitchFamily="18" charset="0"/>
                <a:cs typeface="Times New Roman" pitchFamily="18" charset="0"/>
              </a:rPr>
              <a:t>.</a:t>
            </a:r>
            <a:endParaRPr lang="en-US" sz="2696" b="1" dirty="0">
              <a:solidFill>
                <a:srgbClr val="0000CC"/>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DEAA57F1-79FC-F4B0-12B1-DA9BB165ABA9}"/>
              </a:ext>
            </a:extLst>
          </p:cNvPr>
          <p:cNvPicPr>
            <a:picLocks noChangeAspect="1"/>
          </p:cNvPicPr>
          <p:nvPr/>
        </p:nvPicPr>
        <p:blipFill rotWithShape="1">
          <a:blip r:embed="rId4"/>
          <a:srcRect l="5278" t="5097" r="4553"/>
          <a:stretch/>
        </p:blipFill>
        <p:spPr>
          <a:xfrm>
            <a:off x="844867" y="2954355"/>
            <a:ext cx="10901809" cy="3157020"/>
          </a:xfrm>
          <a:prstGeom prst="rect">
            <a:avLst/>
          </a:prstGeom>
        </p:spPr>
      </p:pic>
    </p:spTree>
    <p:extLst>
      <p:ext uri="{BB962C8B-B14F-4D97-AF65-F5344CB8AC3E}">
        <p14:creationId xmlns:p14="http://schemas.microsoft.com/office/powerpoint/2010/main" val="265998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111823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112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4A8AE4-2C38-4A2D-97D0-7D989799405A}"/>
              </a:ext>
            </a:extLst>
          </p:cNvPr>
          <p:cNvSpPr>
            <a:spLocks noGrp="1"/>
          </p:cNvSpPr>
          <p:nvPr>
            <p:ph idx="1"/>
          </p:nvPr>
        </p:nvSpPr>
        <p:spPr>
          <a:xfrm>
            <a:off x="686403" y="145774"/>
            <a:ext cx="10882745" cy="6519862"/>
          </a:xfrm>
        </p:spPr>
        <p:txBody>
          <a:bodyPr>
            <a:normAutofit fontScale="92500" lnSpcReduction="20000"/>
          </a:bodyPr>
          <a:lstStyle/>
          <a:p>
            <a:pPr marL="0" indent="0" algn="just">
              <a:buNone/>
            </a:pPr>
            <a:r>
              <a:rPr lang="en-US" sz="2800" dirty="0">
                <a:latin typeface="Times New Roman" panose="02020603050405020304" pitchFamily="18" charset="0"/>
                <a:cs typeface="Times New Roman" panose="02020603050405020304" pitchFamily="18" charset="0"/>
              </a:rPr>
              <a:t>	</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	</a:t>
            </a:r>
            <a:r>
              <a:rPr lang="vi-VN" dirty="0">
                <a:latin typeface="Times New Roman" pitchFamily="18" charset="0"/>
                <a:cs typeface="Times New Roman"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Tạm biệt mùa hè, mai Diệu sẽ bước vào năm học mới…</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(Theo Vũ Thị Huyền Trang)</a:t>
            </a: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EB7F8C4D-3927-4A29-9E7A-F0D74F4192B4}"/>
              </a:ext>
            </a:extLst>
          </p:cNvPr>
          <p:cNvSpPr txBox="1"/>
          <p:nvPr/>
        </p:nvSpPr>
        <p:spPr>
          <a:xfrm>
            <a:off x="3771901" y="267252"/>
            <a:ext cx="4141812"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b="1">
                <a:solidFill>
                  <a:srgbClr val="C00000"/>
                </a:solidFill>
                <a:latin typeface="Times New Roman" panose="02020603050405020304" pitchFamily="18" charset="0"/>
                <a:cs typeface="Times New Roman" panose="02020603050405020304" pitchFamily="18" charset="0"/>
              </a:rPr>
              <a:t>TẠM BIỆT MÙA HÈ</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8F71AD37-C28A-4FA6-A32B-2B4D6134302A}"/>
              </a:ext>
            </a:extLst>
          </p:cNvPr>
          <p:cNvSpPr/>
          <p:nvPr/>
        </p:nvSpPr>
        <p:spPr>
          <a:xfrm>
            <a:off x="661104" y="2979862"/>
            <a:ext cx="740689" cy="3729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xmlns="" id="{8F71AD37-C28A-4FA6-A32B-2B4D6134302A}"/>
              </a:ext>
            </a:extLst>
          </p:cNvPr>
          <p:cNvSpPr/>
          <p:nvPr/>
        </p:nvSpPr>
        <p:spPr>
          <a:xfrm>
            <a:off x="779168" y="821250"/>
            <a:ext cx="740689" cy="378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Times New Roman" panose="02020603050405020304" pitchFamily="18" charset="0"/>
                <a:cs typeface="Times New Roman" panose="02020603050405020304" pitchFamily="18" charset="0"/>
              </a:rPr>
              <a:t>1</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xmlns="" id="{8F71AD37-C28A-4FA6-A32B-2B4D6134302A}"/>
              </a:ext>
            </a:extLst>
          </p:cNvPr>
          <p:cNvSpPr/>
          <p:nvPr/>
        </p:nvSpPr>
        <p:spPr>
          <a:xfrm>
            <a:off x="720136" y="2133600"/>
            <a:ext cx="740689" cy="3428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latin typeface="Times New Roman" panose="02020603050405020304" pitchFamily="18" charset="0"/>
                <a:cs typeface="Times New Roman" panose="02020603050405020304" pitchFamily="18" charset="0"/>
              </a:rPr>
              <a:t>2</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xmlns="" id="{8F71AD37-C28A-4FA6-A32B-2B4D6134302A}"/>
              </a:ext>
            </a:extLst>
          </p:cNvPr>
          <p:cNvSpPr/>
          <p:nvPr/>
        </p:nvSpPr>
        <p:spPr>
          <a:xfrm>
            <a:off x="614228" y="4057651"/>
            <a:ext cx="740689" cy="297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4</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8F71AD37-C28A-4FA6-A32B-2B4D6134302A}"/>
              </a:ext>
            </a:extLst>
          </p:cNvPr>
          <p:cNvSpPr/>
          <p:nvPr/>
        </p:nvSpPr>
        <p:spPr>
          <a:xfrm>
            <a:off x="614228" y="5276850"/>
            <a:ext cx="740689" cy="3619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5</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4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D49C0B-5639-43C2-A4E4-4AB4132B3E76}"/>
              </a:ext>
            </a:extLst>
          </p:cNvPr>
          <p:cNvSpPr>
            <a:spLocks noGrp="1"/>
          </p:cNvSpPr>
          <p:nvPr>
            <p:ph idx="1"/>
          </p:nvPr>
        </p:nvSpPr>
        <p:spPr>
          <a:xfrm>
            <a:off x="3430026" y="224095"/>
            <a:ext cx="5236895" cy="751361"/>
          </a:xfrm>
          <a:solidFill>
            <a:srgbClr val="FFFF00"/>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4800" b="1" dirty="0">
                <a:solidFill>
                  <a:srgbClr val="002060"/>
                </a:solidFill>
                <a:latin typeface="Times New Roman" panose="02020603050405020304" pitchFamily="18" charset="0"/>
                <a:cs typeface="Times New Roman" panose="02020603050405020304" pitchFamily="18" charset="0"/>
              </a:rPr>
              <a:t>Luyện đọc đoạn 1</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37395" y="1094841"/>
            <a:ext cx="11622156" cy="3416320"/>
          </a:xfrm>
          <a:prstGeom prst="rect">
            <a:avLst/>
          </a:prstGeom>
        </p:spPr>
        <p:txBody>
          <a:bodyPr wrap="square">
            <a:spAutoFit/>
          </a:bodyPr>
          <a:lstStyle/>
          <a:p>
            <a:pPr algn="just"/>
            <a:r>
              <a:rPr lang="en-US" sz="3600" dirty="0">
                <a:latin typeface="+mj-lt"/>
              </a:rPr>
              <a:t>	</a:t>
            </a:r>
            <a:r>
              <a:rPr lang="vi-VN" sz="3600" b="1" dirty="0">
                <a:latin typeface="Times New Roman" pitchFamily="18" charset="0"/>
                <a:cs typeface="Times New Roman"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Tree>
    <p:extLst>
      <p:ext uri="{BB962C8B-B14F-4D97-AF65-F5344CB8AC3E}">
        <p14:creationId xmlns:p14="http://schemas.microsoft.com/office/powerpoint/2010/main" val="4246319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2120" y="1910256"/>
            <a:ext cx="10866783"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b="1" dirty="0">
                <a:latin typeface="Times New Roman" pitchFamily="18" charset="0"/>
                <a:cs typeface="Times New Roman" pitchFamily="18" charset="0"/>
              </a:rPr>
              <a:t>Các bạn chắc chắn sẽ kể về những chuyến du lịch kì thú của mình: ra biển, lên núi, đến thăm những thành phố lớn,… Còn Diệu, Diệu sẽ kể với các bạn những gì nhỉ?</a:t>
            </a:r>
          </a:p>
        </p:txBody>
      </p:sp>
      <p:sp>
        <p:nvSpPr>
          <p:cNvPr id="8" name="TextBox 7"/>
          <p:cNvSpPr txBox="1"/>
          <p:nvPr/>
        </p:nvSpPr>
        <p:spPr>
          <a:xfrm>
            <a:off x="2444195" y="2341143"/>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3845614" y="2341143"/>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274364" y="2341143"/>
            <a:ext cx="39756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451645" y="2809152"/>
            <a:ext cx="35118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1217961" y="2336895"/>
            <a:ext cx="53008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8934461" y="2825292"/>
            <a:ext cx="53008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6457950" y="2912754"/>
            <a:ext cx="31399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những gì nhỉ</a:t>
            </a:r>
            <a:endParaRPr lang="en-US" sz="3200" dirty="0">
              <a:solidFill>
                <a:srgbClr val="FF0000"/>
              </a:solidFill>
            </a:endParaRP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849624" y="4348926"/>
            <a:ext cx="3598926" cy="2509074"/>
          </a:xfrm>
          <a:prstGeom prst="rect">
            <a:avLst/>
          </a:prstGeom>
        </p:spPr>
      </p:pic>
    </p:spTree>
    <p:extLst>
      <p:ext uri="{BB962C8B-B14F-4D97-AF65-F5344CB8AC3E}">
        <p14:creationId xmlns:p14="http://schemas.microsoft.com/office/powerpoint/2010/main" val="4039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5150" y="2190750"/>
            <a:ext cx="5147563" cy="707886"/>
          </a:xfrm>
          <a:prstGeom prst="rect">
            <a:avLst/>
          </a:prstGeom>
          <a:noFill/>
        </p:spPr>
        <p:txBody>
          <a:bodyPr wrap="none" rtlCol="0">
            <a:spAutoFit/>
          </a:bodyPr>
          <a:lstStyle/>
          <a:p>
            <a:r>
              <a:rPr lang="en-US" sz="4000" b="1" dirty="0" err="1">
                <a:latin typeface="Times New Roman" pitchFamily="18" charset="0"/>
                <a:cs typeface="Times New Roman" pitchFamily="18" charset="0"/>
              </a:rPr>
              <a:t>Kì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thú</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đặc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biệt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thú</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vị</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47090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D49C0B-5639-43C2-A4E4-4AB4132B3E76}"/>
              </a:ext>
            </a:extLst>
          </p:cNvPr>
          <p:cNvSpPr>
            <a:spLocks noGrp="1"/>
          </p:cNvSpPr>
          <p:nvPr>
            <p:ph idx="1"/>
          </p:nvPr>
        </p:nvSpPr>
        <p:spPr>
          <a:xfrm>
            <a:off x="3893851" y="891908"/>
            <a:ext cx="5236895" cy="751361"/>
          </a:xfrm>
          <a:solidFill>
            <a:srgbClr val="FFFF00"/>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4800" b="1" dirty="0">
                <a:solidFill>
                  <a:srgbClr val="002060"/>
                </a:solidFill>
                <a:latin typeface="Times New Roman" panose="02020603050405020304" pitchFamily="18" charset="0"/>
                <a:cs typeface="Times New Roman" panose="02020603050405020304" pitchFamily="18" charset="0"/>
              </a:rPr>
              <a:t>Luyện đọc đoạn 2</a:t>
            </a:r>
          </a:p>
          <a:p>
            <a:pPr marL="0" indent="0" algn="ctr">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8538" y="2411895"/>
            <a:ext cx="11648661" cy="2062103"/>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	</a:t>
            </a:r>
            <a:r>
              <a:rPr lang="vi-VN" sz="3200" b="1" dirty="0">
                <a:latin typeface="Times New Roman" pitchFamily="18" charset="0"/>
                <a:cs typeface="Times New Roman"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p:txBody>
      </p:sp>
    </p:spTree>
    <p:extLst>
      <p:ext uri="{BB962C8B-B14F-4D97-AF65-F5344CB8AC3E}">
        <p14:creationId xmlns:p14="http://schemas.microsoft.com/office/powerpoint/2010/main" val="323846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890A2B5-2A7E-43F1-BD24-104210EB6707}"/>
              </a:ext>
            </a:extLst>
          </p:cNvPr>
          <p:cNvSpPr txBox="1">
            <a:spLocks/>
          </p:cNvSpPr>
          <p:nvPr/>
        </p:nvSpPr>
        <p:spPr>
          <a:xfrm>
            <a:off x="3789169" y="1570492"/>
            <a:ext cx="5474776" cy="7886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002060"/>
                </a:solidFill>
                <a:latin typeface="Times New Roman" panose="02020603050405020304" pitchFamily="18" charset="0"/>
                <a:cs typeface="Times New Roman" panose="02020603050405020304" pitchFamily="18" charset="0"/>
              </a:rPr>
              <a:t>Luyện đọc đoạn 3</a:t>
            </a:r>
          </a:p>
          <a:p>
            <a:pPr marL="0" indent="0" algn="ctr">
              <a:buFont typeface="Arial" panose="020B0604020202020204" pitchFamily="34" charset="0"/>
              <a:buNone/>
            </a:pP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9746" y="2972814"/>
            <a:ext cx="11515240" cy="255454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	</a:t>
            </a:r>
            <a:r>
              <a:rPr lang="vi-VN" sz="3200" b="1" dirty="0">
                <a:latin typeface="Times New Roman" pitchFamily="18" charset="0"/>
                <a:cs typeface="Times New Roman"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3200" b="1" dirty="0">
                <a:latin typeface="Times New Roman" panose="02020603050405020304" pitchFamily="18"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4010259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1656</TotalTime>
  <Words>660</Words>
  <Application>Microsoft Office PowerPoint</Application>
  <PresentationFormat>Custom</PresentationFormat>
  <Paragraphs>116</Paragraphs>
  <Slides>20</Slides>
  <Notes>0</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Office Theme</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hoang</cp:lastModifiedBy>
  <cp:revision>106</cp:revision>
  <dcterms:created xsi:type="dcterms:W3CDTF">2021-07-06T02:11:11Z</dcterms:created>
  <dcterms:modified xsi:type="dcterms:W3CDTF">2024-10-09T01:51:44Z</dcterms:modified>
</cp:coreProperties>
</file>