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2" r:id="rId2"/>
    <p:sldId id="286" r:id="rId3"/>
    <p:sldId id="310" r:id="rId4"/>
    <p:sldId id="313" r:id="rId5"/>
    <p:sldId id="315" r:id="rId6"/>
    <p:sldId id="316" r:id="rId7"/>
    <p:sldId id="332" r:id="rId8"/>
    <p:sldId id="351" r:id="rId9"/>
    <p:sldId id="355" r:id="rId10"/>
    <p:sldId id="319" r:id="rId11"/>
    <p:sldId id="357" r:id="rId12"/>
    <p:sldId id="358" r:id="rId13"/>
    <p:sldId id="356" r:id="rId14"/>
    <p:sldId id="337" r:id="rId15"/>
    <p:sldId id="361" r:id="rId16"/>
    <p:sldId id="3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4520" autoAdjust="0"/>
  </p:normalViewPr>
  <p:slideViewPr>
    <p:cSldViewPr snapToGrid="0">
      <p:cViewPr>
        <p:scale>
          <a:sx n="42" d="100"/>
          <a:sy n="42" d="100"/>
        </p:scale>
        <p:origin x="-1320" y="-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9B3A1-F7A0-4125-8E14-8000CD41BDD7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6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63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5880C-DC42-4373-A599-BC6EB37189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0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6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5880C-DC42-4373-A599-BC6EB3718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0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0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5880C-DC42-4373-A599-BC6EB3718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wmf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, </a:t>
            </a:r>
            <a:endParaRPr lang="vi-VN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64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3048000" y="1600200"/>
            <a:ext cx="6375400" cy="942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0151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/>
              </a:rPr>
              <a:t>chµo Mõng 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032000" y="2286000"/>
            <a:ext cx="883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RevueH"/>
              </a:rPr>
              <a:t>QUý THÇY, C¤ GI¸O ®Õn dù giê 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2133600" y="4066826"/>
            <a:ext cx="7518400" cy="7337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Aristote"/>
              </a:rPr>
              <a:t>M«n : </a:t>
            </a:r>
            <a:r>
              <a:rPr lang="pt-BR" sz="3600" b="1" kern="1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– Lớp 1C</a:t>
            </a:r>
            <a:endParaRPr lang="en-US" sz="3600" b="1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50000">
                    <a:srgbClr val="FF6600"/>
                  </a:gs>
                  <a:gs pos="100000">
                    <a:srgbClr val="CC3300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320800" y="228601"/>
            <a:ext cx="955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latin typeface=".VnAristote" pitchFamily="34" charset="0"/>
              </a:rPr>
              <a:t>        </a:t>
            </a:r>
            <a:r>
              <a:rPr lang="en-US" sz="3200" b="1">
                <a:solidFill>
                  <a:srgbClr val="008000"/>
                </a:solidFill>
                <a:latin typeface=".VnAristote" pitchFamily="34" charset="0"/>
              </a:rPr>
              <a:t>Tr­êng TiÓu häc NguyÔn §èc TÝn</a:t>
            </a:r>
          </a:p>
        </p:txBody>
      </p:sp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0" y="3175"/>
            <a:ext cx="2709333" cy="6858000"/>
            <a:chOff x="0" y="2"/>
            <a:chExt cx="1280" cy="4320"/>
          </a:xfrm>
        </p:grpSpPr>
        <p:pic>
          <p:nvPicPr>
            <p:cNvPr id="40970" name="Picture 4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793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4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" y="3531"/>
              <a:ext cx="793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12" descr="flowerba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192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73" name="Picture 13" descr="Hoa 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"/>
              <a:ext cx="334" cy="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74" name="Picture 14" descr="sunflower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800"/>
              <a:ext cx="656" cy="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75" name="Picture 15" descr="Hoa 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334" cy="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9652000" y="0"/>
            <a:ext cx="2540000" cy="6861175"/>
            <a:chOff x="4560" y="0"/>
            <a:chExt cx="1200" cy="4322"/>
          </a:xfrm>
        </p:grpSpPr>
        <p:pic>
          <p:nvPicPr>
            <p:cNvPr id="40977" name="Picture 4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67" y="2"/>
              <a:ext cx="793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8" name="Picture 4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67" y="3532"/>
              <a:ext cx="793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9" name="Picture 19" descr="flowerba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" y="1152"/>
              <a:ext cx="192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0" name="Picture 20" descr="sunflower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800"/>
              <a:ext cx="656" cy="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1" name="Picture 21" descr="Hoa 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96"/>
              <a:ext cx="334" cy="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2" name="Picture 22" descr="Hoa 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" y="720"/>
              <a:ext cx="334" cy="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3" name="Picture 23" descr="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"/>
            <a:ext cx="70696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4" name="Picture 24" descr="Hoa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34" y="609601"/>
            <a:ext cx="706967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5" name="Picture 25" descr="1 (92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292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6" name="Picture 26" descr="1 (92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292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7" name="Picture 27" descr="1 (92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42925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88" name="Group 28"/>
          <p:cNvGrpSpPr>
            <a:grpSpLocks/>
          </p:cNvGrpSpPr>
          <p:nvPr/>
        </p:nvGrpSpPr>
        <p:grpSpPr bwMode="auto">
          <a:xfrm>
            <a:off x="1524000" y="0"/>
            <a:ext cx="12192000" cy="6858000"/>
            <a:chOff x="0" y="0"/>
            <a:chExt cx="5952" cy="4320"/>
          </a:xfrm>
        </p:grpSpPr>
        <p:pic>
          <p:nvPicPr>
            <p:cNvPr id="40989" name="Picture 29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0" name="Picture 30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1" name="Picture 31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3600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2" name="Picture 32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0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3" name="Picture 33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600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4" name="Picture 34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0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5" name="Picture 35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" y="2016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6" name="Picture 36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7" name="Picture 37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600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8" name="Picture 38" descr="92946cxn8xmvkw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0"/>
              <a:ext cx="60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9" name="Picture 39" descr="timba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744"/>
              <a:ext cx="9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0" name="Picture 40" descr="timba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792"/>
              <a:ext cx="9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1" name="Picture 41" descr="timba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40"/>
              <a:ext cx="9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2" name="Picture 42" descr="timba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8"/>
              <a:ext cx="9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3" name="Picture 43" descr="timba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9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4" name="Picture 44" descr="timba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152"/>
              <a:ext cx="9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5" name="Picture 45" descr="timba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28"/>
              <a:ext cx="96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6" name="Picture 46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064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7" name="Picture 47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928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8" name="Picture 48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976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9" name="Picture 49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160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0" name="Picture 50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1" name="Picture 51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2" name="Picture 52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352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3" name="Picture 53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360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4" name="Picture 54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736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5" name="Picture 55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104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6" name="Picture 56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008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7" name="Picture 57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24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8" name="Picture 58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008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9" name="Picture 59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440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0" name="Picture 60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672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1" name="Picture 61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36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2" name="Picture 62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360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3" name="Picture 63" descr="pinksparkle6df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456"/>
              <a:ext cx="312" cy="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569904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998" y="5457421"/>
            <a:ext cx="396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bãi c¸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1" y="0"/>
            <a:ext cx="2747306" cy="1430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9642" y="5457436"/>
            <a:ext cx="94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  <a:r>
              <a:rPr lang="en-US" sz="48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8954"/>
            <a:ext cx="387114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hụp ảnh chim bắt cá |"/>
          <p:cNvSpPr>
            <a:spLocks noChangeAspect="1" noChangeArrowheads="1"/>
          </p:cNvSpPr>
          <p:nvPr/>
        </p:nvSpPr>
        <p:spPr bwMode="auto">
          <a:xfrm>
            <a:off x="106995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hụp ảnh chim bắt cá |"/>
          <p:cNvSpPr>
            <a:spLocks noChangeAspect="1" noChangeArrowheads="1"/>
          </p:cNvSpPr>
          <p:nvPr/>
        </p:nvSpPr>
        <p:spPr bwMode="auto">
          <a:xfrm>
            <a:off x="1222357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chụp ảnh chim bắt cá |"/>
          <p:cNvSpPr>
            <a:spLocks noChangeAspect="1" noChangeArrowheads="1"/>
          </p:cNvSpPr>
          <p:nvPr/>
        </p:nvSpPr>
        <p:spPr bwMode="auto">
          <a:xfrm>
            <a:off x="1374757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hụp ảnh chim bắt cá |"/>
          <p:cNvSpPr>
            <a:spLocks noChangeAspect="1" noChangeArrowheads="1"/>
          </p:cNvSpPr>
          <p:nvPr/>
        </p:nvSpPr>
        <p:spPr bwMode="auto">
          <a:xfrm>
            <a:off x="1527157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8" y="3236689"/>
            <a:ext cx="4556088" cy="26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70" y="3161821"/>
            <a:ext cx="4545955" cy="26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Chim bói cá nuôi con ra sao? - Tuổi Trẻ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57" y="418613"/>
            <a:ext cx="977219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4757" y="5820001"/>
            <a:ext cx="913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    </a:t>
            </a:r>
            <a:r>
              <a:rPr lang="vi-VN" sz="2800" smtClean="0">
                <a:solidFill>
                  <a:srgbClr val="FF0000"/>
                </a:solidFill>
              </a:rPr>
              <a:t>Thức </a:t>
            </a:r>
            <a:r>
              <a:rPr lang="vi-VN" sz="2800">
                <a:solidFill>
                  <a:srgbClr val="FF0000"/>
                </a:solidFill>
              </a:rPr>
              <a:t>ăn của chim bói cá chủ yếu là </a:t>
            </a:r>
            <a:r>
              <a:rPr lang="vi-VN" sz="2800" b="1">
                <a:solidFill>
                  <a:srgbClr val="FF0000"/>
                </a:solidFill>
              </a:rPr>
              <a:t>cá, tép và những loài động vật nhỏ khác dưới </a:t>
            </a:r>
            <a:r>
              <a:rPr lang="vi-VN" sz="2800" b="1" smtClean="0">
                <a:solidFill>
                  <a:srgbClr val="FF0000"/>
                </a:solidFill>
              </a:rPr>
              <a:t>nước</a:t>
            </a:r>
            <a:r>
              <a:rPr lang="en-US" sz="2800" b="1" smtClean="0">
                <a:solidFill>
                  <a:srgbClr val="FF0000"/>
                </a:solidFill>
              </a:rPr>
              <a:t>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998" y="5457421"/>
            <a:ext cx="396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bãi c¸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4634" y="5443204"/>
            <a:ext cx="266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800" b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hæi cßi</a:t>
            </a:r>
            <a:endParaRPr lang="en-US" sz="4800" b="1" dirty="0">
              <a:solidFill>
                <a:prstClr val="black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7926" y="5457420"/>
            <a:ext cx="288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®å ch¬i</a:t>
            </a:r>
            <a:endParaRPr lang="en-US" sz="4800" b="1" dirty="0">
              <a:solidFill>
                <a:prstClr val="black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1" y="0"/>
            <a:ext cx="2747306" cy="1430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9642" y="5457436"/>
            <a:ext cx="94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  <a:r>
              <a:rPr lang="en-US" sz="48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1248" y="5438084"/>
            <a:ext cx="97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  <a:r>
              <a:rPr lang="en-US" sz="48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58957" y="5471956"/>
            <a:ext cx="94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  <a:r>
              <a:rPr lang="en-US" sz="48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8954"/>
            <a:ext cx="387114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0"/>
          <a:stretch/>
        </p:blipFill>
        <p:spPr bwMode="auto">
          <a:xfrm>
            <a:off x="5101778" y="1908863"/>
            <a:ext cx="2270763" cy="277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35" y="2220686"/>
            <a:ext cx="3236356" cy="24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55873" y="5438084"/>
            <a:ext cx="971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  <a:r>
              <a:rPr lang="en-US" sz="48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0" y="-188681"/>
            <a:ext cx="2891047" cy="135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4191" y="267496"/>
            <a:ext cx="224741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GB" sz="4800">
              <a:solidFill>
                <a:srgbClr val="FF0000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901" y="1145575"/>
            <a:ext cx="753964" cy="16414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88331"/>
              </p:ext>
            </p:extLst>
          </p:nvPr>
        </p:nvGraphicFramePr>
        <p:xfrm>
          <a:off x="4710845" y="2181195"/>
          <a:ext cx="260435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177"/>
                <a:gridCol w="1302177"/>
              </a:tblGrid>
              <a:tr h="863276">
                <a:tc>
                  <a:txBody>
                    <a:bodyPr/>
                    <a:lstStyle/>
                    <a:p>
                      <a:pPr algn="ctr"/>
                      <a:r>
                        <a:rPr lang="en-US" sz="600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endParaRPr lang="en-US" sz="600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oi</a:t>
                      </a:r>
                      <a:endParaRPr lang="en-US" sz="600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8163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r>
                        <a:rPr lang="en-US" sz="6000" b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oi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5027" y="1039109"/>
            <a:ext cx="10951028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4800" b="1" smtClean="0">
                <a:latin typeface=".VnAvant" pitchFamily="34" charset="0"/>
              </a:rPr>
              <a:t>oi           «i            ¬i</a:t>
            </a:r>
            <a:endParaRPr lang="en-US" sz="48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95" y="1039112"/>
            <a:ext cx="170747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9779" y="1039115"/>
            <a:ext cx="170747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1179" y="1039118"/>
            <a:ext cx="170747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4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88" y="4287048"/>
            <a:ext cx="20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chßi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5112" y="4311394"/>
            <a:ext cx="20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708" y="4322287"/>
            <a:ext cx="20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mçi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5226" y="4351485"/>
            <a:ext cx="251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x«i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8810" y="4344061"/>
            <a:ext cx="173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®îi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67553" y="4338706"/>
            <a:ext cx="251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0593" y="4311397"/>
            <a:ext cx="117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6620" y="4299226"/>
            <a:ext cx="120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38" y="4345266"/>
            <a:ext cx="117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6158" y="4328336"/>
            <a:ext cx="120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16838" y="4330752"/>
            <a:ext cx="117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14441" y="4345269"/>
            <a:ext cx="120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036" y="5457421"/>
            <a:ext cx="396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bãi c¸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4634" y="5443204"/>
            <a:ext cx="266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800" b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hæi cßi</a:t>
            </a:r>
            <a:endParaRPr lang="en-US" sz="4800" b="1" dirty="0">
              <a:solidFill>
                <a:prstClr val="black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47926" y="5457420"/>
            <a:ext cx="288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®å ch¬i</a:t>
            </a:r>
            <a:endParaRPr lang="en-US" sz="4800" b="1" dirty="0">
              <a:solidFill>
                <a:prstClr val="black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738" y="961292"/>
            <a:ext cx="752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20228" r="7534" b="14935"/>
          <a:stretch/>
        </p:blipFill>
        <p:spPr bwMode="auto">
          <a:xfrm>
            <a:off x="-38100" y="508001"/>
            <a:ext cx="12294969" cy="58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588" y="2649082"/>
            <a:ext cx="279647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 b="1">
                <a:solidFill>
                  <a:schemeClr val="bg1"/>
                </a:solidFill>
                <a:latin typeface="HP001 4 hàng" pitchFamily="34" charset="0"/>
              </a:rPr>
              <a:t> Ρ</a:t>
            </a:r>
            <a:endParaRPr lang="en-US" sz="18000" b="1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617" y="-1009650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798" y="-575600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278 L -0.00456 -0.02199 L -0.01784 -0.03171 L -0.02331 -0.03032 C -0.02735 -0.02569 -0.03763 -0.0169 -0.04206 -0.00393 C -0.04805 0.01042 -0.05078 0.03125 -0.04987 0.04746 C -0.05 0.06065 -0.04662 0.06736 -0.04362 0.07523 C -0.04063 0.0831 -0.03568 0.09051 -0.0319 0.09468 C -0.02761 0.10116 -0.02604 0.10093 -0.0211 0.1 C -0.01615 0.09908 -0.0086 0.09398 -0.00378 0.08634 C 0.00104 0.07871 0.00638 0.06783 0.00781 0.05417 C 0.00924 0.04051 0.00794 0.01852 0.00625 0.00695 C 0.00455 -0.00463 -0.00091 -0.01227 -0.00235 -0.01528 C -0.00417 -0.01805 -0.00183 -0.01458 -0.00222 -0.01088 C -0.00261 -0.00717 -0.00677 0.00255 -0.00469 0.00695 C -0.00261 0.01204 0.00495 0.01806 0.01015 0.01528 C 0.01536 0.0125 0.02278 -0.00162 0.02656 -0.00972 C 0.03034 -0.01782 0.03177 -0.0493 0.03281 -0.03333 C 0.03385 -0.01736 0.03112 0.06366 0.03281 0.08611 C 0.03333 0.10857 0.04062 0.09908 0.04232 0.10162 C 0.04401 0.10417 0.04049 0.10371 0.04297 0.10139 C 0.047 0.10162 0.05234 0.09838 0.05703 0.0875 C 0.06172 0.07662 0.06823 0.04676 0.07109 0.03611 " pathEditMode="relative" rAng="0" ptsTypes="AAAattattttatatttttattA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738" y="961292"/>
            <a:ext cx="752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20228" r="7534" b="14935"/>
          <a:stretch/>
        </p:blipFill>
        <p:spPr bwMode="auto">
          <a:xfrm>
            <a:off x="29059" y="508001"/>
            <a:ext cx="12151610" cy="58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1988" y="2649082"/>
            <a:ext cx="279647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b="1" smtClean="0">
                <a:solidFill>
                  <a:schemeClr val="bg1"/>
                </a:solidFill>
                <a:latin typeface="HP001 4 hàng" pitchFamily="34" charset="0"/>
              </a:rPr>
              <a:t>ċ</a:t>
            </a:r>
            <a:endParaRPr lang="en-US" sz="18000" b="1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617" y="-1009650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798" y="-575600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648" y="-889925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278 L -0.00456 -0.02199 L -0.01784 -0.03171 L -0.02331 -0.03032 C -0.02735 -0.02569 -0.03763 -0.0169 -0.04206 -0.00393 C -0.04805 0.01042 -0.05078 0.03125 -0.04987 0.04746 C -0.05 0.06065 -0.04662 0.06736 -0.04362 0.07523 C -0.04063 0.0831 -0.03568 0.09051 -0.0319 0.09468 C -0.02761 0.10116 -0.02604 0.10093 -0.0211 0.1 C -0.01615 0.09908 -0.0086 0.09398 -0.00378 0.08634 C 0.00104 0.07871 0.00638 0.06783 0.00781 0.05417 C 0.00924 0.04051 0.00794 0.01852 0.00625 0.00695 C 0.00455 -0.00463 -0.00091 -0.01227 -0.00235 -0.01528 C -0.00417 -0.01805 -0.00183 -0.01458 -0.00222 -0.01088 C -0.00261 -0.00717 -0.00677 0.00255 -0.00469 0.00695 C -0.00261 0.01204 0.00495 0.01806 0.01015 0.01528 C 0.01536 0.0125 0.02278 -0.00162 0.02656 -0.00972 C 0.03034 -0.01782 0.03177 -0.0493 0.03281 -0.03333 C 0.03385 -0.01736 0.03112 0.06366 0.03281 0.08611 C 0.03333 0.10857 0.04062 0.09908 0.04232 0.10162 C 0.04401 0.10417 0.04049 0.10371 0.04297 0.10139 C 0.047 0.10162 0.05234 0.09838 0.05703 0.0875 C 0.06172 0.07662 0.06823 0.04676 0.07109 0.03611 " pathEditMode="relative" rAng="0" ptsTypes="AAAattattttatatttttattA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01484 -0.02361 L 0.03203 0.00278 " pathEditMode="relative" ptsTypes="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738" y="961292"/>
            <a:ext cx="752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20228" r="7534" b="14935"/>
          <a:stretch/>
        </p:blipFill>
        <p:spPr bwMode="auto">
          <a:xfrm>
            <a:off x="29059" y="508001"/>
            <a:ext cx="12151610" cy="58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9013" y="2649082"/>
            <a:ext cx="279647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 b="1">
                <a:solidFill>
                  <a:schemeClr val="bg1"/>
                </a:solidFill>
                <a:latin typeface="HP001 4 hàng" pitchFamily="34" charset="0"/>
              </a:rPr>
              <a:t> Π</a:t>
            </a:r>
            <a:endParaRPr lang="en-US" sz="18000" b="1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617" y="-1009650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798" y="-575600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223" y="-842300"/>
            <a:ext cx="362233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278 L -0.00456 -0.02199 L -0.01784 -0.03171 L -0.02331 -0.03032 C -0.02735 -0.02569 -0.03763 -0.0169 -0.04206 -0.00393 C -0.04805 0.01042 -0.05078 0.03125 -0.04987 0.04746 C -0.05 0.06065 -0.04662 0.06736 -0.04362 0.07523 C -0.04063 0.0831 -0.03568 0.09051 -0.0319 0.09468 C -0.02761 0.10116 -0.02604 0.10093 -0.0211 0.1 C -0.01615 0.09908 -0.0086 0.09398 -0.00378 0.08634 C 0.00104 0.07871 0.00638 0.06783 0.00781 0.05417 C 0.00924 0.04051 0.00794 0.01852 0.00625 0.00695 C 0.00455 -0.00463 -0.00091 -0.01227 -0.00235 -0.01528 C -0.00417 -0.01805 -0.00183 -0.01458 -0.00222 -0.01088 C -0.00261 -0.00717 -0.00677 0.00255 -0.00469 0.00695 C -0.00261 0.01204 0.00495 0.01806 0.01015 0.01528 C 0.01536 0.0125 0.02278 -0.00162 0.02656 -0.00972 C 0.03034 -0.01782 0.03177 -0.0493 0.03281 -0.03333 C 0.03385 -0.01736 0.03112 0.06366 0.03281 0.08611 C 0.03333 0.10857 0.04062 0.09908 0.04232 0.10162 C 0.04401 0.10417 0.04049 0.10371 0.04297 0.10139 C 0.047 0.10162 0.05234 0.09838 0.05703 0.0875 C 0.06172 0.07662 0.06823 0.04676 0.07109 0.03611 " pathEditMode="relative" rAng="0" ptsTypes="AAAattattttatatttttattA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086 -3.7037E-7 L 0.01172 0.0125 L -2.08333E-7 0.0375 " pathEditMode="relative" ptsTypes="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4" y="755341"/>
            <a:ext cx="11905396" cy="3130852"/>
          </a:xfrm>
        </p:spPr>
        <p:txBody>
          <a:bodyPr>
            <a:noAutofit/>
          </a:bodyPr>
          <a:lstStyle/>
          <a:p>
            <a:r>
              <a:rPr lang="en-US" sz="6600" smtClean="0"/>
              <a:t>  </a:t>
            </a:r>
            <a:br>
              <a:rPr lang="en-US" sz="6600" smtClean="0"/>
            </a:br>
            <a:r>
              <a:rPr lang="en-US" sz="6600" smtClean="0"/>
              <a:t>    </a:t>
            </a:r>
            <a:r>
              <a:rPr lang="en-US" sz="5400" b="1" smtClean="0">
                <a:latin typeface=".VnAvant" pitchFamily="34" charset="0"/>
              </a:rPr>
              <a:t>ai                    ay                 ©y                     </a:t>
            </a:r>
            <a:br>
              <a:rPr lang="en-US" sz="5400" b="1" smtClean="0">
                <a:latin typeface=".VnAvant" pitchFamily="34" charset="0"/>
              </a:rPr>
            </a:br>
            <a:r>
              <a:rPr lang="en-US" sz="5400" b="1" smtClean="0">
                <a:latin typeface=".VnAvant" pitchFamily="34" charset="0"/>
              </a:rPr>
              <a:t> chïm v¶i      m¸y cµy     ®¸m m©y</a:t>
            </a:r>
            <a:r>
              <a:rPr lang="en-US" sz="5400" smtClean="0">
                <a:latin typeface=".VnAvant" pitchFamily="34" charset="0"/>
              </a:rPr>
              <a:t/>
            </a:r>
            <a:br>
              <a:rPr lang="en-US" sz="5400" smtClean="0">
                <a:latin typeface=".VnAvant" pitchFamily="34" charset="0"/>
              </a:rPr>
            </a:br>
            <a:endParaRPr lang="en-US" sz="5400">
              <a:latin typeface=".VnAvan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758003"/>
            <a:ext cx="10515600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/>
              <a:t>  </a:t>
            </a:r>
            <a:br>
              <a:rPr lang="en-US" sz="6600" smtClean="0"/>
            </a:br>
            <a:r>
              <a:rPr lang="en-US" sz="6600" smtClean="0"/>
              <a:t> </a:t>
            </a:r>
            <a:r>
              <a:rPr lang="en-US" sz="6000" b="1" smtClean="0">
                <a:solidFill>
                  <a:srgbClr val="00B0F0"/>
                </a:solidFill>
                <a:latin typeface=".VnAvant" pitchFamily="34" charset="0"/>
              </a:rPr>
              <a:t>BÐ võa ngñ dËy.</a:t>
            </a:r>
            <a:r>
              <a:rPr lang="en-US" sz="6000" smtClean="0">
                <a:latin typeface=".VnAvant" pitchFamily="34" charset="0"/>
              </a:rPr>
              <a:t> </a:t>
            </a:r>
            <a:r>
              <a:rPr lang="en-US" sz="6600" smtClean="0">
                <a:latin typeface=".VnAvant" pitchFamily="34" charset="0"/>
              </a:rPr>
              <a:t/>
            </a:r>
            <a:br>
              <a:rPr lang="en-US" sz="6600" smtClean="0">
                <a:latin typeface=".VnAvant" pitchFamily="34" charset="0"/>
              </a:rPr>
            </a:br>
            <a:endParaRPr lang="en-US" sz="6600"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65771" y="4984427"/>
            <a:ext cx="1180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2617" y="5541072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 con mêi b¹n ®i xem héi </a:t>
            </a:r>
            <a:endParaRPr lang="en-US" sz="2400" dirty="0"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2799" y="5549410"/>
            <a:ext cx="192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  <a:r>
              <a:rPr lang="en-US" sz="4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4641381" y="5549413"/>
            <a:ext cx="192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  <a:r>
              <a:rPr lang="en-US" sz="4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/>
          </a:p>
        </p:txBody>
      </p:sp>
      <p:sp>
        <p:nvSpPr>
          <p:cNvPr id="11" name="Rectangle 10"/>
          <p:cNvSpPr/>
          <p:nvPr/>
        </p:nvSpPr>
        <p:spPr>
          <a:xfrm>
            <a:off x="8489048" y="5566346"/>
            <a:ext cx="192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  <a:r>
              <a:rPr lang="en-US" sz="4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0"/>
          <a:stretch/>
        </p:blipFill>
        <p:spPr>
          <a:xfrm>
            <a:off x="0" y="667887"/>
            <a:ext cx="12204910" cy="44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0" y="1"/>
            <a:ext cx="2891047" cy="135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4191" y="456178"/>
            <a:ext cx="2247419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GB" sz="9600">
              <a:solidFill>
                <a:srgbClr val="FF0000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1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901" y="1334257"/>
            <a:ext cx="753964" cy="16414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GB" sz="8800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62727"/>
              </p:ext>
            </p:extLst>
          </p:nvPr>
        </p:nvGraphicFramePr>
        <p:xfrm>
          <a:off x="4609256" y="2861344"/>
          <a:ext cx="3347058" cy="240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529"/>
                <a:gridCol w="1673529"/>
              </a:tblGrid>
              <a:tr h="1378179">
                <a:tc>
                  <a:txBody>
                    <a:bodyPr/>
                    <a:lstStyle/>
                    <a:p>
                      <a:pPr algn="ctr"/>
                      <a:r>
                        <a:rPr lang="en-US" sz="600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endParaRPr lang="en-US" sz="600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oi</a:t>
                      </a:r>
                      <a:endParaRPr lang="en-US" sz="600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10236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r>
                        <a:rPr lang="en-US" sz="6000" b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oi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5027" y="1227791"/>
            <a:ext cx="10951028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6000" b="1" smtClean="0">
                <a:latin typeface=".VnAvant" pitchFamily="34" charset="0"/>
              </a:rPr>
              <a:t>oi           «i            ¬i</a:t>
            </a:r>
            <a:endParaRPr lang="en-US" sz="60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419" y="1227794"/>
            <a:ext cx="1707477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6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077" y="1227797"/>
            <a:ext cx="1707477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6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7093" y="1227800"/>
            <a:ext cx="1707477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6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ủ đề 1 Vào rừng hoa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011" y="116917"/>
            <a:ext cx="11832589" cy="66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7" y="1"/>
            <a:ext cx="2891047" cy="1351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0899" y="1334258"/>
            <a:ext cx="7539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02" y="2574396"/>
            <a:ext cx="201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chßi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4035" y="3998322"/>
            <a:ext cx="1881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b="1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4037" y="2584228"/>
            <a:ext cx="201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963" y="2595121"/>
            <a:ext cx="201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çi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8914" y="2640668"/>
            <a:ext cx="2515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5964" y="2616895"/>
            <a:ext cx="2629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®îi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70064" y="2696205"/>
            <a:ext cx="2515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míi</a:t>
            </a:r>
          </a:p>
          <a:p>
            <a:endParaRPr lang="en-US" sz="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7401" y="2584231"/>
            <a:ext cx="1175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1414" y="2584234"/>
            <a:ext cx="1201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6" grpId="0"/>
      <p:bldP spid="19" grpId="0"/>
      <p:bldP spid="20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12" y="-36995"/>
            <a:ext cx="7939331" cy="59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2034" y="5840046"/>
            <a:ext cx="201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chßi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002" y="2574396"/>
            <a:ext cx="2010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chßi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112" y="2584228"/>
            <a:ext cx="2010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5708" y="2595121"/>
            <a:ext cx="2010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çi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5226" y="2624319"/>
            <a:ext cx="2515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8810" y="2616895"/>
            <a:ext cx="17384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®îi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7553" y="2611540"/>
            <a:ext cx="25158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7677" y="2584231"/>
            <a:ext cx="11755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9816" y="2584234"/>
            <a:ext cx="1201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7064" y="2618100"/>
            <a:ext cx="1175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7045" y="2591645"/>
            <a:ext cx="1201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05520" y="2618100"/>
            <a:ext cx="11755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1525" y="2618103"/>
            <a:ext cx="1201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" y="43543"/>
            <a:ext cx="2891047" cy="13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2" y="-87083"/>
            <a:ext cx="2891047" cy="1351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4191" y="267496"/>
            <a:ext cx="2247419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GB" sz="9600">
              <a:solidFill>
                <a:srgbClr val="FF0000"/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1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901" y="1145575"/>
            <a:ext cx="753964" cy="16414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GB" sz="8800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81644"/>
              </p:ext>
            </p:extLst>
          </p:nvPr>
        </p:nvGraphicFramePr>
        <p:xfrm>
          <a:off x="4710845" y="2181195"/>
          <a:ext cx="217371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855"/>
                <a:gridCol w="1086855"/>
              </a:tblGrid>
              <a:tr h="701917">
                <a:tc>
                  <a:txBody>
                    <a:bodyPr/>
                    <a:lstStyle/>
                    <a:p>
                      <a:pPr algn="ctr"/>
                      <a:r>
                        <a:rPr lang="en-US" sz="600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endParaRPr lang="en-US" sz="600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oi</a:t>
                      </a:r>
                      <a:endParaRPr lang="en-US" sz="600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7019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r>
                        <a:rPr lang="en-US" sz="6000" b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oi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5027" y="1039109"/>
            <a:ext cx="10951028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6000" b="1" smtClean="0">
                <a:latin typeface=".VnAvant" pitchFamily="34" charset="0"/>
              </a:rPr>
              <a:t>oi           «i            ¬i</a:t>
            </a:r>
            <a:endParaRPr lang="en-US" sz="60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419" y="1039112"/>
            <a:ext cx="1707477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6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077" y="1039115"/>
            <a:ext cx="1707477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6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1607" y="1068146"/>
            <a:ext cx="1707477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endParaRPr lang="en-US" sz="6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02" y="4925664"/>
            <a:ext cx="2010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chßi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112" y="4935496"/>
            <a:ext cx="2010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5708" y="4946389"/>
            <a:ext cx="2010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çi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5226" y="4975587"/>
            <a:ext cx="2515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GB" sz="66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8810" y="4968163"/>
            <a:ext cx="17384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®îi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67553" y="4962808"/>
            <a:ext cx="25158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míi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7677" y="4935499"/>
            <a:ext cx="11755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9816" y="4935502"/>
            <a:ext cx="1201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7064" y="4969368"/>
            <a:ext cx="1175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2270" y="4952438"/>
            <a:ext cx="1201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«i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05520" y="4969368"/>
            <a:ext cx="11755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01525" y="4969371"/>
            <a:ext cx="1201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¬i</a:t>
            </a: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214</Words>
  <Application>Microsoft Office PowerPoint</Application>
  <PresentationFormat>Custom</PresentationFormat>
  <Paragraphs>109</Paragraphs>
  <Slides>16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, </vt:lpstr>
      <vt:lpstr>       ai                    ay                 ©y                       chïm v¶i      m¸y cµy     ®¸m m©y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267</cp:revision>
  <dcterms:created xsi:type="dcterms:W3CDTF">2020-05-19T07:29:54Z</dcterms:created>
  <dcterms:modified xsi:type="dcterms:W3CDTF">2022-10-28T08:50:43Z</dcterms:modified>
</cp:coreProperties>
</file>