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3165" r:id="rId2"/>
    <p:sldId id="2960" r:id="rId3"/>
    <p:sldId id="3159" r:id="rId4"/>
    <p:sldId id="3160" r:id="rId5"/>
    <p:sldId id="3168" r:id="rId6"/>
    <p:sldId id="3169" r:id="rId7"/>
    <p:sldId id="3161" r:id="rId8"/>
    <p:sldId id="3166" r:id="rId9"/>
    <p:sldId id="3163" r:id="rId10"/>
    <p:sldId id="3173" r:id="rId11"/>
    <p:sldId id="3174" r:id="rId12"/>
    <p:sldId id="3167" r:id="rId13"/>
    <p:sldId id="3175" r:id="rId14"/>
    <p:sldId id="3172" r:id="rId15"/>
    <p:sldId id="3164" r:id="rId16"/>
    <p:sldId id="3157" r:id="rId17"/>
    <p:sldId id="315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98D7"/>
    <a:srgbClr val="FF3399"/>
    <a:srgbClr val="FFFF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88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17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70160F2C-B686-4A9B-832C-175219CDC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71A6D-B90D-4E45-8242-C46C1A099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8710" y="280391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b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17" y="182880"/>
            <a:ext cx="1180882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740620" y="282771"/>
            <a:ext cx="3511826" cy="1205948"/>
          </a:xfrm>
          <a:prstGeom prst="wedgeRoundRectCallout">
            <a:avLst>
              <a:gd name="adj1" fmla="val -13736"/>
              <a:gd name="adj2" fmla="val 223334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vi-VN" sz="2000" b="1" smtClean="0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smtClean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 HÀNH NHÓM ĐÔI</a:t>
            </a:r>
            <a:endParaRPr lang="en-US" altLang="vi-VN" sz="3200" b="1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  <p:pic>
        <p:nvPicPr>
          <p:cNvPr id="3" name="Picture 2" descr="Khó khăn khi học tiếng Nhật On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0" y="3675786"/>
            <a:ext cx="3644275" cy="26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F69956-7F36-4EFF-88F5-A290EF0B83C6}"/>
              </a:ext>
            </a:extLst>
          </p:cNvPr>
          <p:cNvGrpSpPr/>
          <p:nvPr/>
        </p:nvGrpSpPr>
        <p:grpSpPr>
          <a:xfrm>
            <a:off x="5000553" y="282770"/>
            <a:ext cx="6873584" cy="3766715"/>
            <a:chOff x="6997718" y="98494"/>
            <a:chExt cx="5962691" cy="3063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03D2FD-1CDE-4AAA-8DD6-CF988150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9" b="96266" l="3941" r="95895">
                          <a14:foregroundMark x1="62233" y1="11618" x2="62233" y2="11618"/>
                          <a14:foregroundMark x1="35632" y1="87137" x2="35632" y2="87137"/>
                          <a14:foregroundMark x1="55993" y1="84232" x2="55993" y2="84232"/>
                          <a14:foregroundMark x1="96223" y1="51037" x2="96223" y2="51037"/>
                          <a14:foregroundMark x1="21511" y1="87967" x2="21511" y2="87967"/>
                          <a14:foregroundMark x1="4105" y1="93776" x2="4105" y2="93776"/>
                          <a14:foregroundMark x1="40722" y1="90456" x2="40722" y2="90456"/>
                          <a14:foregroundMark x1="62233" y1="82988" x2="62233" y2="82988"/>
                          <a14:foregroundMark x1="55993" y1="96266" x2="55993" y2="96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7718" y="98494"/>
              <a:ext cx="5962691" cy="23596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930A7F-2BD9-4EBC-B16A-16EBBD8D06E8}"/>
                </a:ext>
              </a:extLst>
            </p:cNvPr>
            <p:cNvSpPr txBox="1"/>
            <p:nvPr/>
          </p:nvSpPr>
          <p:spPr>
            <a:xfrm>
              <a:off x="8205214" y="2762368"/>
              <a:ext cx="30871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Hình 52</a:t>
              </a:r>
              <a:r>
                <a:rPr lang="en-US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Cây thư mục</a:t>
              </a:r>
              <a:endParaRPr lang="en-US" sz="2000"/>
            </a:p>
          </p:txBody>
        </p:sp>
      </p:grpSp>
      <p:sp>
        <p:nvSpPr>
          <p:cNvPr id="1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9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9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9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9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9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9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9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9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0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0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0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0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0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0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0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0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0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0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1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1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1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1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1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1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1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1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1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1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2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2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2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2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2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2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2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2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2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3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3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3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3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3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3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3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3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3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3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4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4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4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4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4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4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4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4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5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5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5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80051" y="457400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7647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5553" y="135235"/>
            <a:ext cx="6179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/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5400" b="1" cap="none" spc="0">
              <a:ln/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222"/>
          <p:cNvSpPr>
            <a:spLocks noChangeArrowheads="1"/>
          </p:cNvSpPr>
          <p:nvPr/>
        </p:nvSpPr>
        <p:spPr bwMode="auto">
          <a:xfrm>
            <a:off x="1290610" y="3471862"/>
            <a:ext cx="714375" cy="7191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smtClean="0">
                <a:solidFill>
                  <a:srgbClr val="336600"/>
                </a:solidFill>
                <a:latin typeface="VNI-Book" pitchFamily="2" charset="0"/>
              </a:rPr>
              <a:t>3</a:t>
            </a:r>
            <a:endParaRPr lang="en-US" altLang="en-US" sz="2800" b="1">
              <a:solidFill>
                <a:srgbClr val="336600"/>
              </a:solidFill>
              <a:latin typeface="VNI-Book" pitchFamily="2" charset="0"/>
            </a:endParaRPr>
          </a:p>
        </p:txBody>
      </p:sp>
      <p:grpSp>
        <p:nvGrpSpPr>
          <p:cNvPr id="7" name="Group 342"/>
          <p:cNvGrpSpPr>
            <a:grpSpLocks/>
          </p:cNvGrpSpPr>
          <p:nvPr/>
        </p:nvGrpSpPr>
        <p:grpSpPr bwMode="auto">
          <a:xfrm>
            <a:off x="2996242" y="3336131"/>
            <a:ext cx="3133725" cy="990600"/>
            <a:chOff x="1851" y="672"/>
            <a:chExt cx="830" cy="288"/>
          </a:xfrm>
        </p:grpSpPr>
        <p:sp>
          <p:nvSpPr>
            <p:cNvPr id="8" name="Rectangle 343"/>
            <p:cNvSpPr>
              <a:spLocks noChangeArrowheads="1"/>
            </p:cNvSpPr>
            <p:nvPr/>
          </p:nvSpPr>
          <p:spPr bwMode="auto">
            <a:xfrm>
              <a:off x="1851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Rectangle 344"/>
            <p:cNvSpPr>
              <a:spLocks noChangeArrowheads="1"/>
            </p:cNvSpPr>
            <p:nvPr/>
          </p:nvSpPr>
          <p:spPr bwMode="auto">
            <a:xfrm>
              <a:off x="2128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ectangle 345"/>
            <p:cNvSpPr>
              <a:spLocks noChangeArrowheads="1"/>
            </p:cNvSpPr>
            <p:nvPr/>
          </p:nvSpPr>
          <p:spPr bwMode="auto">
            <a:xfrm>
              <a:off x="2404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353"/>
          <p:cNvGrpSpPr>
            <a:grpSpLocks/>
          </p:cNvGrpSpPr>
          <p:nvPr/>
        </p:nvGrpSpPr>
        <p:grpSpPr bwMode="auto">
          <a:xfrm>
            <a:off x="2987743" y="3336129"/>
            <a:ext cx="3133725" cy="990600"/>
            <a:chOff x="1851" y="672"/>
            <a:chExt cx="830" cy="288"/>
          </a:xfrm>
        </p:grpSpPr>
        <p:sp>
          <p:nvSpPr>
            <p:cNvPr id="12" name="Rectangle 354"/>
            <p:cNvSpPr>
              <a:spLocks noChangeArrowheads="1"/>
            </p:cNvSpPr>
            <p:nvPr/>
          </p:nvSpPr>
          <p:spPr bwMode="auto">
            <a:xfrm>
              <a:off x="1851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L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355"/>
            <p:cNvSpPr>
              <a:spLocks noChangeArrowheads="1"/>
            </p:cNvSpPr>
            <p:nvPr/>
          </p:nvSpPr>
          <p:spPr bwMode="auto">
            <a:xfrm>
              <a:off x="2128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O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356"/>
            <p:cNvSpPr>
              <a:spLocks noChangeArrowheads="1"/>
            </p:cNvSpPr>
            <p:nvPr/>
          </p:nvSpPr>
          <p:spPr bwMode="auto">
            <a:xfrm>
              <a:off x="2404" y="672"/>
              <a:ext cx="277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A</a:t>
              </a:r>
              <a:endParaRPr lang="vi-VN" altLang="en-US" sz="54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40187" y="2345532"/>
            <a:ext cx="4177671" cy="990600"/>
            <a:chOff x="3989087" y="2666999"/>
            <a:chExt cx="4177671" cy="990600"/>
          </a:xfrm>
        </p:grpSpPr>
        <p:sp>
          <p:nvSpPr>
            <p:cNvPr id="16" name="Rectangle 343"/>
            <p:cNvSpPr>
              <a:spLocks noChangeArrowheads="1"/>
            </p:cNvSpPr>
            <p:nvPr/>
          </p:nvSpPr>
          <p:spPr bwMode="auto">
            <a:xfrm>
              <a:off x="3989087" y="266699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344"/>
            <p:cNvSpPr>
              <a:spLocks noChangeArrowheads="1"/>
            </p:cNvSpPr>
            <p:nvPr/>
          </p:nvSpPr>
          <p:spPr bwMode="auto">
            <a:xfrm>
              <a:off x="5034921" y="266699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345"/>
            <p:cNvSpPr>
              <a:spLocks noChangeArrowheads="1"/>
            </p:cNvSpPr>
            <p:nvPr/>
          </p:nvSpPr>
          <p:spPr bwMode="auto">
            <a:xfrm>
              <a:off x="6076978" y="266699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ectangle 345"/>
            <p:cNvSpPr>
              <a:spLocks noChangeArrowheads="1"/>
            </p:cNvSpPr>
            <p:nvPr/>
          </p:nvSpPr>
          <p:spPr bwMode="auto">
            <a:xfrm>
              <a:off x="7120924" y="266699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34521" y="2345529"/>
            <a:ext cx="4175782" cy="990600"/>
            <a:chOff x="7278687" y="3200397"/>
            <a:chExt cx="4175782" cy="990600"/>
          </a:xfrm>
        </p:grpSpPr>
        <p:sp>
          <p:nvSpPr>
            <p:cNvPr id="20" name="Rectangle 354"/>
            <p:cNvSpPr>
              <a:spLocks noChangeArrowheads="1"/>
            </p:cNvSpPr>
            <p:nvPr/>
          </p:nvSpPr>
          <p:spPr bwMode="auto">
            <a:xfrm>
              <a:off x="7278687" y="3200397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H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Rectangle 355"/>
            <p:cNvSpPr>
              <a:spLocks noChangeArrowheads="1"/>
            </p:cNvSpPr>
            <p:nvPr/>
          </p:nvSpPr>
          <p:spPr bwMode="auto">
            <a:xfrm>
              <a:off x="8324521" y="3200397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O</a:t>
              </a:r>
              <a:endParaRPr lang="vi-VN" altLang="en-US" sz="54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Rectangle 356"/>
            <p:cNvSpPr>
              <a:spLocks noChangeArrowheads="1"/>
            </p:cNvSpPr>
            <p:nvPr/>
          </p:nvSpPr>
          <p:spPr bwMode="auto">
            <a:xfrm>
              <a:off x="9366578" y="3200397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M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354"/>
            <p:cNvSpPr>
              <a:spLocks noChangeArrowheads="1"/>
            </p:cNvSpPr>
            <p:nvPr/>
          </p:nvSpPr>
          <p:spPr bwMode="auto">
            <a:xfrm>
              <a:off x="10408635" y="3200397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E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994352" y="1354930"/>
            <a:ext cx="6263674" cy="990601"/>
            <a:chOff x="3187398" y="1227929"/>
            <a:chExt cx="6263674" cy="990601"/>
          </a:xfrm>
        </p:grpSpPr>
        <p:sp>
          <p:nvSpPr>
            <p:cNvPr id="28" name="Rectangle 343"/>
            <p:cNvSpPr>
              <a:spLocks noChangeArrowheads="1"/>
            </p:cNvSpPr>
            <p:nvPr/>
          </p:nvSpPr>
          <p:spPr bwMode="auto">
            <a:xfrm>
              <a:off x="3187398" y="1227930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tangle 344"/>
            <p:cNvSpPr>
              <a:spLocks noChangeArrowheads="1"/>
            </p:cNvSpPr>
            <p:nvPr/>
          </p:nvSpPr>
          <p:spPr bwMode="auto">
            <a:xfrm>
              <a:off x="4233232" y="1227930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Rectangle 345"/>
            <p:cNvSpPr>
              <a:spLocks noChangeArrowheads="1"/>
            </p:cNvSpPr>
            <p:nvPr/>
          </p:nvSpPr>
          <p:spPr bwMode="auto">
            <a:xfrm>
              <a:off x="5275289" y="1227930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Rectangle 345"/>
            <p:cNvSpPr>
              <a:spLocks noChangeArrowheads="1"/>
            </p:cNvSpPr>
            <p:nvPr/>
          </p:nvSpPr>
          <p:spPr bwMode="auto">
            <a:xfrm>
              <a:off x="6319235" y="1227930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345"/>
            <p:cNvSpPr>
              <a:spLocks noChangeArrowheads="1"/>
            </p:cNvSpPr>
            <p:nvPr/>
          </p:nvSpPr>
          <p:spPr bwMode="auto">
            <a:xfrm>
              <a:off x="7361292" y="122792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345"/>
            <p:cNvSpPr>
              <a:spLocks noChangeArrowheads="1"/>
            </p:cNvSpPr>
            <p:nvPr/>
          </p:nvSpPr>
          <p:spPr bwMode="auto">
            <a:xfrm>
              <a:off x="8405238" y="1227929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?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8130" y="1354930"/>
            <a:ext cx="6259896" cy="990600"/>
            <a:chOff x="6997398" y="4499768"/>
            <a:chExt cx="6259896" cy="990600"/>
          </a:xfrm>
        </p:grpSpPr>
        <p:sp>
          <p:nvSpPr>
            <p:cNvPr id="33" name="Rectangle 354"/>
            <p:cNvSpPr>
              <a:spLocks noChangeArrowheads="1"/>
            </p:cNvSpPr>
            <p:nvPr/>
          </p:nvSpPr>
          <p:spPr bwMode="auto">
            <a:xfrm>
              <a:off x="6997398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B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Rectangle 355"/>
            <p:cNvSpPr>
              <a:spLocks noChangeArrowheads="1"/>
            </p:cNvSpPr>
            <p:nvPr/>
          </p:nvSpPr>
          <p:spPr bwMode="auto">
            <a:xfrm>
              <a:off x="8043232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Ộ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356"/>
            <p:cNvSpPr>
              <a:spLocks noChangeArrowheads="1"/>
            </p:cNvSpPr>
            <p:nvPr/>
          </p:nvSpPr>
          <p:spPr bwMode="auto">
            <a:xfrm>
              <a:off x="9085289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X</a:t>
              </a:r>
              <a:endParaRPr lang="vi-VN" altLang="en-US" sz="5400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354"/>
            <p:cNvSpPr>
              <a:spLocks noChangeArrowheads="1"/>
            </p:cNvSpPr>
            <p:nvPr/>
          </p:nvSpPr>
          <p:spPr bwMode="auto">
            <a:xfrm>
              <a:off x="10127346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>
                  <a:solidFill>
                    <a:srgbClr val="FF3300"/>
                  </a:solidFill>
                  <a:latin typeface="Arial" panose="020B0604020202020204" pitchFamily="34" charset="0"/>
                </a:rPr>
                <a:t>Ử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Rectangle 356"/>
            <p:cNvSpPr>
              <a:spLocks noChangeArrowheads="1"/>
            </p:cNvSpPr>
            <p:nvPr/>
          </p:nvSpPr>
          <p:spPr bwMode="auto">
            <a:xfrm>
              <a:off x="11169403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L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tangle 354"/>
            <p:cNvSpPr>
              <a:spLocks noChangeArrowheads="1"/>
            </p:cNvSpPr>
            <p:nvPr/>
          </p:nvSpPr>
          <p:spPr bwMode="auto">
            <a:xfrm>
              <a:off x="12211460" y="4499768"/>
              <a:ext cx="1045834" cy="990600"/>
            </a:xfrm>
            <a:prstGeom prst="rect">
              <a:avLst/>
            </a:prstGeom>
            <a:gradFill rotWithShape="1">
              <a:gsLst>
                <a:gs pos="0">
                  <a:srgbClr val="E2FC46"/>
                </a:gs>
                <a:gs pos="100000">
                  <a:srgbClr val="E2FC4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5400" b="1" smtClean="0">
                  <a:solidFill>
                    <a:srgbClr val="FF3300"/>
                  </a:solidFill>
                  <a:latin typeface="Arial" panose="020B0604020202020204" pitchFamily="34" charset="0"/>
                </a:rPr>
                <a:t>Í</a:t>
              </a:r>
              <a:endParaRPr lang="vi-VN" altLang="en-US" sz="5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" name="Oval 222"/>
          <p:cNvSpPr>
            <a:spLocks noChangeArrowheads="1"/>
          </p:cNvSpPr>
          <p:nvPr/>
        </p:nvSpPr>
        <p:spPr bwMode="auto">
          <a:xfrm>
            <a:off x="1298859" y="1490661"/>
            <a:ext cx="714375" cy="7191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smtClean="0">
                <a:solidFill>
                  <a:srgbClr val="336600"/>
                </a:solidFill>
                <a:latin typeface="VNI-Book" pitchFamily="2" charset="0"/>
              </a:rPr>
              <a:t>1</a:t>
            </a:r>
            <a:endParaRPr lang="en-US" altLang="en-US" sz="2800" b="1">
              <a:solidFill>
                <a:srgbClr val="336600"/>
              </a:solidFill>
              <a:latin typeface="VNI-Book" pitchFamily="2" charset="0"/>
            </a:endParaRPr>
          </a:p>
        </p:txBody>
      </p:sp>
      <p:sp>
        <p:nvSpPr>
          <p:cNvPr id="44" name="Oval 222"/>
          <p:cNvSpPr>
            <a:spLocks noChangeArrowheads="1"/>
          </p:cNvSpPr>
          <p:nvPr/>
        </p:nvSpPr>
        <p:spPr bwMode="auto">
          <a:xfrm>
            <a:off x="1290609" y="2481261"/>
            <a:ext cx="714375" cy="7191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smtClean="0">
                <a:solidFill>
                  <a:srgbClr val="336600"/>
                </a:solidFill>
                <a:latin typeface="VNI-Book" pitchFamily="2" charset="0"/>
              </a:rPr>
              <a:t>2</a:t>
            </a:r>
            <a:endParaRPr lang="en-US" altLang="en-US" sz="2800" b="1">
              <a:solidFill>
                <a:srgbClr val="336600"/>
              </a:solidFill>
              <a:latin typeface="VNI-Book" pitchFamily="2" charset="0"/>
            </a:endParaRPr>
          </a:p>
        </p:txBody>
      </p:sp>
      <p:sp>
        <p:nvSpPr>
          <p:cNvPr id="46" name="AutoShape 574"/>
          <p:cNvSpPr>
            <a:spLocks noChangeArrowheads="1"/>
          </p:cNvSpPr>
          <p:nvPr/>
        </p:nvSpPr>
        <p:spPr bwMode="auto">
          <a:xfrm>
            <a:off x="2004984" y="4902993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408238" indent="-2408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22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6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51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2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79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7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42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     Câu </a:t>
            </a: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1: Điền vào chỗ trống: Thân máy là bộ phận quan </a:t>
            </a:r>
          </a:p>
          <a:p>
            <a:pPr algn="ctr"/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trọng nhất của máy tính. Trong thân máy, có …… giống </a:t>
            </a:r>
          </a:p>
          <a:p>
            <a:pPr algn="ctr"/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 bộ não của máy tính.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AutoShape 574"/>
          <p:cNvSpPr>
            <a:spLocks noChangeArrowheads="1"/>
          </p:cNvSpPr>
          <p:nvPr/>
        </p:nvSpPr>
        <p:spPr bwMode="auto">
          <a:xfrm>
            <a:off x="2013234" y="490299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408238" indent="-2408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22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6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51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654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22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798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370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942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     Câu </a:t>
            </a:r>
            <a:r>
              <a:rPr lang="en-US" altLang="en-US" sz="2800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2: Nút lệnh Rename nằm trong dải lệnh nào?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004984" y="4652886"/>
            <a:ext cx="8915400" cy="1770653"/>
            <a:chOff x="2004984" y="4652886"/>
            <a:chExt cx="8915400" cy="1770653"/>
          </a:xfrm>
        </p:grpSpPr>
        <p:sp>
          <p:nvSpPr>
            <p:cNvPr id="48" name="AutoShape 574"/>
            <p:cNvSpPr>
              <a:spLocks noChangeArrowheads="1"/>
            </p:cNvSpPr>
            <p:nvPr/>
          </p:nvSpPr>
          <p:spPr bwMode="auto">
            <a:xfrm>
              <a:off x="2004984" y="4902987"/>
              <a:ext cx="8915400" cy="1371600"/>
            </a:xfrm>
            <a:prstGeom prst="flowChartAlternateProcess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FF99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408238" indent="-24082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5225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26368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7511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865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3226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7798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42370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6942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Câu </a:t>
              </a:r>
              <a:r>
                <a:rPr lang="en-US" altLang="en-US" sz="2800" b="1" i="1" smtClean="0">
                  <a:solidFill>
                    <a:srgbClr val="0000FF"/>
                  </a:solidFill>
                  <a:latin typeface="Times New Roman" panose="02020603050405020304" pitchFamily="18" charset="0"/>
                </a:rPr>
                <a:t>3: Đây là thiết bị nào?</a:t>
              </a:r>
              <a:endPara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9" name="Picture 48" descr="A picture containing red, electronics, projector&#10;&#10;Description automatically generated">
              <a:extLst>
                <a:ext uri="{FF2B5EF4-FFF2-40B4-BE49-F238E27FC236}">
                  <a16:creationId xmlns:a16="http://schemas.microsoft.com/office/drawing/2014/main" id="{A1933EBC-62AA-49AC-91C3-A99CE8FD2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547" y="4652886"/>
              <a:ext cx="1770653" cy="1770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2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B6A07-E4A9-4A62-975F-9FE8D6EC5ECD}"/>
              </a:ext>
            </a:extLst>
          </p:cNvPr>
          <p:cNvSpPr/>
          <p:nvPr/>
        </p:nvSpPr>
        <p:spPr>
          <a:xfrm>
            <a:off x="381265" y="2136027"/>
            <a:ext cx="10787750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ưu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Em hãy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cân nhắc kĩ trước khi quyết định xoá thư mục để tránh mất thông tin.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F8311-67BA-40BF-A253-C063A5FE4BB0}"/>
              </a:ext>
            </a:extLst>
          </p:cNvPr>
          <p:cNvSpPr/>
          <p:nvPr/>
        </p:nvSpPr>
        <p:spPr>
          <a:xfrm>
            <a:off x="381265" y="448920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Xóa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thư mục 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Co-nan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1E663-D692-4481-AAB6-4F6D2CDF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870" y="533570"/>
            <a:ext cx="4228645" cy="1584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F21B0E-67D3-4043-8D06-3EA3A8E9AC9A}"/>
              </a:ext>
            </a:extLst>
          </p:cNvPr>
          <p:cNvSpPr/>
          <p:nvPr/>
        </p:nvSpPr>
        <p:spPr>
          <a:xfrm>
            <a:off x="381266" y="1013357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Nhảy chuột vào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Co-nan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B47BA-B0AC-4888-945D-17B83E329133}"/>
              </a:ext>
            </a:extLst>
          </p:cNvPr>
          <p:cNvSpPr/>
          <p:nvPr/>
        </p:nvSpPr>
        <p:spPr>
          <a:xfrm>
            <a:off x="381266" y="1574692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dải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Home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Delete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(Hình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57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35" y="3114261"/>
            <a:ext cx="10143097" cy="21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740620" y="282771"/>
            <a:ext cx="3511826" cy="1205948"/>
          </a:xfrm>
          <a:prstGeom prst="wedgeRoundRectCallout">
            <a:avLst>
              <a:gd name="adj1" fmla="val -13736"/>
              <a:gd name="adj2" fmla="val 223334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vi-VN" sz="2000" b="1" smtClean="0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smtClean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 HÀNH NHÓM ĐÔI</a:t>
            </a:r>
            <a:endParaRPr lang="en-US" altLang="vi-VN" sz="3200" b="1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  <p:pic>
        <p:nvPicPr>
          <p:cNvPr id="3" name="Picture 2" descr="Khó khăn khi học tiếng Nhật On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0" y="3675786"/>
            <a:ext cx="3644275" cy="26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F69956-7F36-4EFF-88F5-A290EF0B83C6}"/>
              </a:ext>
            </a:extLst>
          </p:cNvPr>
          <p:cNvGrpSpPr/>
          <p:nvPr/>
        </p:nvGrpSpPr>
        <p:grpSpPr>
          <a:xfrm>
            <a:off x="5000553" y="282770"/>
            <a:ext cx="6873584" cy="3766715"/>
            <a:chOff x="6997718" y="98494"/>
            <a:chExt cx="5962691" cy="3063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03D2FD-1CDE-4AAA-8DD6-CF988150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9" b="96266" l="3941" r="95895">
                          <a14:foregroundMark x1="62233" y1="11618" x2="62233" y2="11618"/>
                          <a14:foregroundMark x1="35632" y1="87137" x2="35632" y2="87137"/>
                          <a14:foregroundMark x1="55993" y1="84232" x2="55993" y2="84232"/>
                          <a14:foregroundMark x1="96223" y1="51037" x2="96223" y2="51037"/>
                          <a14:foregroundMark x1="21511" y1="87967" x2="21511" y2="87967"/>
                          <a14:foregroundMark x1="4105" y1="93776" x2="4105" y2="93776"/>
                          <a14:foregroundMark x1="40722" y1="90456" x2="40722" y2="90456"/>
                          <a14:foregroundMark x1="62233" y1="82988" x2="62233" y2="82988"/>
                          <a14:foregroundMark x1="55993" y1="96266" x2="55993" y2="96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7718" y="98494"/>
              <a:ext cx="5962691" cy="23596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930A7F-2BD9-4EBC-B16A-16EBBD8D06E8}"/>
                </a:ext>
              </a:extLst>
            </p:cNvPr>
            <p:cNvSpPr txBox="1"/>
            <p:nvPr/>
          </p:nvSpPr>
          <p:spPr>
            <a:xfrm>
              <a:off x="8205214" y="2762368"/>
              <a:ext cx="30871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Hình 52</a:t>
              </a:r>
              <a:r>
                <a:rPr lang="en-US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Cây thư mục</a:t>
              </a:r>
              <a:endParaRPr lang="en-US" sz="2000"/>
            </a:p>
          </p:txBody>
        </p:sp>
      </p:grpSp>
      <p:sp>
        <p:nvSpPr>
          <p:cNvPr id="1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9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9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9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9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9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9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9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9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0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0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0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0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0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0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0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0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0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0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1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1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1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1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1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1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1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1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1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1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2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2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2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2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2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2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2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2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2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2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3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3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3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3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3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3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3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3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3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3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4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4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4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4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4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4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4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4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4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5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5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80051" y="458139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5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80051" y="457400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573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716845" y="292068"/>
            <a:ext cx="9475155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Tìm tệp ở thư mục cho trước theo yêu cầu.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89" y="335687"/>
            <a:ext cx="2016767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2769A0-DD79-4CEF-96FA-178D5BCB21C1}"/>
              </a:ext>
            </a:extLst>
          </p:cNvPr>
          <p:cNvSpPr/>
          <p:nvPr/>
        </p:nvSpPr>
        <p:spPr>
          <a:xfrm>
            <a:off x="581290" y="817681"/>
            <a:ext cx="27569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vi-VN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ƯỚN</a:t>
            </a: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G DẪN</a:t>
            </a:r>
            <a:endParaRPr lang="vi-VN" sz="2000">
              <a:solidFill>
                <a:srgbClr val="3DC3EC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4E281D-CE75-48FA-A99F-DD90B211AB3E}"/>
              </a:ext>
            </a:extLst>
          </p:cNvPr>
          <p:cNvSpPr/>
          <p:nvPr/>
        </p:nvSpPr>
        <p:spPr>
          <a:xfrm>
            <a:off x="581290" y="1273525"/>
            <a:ext cx="11029419" cy="465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Mở cửa sổ làm việc với tệp và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th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mục</a:t>
            </a:r>
            <a:endParaRPr lang="vi-VN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C2DF5-196F-4C4D-943C-A0E7DAE37C86}"/>
              </a:ext>
            </a:extLst>
          </p:cNvPr>
          <p:cNvSpPr/>
          <p:nvPr/>
        </p:nvSpPr>
        <p:spPr>
          <a:xfrm>
            <a:off x="581290" y="1762185"/>
            <a:ext cx="7485750" cy="262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Lần lượt mở các thư mục theo yêu cầu để đến được tệp cần tìm. Ta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ó thể mở các thư mục và thư mục con ở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khung bên trái hoặc nhảy đúp vào mỗi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thư mục ở khung bên phải.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Ví dụ, để tìm tệp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Anh.jpg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như cây thư mục Hình 58.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7A9BF-0E68-414A-ABA8-0B64181921F9}"/>
              </a:ext>
            </a:extLst>
          </p:cNvPr>
          <p:cNvSpPr/>
          <p:nvPr/>
        </p:nvSpPr>
        <p:spPr>
          <a:xfrm>
            <a:off x="581290" y="4376524"/>
            <a:ext cx="11244951" cy="218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1950">
              <a:lnSpc>
                <a:spcPct val="140000"/>
              </a:lnSpc>
            </a:pP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Mở cửa sổ làm việc với tệp và thư mục, nháy chuột vào ổ đĩa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ở khung bên trái.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61950">
              <a:lnSpc>
                <a:spcPct val="140000"/>
              </a:lnSpc>
            </a:pP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Tìm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ở khung bên phải, nháy đúp chuột vào thư mục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để mở, ta sẽ thấy tệp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Anh.jpg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61950">
              <a:lnSpc>
                <a:spcPct val="14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Lưu ý: Mỗi máy tính sẽ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ó tên tệp và thư mục khác nhau, em hãy thực hiện theo hướng dẫn cụ thể của thầy, cô giáo.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57AAD2-C43E-4CF0-81ED-73358A17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104" y="467222"/>
            <a:ext cx="2966503" cy="37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4536" y="410130"/>
            <a:ext cx="3761537" cy="1014929"/>
            <a:chOff x="371924" y="467376"/>
            <a:chExt cx="3761537" cy="10149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C4189C-8D01-4510-8AA7-A9858504856D}"/>
              </a:ext>
            </a:extLst>
          </p:cNvPr>
          <p:cNvSpPr/>
          <p:nvPr/>
        </p:nvSpPr>
        <p:spPr>
          <a:xfrm>
            <a:off x="635645" y="1448968"/>
            <a:ext cx="10920710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Hãy tạo các thư mục theo sơ đồ hình cây biểu diễn cách sắp xếp sách trên giá như sau: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770DC8-2D80-4B12-B179-29CF25F904DF}"/>
              </a:ext>
            </a:extLst>
          </p:cNvPr>
          <p:cNvSpPr/>
          <p:nvPr/>
        </p:nvSpPr>
        <p:spPr>
          <a:xfrm>
            <a:off x="585898" y="5031328"/>
            <a:ext cx="11008598" cy="15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200" b="1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Em hãy tìm một tệp nằm trong một thư mục ở ổ đĩa </a:t>
            </a:r>
            <a:r>
              <a:rPr lang="vi-VN" sz="22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2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2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hoặc ổ đĩa </a:t>
            </a:r>
            <a:r>
              <a:rPr lang="vi-VN" sz="22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2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 của máy tính em đang thực hành.</a:t>
            </a:r>
          </a:p>
          <a:p>
            <a:pPr algn="just" defTabSz="342900">
              <a:lnSpc>
                <a:spcPct val="150000"/>
              </a:lnSpc>
            </a:pPr>
            <a:endParaRPr lang="vi-VN" sz="2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964B32-5BF9-4E0E-9673-B1797C218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82" b="92273" l="3390" r="97987">
                        <a14:foregroundMark x1="60911" y1="15909" x2="60911" y2="15909"/>
                        <a14:foregroundMark x1="28708" y1="52727" x2="28708" y2="52727"/>
                        <a14:foregroundMark x1="8051" y1="88636" x2="8051" y2="88636"/>
                        <a14:foregroundMark x1="3390" y1="88182" x2="3390" y2="88182"/>
                        <a14:foregroundMark x1="80508" y1="89091" x2="80508" y2="89091"/>
                        <a14:foregroundMark x1="91314" y1="85455" x2="91314" y2="85455"/>
                        <a14:foregroundMark x1="91843" y1="68182" x2="91843" y2="68182"/>
                        <a14:foregroundMark x1="98093" y1="92273" x2="98093" y2="92273"/>
                        <a14:foregroundMark x1="58051" y1="10909" x2="58051" y2="10909"/>
                        <a14:foregroundMark x1="57415" y1="8182" x2="57415" y2="8182"/>
                        <a14:foregroundMark x1="39831" y1="79545" x2="39831" y2="79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8283" y="2630455"/>
            <a:ext cx="9503828" cy="2214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1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E35A39-1A8F-4ADC-A7F6-06EA24ACD297}"/>
              </a:ext>
            </a:extLst>
          </p:cNvPr>
          <p:cNvGrpSpPr/>
          <p:nvPr/>
        </p:nvGrpSpPr>
        <p:grpSpPr>
          <a:xfrm>
            <a:off x="569350" y="622767"/>
            <a:ext cx="3761537" cy="1181202"/>
            <a:chOff x="371924" y="384240"/>
            <a:chExt cx="3761537" cy="11812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F12B1B-5399-465E-BF44-B7AF0B9B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CB9DE3-24D3-4664-A836-7FB2E78A4ED4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2B1D5DC-D9B4-4A5F-87FB-5AEDC3F9BBAC}"/>
              </a:ext>
            </a:extLst>
          </p:cNvPr>
          <p:cNvSpPr/>
          <p:nvPr/>
        </p:nvSpPr>
        <p:spPr>
          <a:xfrm>
            <a:off x="882175" y="1981228"/>
            <a:ext cx="10427649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Em hãy tạo thư mục </a:t>
            </a:r>
            <a:r>
              <a:rPr lang="en-US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 ch</a:t>
            </a:r>
            <a:r>
              <a:rPr lang="en-US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và các thư mục 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on để lưu ảnh của mình một cách hợp lí.</a:t>
            </a:r>
          </a:p>
        </p:txBody>
      </p:sp>
    </p:spTree>
    <p:extLst>
      <p:ext uri="{BB962C8B-B14F-4D97-AF65-F5344CB8AC3E}">
        <p14:creationId xmlns:p14="http://schemas.microsoft.com/office/powerpoint/2010/main" val="12812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602" y="702977"/>
            <a:ext cx="1664763" cy="1512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05DA0-CC54-4EA5-A8ED-8896CBFD9A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9" y="786297"/>
            <a:ext cx="9339881" cy="1993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36773-ECEF-4807-95A0-C8F47BF7DF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90658"/>
            <a:ext cx="1735904" cy="548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5509A6-722E-44B5-A5E7-474A5FE3E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80847F-B239-4A7D-A326-8322204F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444" y="1896717"/>
            <a:ext cx="5965066" cy="4271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890297" y="358606"/>
            <a:ext cx="9475155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Mở và tìm hiểu cấu trúc của một thư mục.</a:t>
            </a:r>
            <a:endParaRPr lang="vi-VN" sz="20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89" y="335687"/>
            <a:ext cx="1987739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F4E281D-CE75-48FA-A99F-DD90B211AB3E}"/>
              </a:ext>
            </a:extLst>
          </p:cNvPr>
          <p:cNvSpPr/>
          <p:nvPr/>
        </p:nvSpPr>
        <p:spPr>
          <a:xfrm>
            <a:off x="581290" y="1354805"/>
            <a:ext cx="11029419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Nháy đúp chuột vào biểu tượng </a:t>
            </a:r>
            <a:r>
              <a:rPr lang="vi-VN" sz="20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This PC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trên màn hình nền. Cửa sổ làm việc với tệp và thư mục mở ra có dạng như Hình 51.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7103C-66D6-4051-A6D7-017383A40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65" y="1012720"/>
            <a:ext cx="876376" cy="883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2C2DF5-196F-4C4D-943C-A0E7DAE37C86}"/>
              </a:ext>
            </a:extLst>
          </p:cNvPr>
          <p:cNvSpPr/>
          <p:nvPr/>
        </p:nvSpPr>
        <p:spPr>
          <a:xfrm>
            <a:off x="581291" y="2305130"/>
            <a:ext cx="48921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</a:p>
          <a:p>
            <a:pPr algn="just" defTabSz="36195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- Nháy đúp chuột vào ổ đĩa </a:t>
            </a:r>
            <a:r>
              <a:rPr lang="en-US" sz="2000" smtClean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</a:t>
            </a:r>
            <a:r>
              <a:rPr lang="en-US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ở khung bên phải</a:t>
            </a:r>
            <a:r>
              <a:rPr lang="vi-VN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lang="en-US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 hoặc nháy chuột vào ổ đĩa 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000" smtClean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ở khung bên trái, </a:t>
            </a:r>
            <a:r>
              <a:rPr lang="vi-VN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sát để xem bên trong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ổ đĩa </a:t>
            </a:r>
            <a:r>
              <a:rPr lang="en-US" sz="2000" smtClean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</a:t>
            </a:r>
            <a:r>
              <a:rPr lang="vi-VN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chứa gì.</a:t>
            </a:r>
          </a:p>
        </p:txBody>
      </p:sp>
    </p:spTree>
    <p:extLst>
      <p:ext uri="{BB962C8B-B14F-4D97-AF65-F5344CB8AC3E}">
        <p14:creationId xmlns:p14="http://schemas.microsoft.com/office/powerpoint/2010/main" val="40611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914666" y="360046"/>
            <a:ext cx="9475155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Thực hiện thao tác với thư mục.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90" y="356007"/>
            <a:ext cx="2057407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71B7C-E543-4011-B639-CA56EDEE5676}"/>
              </a:ext>
            </a:extLst>
          </p:cNvPr>
          <p:cNvSpPr/>
          <p:nvPr/>
        </p:nvSpPr>
        <p:spPr>
          <a:xfrm>
            <a:off x="581291" y="980241"/>
            <a:ext cx="11029418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a) Tạo thư mục mới theo cây thư mục ở Hình 52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b) Đổi tên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Do-re-mon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thành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 tu Ech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) Xóa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-nan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F69956-7F36-4EFF-88F5-A290EF0B83C6}"/>
              </a:ext>
            </a:extLst>
          </p:cNvPr>
          <p:cNvGrpSpPr/>
          <p:nvPr/>
        </p:nvGrpSpPr>
        <p:grpSpPr>
          <a:xfrm>
            <a:off x="820438" y="2813775"/>
            <a:ext cx="5962691" cy="3063984"/>
            <a:chOff x="6997718" y="98494"/>
            <a:chExt cx="5962691" cy="30639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03D2FD-1CDE-4AAA-8DD6-CF988150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59" b="96266" l="3941" r="95895">
                          <a14:foregroundMark x1="62233" y1="11618" x2="62233" y2="11618"/>
                          <a14:foregroundMark x1="35632" y1="87137" x2="35632" y2="87137"/>
                          <a14:foregroundMark x1="55993" y1="84232" x2="55993" y2="84232"/>
                          <a14:foregroundMark x1="96223" y1="51037" x2="96223" y2="51037"/>
                          <a14:foregroundMark x1="21511" y1="87967" x2="21511" y2="87967"/>
                          <a14:foregroundMark x1="4105" y1="93776" x2="4105" y2="93776"/>
                          <a14:foregroundMark x1="40722" y1="90456" x2="40722" y2="90456"/>
                          <a14:foregroundMark x1="62233" y1="82988" x2="62233" y2="82988"/>
                          <a14:foregroundMark x1="55993" y1="96266" x2="55993" y2="96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7718" y="98494"/>
              <a:ext cx="5962691" cy="23596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930A7F-2BD9-4EBC-B16A-16EBBD8D06E8}"/>
                </a:ext>
              </a:extLst>
            </p:cNvPr>
            <p:cNvSpPr txBox="1"/>
            <p:nvPr/>
          </p:nvSpPr>
          <p:spPr>
            <a:xfrm>
              <a:off x="8205214" y="2762368"/>
              <a:ext cx="30871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Hình 52</a:t>
              </a:r>
              <a:r>
                <a:rPr lang="en-US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Cây thư mục</a:t>
              </a:r>
              <a:endParaRPr lang="en-US" sz="2000"/>
            </a:p>
          </p:txBody>
        </p:sp>
      </p:grpSp>
      <p:pic>
        <p:nvPicPr>
          <p:cNvPr id="19" name="Picture 18" descr="A computer monitor and keyboard&#10;&#10;Description automatically generated with low confidence">
            <a:extLst>
              <a:ext uri="{FF2B5EF4-FFF2-40B4-BE49-F238E27FC236}">
                <a16:creationId xmlns:a16="http://schemas.microsoft.com/office/drawing/2014/main" id="{86898A6D-5B4C-4DE5-A47B-34AE6D6E8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12" y="1411018"/>
            <a:ext cx="3762377" cy="37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11AECF94-9899-4CCF-BB9A-39B6B5D14762}"/>
              </a:ext>
            </a:extLst>
          </p:cNvPr>
          <p:cNvSpPr/>
          <p:nvPr/>
        </p:nvSpPr>
        <p:spPr>
          <a:xfrm>
            <a:off x="372286" y="0"/>
            <a:ext cx="11029418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a) Tạo một thư mục mới. </a:t>
            </a:r>
            <a:endParaRPr lang="en-US" sz="20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tạo thư mụ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28" y="496931"/>
            <a:ext cx="11755368" cy="62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-261258" y="1084142"/>
            <a:ext cx="5644176" cy="1622973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433119" y="1455718"/>
            <a:ext cx="4924776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THẢO LUẬN NHÓM 4</a:t>
            </a:r>
            <a:endParaRPr lang="vi-VN" sz="3600" b="1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1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5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6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8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9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0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1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2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3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4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5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6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7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8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9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30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31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32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33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34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35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36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7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8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9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40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41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42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43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44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45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46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7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8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9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0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1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2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3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4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6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7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8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9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60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61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6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63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64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65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66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7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8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9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70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037263" y="6666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71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037263" y="65922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51" y="2887758"/>
            <a:ext cx="4097921" cy="2915152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FAD40B3-60F7-4290-A4EA-59B27B0BB341}"/>
              </a:ext>
            </a:extLst>
          </p:cNvPr>
          <p:cNvSpPr/>
          <p:nvPr/>
        </p:nvSpPr>
        <p:spPr>
          <a:xfrm>
            <a:off x="5077657" y="4676761"/>
            <a:ext cx="6785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400" smtClean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Gõ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tên thư mục, chẳng hạn là 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4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Nhấn phím 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Enter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 để kết thúc.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847497-39BA-4C43-8623-39EF0404F9EA}"/>
              </a:ext>
            </a:extLst>
          </p:cNvPr>
          <p:cNvSpPr/>
          <p:nvPr/>
        </p:nvSpPr>
        <p:spPr>
          <a:xfrm>
            <a:off x="4989869" y="2219045"/>
            <a:ext cx="7202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400" smtClean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Trong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dải lệnh 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Home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New </a:t>
            </a:r>
            <a:r>
              <a:rPr lang="vi-VN" sz="2400" smtClean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folder</a:t>
            </a:r>
            <a:endParaRPr lang="vi-VN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C470FED-6D37-4300-BD58-1497D23A9FF1}"/>
              </a:ext>
            </a:extLst>
          </p:cNvPr>
          <p:cNvSpPr/>
          <p:nvPr/>
        </p:nvSpPr>
        <p:spPr>
          <a:xfrm>
            <a:off x="5077657" y="3170904"/>
            <a:ext cx="6491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400" smtClean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</a:t>
            </a:r>
            <a:r>
              <a:rPr lang="vi-VN" sz="2400" smtClean="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Trong cửa sổ làm việc với tệp và thư mục, </a:t>
            </a:r>
            <a:endParaRPr lang="en-US" sz="2400" smtClean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chọn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ổ đĩa </a:t>
            </a:r>
            <a:r>
              <a:rPr lang="vi-VN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 ở khung bên trái.</a:t>
            </a:r>
            <a:endParaRPr lang="en-US" sz="24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1AECF94-9899-4CCF-BB9A-39B6B5D14762}"/>
              </a:ext>
            </a:extLst>
          </p:cNvPr>
          <p:cNvSpPr/>
          <p:nvPr/>
        </p:nvSpPr>
        <p:spPr>
          <a:xfrm>
            <a:off x="539251" y="281871"/>
            <a:ext cx="11029418" cy="65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b="1">
                <a:latin typeface="UTM Avo" panose="02040603050506020204" pitchFamily="18" charset="0"/>
                <a:cs typeface="Times New Roman" panose="02020603050405020304" pitchFamily="18" charset="0"/>
              </a:rPr>
              <a:t>a) Tạo một thư mục mới. </a:t>
            </a:r>
            <a:endParaRPr lang="en-US" sz="28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D40B3-60F7-4290-A4EA-59B27B0BB341}"/>
              </a:ext>
            </a:extLst>
          </p:cNvPr>
          <p:cNvSpPr/>
          <p:nvPr/>
        </p:nvSpPr>
        <p:spPr>
          <a:xfrm>
            <a:off x="581290" y="2246325"/>
            <a:ext cx="51997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2000" smtClean="0">
                <a:latin typeface="UTM Avo" panose="02040603050506020204" pitchFamily="18" charset="0"/>
                <a:cs typeface="Times New Roman" panose="02020603050405020304" pitchFamily="18" charset="0"/>
              </a:rPr>
              <a:t>Gõ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tên thư mục, chẳng hạn là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Truyen tranh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Nhấn phím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Enter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để kết thúc.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F38CB-6C8F-4AEA-88D1-4769FFB5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75" y="4484936"/>
            <a:ext cx="2855137" cy="948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AECF94-9899-4CCF-BB9A-39B6B5D14762}"/>
              </a:ext>
            </a:extLst>
          </p:cNvPr>
          <p:cNvSpPr/>
          <p:nvPr/>
        </p:nvSpPr>
        <p:spPr>
          <a:xfrm>
            <a:off x="581291" y="451083"/>
            <a:ext cx="11029418" cy="49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a) Tạo một thư mục mới. </a:t>
            </a:r>
            <a:endParaRPr lang="en-US" sz="2000" b="1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8B1E8-9312-4A4D-B3F7-2D50B9C0D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19" y="2277226"/>
            <a:ext cx="4865521" cy="181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847497-39BA-4C43-8623-39EF0404F9EA}"/>
              </a:ext>
            </a:extLst>
          </p:cNvPr>
          <p:cNvSpPr/>
          <p:nvPr/>
        </p:nvSpPr>
        <p:spPr>
          <a:xfrm>
            <a:off x="581291" y="1647911"/>
            <a:ext cx="11029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dải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Home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New </a:t>
            </a:r>
            <a:r>
              <a:rPr lang="vi-VN" sz="2000" smtClean="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folder</a:t>
            </a:r>
            <a:endParaRPr lang="vi-VN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470FED-6D37-4300-BD58-1497D23A9FF1}"/>
              </a:ext>
            </a:extLst>
          </p:cNvPr>
          <p:cNvSpPr/>
          <p:nvPr/>
        </p:nvSpPr>
        <p:spPr>
          <a:xfrm>
            <a:off x="581291" y="1049497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cửa sổ làm việc với tệp và thư mục, chọn ổ đĩa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ở khung bên trái.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740620" y="282771"/>
            <a:ext cx="3511826" cy="1205948"/>
          </a:xfrm>
          <a:prstGeom prst="wedgeRoundRectCallout">
            <a:avLst>
              <a:gd name="adj1" fmla="val -13736"/>
              <a:gd name="adj2" fmla="val 223334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vi-VN" sz="2000" b="1" smtClean="0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vi-VN" sz="3200" b="1" smtClean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 HÀNH NHÓM ĐÔI</a:t>
            </a:r>
            <a:endParaRPr lang="en-US" altLang="vi-VN" sz="3200" b="1">
              <a:solidFill>
                <a:srgbClr val="F9326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/>
          </a:p>
        </p:txBody>
      </p:sp>
      <p:pic>
        <p:nvPicPr>
          <p:cNvPr id="3" name="Picture 2" descr="Khó khăn khi học tiếng Nhật On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0" y="3675786"/>
            <a:ext cx="3644275" cy="26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F69956-7F36-4EFF-88F5-A290EF0B83C6}"/>
              </a:ext>
            </a:extLst>
          </p:cNvPr>
          <p:cNvGrpSpPr/>
          <p:nvPr/>
        </p:nvGrpSpPr>
        <p:grpSpPr>
          <a:xfrm>
            <a:off x="5000553" y="282770"/>
            <a:ext cx="6873584" cy="3766715"/>
            <a:chOff x="6997718" y="98494"/>
            <a:chExt cx="5962691" cy="3063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03D2FD-1CDE-4AAA-8DD6-CF988150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59" b="96266" l="3941" r="95895">
                          <a14:foregroundMark x1="62233" y1="11618" x2="62233" y2="11618"/>
                          <a14:foregroundMark x1="35632" y1="87137" x2="35632" y2="87137"/>
                          <a14:foregroundMark x1="55993" y1="84232" x2="55993" y2="84232"/>
                          <a14:foregroundMark x1="96223" y1="51037" x2="96223" y2="51037"/>
                          <a14:foregroundMark x1="21511" y1="87967" x2="21511" y2="87967"/>
                          <a14:foregroundMark x1="4105" y1="93776" x2="4105" y2="93776"/>
                          <a14:foregroundMark x1="40722" y1="90456" x2="40722" y2="90456"/>
                          <a14:foregroundMark x1="62233" y1="82988" x2="62233" y2="82988"/>
                          <a14:foregroundMark x1="55993" y1="96266" x2="55993" y2="96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97718" y="98494"/>
              <a:ext cx="5962691" cy="23596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930A7F-2BD9-4EBC-B16A-16EBBD8D06E8}"/>
                </a:ext>
              </a:extLst>
            </p:cNvPr>
            <p:cNvSpPr txBox="1"/>
            <p:nvPr/>
          </p:nvSpPr>
          <p:spPr>
            <a:xfrm>
              <a:off x="8205214" y="2762368"/>
              <a:ext cx="30871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Hình 52</a:t>
              </a:r>
              <a:r>
                <a:rPr lang="en-US" sz="2000" b="1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000">
                  <a:latin typeface="UTM Avo" panose="02040603050506020204" pitchFamily="18" charset="0"/>
                  <a:cs typeface="Times New Roman" panose="02020603050405020304" pitchFamily="18" charset="0"/>
                </a:rPr>
                <a:t>Cây thư mục</a:t>
              </a:r>
              <a:endParaRPr lang="en-US" sz="2000"/>
            </a:p>
          </p:txBody>
        </p:sp>
      </p:grp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849640" y="501394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254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D40B3-60F7-4290-A4EA-59B27B0BB341}"/>
              </a:ext>
            </a:extLst>
          </p:cNvPr>
          <p:cNvSpPr/>
          <p:nvPr/>
        </p:nvSpPr>
        <p:spPr>
          <a:xfrm>
            <a:off x="581290" y="3684144"/>
            <a:ext cx="9995270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Gõ tên mới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 tu Ech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Nhấn phím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Enter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để kết thúc.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AECF94-9899-4CCF-BB9A-39B6B5D14762}"/>
              </a:ext>
            </a:extLst>
          </p:cNvPr>
          <p:cNvSpPr/>
          <p:nvPr/>
        </p:nvSpPr>
        <p:spPr>
          <a:xfrm>
            <a:off x="581291" y="451083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b) Đổi tên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Do-re-mon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thành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 tu Ech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525F3-C2FD-4379-ADD2-C78D2AF6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70" y="1996052"/>
            <a:ext cx="4488521" cy="1654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847497-39BA-4C43-8623-39EF0404F9EA}"/>
              </a:ext>
            </a:extLst>
          </p:cNvPr>
          <p:cNvSpPr/>
          <p:nvPr/>
        </p:nvSpPr>
        <p:spPr>
          <a:xfrm>
            <a:off x="581291" y="1428403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dải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Home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Rename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(Hình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55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470FED-6D37-4300-BD58-1497D23A9FF1}"/>
              </a:ext>
            </a:extLst>
          </p:cNvPr>
          <p:cNvSpPr/>
          <p:nvPr/>
        </p:nvSpPr>
        <p:spPr>
          <a:xfrm>
            <a:off x="581291" y="939743"/>
            <a:ext cx="11029418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Nháy chuột vào thư mục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Do-re-mon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để chọn.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89DE3-0C03-4341-9D84-D0512442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454" y="2405974"/>
            <a:ext cx="2477166" cy="84078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D9EB3BF-823D-4DB0-B324-B168C344CD4E}"/>
              </a:ext>
            </a:extLst>
          </p:cNvPr>
          <p:cNvSpPr/>
          <p:nvPr/>
        </p:nvSpPr>
        <p:spPr>
          <a:xfrm>
            <a:off x="6951518" y="2405974"/>
            <a:ext cx="405246" cy="513721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5856</TotalTime>
  <Words>1788</Words>
  <Application>Microsoft Office PowerPoint</Application>
  <PresentationFormat>Widescreen</PresentationFormat>
  <Paragraphs>479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Arial</vt:lpstr>
      <vt:lpstr>Calibri</vt:lpstr>
      <vt:lpstr>等线</vt:lpstr>
      <vt:lpstr>iCiel Cadena</vt:lpstr>
      <vt:lpstr>Segoe Print</vt:lpstr>
      <vt:lpstr>SVN-SAF</vt:lpstr>
      <vt:lpstr>Times New Roman</vt:lpstr>
      <vt:lpstr>UTM Avo</vt:lpstr>
      <vt:lpstr>UTM HelvetIns</vt:lpstr>
      <vt:lpstr>VNI-Book</vt:lpstr>
      <vt:lpstr>Wingdings</vt:lpstr>
      <vt:lpstr>方正黑体_GBK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213</cp:revision>
  <dcterms:created xsi:type="dcterms:W3CDTF">2021-11-14T08:33:55Z</dcterms:created>
  <dcterms:modified xsi:type="dcterms:W3CDTF">2024-01-24T07:10:54Z</dcterms:modified>
</cp:coreProperties>
</file>