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6" r:id="rId2"/>
    <p:sldMasterId id="2147483689" r:id="rId3"/>
    <p:sldMasterId id="2147483713" r:id="rId4"/>
    <p:sldMasterId id="2147483725" r:id="rId5"/>
    <p:sldMasterId id="2147483749" r:id="rId6"/>
  </p:sldMasterIdLst>
  <p:notesMasterIdLst>
    <p:notesMasterId r:id="rId19"/>
  </p:notesMasterIdLst>
  <p:sldIdLst>
    <p:sldId id="319" r:id="rId7"/>
    <p:sldId id="327" r:id="rId8"/>
    <p:sldId id="320" r:id="rId9"/>
    <p:sldId id="324" r:id="rId10"/>
    <p:sldId id="334" r:id="rId11"/>
    <p:sldId id="330" r:id="rId12"/>
    <p:sldId id="332" r:id="rId13"/>
    <p:sldId id="333" r:id="rId14"/>
    <p:sldId id="336" r:id="rId15"/>
    <p:sldId id="323" r:id="rId16"/>
    <p:sldId id="325" r:id="rId17"/>
    <p:sldId id="283" r:id="rId18"/>
  </p:sldIdLst>
  <p:sldSz cx="12192000" cy="6858000"/>
  <p:notesSz cx="6858000" cy="9144000"/>
  <p:custDataLst>
    <p:tags r:id="rId20"/>
  </p:custDataLst>
  <p:defaultTextStyle>
    <a:defPPr>
      <a:defRPr lang="en-US"/>
    </a:defPPr>
    <a:lvl1pPr marL="0" algn="l" defTabSz="913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895" algn="l" defTabSz="913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3791" algn="l" defTabSz="913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0688" algn="l" defTabSz="913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7584" algn="l" defTabSz="913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4476" algn="l" defTabSz="913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1371" algn="l" defTabSz="913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8264" algn="l" defTabSz="913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5166" algn="l" defTabSz="913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82" d="100"/>
          <a:sy n="82" d="100"/>
        </p:scale>
        <p:origin x="7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F67E26-8F4A-43CF-BFA9-3F165F73A351}" type="datetimeFigureOut">
              <a:rPr lang="en-US" smtClean="0"/>
              <a:pPr/>
              <a:t>11/10/2023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751CF-0EC4-4A0E-84EB-23BEBDADB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32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79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895" algn="l" defTabSz="91379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791" algn="l" defTabSz="91379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688" algn="l" defTabSz="91379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584" algn="l" defTabSz="91379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476" algn="l" defTabSz="91379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371" algn="l" defTabSz="91379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264" algn="l" defTabSz="91379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166" algn="l" defTabSz="91379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B508779-22BF-4EAB-9F25-4A0B2E28A8FB}" type="slidenum">
              <a:rPr lang="vi-VN" altLang="en-US" smtClean="0">
                <a:solidFill>
                  <a:prstClr val="black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9</a:t>
            </a:fld>
            <a:endParaRPr lang="vi-VN" altLang="en-US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0393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2" y="3886200"/>
            <a:ext cx="85344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7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4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3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2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892F-1EC1-402A-A5C3-7573BAF563BE}" type="datetimeFigureOut">
              <a:rPr lang="en-US" smtClean="0"/>
              <a:pPr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5D4E-5999-42A7-947F-9DAFA66F5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602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892F-1EC1-402A-A5C3-7573BAF563BE}" type="datetimeFigureOut">
              <a:rPr lang="en-US" smtClean="0"/>
              <a:pPr/>
              <a:t>11/10/2023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5D4E-5999-42A7-947F-9DAFA66F5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254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892F-1EC1-402A-A5C3-7573BAF563BE}" type="datetimeFigureOut">
              <a:rPr lang="en-US" smtClean="0"/>
              <a:pPr/>
              <a:t>11/10/2023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5D4E-5999-42A7-947F-9DAFA66F5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792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62"/>
            <a:ext cx="4011085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7" y="273055"/>
            <a:ext cx="681566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5" cy="4691064"/>
          </a:xfrm>
        </p:spPr>
        <p:txBody>
          <a:bodyPr/>
          <a:lstStyle>
            <a:lvl1pPr marL="0" indent="0">
              <a:buNone/>
              <a:defRPr sz="1400"/>
            </a:lvl1pPr>
            <a:lvl2pPr marL="456895" indent="0">
              <a:buNone/>
              <a:defRPr sz="1200"/>
            </a:lvl2pPr>
            <a:lvl3pPr marL="913791" indent="0">
              <a:buNone/>
              <a:defRPr sz="1000"/>
            </a:lvl3pPr>
            <a:lvl4pPr marL="1370688" indent="0">
              <a:buNone/>
              <a:defRPr sz="900"/>
            </a:lvl4pPr>
            <a:lvl5pPr marL="1827584" indent="0">
              <a:buNone/>
              <a:defRPr sz="900"/>
            </a:lvl5pPr>
            <a:lvl6pPr marL="2284476" indent="0">
              <a:buNone/>
              <a:defRPr sz="900"/>
            </a:lvl6pPr>
            <a:lvl7pPr marL="2741371" indent="0">
              <a:buNone/>
              <a:defRPr sz="900"/>
            </a:lvl7pPr>
            <a:lvl8pPr marL="3198264" indent="0">
              <a:buNone/>
              <a:defRPr sz="900"/>
            </a:lvl8pPr>
            <a:lvl9pPr marL="365516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892F-1EC1-402A-A5C3-7573BAF563BE}" type="datetimeFigureOut">
              <a:rPr lang="en-US" smtClean="0"/>
              <a:pPr/>
              <a:t>11/10/2023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5D4E-5999-42A7-947F-9DAFA66F5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609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895" indent="0">
              <a:buNone/>
              <a:defRPr sz="2800"/>
            </a:lvl2pPr>
            <a:lvl3pPr marL="913791" indent="0">
              <a:buNone/>
              <a:defRPr sz="2300"/>
            </a:lvl3pPr>
            <a:lvl4pPr marL="1370688" indent="0">
              <a:buNone/>
              <a:defRPr sz="2000"/>
            </a:lvl4pPr>
            <a:lvl5pPr marL="1827584" indent="0">
              <a:buNone/>
              <a:defRPr sz="2000"/>
            </a:lvl5pPr>
            <a:lvl6pPr marL="2284476" indent="0">
              <a:buNone/>
              <a:defRPr sz="2000"/>
            </a:lvl6pPr>
            <a:lvl7pPr marL="2741371" indent="0">
              <a:buNone/>
              <a:defRPr sz="2000"/>
            </a:lvl7pPr>
            <a:lvl8pPr marL="3198264" indent="0">
              <a:buNone/>
              <a:defRPr sz="2000"/>
            </a:lvl8pPr>
            <a:lvl9pPr marL="3655166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895" indent="0">
              <a:buNone/>
              <a:defRPr sz="1200"/>
            </a:lvl2pPr>
            <a:lvl3pPr marL="913791" indent="0">
              <a:buNone/>
              <a:defRPr sz="1000"/>
            </a:lvl3pPr>
            <a:lvl4pPr marL="1370688" indent="0">
              <a:buNone/>
              <a:defRPr sz="900"/>
            </a:lvl4pPr>
            <a:lvl5pPr marL="1827584" indent="0">
              <a:buNone/>
              <a:defRPr sz="900"/>
            </a:lvl5pPr>
            <a:lvl6pPr marL="2284476" indent="0">
              <a:buNone/>
              <a:defRPr sz="900"/>
            </a:lvl6pPr>
            <a:lvl7pPr marL="2741371" indent="0">
              <a:buNone/>
              <a:defRPr sz="900"/>
            </a:lvl7pPr>
            <a:lvl8pPr marL="3198264" indent="0">
              <a:buNone/>
              <a:defRPr sz="900"/>
            </a:lvl8pPr>
            <a:lvl9pPr marL="365516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892F-1EC1-402A-A5C3-7573BAF563BE}" type="datetimeFigureOut">
              <a:rPr lang="en-US" smtClean="0"/>
              <a:pPr/>
              <a:t>11/10/2023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5D4E-5999-42A7-947F-9DAFA66F5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146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892F-1EC1-402A-A5C3-7573BAF563BE}" type="datetimeFigureOut">
              <a:rPr lang="en-US" smtClean="0"/>
              <a:pPr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5D4E-5999-42A7-947F-9DAFA66F5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856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143569" y="330204"/>
            <a:ext cx="4387851" cy="70215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5788" y="330204"/>
            <a:ext cx="12964581" cy="70215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892F-1EC1-402A-A5C3-7573BAF563BE}" type="datetimeFigureOut">
              <a:rPr lang="en-US" smtClean="0"/>
              <a:pPr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5D4E-5999-42A7-947F-9DAFA66F5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540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3EE005E-6606-4DE0-86C8-F3089B1ABA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34303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FBFF3809-0D02-44E1-8330-3646E90B03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13048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C4B117F-E048-483D-872F-83A5C8633A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26762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C7AA1B9-EA67-4F5A-932C-03FDE2B07B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522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892F-1EC1-402A-A5C3-7573BAF563BE}" type="datetimeFigureOut">
              <a:rPr lang="en-US" smtClean="0"/>
              <a:pPr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5D4E-5999-42A7-947F-9DAFA66F5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2962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1D6404F-9D65-4D7B-9B68-7D7B6206A3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45435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FA02E98-7F64-450A-ACC1-9247CC4B5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23824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6356CF-0355-4A9D-B50A-15474E3302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58802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CA5FCF5-33AD-41FE-A199-C6FC34497B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12781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7459695-0827-4935-A80B-343A98439B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27661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FEA88306-94CA-47DF-A2C6-D3DA1F739A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23570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667D760-E770-4E2D-9F7F-F7DB516D2A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14219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414C5EB-B86F-4E64-A098-5B42DFCEEE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37696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C5E68-7293-4465-BD33-EABDD054C0E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2782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84CE-70E0-4D02-8208-99127B998C9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359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892F-1EC1-402A-A5C3-7573BAF563BE}" type="datetimeFigureOut">
              <a:rPr lang="en-US" smtClean="0"/>
              <a:pPr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5D4E-5999-42A7-947F-9DAFA66F5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3482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237BB-DDCE-425D-BC32-168C262E2E2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813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FEBCE-91EA-4DDA-B034-DB6C390B70C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8202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FF17D-01F7-4BAE-80AA-7F982884743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6573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D8DB9-EA8A-4521-9DA4-C175AC0B4E5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2944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1ABB1-D8C2-48E3-8445-3C17D6CC4C6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92403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99696-3453-4B57-B525-643E92C9F89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55108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ACB50E-9E09-4AA4-B814-61C2AEFB0ED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64527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CC5F6-341C-4FE7-B513-446AD73E1E0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40735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09D5E-1DC6-4FE3-8D4C-C9BA74734BA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7433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C5E68-7293-4465-BD33-EABDD054C0E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676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440690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89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7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6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5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4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3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2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1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892F-1EC1-402A-A5C3-7573BAF563BE}" type="datetimeFigureOut">
              <a:rPr lang="en-US" smtClean="0"/>
              <a:pPr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5D4E-5999-42A7-947F-9DAFA66F5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8545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84CE-70E0-4D02-8208-99127B998C9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71223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237BB-DDCE-425D-BC32-168C262E2E2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7498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FEBCE-91EA-4DDA-B034-DB6C390B70C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03192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FF17D-01F7-4BAE-80AA-7F982884743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2807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D8DB9-EA8A-4521-9DA4-C175AC0B4E5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91743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1ABB1-D8C2-48E3-8445-3C17D6CC4C6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07557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99696-3453-4B57-B525-643E92C9F89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19901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ACB50E-9E09-4AA4-B814-61C2AEFB0ED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62372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CC5F6-341C-4FE7-B513-446AD73E1E0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8842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09D5E-1DC6-4FE3-8D4C-C9BA74734BA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992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1" y="1600201"/>
            <a:ext cx="5384800" cy="4525964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599" y="1600201"/>
            <a:ext cx="5384800" cy="4525964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892F-1EC1-402A-A5C3-7573BAF563BE}" type="datetimeFigureOut">
              <a:rPr lang="en-US" smtClean="0"/>
              <a:pPr/>
              <a:t>11/10/2023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5D4E-5999-42A7-947F-9DAFA66F5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31020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C5E68-7293-4465-BD33-EABDD054C0E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4895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84CE-70E0-4D02-8208-99127B998C9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12935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237BB-DDCE-425D-BC32-168C262E2E2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71118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FEBCE-91EA-4DDA-B034-DB6C390B70C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2331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FF17D-01F7-4BAE-80AA-7F982884743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78118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D8DB9-EA8A-4521-9DA4-C175AC0B4E5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44322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1ABB1-D8C2-48E3-8445-3C17D6CC4C6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48965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99696-3453-4B57-B525-643E92C9F89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4369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ACB50E-9E09-4AA4-B814-61C2AEFB0ED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23746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CC5F6-341C-4FE7-B513-446AD73E1E0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577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6895" indent="0">
              <a:buNone/>
              <a:defRPr sz="2000" b="1"/>
            </a:lvl2pPr>
            <a:lvl3pPr marL="913791" indent="0">
              <a:buNone/>
              <a:defRPr sz="1900" b="1"/>
            </a:lvl3pPr>
            <a:lvl4pPr marL="1370688" indent="0">
              <a:buNone/>
              <a:defRPr sz="1600" b="1"/>
            </a:lvl4pPr>
            <a:lvl5pPr marL="1827584" indent="0">
              <a:buNone/>
              <a:defRPr sz="1600" b="1"/>
            </a:lvl5pPr>
            <a:lvl6pPr marL="2284476" indent="0">
              <a:buNone/>
              <a:defRPr sz="1600" b="1"/>
            </a:lvl6pPr>
            <a:lvl7pPr marL="2741371" indent="0">
              <a:buNone/>
              <a:defRPr sz="1600" b="1"/>
            </a:lvl7pPr>
            <a:lvl8pPr marL="3198264" indent="0">
              <a:buNone/>
              <a:defRPr sz="1600" b="1"/>
            </a:lvl8pPr>
            <a:lvl9pPr marL="365516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7"/>
            <a:ext cx="5386917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6895" indent="0">
              <a:buNone/>
              <a:defRPr sz="2000" b="1"/>
            </a:lvl2pPr>
            <a:lvl3pPr marL="913791" indent="0">
              <a:buNone/>
              <a:defRPr sz="1900" b="1"/>
            </a:lvl3pPr>
            <a:lvl4pPr marL="1370688" indent="0">
              <a:buNone/>
              <a:defRPr sz="1600" b="1"/>
            </a:lvl4pPr>
            <a:lvl5pPr marL="1827584" indent="0">
              <a:buNone/>
              <a:defRPr sz="1600" b="1"/>
            </a:lvl5pPr>
            <a:lvl6pPr marL="2284476" indent="0">
              <a:buNone/>
              <a:defRPr sz="1600" b="1"/>
            </a:lvl6pPr>
            <a:lvl7pPr marL="2741371" indent="0">
              <a:buNone/>
              <a:defRPr sz="1600" b="1"/>
            </a:lvl7pPr>
            <a:lvl8pPr marL="3198264" indent="0">
              <a:buNone/>
              <a:defRPr sz="1600" b="1"/>
            </a:lvl8pPr>
            <a:lvl9pPr marL="365516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3" y="2174877"/>
            <a:ext cx="5389033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892F-1EC1-402A-A5C3-7573BAF563BE}" type="datetimeFigureOut">
              <a:rPr lang="en-US" smtClean="0"/>
              <a:pPr/>
              <a:t>11/10/2023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5D4E-5999-42A7-947F-9DAFA66F5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23502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09D5E-1DC6-4FE3-8D4C-C9BA74734BA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87132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2E77-4E87-4338-A6B2-93E833A84A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19DA-92E0-4635-8627-DEB5FDE3EB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08913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2E77-4E87-4338-A6B2-93E833A84A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19DA-92E0-4635-8627-DEB5FDE3EB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37900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2E77-4E87-4338-A6B2-93E833A84A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19DA-92E0-4635-8627-DEB5FDE3EB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06495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2E77-4E87-4338-A6B2-93E833A84A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19DA-92E0-4635-8627-DEB5FDE3EB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05594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2E77-4E87-4338-A6B2-93E833A84A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19DA-92E0-4635-8627-DEB5FDE3EB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32520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2E77-4E87-4338-A6B2-93E833A84A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19DA-92E0-4635-8627-DEB5FDE3EB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79711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2E77-4E87-4338-A6B2-93E833A84A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19DA-92E0-4635-8627-DEB5FDE3EB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13382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2E77-4E87-4338-A6B2-93E833A84A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19DA-92E0-4635-8627-DEB5FDE3EB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47901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2E77-4E87-4338-A6B2-93E833A84A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19DA-92E0-4635-8627-DEB5FDE3EB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17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892F-1EC1-402A-A5C3-7573BAF563BE}" type="datetimeFigureOut">
              <a:rPr lang="en-US" smtClean="0"/>
              <a:pPr/>
              <a:t>11/10/2023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5D4E-5999-42A7-947F-9DAFA66F5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05415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2E77-4E87-4338-A6B2-93E833A84A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19DA-92E0-4635-8627-DEB5FDE3EB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47767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2E77-4E87-4338-A6B2-93E833A84A3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19DA-92E0-4635-8627-DEB5FDE3EB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183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892F-1EC1-402A-A5C3-7573BAF563BE}" type="datetimeFigureOut">
              <a:rPr lang="en-US" smtClean="0"/>
              <a:pPr/>
              <a:t>11/10/2023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5D4E-5999-42A7-947F-9DAFA66F5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99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892F-1EC1-402A-A5C3-7573BAF563BE}" type="datetimeFigureOut">
              <a:rPr lang="en-US" smtClean="0"/>
              <a:pPr/>
              <a:t>11/10/2023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5D4E-5999-42A7-947F-9DAFA66F5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51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2" y="274638"/>
            <a:ext cx="10972801" cy="1143000"/>
          </a:xfrm>
          <a:prstGeom prst="rect">
            <a:avLst/>
          </a:prstGeom>
        </p:spPr>
        <p:txBody>
          <a:bodyPr vert="horz" lIns="91379" tIns="45690" rIns="91379" bIns="456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1600201"/>
            <a:ext cx="10972801" cy="4525964"/>
          </a:xfrm>
          <a:prstGeom prst="rect">
            <a:avLst/>
          </a:prstGeom>
        </p:spPr>
        <p:txBody>
          <a:bodyPr vert="horz" lIns="91379" tIns="45690" rIns="91379" bIns="456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2" y="6356354"/>
            <a:ext cx="2844801" cy="365125"/>
          </a:xfrm>
          <a:prstGeom prst="rect">
            <a:avLst/>
          </a:prstGeom>
        </p:spPr>
        <p:txBody>
          <a:bodyPr vert="horz" lIns="91379" tIns="45690" rIns="91379" bIns="4569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7892F-1EC1-402A-A5C3-7573BAF563BE}" type="datetimeFigureOut">
              <a:rPr lang="en-US" smtClean="0"/>
              <a:pPr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1" y="6356354"/>
            <a:ext cx="3860800" cy="365125"/>
          </a:xfrm>
          <a:prstGeom prst="rect">
            <a:avLst/>
          </a:prstGeom>
        </p:spPr>
        <p:txBody>
          <a:bodyPr vert="horz" lIns="91379" tIns="45690" rIns="91379" bIns="4569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2" y="6356354"/>
            <a:ext cx="2844801" cy="365125"/>
          </a:xfrm>
          <a:prstGeom prst="rect">
            <a:avLst/>
          </a:prstGeom>
        </p:spPr>
        <p:txBody>
          <a:bodyPr vert="horz" lIns="91379" tIns="45690" rIns="91379" bIns="4569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05D4E-5999-42A7-947F-9DAFA66F5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480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3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62" r:id="rId9"/>
    <p:sldLayoutId id="2147483661" r:id="rId10"/>
    <p:sldLayoutId id="2147483660" r:id="rId11"/>
    <p:sldLayoutId id="2147483656" r:id="rId12"/>
    <p:sldLayoutId id="2147483657" r:id="rId13"/>
    <p:sldLayoutId id="2147483658" r:id="rId14"/>
    <p:sldLayoutId id="2147483659" r:id="rId15"/>
  </p:sldLayoutIdLst>
  <p:txStyles>
    <p:titleStyle>
      <a:lvl1pPr algn="ctr" defTabSz="913791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673" indent="-342673" algn="l" defTabSz="913791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456" indent="-285562" algn="l" defTabSz="913791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240" indent="-228444" algn="l" defTabSz="913791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132" indent="-228444" algn="l" defTabSz="913791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027" indent="-228444" algn="l" defTabSz="913791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920" indent="-228444" algn="l" defTabSz="91379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816" indent="-228444" algn="l" defTabSz="91379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711" indent="-228444" algn="l" defTabSz="91379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610" indent="-228444" algn="l" defTabSz="91379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79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95" algn="l" defTabSz="91379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791" algn="l" defTabSz="91379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688" algn="l" defTabSz="91379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584" algn="l" defTabSz="91379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476" algn="l" defTabSz="91379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371" algn="l" defTabSz="91379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264" algn="l" defTabSz="91379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166" algn="l" defTabSz="91379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000000"/>
                </a:solidFill>
                <a:latin typeface="Arial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BB8CC70D-32DC-432D-9AC8-9A2BDB2DFBB6}" type="slidenum">
              <a:rPr lang="en-US" altLang="en-US" smtClean="0"/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3325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93CD6938-2361-4693-9568-20F377EE15A6}" type="slidenum">
              <a:rPr lang="en-US" altLang="en-US" smtClean="0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632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93CD6938-2361-4693-9568-20F377EE15A6}" type="slidenum">
              <a:rPr lang="en-US" altLang="en-US" smtClean="0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884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93CD6938-2361-4693-9568-20F377EE15A6}" type="slidenum">
              <a:rPr lang="en-US" altLang="en-US" smtClean="0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739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7892F-1EC1-402A-A5C3-7573BAF563BE}" type="datetimeFigureOut">
              <a:rPr lang="en-US" smtClean="0"/>
              <a:pPr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05D4E-5999-42A7-947F-9DAFA66F50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gif"/><Relationship Id="rId3" Type="http://schemas.openxmlformats.org/officeDocument/2006/relationships/image" Target="../media/image10.gif"/><Relationship Id="rId7" Type="http://schemas.openxmlformats.org/officeDocument/2006/relationships/image" Target="../media/image14.wm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51000" y="50800"/>
            <a:ext cx="8915400" cy="990600"/>
          </a:xfrm>
        </p:spPr>
        <p:txBody>
          <a:bodyPr/>
          <a:lstStyle/>
          <a:p>
            <a:br>
              <a:rPr lang="en-US" sz="1800" dirty="0">
                <a:solidFill>
                  <a:schemeClr val="tx1"/>
                </a:solidFill>
                <a:latin typeface=".VnTimeH" panose="020B7200000000000000" pitchFamily="34" charset="0"/>
              </a:rPr>
            </a:br>
            <a:r>
              <a:rPr lang="en-US" sz="2400" b="1" dirty="0" err="1">
                <a:solidFill>
                  <a:schemeClr val="tx1"/>
                </a:solidFill>
                <a:latin typeface=".VnTimeH" panose="020B7200000000000000" pitchFamily="34" charset="0"/>
              </a:rPr>
              <a:t>Tr­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ƯỜNG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TIỂU HỌC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NGUYỄN ĐỐC TÍN</a:t>
            </a:r>
            <a:endParaRPr lang="en-US" sz="2400" b="1" dirty="0">
              <a:solidFill>
                <a:schemeClr val="tx1"/>
              </a:solidFill>
              <a:latin typeface=".VnTimeH" panose="020B7200000000000000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5133975"/>
            <a:ext cx="5638800" cy="5334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80000"/>
              </a:lnSpc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8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1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800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128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vi-VN" sz="12800" dirty="0">
                <a:latin typeface="Times New Roman" pitchFamily="18" charset="0"/>
                <a:cs typeface="Times New Roman" pitchFamily="18" charset="0"/>
              </a:rPr>
              <a:t>Đào Thị Vân Anh</a:t>
            </a:r>
            <a:endParaRPr lang="en-US" sz="1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defRPr/>
            </a:pPr>
            <a:endParaRPr lang="en-US" dirty="0">
              <a:latin typeface=".VnAristote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US" sz="1400" b="1" dirty="0">
                <a:latin typeface=".VnAristote" pitchFamily="34" charset="0"/>
              </a:rPr>
              <a:t>     s</a:t>
            </a:r>
            <a:endParaRPr lang="en-US" sz="1400" b="1" i="1" dirty="0">
              <a:latin typeface=".VnAristote" pitchFamily="34" charset="0"/>
            </a:endParaRPr>
          </a:p>
        </p:txBody>
      </p:sp>
      <p:pic>
        <p:nvPicPr>
          <p:cNvPr id="16388" name="Picture 4" descr="b36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036" y="5011195"/>
            <a:ext cx="1828800" cy="1880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5" descr="b36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788458" y="5251451"/>
            <a:ext cx="1756983" cy="180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WordArt 6"/>
          <p:cNvSpPr>
            <a:spLocks noChangeArrowheads="1" noChangeShapeType="1" noTextEdit="1"/>
          </p:cNvSpPr>
          <p:nvPr/>
        </p:nvSpPr>
        <p:spPr bwMode="auto">
          <a:xfrm>
            <a:off x="3343275" y="1647825"/>
            <a:ext cx="5943600" cy="55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.VnTifani HeavyH" panose="020B7200000000000000" pitchFamily="34" charset="0"/>
              </a:rPr>
              <a:t>Chµo mõng  c¸c thÇy c« gi¸o</a:t>
            </a:r>
          </a:p>
        </p:txBody>
      </p:sp>
      <p:sp>
        <p:nvSpPr>
          <p:cNvPr id="16391" name="WordArt 7"/>
          <p:cNvSpPr>
            <a:spLocks noChangeArrowheads="1" noChangeShapeType="1" noTextEdit="1"/>
          </p:cNvSpPr>
          <p:nvPr/>
        </p:nvSpPr>
        <p:spPr bwMode="auto">
          <a:xfrm>
            <a:off x="1782764" y="2547938"/>
            <a:ext cx="8847137" cy="666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DỰ GIỜ TIẾT TOÁN LỚP 5</a:t>
            </a:r>
          </a:p>
        </p:txBody>
      </p:sp>
      <p:pic>
        <p:nvPicPr>
          <p:cNvPr id="16392" name="Picture 8" descr="untitled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2125" y="13118"/>
            <a:ext cx="10096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3" name="Picture 9" descr="untitled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5" y="50800"/>
            <a:ext cx="1023937" cy="105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4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724400" y="6467475"/>
            <a:ext cx="34480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5" name="TextBox 1"/>
          <p:cNvSpPr txBox="1">
            <a:spLocks noChangeArrowheads="1"/>
          </p:cNvSpPr>
          <p:nvPr/>
        </p:nvSpPr>
        <p:spPr bwMode="auto">
          <a:xfrm>
            <a:off x="2011364" y="3687763"/>
            <a:ext cx="81946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12813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2813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2813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2813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srgbClr val="0000FF"/>
                </a:solidFill>
                <a:cs typeface="Times New Roman" panose="02020603050405020304" pitchFamily="18" charset="0"/>
              </a:rPr>
              <a:t>TIẾT 49: TỔNG NHIỀU SỐ THẬP PHÂN</a:t>
            </a:r>
          </a:p>
        </p:txBody>
      </p:sp>
    </p:spTree>
    <p:extLst>
      <p:ext uri="{BB962C8B-B14F-4D97-AF65-F5344CB8AC3E}">
        <p14:creationId xmlns:p14="http://schemas.microsoft.com/office/powerpoint/2010/main" val="252563607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AutoShape 5"/>
          <p:cNvSpPr>
            <a:spLocks noChangeArrowheads="1"/>
          </p:cNvSpPr>
          <p:nvPr/>
        </p:nvSpPr>
        <p:spPr bwMode="auto">
          <a:xfrm>
            <a:off x="271072" y="-76553"/>
            <a:ext cx="11887200" cy="1752600"/>
          </a:xfrm>
          <a:prstGeom prst="flowChartAlternateProcess">
            <a:avLst/>
          </a:prstGeom>
          <a:noFill/>
          <a:ln w="9525">
            <a:noFill/>
            <a:miter lim="800000"/>
            <a:headEnd/>
            <a:tailEnd/>
          </a:ln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wrap="none" anchor="ctr"/>
          <a:lstStyle/>
          <a:p>
            <a:pPr defTabSz="914400" fontAlgn="base">
              <a:spcBef>
                <a:spcPct val="20000"/>
              </a:spcBef>
              <a:spcAft>
                <a:spcPct val="0"/>
              </a:spcAft>
              <a:buClr>
                <a:srgbClr val="009999"/>
              </a:buClr>
              <a:buSzPct val="70000"/>
              <a:defRPr/>
            </a:pPr>
            <a:r>
              <a:rPr lang="en-US" sz="2800" b="1" dirty="0">
                <a:solidFill>
                  <a:srgbClr val="FF0000"/>
                </a:solidFill>
              </a:rPr>
              <a:t>b. </a:t>
            </a:r>
            <a:r>
              <a:rPr lang="en-US" sz="2800" b="1" dirty="0" err="1">
                <a:solidFill>
                  <a:srgbClr val="FF0000"/>
                </a:solidFill>
              </a:rPr>
              <a:t>Bài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toán</a:t>
            </a:r>
            <a:r>
              <a:rPr lang="en-US" sz="2800" b="1" dirty="0">
                <a:solidFill>
                  <a:srgbClr val="FF0000"/>
                </a:solidFill>
              </a:rPr>
              <a:t>: </a:t>
            </a:r>
            <a:r>
              <a:rPr lang="en-US" sz="2800" b="1" dirty="0" err="1">
                <a:solidFill>
                  <a:srgbClr val="0000FF"/>
                </a:solidFill>
              </a:rPr>
              <a:t>Người</a:t>
            </a:r>
            <a:r>
              <a:rPr lang="en-US" sz="2800" b="1" dirty="0">
                <a:solidFill>
                  <a:srgbClr val="0000FF"/>
                </a:solidFill>
              </a:rPr>
              <a:t> ta </a:t>
            </a:r>
            <a:r>
              <a:rPr lang="en-US" sz="2800" b="1" dirty="0" err="1">
                <a:solidFill>
                  <a:srgbClr val="0000FF"/>
                </a:solidFill>
              </a:rPr>
              <a:t>uốn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một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sợi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dây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thép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thành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hình</a:t>
            </a:r>
            <a:r>
              <a:rPr lang="en-US" sz="2800" b="1" dirty="0">
                <a:solidFill>
                  <a:srgbClr val="0000FF"/>
                </a:solidFill>
              </a:rPr>
              <a:t> tam </a:t>
            </a:r>
            <a:r>
              <a:rPr lang="en-US" sz="2800" b="1" dirty="0" err="1">
                <a:solidFill>
                  <a:srgbClr val="0000FF"/>
                </a:solidFill>
              </a:rPr>
              <a:t>giác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có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độ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dài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</a:p>
          <a:p>
            <a:pPr defTabSz="914400" fontAlgn="base">
              <a:spcBef>
                <a:spcPct val="20000"/>
              </a:spcBef>
              <a:spcAft>
                <a:spcPct val="0"/>
              </a:spcAft>
              <a:buClr>
                <a:srgbClr val="009999"/>
              </a:buClr>
              <a:buSzPct val="70000"/>
              <a:defRPr/>
            </a:pPr>
            <a:r>
              <a:rPr lang="en-US" sz="2800" b="1" dirty="0" err="1">
                <a:solidFill>
                  <a:srgbClr val="0000FF"/>
                </a:solidFill>
              </a:rPr>
              <a:t>các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cạnh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lần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lượt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là</a:t>
            </a:r>
            <a:r>
              <a:rPr lang="en-US" sz="2800" b="1" dirty="0">
                <a:solidFill>
                  <a:srgbClr val="0000FF"/>
                </a:solidFill>
              </a:rPr>
              <a:t> 8,7dm; 6,25dm;10dm. </a:t>
            </a:r>
            <a:r>
              <a:rPr lang="en-US" sz="2800" b="1" dirty="0" err="1">
                <a:solidFill>
                  <a:srgbClr val="0000FF"/>
                </a:solidFill>
              </a:rPr>
              <a:t>Tính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chu</a:t>
            </a:r>
            <a:r>
              <a:rPr lang="en-US" sz="2800" b="1" dirty="0">
                <a:solidFill>
                  <a:srgbClr val="0000FF"/>
                </a:solidFill>
              </a:rPr>
              <a:t> vi </a:t>
            </a:r>
            <a:r>
              <a:rPr lang="en-US" sz="2800" b="1" dirty="0" err="1">
                <a:solidFill>
                  <a:srgbClr val="0000FF"/>
                </a:solidFill>
              </a:rPr>
              <a:t>của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hình</a:t>
            </a:r>
            <a:r>
              <a:rPr lang="en-US" sz="2800" b="1" dirty="0">
                <a:solidFill>
                  <a:srgbClr val="0000FF"/>
                </a:solidFill>
              </a:rPr>
              <a:t> tam </a:t>
            </a:r>
            <a:r>
              <a:rPr lang="en-US" sz="2800" b="1" dirty="0" err="1">
                <a:solidFill>
                  <a:srgbClr val="0000FF"/>
                </a:solidFill>
              </a:rPr>
              <a:t>giác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đó</a:t>
            </a:r>
            <a:r>
              <a:rPr lang="en-US" sz="2800" b="1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44039" name="AutoShape 7"/>
          <p:cNvSpPr>
            <a:spLocks noChangeArrowheads="1"/>
          </p:cNvSpPr>
          <p:nvPr/>
        </p:nvSpPr>
        <p:spPr bwMode="auto">
          <a:xfrm>
            <a:off x="4650576" y="1678883"/>
            <a:ext cx="6553199" cy="2779485"/>
          </a:xfrm>
          <a:prstGeom prst="horizontalScroll">
            <a:avLst>
              <a:gd name="adj" fmla="val 7056"/>
            </a:avLst>
          </a:prstGeom>
          <a:noFill/>
          <a:ln w="19050">
            <a:noFill/>
            <a:round/>
            <a:headEnd/>
            <a:tailEnd/>
          </a:ln>
          <a:effectLst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wrap="none" anchor="ctr"/>
          <a:lstStyle/>
          <a:p>
            <a:pPr algn="ctr" defTabSz="914400"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sz="3600" b="1" dirty="0" err="1">
                <a:solidFill>
                  <a:srgbClr val="FF0000"/>
                </a:solidFill>
              </a:rPr>
              <a:t>Bài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giải</a:t>
            </a:r>
            <a:endParaRPr lang="en-US" sz="3600" b="1" dirty="0">
              <a:solidFill>
                <a:srgbClr val="FF0000"/>
              </a:solidFill>
            </a:endParaRPr>
          </a:p>
          <a:p>
            <a:pPr algn="ctr" defTabSz="914400"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sz="3600" b="1" dirty="0">
                <a:solidFill>
                  <a:srgbClr val="0000FF"/>
                </a:solidFill>
              </a:rPr>
              <a:t>  Chu vi </a:t>
            </a:r>
            <a:r>
              <a:rPr lang="en-US" sz="3600" b="1" dirty="0" err="1">
                <a:solidFill>
                  <a:srgbClr val="0000FF"/>
                </a:solidFill>
              </a:rPr>
              <a:t>của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hình</a:t>
            </a:r>
            <a:r>
              <a:rPr lang="en-US" sz="3600" b="1" dirty="0">
                <a:solidFill>
                  <a:srgbClr val="0000FF"/>
                </a:solidFill>
              </a:rPr>
              <a:t> tam </a:t>
            </a:r>
            <a:r>
              <a:rPr lang="en-US" sz="3600" b="1" dirty="0" err="1">
                <a:solidFill>
                  <a:srgbClr val="0000FF"/>
                </a:solidFill>
              </a:rPr>
              <a:t>giác</a:t>
            </a:r>
            <a:r>
              <a:rPr lang="vi-VN" sz="3600" b="1" dirty="0">
                <a:solidFill>
                  <a:srgbClr val="0000FF"/>
                </a:solidFill>
              </a:rPr>
              <a:t> đó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là</a:t>
            </a:r>
            <a:r>
              <a:rPr lang="en-US" sz="3600" b="1" dirty="0">
                <a:solidFill>
                  <a:srgbClr val="0000FF"/>
                </a:solidFill>
              </a:rPr>
              <a:t>:</a:t>
            </a:r>
          </a:p>
          <a:p>
            <a:pPr algn="ctr" defTabSz="914400"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sz="3600" b="1" dirty="0">
                <a:solidFill>
                  <a:srgbClr val="0000FF"/>
                </a:solidFill>
              </a:rPr>
              <a:t>   8,7 + 6,25 + 10 = 24,95 (</a:t>
            </a:r>
            <a:r>
              <a:rPr lang="en-US" sz="3600" b="1" dirty="0" err="1">
                <a:solidFill>
                  <a:srgbClr val="0000FF"/>
                </a:solidFill>
              </a:rPr>
              <a:t>dm</a:t>
            </a:r>
            <a:r>
              <a:rPr lang="en-US" sz="3600" b="1" dirty="0">
                <a:solidFill>
                  <a:srgbClr val="0000FF"/>
                </a:solidFill>
              </a:rPr>
              <a:t>)</a:t>
            </a:r>
          </a:p>
          <a:p>
            <a:pPr algn="ctr" defTabSz="914400"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sz="3600" b="1" dirty="0" err="1">
                <a:solidFill>
                  <a:srgbClr val="0000FF"/>
                </a:solidFill>
              </a:rPr>
              <a:t>Đáp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số</a:t>
            </a:r>
            <a:r>
              <a:rPr lang="en-US" sz="3600" b="1" dirty="0">
                <a:solidFill>
                  <a:srgbClr val="0000FF"/>
                </a:solidFill>
              </a:rPr>
              <a:t>: 24,95 </a:t>
            </a:r>
            <a:r>
              <a:rPr lang="en-US" sz="3600" b="1" dirty="0" err="1">
                <a:solidFill>
                  <a:srgbClr val="0000FF"/>
                </a:solidFill>
              </a:rPr>
              <a:t>dm</a:t>
            </a: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1327986" y="4001168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FF"/>
                </a:solidFill>
              </a:rPr>
              <a:t>10dm</a:t>
            </a: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 rot="3170035">
            <a:off x="2996388" y="2805883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FF"/>
                </a:solidFill>
              </a:rPr>
              <a:t>6,25dm</a:t>
            </a:r>
          </a:p>
        </p:txBody>
      </p:sp>
      <p:sp>
        <p:nvSpPr>
          <p:cNvPr id="44049" name="AutoShape 17"/>
          <p:cNvSpPr>
            <a:spLocks noChangeArrowheads="1"/>
          </p:cNvSpPr>
          <p:nvPr/>
        </p:nvSpPr>
        <p:spPr bwMode="auto">
          <a:xfrm rot="8665466">
            <a:off x="686338" y="2886435"/>
            <a:ext cx="2969283" cy="2166432"/>
          </a:xfrm>
          <a:prstGeom prst="rtTriangle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 rot="19418365">
            <a:off x="691399" y="2619065"/>
            <a:ext cx="127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FF"/>
                </a:solidFill>
              </a:rPr>
              <a:t>8,7dm</a:t>
            </a:r>
          </a:p>
        </p:txBody>
      </p:sp>
      <p:sp>
        <p:nvSpPr>
          <p:cNvPr id="2" name="Rectangle 1"/>
          <p:cNvSpPr/>
          <p:nvPr/>
        </p:nvSpPr>
        <p:spPr>
          <a:xfrm>
            <a:off x="5334000" y="2360739"/>
            <a:ext cx="57070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 8,7 + 6,25 + 10 =   ? (</a:t>
            </a:r>
            <a:r>
              <a:rPr lang="en-US" sz="4000" b="1" dirty="0" err="1">
                <a:solidFill>
                  <a:srgbClr val="FF0000"/>
                </a:solidFill>
              </a:rPr>
              <a:t>dm</a:t>
            </a:r>
            <a:r>
              <a:rPr lang="en-US" sz="4000" b="1" dirty="0">
                <a:solidFill>
                  <a:srgbClr val="FF0000"/>
                </a:solidFill>
              </a:rPr>
              <a:t>)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0" name="Line 14">
            <a:extLst>
              <a:ext uri="{FF2B5EF4-FFF2-40B4-BE49-F238E27FC236}">
                <a16:creationId xmlns:a16="http://schemas.microsoft.com/office/drawing/2014/main" id="{D4A46EFD-9FA0-467A-A765-079B4EC086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464250" y="1281883"/>
            <a:ext cx="3226367" cy="369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11" name="Line 14">
            <a:extLst>
              <a:ext uri="{FF2B5EF4-FFF2-40B4-BE49-F238E27FC236}">
                <a16:creationId xmlns:a16="http://schemas.microsoft.com/office/drawing/2014/main" id="{5C0693C5-497A-41A9-BA95-BA7A21D77E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09845" y="1281883"/>
            <a:ext cx="5029199" cy="739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628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4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4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9" grpId="0"/>
      <p:bldP spid="44047" grpId="0"/>
      <p:bldP spid="44048" grpId="0"/>
      <p:bldP spid="44049" grpId="0" animBg="1"/>
      <p:bldP spid="44050" grpId="0"/>
      <p:bldP spid="2" grpId="0"/>
      <p:bldP spid="2" grpId="1"/>
      <p:bldP spid="2" grpId="2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011C3BF-5846-422B-9658-512AAF57BCA8}"/>
              </a:ext>
            </a:extLst>
          </p:cNvPr>
          <p:cNvSpPr txBox="1">
            <a:spLocks/>
          </p:cNvSpPr>
          <p:nvPr/>
        </p:nvSpPr>
        <p:spPr>
          <a:xfrm>
            <a:off x="0" y="1020763"/>
            <a:ext cx="12192000" cy="39370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algn="just" defTabSz="91440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6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44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4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4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4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4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44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4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4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defTabSz="91440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600" b="1" kern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defTabSz="91440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defTabSz="91440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kern="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altLang="en-US" sz="3600" b="1" kern="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Rectangle 36">
            <a:extLst>
              <a:ext uri="{FF2B5EF4-FFF2-40B4-BE49-F238E27FC236}">
                <a16:creationId xmlns:a16="http://schemas.microsoft.com/office/drawing/2014/main" id="{CA581102-2115-4026-B62D-C4CCD1FA17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448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49" descr="hinh 1 (116)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8701" y="4939770"/>
            <a:ext cx="990203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4" descr="hinh 1 (97)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31196" y="183750"/>
            <a:ext cx="838398" cy="256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34" descr="hinh 1 (101)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7060" y="1066270"/>
            <a:ext cx="631031" cy="488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5-Point Star 1">
            <a:hlinkClick r:id="" action="ppaction://noaction"/>
          </p:cNvPr>
          <p:cNvSpPr/>
          <p:nvPr/>
        </p:nvSpPr>
        <p:spPr>
          <a:xfrm>
            <a:off x="9372203" y="6629141"/>
            <a:ext cx="381000" cy="22886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9" tIns="45690" rIns="91379" bIns="45690"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22538" name="Picture 34" descr="hinh 1 (101)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11204046" y="1518708"/>
            <a:ext cx="762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9" name="Picture 23" descr="Anh dong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53003" y="5433219"/>
            <a:ext cx="1940719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0" name="Picture 24" descr="Anh dong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1455621" flipH="1">
            <a:off x="5635636" y="5421312"/>
            <a:ext cx="1842493" cy="1338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1" name="Picture 49" descr="hinh 1 (116)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14708" y="4939770"/>
            <a:ext cx="990203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3" name="Group 19"/>
          <p:cNvGrpSpPr>
            <a:grpSpLocks/>
          </p:cNvGrpSpPr>
          <p:nvPr/>
        </p:nvGrpSpPr>
        <p:grpSpPr bwMode="auto">
          <a:xfrm>
            <a:off x="0" y="-1"/>
            <a:ext cx="12192000" cy="6858001"/>
            <a:chOff x="0" y="0"/>
            <a:chExt cx="9216" cy="5184"/>
          </a:xfrm>
        </p:grpSpPr>
        <p:sp>
          <p:nvSpPr>
            <p:cNvPr id="37" name="AutoShape 20"/>
            <p:cNvSpPr>
              <a:spLocks noChangeArrowheads="1"/>
            </p:cNvSpPr>
            <p:nvPr/>
          </p:nvSpPr>
          <p:spPr bwMode="auto">
            <a:xfrm>
              <a:off x="128" y="58"/>
              <a:ext cx="8986" cy="5068"/>
            </a:xfrm>
            <a:prstGeom prst="roundRect">
              <a:avLst>
                <a:gd name="adj" fmla="val 6097"/>
              </a:avLst>
            </a:prstGeom>
            <a:noFill/>
            <a:ln w="76200" cmpd="tri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38" name="Picture 4" descr="Picture1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0" y="0"/>
              <a:ext cx="1152" cy="9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" name="Picture 5" descr="Picture1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 rot="5400000">
              <a:off x="8112" y="-168"/>
              <a:ext cx="936" cy="1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" name="Picture 6" descr="J0124039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 rot="5400000">
              <a:off x="148" y="4024"/>
              <a:ext cx="1012" cy="1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" name="Picture 7" descr="J0124039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7746" y="4116"/>
              <a:ext cx="1470" cy="10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2" name="Picture 14" descr="EXPLODE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0" y="192"/>
              <a:ext cx="921" cy="6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" name="Picture 15" descr="EXPLODE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7987" y="115"/>
              <a:ext cx="922" cy="6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4" name="WordArt 6"/>
          <p:cNvSpPr>
            <a:spLocks noChangeArrowheads="1" noChangeShapeType="1" noTextEdit="1"/>
          </p:cNvSpPr>
          <p:nvPr/>
        </p:nvSpPr>
        <p:spPr bwMode="auto">
          <a:xfrm>
            <a:off x="2408039" y="2066124"/>
            <a:ext cx="7172920" cy="1362878"/>
          </a:xfrm>
          <a:prstGeom prst="rect">
            <a:avLst/>
          </a:prstGeom>
        </p:spPr>
        <p:txBody>
          <a:bodyPr wrap="none" lIns="63970" tIns="31984" rIns="63970" bIns="31984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500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CỦNG CỐ, DẶN DÒ: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15800" cy="6858000"/>
          </a:xfrm>
        </p:spPr>
      </p:pic>
      <p:sp>
        <p:nvSpPr>
          <p:cNvPr id="8" name="TextBox 7"/>
          <p:cNvSpPr txBox="1"/>
          <p:nvPr/>
        </p:nvSpPr>
        <p:spPr>
          <a:xfrm>
            <a:off x="2734833" y="2568138"/>
            <a:ext cx="6722334" cy="1408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algn="ctr" defTabSz="342900" fontAlgn="base">
              <a:defRPr/>
            </a:pPr>
            <a:r>
              <a:rPr lang="en-US" altLang="zh-CN" sz="7200" b="1" dirty="0">
                <a:ln w="12700">
                  <a:solidFill>
                    <a:srgbClr val="4472C4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rgbClr val="4472C4"/>
                  </a:outerShdw>
                </a:effectLst>
                <a:latin typeface="Times New Roman" panose="02020603050405020304" pitchFamily="18" charset="0"/>
                <a:ea typeface="字魂17号-萌趣果冻体"/>
                <a:cs typeface="Times New Roman" panose="02020603050405020304" pitchFamily="18" charset="0"/>
                <a:sym typeface="+mn-ea"/>
              </a:rPr>
              <a:t>KHỞI ĐỘNG</a:t>
            </a:r>
          </a:p>
          <a:p>
            <a:pPr defTabSz="685800"/>
            <a:endParaRPr lang="en-US" sz="135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403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1"/>
          <p:cNvSpPr>
            <a:spLocks noChangeArrowheads="1"/>
          </p:cNvSpPr>
          <p:nvPr/>
        </p:nvSpPr>
        <p:spPr bwMode="auto">
          <a:xfrm>
            <a:off x="1634332" y="1685925"/>
            <a:ext cx="4343400" cy="1600200"/>
          </a:xfrm>
          <a:prstGeom prst="roundRect">
            <a:avLst>
              <a:gd name="adj" fmla="val 16667"/>
            </a:avLst>
          </a:prstGeom>
          <a:solidFill>
            <a:srgbClr val="FEA0EA">
              <a:alpha val="21176"/>
            </a:srgbClr>
          </a:solidFill>
          <a:ln w="9525">
            <a:solidFill>
              <a:srgbClr val="CC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200" dirty="0" err="1">
                <a:solidFill>
                  <a:srgbClr val="000000"/>
                </a:solidFill>
              </a:rPr>
              <a:t>Số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điền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vào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chỗ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chấm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là</a:t>
            </a:r>
            <a:r>
              <a:rPr lang="en-US" altLang="en-US" sz="3200" dirty="0">
                <a:solidFill>
                  <a:srgbClr val="000000"/>
                </a:solidFill>
              </a:rPr>
              <a:t>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200" dirty="0">
                <a:solidFill>
                  <a:srgbClr val="000000"/>
                </a:solidFill>
              </a:rPr>
              <a:t>6,8 + 3,5 = 3,5 +….</a:t>
            </a:r>
          </a:p>
        </p:txBody>
      </p:sp>
      <p:sp>
        <p:nvSpPr>
          <p:cNvPr id="3094" name="Rectangle 22"/>
          <p:cNvSpPr>
            <a:spLocks noChangeArrowheads="1"/>
          </p:cNvSpPr>
          <p:nvPr/>
        </p:nvSpPr>
        <p:spPr bwMode="auto">
          <a:xfrm>
            <a:off x="4459147" y="2402977"/>
            <a:ext cx="76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200" b="1" dirty="0">
                <a:solidFill>
                  <a:srgbClr val="FF0000"/>
                </a:solidFill>
              </a:rPr>
              <a:t>6,8</a:t>
            </a:r>
          </a:p>
        </p:txBody>
      </p:sp>
      <p:sp>
        <p:nvSpPr>
          <p:cNvPr id="3096" name="AutoShape 24"/>
          <p:cNvSpPr>
            <a:spLocks noChangeArrowheads="1"/>
          </p:cNvSpPr>
          <p:nvPr/>
        </p:nvSpPr>
        <p:spPr bwMode="auto">
          <a:xfrm>
            <a:off x="4038600" y="4537363"/>
            <a:ext cx="3962400" cy="1158587"/>
          </a:xfrm>
          <a:prstGeom prst="flowChartAlternateProcess">
            <a:avLst/>
          </a:prstGeom>
          <a:solidFill>
            <a:srgbClr val="BBE0E3">
              <a:alpha val="23921"/>
            </a:srgbClr>
          </a:solidFill>
          <a:ln w="9525">
            <a:solidFill>
              <a:srgbClr val="66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200" dirty="0" err="1">
                <a:solidFill>
                  <a:srgbClr val="000000"/>
                </a:solidFill>
              </a:rPr>
              <a:t>Muốn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cộng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hai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số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thập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200" dirty="0" err="1">
                <a:solidFill>
                  <a:srgbClr val="000000"/>
                </a:solidFill>
              </a:rPr>
              <a:t>phân</a:t>
            </a:r>
            <a:r>
              <a:rPr lang="en-US" altLang="en-US" sz="3200" dirty="0">
                <a:solidFill>
                  <a:srgbClr val="000000"/>
                </a:solidFill>
              </a:rPr>
              <a:t> ta </a:t>
            </a:r>
            <a:r>
              <a:rPr lang="en-US" altLang="en-US" sz="3200" dirty="0" err="1">
                <a:solidFill>
                  <a:srgbClr val="000000"/>
                </a:solidFill>
              </a:rPr>
              <a:t>làm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thế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nào</a:t>
            </a:r>
            <a:r>
              <a:rPr lang="en-US" altLang="en-US" sz="3200" dirty="0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17419" name="TextBox 1"/>
          <p:cNvSpPr txBox="1">
            <a:spLocks noChangeArrowheads="1"/>
          </p:cNvSpPr>
          <p:nvPr/>
        </p:nvSpPr>
        <p:spPr bwMode="auto">
          <a:xfrm>
            <a:off x="3281135" y="182131"/>
            <a:ext cx="6400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200" b="1" dirty="0">
                <a:solidFill>
                  <a:srgbClr val="CC3300"/>
                </a:solidFill>
              </a:rPr>
              <a:t>TRÒ CHƠI - BÔNG  HOA BÍ ẨN</a:t>
            </a:r>
          </a:p>
        </p:txBody>
      </p:sp>
      <p:sp>
        <p:nvSpPr>
          <p:cNvPr id="17420" name="Rectangle 36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>
              <a:solidFill>
                <a:srgbClr val="000000"/>
              </a:solidFill>
            </a:endParaRPr>
          </a:p>
        </p:txBody>
      </p:sp>
      <p:pic>
        <p:nvPicPr>
          <p:cNvPr id="1026" name="Picture 2" descr="Hoa Hồng | Dalat Hasfarm®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581400"/>
            <a:ext cx="4682332" cy="3169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4" descr="Lily hồng đậm (5) - hoa lẻ | hoa tươi cắt cành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Lily hồng đậm (5) - hoa lẻ | hoa tươi cắt cành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Lily hồng (5) - hoa lẻ | hoa tươi cắt cành"/>
          <p:cNvSpPr>
            <a:spLocks noChangeAspect="1" noChangeArrowheads="1"/>
          </p:cNvSpPr>
          <p:nvPr/>
        </p:nvSpPr>
        <p:spPr bwMode="auto">
          <a:xfrm>
            <a:off x="1984375" y="1603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6" name="Picture 12" descr="1 cành Hoa giả, bó hoa hướng dương vàng trang trí lớp học, nhà hàng, khách  sạn, quán cafe,.. | Tik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383" y="766906"/>
            <a:ext cx="5029200" cy="294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Tổng hợp Hoa Ly Đỏ giá rẻ, bán chạy tháng 11/2022 - BeeCos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692" y="749097"/>
            <a:ext cx="4267199" cy="3119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0328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7"/>
          <p:cNvSpPr>
            <a:spLocks noGrp="1" noChangeArrowheads="1"/>
          </p:cNvSpPr>
          <p:nvPr>
            <p:ph idx="1"/>
          </p:nvPr>
        </p:nvSpPr>
        <p:spPr bwMode="auto">
          <a:xfrm>
            <a:off x="1371600" y="1295401"/>
            <a:ext cx="9448800" cy="4525963"/>
          </a:xfrm>
          <a:prstGeom prst="flowChartAlternateProcess">
            <a:avLst/>
          </a:prstGeom>
          <a:solidFill>
            <a:srgbClr val="F5FE9C">
              <a:alpha val="21960"/>
            </a:srgbClr>
          </a:solidFill>
          <a:ln w="9525">
            <a:solidFill>
              <a:srgbClr val="CC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6000" dirty="0" err="1">
                <a:solidFill>
                  <a:srgbClr val="FF0000"/>
                </a:solidFill>
              </a:rPr>
              <a:t>Ghi</a:t>
            </a:r>
            <a:r>
              <a:rPr lang="en-US" altLang="en-US" sz="6000" dirty="0">
                <a:solidFill>
                  <a:srgbClr val="FF0000"/>
                </a:solidFill>
              </a:rPr>
              <a:t> </a:t>
            </a:r>
            <a:r>
              <a:rPr lang="en-US" altLang="en-US" sz="6000" dirty="0" err="1">
                <a:solidFill>
                  <a:srgbClr val="FF0000"/>
                </a:solidFill>
              </a:rPr>
              <a:t>kết</a:t>
            </a:r>
            <a:r>
              <a:rPr lang="en-US" altLang="en-US" sz="6000" dirty="0">
                <a:solidFill>
                  <a:srgbClr val="FF0000"/>
                </a:solidFill>
              </a:rPr>
              <a:t> </a:t>
            </a:r>
            <a:r>
              <a:rPr lang="en-US" altLang="en-US" sz="6000" dirty="0" err="1">
                <a:solidFill>
                  <a:srgbClr val="FF0000"/>
                </a:solidFill>
              </a:rPr>
              <a:t>quả</a:t>
            </a:r>
            <a:r>
              <a:rPr lang="en-US" altLang="en-US" sz="6000" dirty="0">
                <a:solidFill>
                  <a:srgbClr val="FF0000"/>
                </a:solidFill>
              </a:rPr>
              <a:t> </a:t>
            </a:r>
            <a:r>
              <a:rPr lang="en-US" altLang="en-US" sz="6000" dirty="0" err="1">
                <a:solidFill>
                  <a:srgbClr val="FF0000"/>
                </a:solidFill>
              </a:rPr>
              <a:t>của</a:t>
            </a:r>
            <a:r>
              <a:rPr lang="en-US" altLang="en-US" sz="6000" dirty="0">
                <a:solidFill>
                  <a:srgbClr val="FF0000"/>
                </a:solidFill>
              </a:rPr>
              <a:t> </a:t>
            </a:r>
            <a:r>
              <a:rPr lang="en-US" altLang="en-US" sz="6000" dirty="0" err="1">
                <a:solidFill>
                  <a:srgbClr val="FF0000"/>
                </a:solidFill>
              </a:rPr>
              <a:t>phép</a:t>
            </a:r>
            <a:r>
              <a:rPr lang="en-US" altLang="en-US" sz="6000" dirty="0">
                <a:solidFill>
                  <a:srgbClr val="FF0000"/>
                </a:solidFill>
              </a:rPr>
              <a:t> </a:t>
            </a:r>
            <a:r>
              <a:rPr lang="en-US" altLang="en-US" sz="6000" dirty="0" err="1">
                <a:solidFill>
                  <a:srgbClr val="FF0000"/>
                </a:solidFill>
              </a:rPr>
              <a:t>tính</a:t>
            </a:r>
            <a:r>
              <a:rPr lang="en-US" altLang="en-US" sz="6000" dirty="0">
                <a:solidFill>
                  <a:srgbClr val="FF0000"/>
                </a:solidFill>
              </a:rPr>
              <a:t>: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6000" dirty="0">
                <a:solidFill>
                  <a:srgbClr val="FF0000"/>
                </a:solidFill>
              </a:rPr>
              <a:t>2,6 + 4,5 = ….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39000" y="3505201"/>
            <a:ext cx="133882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0000FF"/>
                </a:solidFill>
              </a:rPr>
              <a:t> 7,1</a:t>
            </a:r>
          </a:p>
        </p:txBody>
      </p:sp>
      <p:sp>
        <p:nvSpPr>
          <p:cNvPr id="8" name="TextBox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2133600" y="450563"/>
            <a:ext cx="822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3200" b="1" dirty="0">
                <a:solidFill>
                  <a:srgbClr val="CC3300"/>
                </a:solidFill>
              </a:rPr>
              <a:t>TRÒ CHƠI - BÔNG  HOA BÍ ẨN</a:t>
            </a:r>
          </a:p>
        </p:txBody>
      </p:sp>
    </p:spTree>
    <p:extLst>
      <p:ext uri="{BB962C8B-B14F-4D97-AF65-F5344CB8AC3E}">
        <p14:creationId xmlns:p14="http://schemas.microsoft.com/office/powerpoint/2010/main" val="107069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6" name="AutoShape 24"/>
          <p:cNvSpPr>
            <a:spLocks noChangeArrowheads="1"/>
          </p:cNvSpPr>
          <p:nvPr/>
        </p:nvSpPr>
        <p:spPr bwMode="auto">
          <a:xfrm>
            <a:off x="6366514" y="4525892"/>
            <a:ext cx="3962400" cy="1158587"/>
          </a:xfrm>
          <a:prstGeom prst="flowChartAlternateProcess">
            <a:avLst/>
          </a:prstGeom>
          <a:solidFill>
            <a:srgbClr val="BBE0E3">
              <a:alpha val="23921"/>
            </a:srgbClr>
          </a:solidFill>
          <a:ln w="9525">
            <a:solidFill>
              <a:srgbClr val="66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200" dirty="0" err="1">
                <a:solidFill>
                  <a:srgbClr val="000000"/>
                </a:solidFill>
              </a:rPr>
              <a:t>Muốn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cộng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hai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số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thập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200" dirty="0" err="1">
                <a:solidFill>
                  <a:srgbClr val="000000"/>
                </a:solidFill>
              </a:rPr>
              <a:t>phân</a:t>
            </a:r>
            <a:r>
              <a:rPr lang="en-US" altLang="en-US" sz="3200" dirty="0">
                <a:solidFill>
                  <a:srgbClr val="000000"/>
                </a:solidFill>
              </a:rPr>
              <a:t> ta </a:t>
            </a:r>
            <a:r>
              <a:rPr lang="en-US" altLang="en-US" sz="3200" dirty="0" err="1">
                <a:solidFill>
                  <a:srgbClr val="000000"/>
                </a:solidFill>
              </a:rPr>
              <a:t>làm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thế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</a:rPr>
              <a:t>nào</a:t>
            </a:r>
            <a:r>
              <a:rPr lang="en-US" altLang="en-US" sz="3200" dirty="0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17419" name="TextBox 1"/>
          <p:cNvSpPr txBox="1">
            <a:spLocks noChangeArrowheads="1"/>
          </p:cNvSpPr>
          <p:nvPr/>
        </p:nvSpPr>
        <p:spPr bwMode="auto">
          <a:xfrm>
            <a:off x="3281135" y="182131"/>
            <a:ext cx="6400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200" b="1" dirty="0">
                <a:solidFill>
                  <a:srgbClr val="CC3300"/>
                </a:solidFill>
              </a:rPr>
              <a:t>TRÒ CHƠI - BÔNG  HOA BÍ ẨN</a:t>
            </a:r>
          </a:p>
        </p:txBody>
      </p:sp>
      <p:sp>
        <p:nvSpPr>
          <p:cNvPr id="17420" name="Rectangle 36"/>
          <p:cNvSpPr>
            <a:spLocks noChangeArrowheads="1"/>
          </p:cNvSpPr>
          <p:nvPr/>
        </p:nvSpPr>
        <p:spPr bwMode="auto">
          <a:xfrm>
            <a:off x="0" y="0"/>
            <a:ext cx="121158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>
              <a:solidFill>
                <a:srgbClr val="000000"/>
              </a:solidFill>
            </a:endParaRPr>
          </a:p>
        </p:txBody>
      </p:sp>
      <p:pic>
        <p:nvPicPr>
          <p:cNvPr id="1026" name="Picture 2" descr="Hoa Hồng | Dalat Hasfarm®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435626"/>
            <a:ext cx="4682332" cy="3169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4" descr="Lily hồng đậm (5) - hoa lẻ | hoa tươi cắt cành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AutoShape 6" descr="Lily hồng đậm (5) - hoa lẻ | hoa tươi cắt cành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AutoShape 8" descr="Lily hồng (5) - hoa lẻ | hoa tươi cắt cành"/>
          <p:cNvSpPr>
            <a:spLocks noChangeAspect="1" noChangeArrowheads="1"/>
          </p:cNvSpPr>
          <p:nvPr/>
        </p:nvSpPr>
        <p:spPr bwMode="auto">
          <a:xfrm>
            <a:off x="1984375" y="1603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1036" name="Picture 12" descr="1 cành Hoa giả, bó hoa hướng dương vàng trang trí lớp học, nhà hàng, khách  sạn, quán cafe,.. | Tik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104" y="766906"/>
            <a:ext cx="5029200" cy="294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4852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1"/>
          <p:cNvSpPr>
            <a:spLocks noGrp="1" noChangeArrowheads="1"/>
          </p:cNvSpPr>
          <p:nvPr>
            <p:ph idx="1"/>
          </p:nvPr>
        </p:nvSpPr>
        <p:spPr bwMode="auto">
          <a:xfrm>
            <a:off x="838200" y="1174949"/>
            <a:ext cx="9829800" cy="4525963"/>
          </a:xfrm>
          <a:prstGeom prst="roundRect">
            <a:avLst>
              <a:gd name="adj" fmla="val 16667"/>
            </a:avLst>
          </a:prstGeom>
          <a:solidFill>
            <a:srgbClr val="FEA0EA">
              <a:alpha val="21176"/>
            </a:srgbClr>
          </a:solidFill>
          <a:ln w="9525">
            <a:solidFill>
              <a:srgbClr val="CC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5400" dirty="0" err="1">
                <a:solidFill>
                  <a:srgbClr val="FF0000"/>
                </a:solidFill>
              </a:rPr>
              <a:t>Số</a:t>
            </a:r>
            <a:r>
              <a:rPr lang="en-US" altLang="en-US" sz="5400" dirty="0">
                <a:solidFill>
                  <a:srgbClr val="FF0000"/>
                </a:solidFill>
              </a:rPr>
              <a:t> </a:t>
            </a:r>
            <a:r>
              <a:rPr lang="vi-VN" altLang="en-US" sz="5400" dirty="0">
                <a:solidFill>
                  <a:srgbClr val="FF0000"/>
                </a:solidFill>
              </a:rPr>
              <a:t>thích hợp điền</a:t>
            </a:r>
            <a:r>
              <a:rPr lang="en-US" altLang="en-US" sz="5400" dirty="0" err="1">
                <a:solidFill>
                  <a:srgbClr val="FF0000"/>
                </a:solidFill>
              </a:rPr>
              <a:t>vào</a:t>
            </a:r>
            <a:r>
              <a:rPr lang="en-US" altLang="en-US" sz="5400" dirty="0">
                <a:solidFill>
                  <a:srgbClr val="FF0000"/>
                </a:solidFill>
              </a:rPr>
              <a:t> </a:t>
            </a:r>
            <a:r>
              <a:rPr lang="en-US" altLang="en-US" sz="5400" dirty="0" err="1">
                <a:solidFill>
                  <a:srgbClr val="FF0000"/>
                </a:solidFill>
              </a:rPr>
              <a:t>chỗ</a:t>
            </a:r>
            <a:r>
              <a:rPr lang="en-US" altLang="en-US" sz="5400" dirty="0">
                <a:solidFill>
                  <a:srgbClr val="FF0000"/>
                </a:solidFill>
              </a:rPr>
              <a:t> </a:t>
            </a:r>
            <a:r>
              <a:rPr lang="en-US" altLang="en-US" sz="5400" dirty="0" err="1">
                <a:solidFill>
                  <a:srgbClr val="FF0000"/>
                </a:solidFill>
              </a:rPr>
              <a:t>chấm</a:t>
            </a:r>
            <a:r>
              <a:rPr lang="vi-VN" altLang="en-US" sz="5400" dirty="0">
                <a:solidFill>
                  <a:srgbClr val="FF0000"/>
                </a:solidFill>
              </a:rPr>
              <a:t> là</a:t>
            </a:r>
            <a:r>
              <a:rPr lang="en-US" altLang="en-US" sz="5400" dirty="0">
                <a:solidFill>
                  <a:srgbClr val="FF0000"/>
                </a:solidFill>
              </a:rPr>
              <a:t>: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5400" dirty="0">
                <a:solidFill>
                  <a:srgbClr val="FF0000"/>
                </a:solidFill>
              </a:rPr>
              <a:t>6,8 + 3,5 = 3,5 +….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924800" y="3437929"/>
            <a:ext cx="10502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0000FF"/>
                </a:solidFill>
              </a:rPr>
              <a:t>6,8</a:t>
            </a:r>
            <a:endParaRPr lang="en-US" sz="4800" dirty="0">
              <a:solidFill>
                <a:srgbClr val="0000FF"/>
              </a:solidFill>
            </a:endParaRPr>
          </a:p>
        </p:txBody>
      </p:sp>
      <p:sp>
        <p:nvSpPr>
          <p:cNvPr id="8" name="TextBox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2133600" y="431513"/>
            <a:ext cx="822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3200" b="1" dirty="0">
                <a:solidFill>
                  <a:srgbClr val="CC3300"/>
                </a:solidFill>
              </a:rPr>
              <a:t>TRÒ CHƠI - BÔNG  HOA BÍ ẨN</a:t>
            </a:r>
          </a:p>
        </p:txBody>
      </p:sp>
    </p:spTree>
    <p:extLst>
      <p:ext uri="{BB962C8B-B14F-4D97-AF65-F5344CB8AC3E}">
        <p14:creationId xmlns:p14="http://schemas.microsoft.com/office/powerpoint/2010/main" val="1208271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6" name="AutoShape 24"/>
          <p:cNvSpPr>
            <a:spLocks noChangeArrowheads="1"/>
          </p:cNvSpPr>
          <p:nvPr/>
        </p:nvSpPr>
        <p:spPr bwMode="auto">
          <a:xfrm>
            <a:off x="2438400" y="1219201"/>
            <a:ext cx="7924800" cy="4038599"/>
          </a:xfrm>
          <a:prstGeom prst="flowChartAlternateProcess">
            <a:avLst/>
          </a:prstGeom>
          <a:solidFill>
            <a:srgbClr val="BBE0E3">
              <a:alpha val="23921"/>
            </a:srgbClr>
          </a:solidFill>
          <a:ln w="9525">
            <a:solidFill>
              <a:srgbClr val="66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800" dirty="0" err="1">
                <a:solidFill>
                  <a:srgbClr val="FF0000"/>
                </a:solidFill>
              </a:rPr>
              <a:t>Muốn</a:t>
            </a:r>
            <a:r>
              <a:rPr lang="en-US" altLang="en-US" sz="4800" dirty="0">
                <a:solidFill>
                  <a:srgbClr val="FF0000"/>
                </a:solidFill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</a:rPr>
              <a:t>cộng</a:t>
            </a:r>
            <a:r>
              <a:rPr lang="en-US" altLang="en-US" sz="4800" dirty="0">
                <a:solidFill>
                  <a:srgbClr val="FF0000"/>
                </a:solidFill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</a:rPr>
              <a:t>hai</a:t>
            </a:r>
            <a:r>
              <a:rPr lang="en-US" altLang="en-US" sz="4800" dirty="0">
                <a:solidFill>
                  <a:srgbClr val="FF0000"/>
                </a:solidFill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</a:rPr>
              <a:t>số</a:t>
            </a:r>
            <a:r>
              <a:rPr lang="en-US" altLang="en-US" sz="4800" dirty="0">
                <a:solidFill>
                  <a:srgbClr val="FF0000"/>
                </a:solidFill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</a:rPr>
              <a:t>thập</a:t>
            </a:r>
            <a:r>
              <a:rPr lang="en-US" altLang="en-US" sz="4800" dirty="0">
                <a:solidFill>
                  <a:srgbClr val="FF0000"/>
                </a:solidFill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</a:rPr>
              <a:t>phân</a:t>
            </a:r>
            <a:endParaRPr lang="en-US" altLang="en-US" sz="4800" dirty="0">
              <a:solidFill>
                <a:srgbClr val="FF0000"/>
              </a:solidFill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800" dirty="0">
                <a:solidFill>
                  <a:srgbClr val="FF0000"/>
                </a:solidFill>
              </a:rPr>
              <a:t> ta </a:t>
            </a:r>
            <a:r>
              <a:rPr lang="en-US" altLang="en-US" sz="4800" dirty="0" err="1">
                <a:solidFill>
                  <a:srgbClr val="FF0000"/>
                </a:solidFill>
              </a:rPr>
              <a:t>làm</a:t>
            </a:r>
            <a:r>
              <a:rPr lang="en-US" altLang="en-US" sz="4800" dirty="0">
                <a:solidFill>
                  <a:srgbClr val="FF0000"/>
                </a:solidFill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</a:rPr>
              <a:t>thế</a:t>
            </a:r>
            <a:r>
              <a:rPr lang="en-US" altLang="en-US" sz="4800" dirty="0">
                <a:solidFill>
                  <a:srgbClr val="FF0000"/>
                </a:solidFill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</a:rPr>
              <a:t>nào</a:t>
            </a:r>
            <a:r>
              <a:rPr lang="en-US" altLang="en-US" sz="48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7419" name="TextBox 1"/>
          <p:cNvSpPr txBox="1">
            <a:spLocks noChangeArrowheads="1"/>
          </p:cNvSpPr>
          <p:nvPr/>
        </p:nvSpPr>
        <p:spPr bwMode="auto">
          <a:xfrm>
            <a:off x="3281135" y="182131"/>
            <a:ext cx="6400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200" b="1" dirty="0">
                <a:solidFill>
                  <a:srgbClr val="CC3300"/>
                </a:solidFill>
              </a:rPr>
              <a:t>TRÒ CHƠI - BÔNG  HOA BÍ ẨN</a:t>
            </a:r>
          </a:p>
        </p:txBody>
      </p:sp>
      <p:sp>
        <p:nvSpPr>
          <p:cNvPr id="17420" name="Rectangle 36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>
              <a:solidFill>
                <a:srgbClr val="000000"/>
              </a:solidFill>
            </a:endParaRPr>
          </a:p>
        </p:txBody>
      </p:sp>
      <p:pic>
        <p:nvPicPr>
          <p:cNvPr id="6" name="Picture 2" descr="Hoa Hồng | Dalat Hasfarm®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268896"/>
            <a:ext cx="7924800" cy="3988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0382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0643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" name="AutoShape 10"/>
          <p:cNvSpPr>
            <a:spLocks noChangeArrowheads="1"/>
          </p:cNvSpPr>
          <p:nvPr/>
        </p:nvSpPr>
        <p:spPr bwMode="auto">
          <a:xfrm>
            <a:off x="381000" y="460268"/>
            <a:ext cx="11811000" cy="1352550"/>
          </a:xfrm>
          <a:prstGeom prst="flowChartAlternateProcess">
            <a:avLst/>
          </a:prstGeom>
          <a:ln w="9525">
            <a:noFill/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 err="1">
                <a:solidFill>
                  <a:srgbClr val="FF0000"/>
                </a:solidFill>
              </a:rPr>
              <a:t>a.Ví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dụ</a:t>
            </a:r>
            <a:r>
              <a:rPr lang="en-US" sz="2800" b="1" dirty="0">
                <a:solidFill>
                  <a:srgbClr val="FF0000"/>
                </a:solidFill>
              </a:rPr>
              <a:t>: </a:t>
            </a:r>
            <a:r>
              <a:rPr lang="en-US" sz="2800" b="1" dirty="0" err="1">
                <a:solidFill>
                  <a:srgbClr val="0000FF"/>
                </a:solidFill>
              </a:rPr>
              <a:t>Có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ba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thùng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đựng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dầu</a:t>
            </a:r>
            <a:r>
              <a:rPr lang="en-US" sz="2800" b="1" dirty="0">
                <a:solidFill>
                  <a:srgbClr val="0000FF"/>
                </a:solidFill>
              </a:rPr>
              <a:t>, </a:t>
            </a:r>
            <a:r>
              <a:rPr lang="en-US" sz="2800" b="1" dirty="0" err="1">
                <a:solidFill>
                  <a:srgbClr val="0000FF"/>
                </a:solidFill>
              </a:rPr>
              <a:t>thùng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thứ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nhất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có</a:t>
            </a:r>
            <a:r>
              <a:rPr lang="en-US" sz="2800" b="1" dirty="0">
                <a:solidFill>
                  <a:srgbClr val="0000FF"/>
                </a:solidFill>
              </a:rPr>
              <a:t> 27,5 </a:t>
            </a:r>
            <a:r>
              <a:rPr lang="en-US" sz="2800" b="1" dirty="0" err="1">
                <a:solidFill>
                  <a:srgbClr val="0000FF"/>
                </a:solidFill>
              </a:rPr>
              <a:t>lít</a:t>
            </a:r>
            <a:r>
              <a:rPr lang="en-US" sz="2800" b="1" dirty="0">
                <a:solidFill>
                  <a:srgbClr val="0000FF"/>
                </a:solidFill>
              </a:rPr>
              <a:t>, </a:t>
            </a:r>
            <a:r>
              <a:rPr lang="en-US" sz="2800" b="1" dirty="0" err="1">
                <a:solidFill>
                  <a:srgbClr val="0000FF"/>
                </a:solidFill>
              </a:rPr>
              <a:t>thùng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thứ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hai</a:t>
            </a:r>
            <a:endParaRPr lang="en-US" sz="2800" b="1" dirty="0">
              <a:solidFill>
                <a:srgbClr val="0000FF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có</a:t>
            </a:r>
            <a:r>
              <a:rPr lang="en-US" sz="2800" b="1" dirty="0">
                <a:solidFill>
                  <a:srgbClr val="0000FF"/>
                </a:solidFill>
              </a:rPr>
              <a:t> 36,75 </a:t>
            </a:r>
            <a:r>
              <a:rPr lang="en-US" sz="2800" b="1" dirty="0" err="1">
                <a:solidFill>
                  <a:srgbClr val="0000FF"/>
                </a:solidFill>
              </a:rPr>
              <a:t>lít</a:t>
            </a:r>
            <a:r>
              <a:rPr lang="en-US" sz="2800" b="1" dirty="0">
                <a:solidFill>
                  <a:srgbClr val="0000FF"/>
                </a:solidFill>
              </a:rPr>
              <a:t>, </a:t>
            </a:r>
            <a:r>
              <a:rPr lang="en-US" sz="2800" b="1" dirty="0" err="1">
                <a:solidFill>
                  <a:srgbClr val="0000FF"/>
                </a:solidFill>
              </a:rPr>
              <a:t>thùng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thứ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ba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có</a:t>
            </a:r>
            <a:r>
              <a:rPr lang="en-US" sz="2800" b="1" dirty="0">
                <a:solidFill>
                  <a:srgbClr val="0000FF"/>
                </a:solidFill>
              </a:rPr>
              <a:t> 14,5 </a:t>
            </a:r>
            <a:r>
              <a:rPr lang="en-US" sz="2800" b="1" dirty="0" err="1">
                <a:solidFill>
                  <a:srgbClr val="0000FF"/>
                </a:solidFill>
              </a:rPr>
              <a:t>lít</a:t>
            </a:r>
            <a:r>
              <a:rPr lang="en-US" sz="2800" b="1" dirty="0">
                <a:solidFill>
                  <a:srgbClr val="0000FF"/>
                </a:solidFill>
              </a:rPr>
              <a:t>. </a:t>
            </a:r>
            <a:r>
              <a:rPr lang="en-US" sz="2800" b="1" dirty="0" err="1">
                <a:solidFill>
                  <a:srgbClr val="0000FF"/>
                </a:solidFill>
              </a:rPr>
              <a:t>Hỏi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cả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ba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thùng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có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bao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nhiêu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lít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dầu</a:t>
            </a:r>
            <a:r>
              <a:rPr lang="en-US" sz="2800" b="1" dirty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V="1">
            <a:off x="5486400" y="1107576"/>
            <a:ext cx="3733800" cy="1196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1215117" y="2786396"/>
            <a:ext cx="857407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FF0000"/>
                </a:solidFill>
              </a:rPr>
              <a:t>Ta </a:t>
            </a:r>
            <a:r>
              <a:rPr lang="en-US" altLang="en-US" sz="3600" b="1" dirty="0" err="1">
                <a:solidFill>
                  <a:srgbClr val="FF0000"/>
                </a:solidFill>
              </a:rPr>
              <a:t>phải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tính</a:t>
            </a:r>
            <a:r>
              <a:rPr lang="en-US" altLang="en-US" sz="3600" b="1" dirty="0">
                <a:solidFill>
                  <a:srgbClr val="FF0000"/>
                </a:solidFill>
              </a:rPr>
              <a:t>: </a:t>
            </a:r>
            <a:r>
              <a:rPr lang="en-US" altLang="en-US" sz="3600" b="1" dirty="0">
                <a:solidFill>
                  <a:srgbClr val="0000FF"/>
                </a:solidFill>
              </a:rPr>
              <a:t>27,5 + 36,75 + 14,5 =           (</a:t>
            </a:r>
            <a:r>
              <a:rPr lang="en-US" altLang="en-US" sz="3600" b="1" i="1" dirty="0">
                <a:solidFill>
                  <a:srgbClr val="0000FF"/>
                </a:solidFill>
              </a:rPr>
              <a:t>l</a:t>
            </a:r>
            <a:r>
              <a:rPr lang="en-US" altLang="en-US" sz="3600" b="1" dirty="0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18443" name="Rectangle 36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16" name="Line 11"/>
          <p:cNvSpPr>
            <a:spLocks noChangeShapeType="1"/>
          </p:cNvSpPr>
          <p:nvPr/>
        </p:nvSpPr>
        <p:spPr bwMode="auto">
          <a:xfrm>
            <a:off x="609600" y="1600199"/>
            <a:ext cx="1600200" cy="1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305800" y="2721114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 dirty="0">
                <a:solidFill>
                  <a:srgbClr val="FF0000"/>
                </a:solidFill>
              </a:rPr>
              <a:t>?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49" name="Line 11"/>
          <p:cNvSpPr>
            <a:spLocks noChangeShapeType="1"/>
          </p:cNvSpPr>
          <p:nvPr/>
        </p:nvSpPr>
        <p:spPr bwMode="auto">
          <a:xfrm flipV="1">
            <a:off x="2438400" y="1601639"/>
            <a:ext cx="3505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150" name="Line 11"/>
          <p:cNvSpPr>
            <a:spLocks noChangeShapeType="1"/>
          </p:cNvSpPr>
          <p:nvPr/>
        </p:nvSpPr>
        <p:spPr bwMode="auto">
          <a:xfrm flipV="1">
            <a:off x="9367972" y="1128099"/>
            <a:ext cx="2290628" cy="20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6374B6C-5609-140A-6925-71A3364D1B4B}"/>
              </a:ext>
            </a:extLst>
          </p:cNvPr>
          <p:cNvSpPr/>
          <p:nvPr/>
        </p:nvSpPr>
        <p:spPr>
          <a:xfrm>
            <a:off x="5118868" y="3442511"/>
            <a:ext cx="150813" cy="277812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defTabSz="457200">
              <a:defRPr/>
            </a:pPr>
            <a:endParaRPr lang="en-US" sz="60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030BF44A-5ED2-0D24-AC47-F1248AF3CFAC}"/>
              </a:ext>
            </a:extLst>
          </p:cNvPr>
          <p:cNvSpPr/>
          <p:nvPr/>
        </p:nvSpPr>
        <p:spPr>
          <a:xfrm>
            <a:off x="5118867" y="4039038"/>
            <a:ext cx="150812" cy="277813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defTabSz="457200">
              <a:defRPr/>
            </a:pPr>
            <a:endParaRPr lang="en-US" sz="60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9" name="Line 14">
            <a:extLst>
              <a:ext uri="{FF2B5EF4-FFF2-40B4-BE49-F238E27FC236}">
                <a16:creationId xmlns:a16="http://schemas.microsoft.com/office/drawing/2014/main" id="{8E12FD32-7023-426B-B646-E0EF9B9866B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1594352"/>
            <a:ext cx="4724400" cy="1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B0D36B-BD77-44A4-B9F9-45ADD8828790}"/>
              </a:ext>
            </a:extLst>
          </p:cNvPr>
          <p:cNvSpPr/>
          <p:nvPr/>
        </p:nvSpPr>
        <p:spPr>
          <a:xfrm>
            <a:off x="7490939" y="2656205"/>
            <a:ext cx="2070867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>
                <a:solidFill>
                  <a:srgbClr val="FF0000"/>
                </a:solidFill>
              </a:rPr>
              <a:t>78,7</a:t>
            </a:r>
            <a:r>
              <a:rPr lang="en-US" sz="36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76FA83-127F-42D6-AB83-3A10B45E1D58}"/>
              </a:ext>
            </a:extLst>
          </p:cNvPr>
          <p:cNvSpPr/>
          <p:nvPr/>
        </p:nvSpPr>
        <p:spPr>
          <a:xfrm>
            <a:off x="914400" y="4177944"/>
            <a:ext cx="10059987" cy="18418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</a:rPr>
              <a:t>Để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tính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tổng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nhiều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số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thập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phân</a:t>
            </a:r>
            <a:r>
              <a:rPr lang="en-US" sz="3600" b="1" dirty="0">
                <a:solidFill>
                  <a:srgbClr val="FF0000"/>
                </a:solidFill>
              </a:rPr>
              <a:t> ta </a:t>
            </a:r>
            <a:r>
              <a:rPr lang="en-US" sz="3600" b="1" dirty="0" err="1">
                <a:solidFill>
                  <a:srgbClr val="FF0000"/>
                </a:solidFill>
              </a:rPr>
              <a:t>làm</a:t>
            </a:r>
            <a:r>
              <a:rPr lang="en-US" sz="3600" b="1" dirty="0">
                <a:solidFill>
                  <a:srgbClr val="FF0000"/>
                </a:solidFill>
              </a:rPr>
              <a:t> t</a:t>
            </a:r>
            <a:r>
              <a:rPr lang="vi-VN" sz="3600" b="1" dirty="0">
                <a:solidFill>
                  <a:srgbClr val="FF0000"/>
                </a:solidFill>
              </a:rPr>
              <a:t>ư</a:t>
            </a:r>
            <a:r>
              <a:rPr lang="en-US" sz="3600" b="1" dirty="0" err="1">
                <a:solidFill>
                  <a:srgbClr val="FF0000"/>
                </a:solidFill>
              </a:rPr>
              <a:t>ơng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tự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nh</a:t>
            </a:r>
            <a:r>
              <a:rPr lang="vi-VN" sz="3600" b="1" dirty="0">
                <a:solidFill>
                  <a:srgbClr val="FF0000"/>
                </a:solidFill>
              </a:rPr>
              <a:t>ư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tính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tổng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hai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số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thập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phân</a:t>
            </a:r>
            <a:r>
              <a:rPr lang="en-US" sz="3600" b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634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 animBg="1"/>
      <p:bldP spid="8203" grpId="0" animBg="1"/>
      <p:bldP spid="8208" grpId="0"/>
      <p:bldP spid="16" grpId="0" animBg="1"/>
      <p:bldP spid="14" grpId="0"/>
      <p:bldP spid="14" grpId="1"/>
      <p:bldP spid="149" grpId="0" animBg="1"/>
      <p:bldP spid="150" grpId="0" animBg="1"/>
      <p:bldP spid="29" grpId="0" animBg="1"/>
      <p:bldP spid="3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64735231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2633</TotalTime>
  <Words>392</Words>
  <Application>Microsoft Office PowerPoint</Application>
  <PresentationFormat>Widescreen</PresentationFormat>
  <Paragraphs>50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12</vt:i4>
      </vt:variant>
    </vt:vector>
  </HeadingPairs>
  <TitlesOfParts>
    <vt:vector size="26" baseType="lpstr">
      <vt:lpstr>.VnAristote</vt:lpstr>
      <vt:lpstr>.VnTifani HeavyH</vt:lpstr>
      <vt:lpstr>.VnTimeH</vt:lpstr>
      <vt:lpstr>Arial</vt:lpstr>
      <vt:lpstr>Calibri</vt:lpstr>
      <vt:lpstr>Calibri Light</vt:lpstr>
      <vt:lpstr>Times New Roman</vt:lpstr>
      <vt:lpstr>Wingdings</vt:lpstr>
      <vt:lpstr>Office Theme</vt:lpstr>
      <vt:lpstr>1_Default Design</vt:lpstr>
      <vt:lpstr>Default Design</vt:lpstr>
      <vt:lpstr>3_Default Design</vt:lpstr>
      <vt:lpstr>4_Default Design</vt:lpstr>
      <vt:lpstr>3_Office Theme</vt:lpstr>
      <vt:lpstr> Tr­ƯỜNG TIỂU HỌC NGUYỄN ĐỐC TÍN</vt:lpstr>
      <vt:lpstr>PowerPoint Presentation</vt:lpstr>
      <vt:lpstr>PowerPoint Presentation</vt:lpstr>
      <vt:lpstr>TRÒ CHƠI - BÔNG  HOA BÍ ẨN</vt:lpstr>
      <vt:lpstr>PowerPoint Presentation</vt:lpstr>
      <vt:lpstr>TRÒ CHƠI - BÔNG  HOA BÍ ẨN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Đào Thị Vân Anh</cp:lastModifiedBy>
  <cp:revision>149</cp:revision>
  <cp:lastPrinted>2021-04-23T05:03:08Z</cp:lastPrinted>
  <dcterms:created xsi:type="dcterms:W3CDTF">2019-10-29T03:07:07Z</dcterms:created>
  <dcterms:modified xsi:type="dcterms:W3CDTF">2023-11-10T00:01:55Z</dcterms:modified>
</cp:coreProperties>
</file>