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24" r:id="rId4"/>
  </p:sldMasterIdLst>
  <p:notesMasterIdLst>
    <p:notesMasterId r:id="rId20"/>
  </p:notesMasterIdLst>
  <p:sldIdLst>
    <p:sldId id="287" r:id="rId5"/>
    <p:sldId id="3249" r:id="rId6"/>
    <p:sldId id="301" r:id="rId7"/>
    <p:sldId id="3247" r:id="rId8"/>
    <p:sldId id="288" r:id="rId9"/>
    <p:sldId id="262" r:id="rId10"/>
    <p:sldId id="303" r:id="rId11"/>
    <p:sldId id="535" r:id="rId12"/>
    <p:sldId id="3236" r:id="rId13"/>
    <p:sldId id="304" r:id="rId14"/>
    <p:sldId id="3250" r:id="rId15"/>
    <p:sldId id="263" r:id="rId16"/>
    <p:sldId id="305" r:id="rId17"/>
    <p:sldId id="3248"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543"/>
  </p:normalViewPr>
  <p:slideViewPr>
    <p:cSldViewPr snapToGrid="0">
      <p:cViewPr varScale="1">
        <p:scale>
          <a:sx n="81" d="100"/>
          <a:sy n="81" d="100"/>
        </p:scale>
        <p:origin x="883"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087A4B-4C5D-4DC9-B4A0-25885A081B73}"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4D947-00A7-4741-943A-46F375DFC668}" type="slidenum">
              <a:rPr lang="en-US" smtClean="0"/>
              <a:t>‹#›</a:t>
            </a:fld>
            <a:endParaRPr lang="en-US"/>
          </a:p>
        </p:txBody>
      </p:sp>
    </p:spTree>
    <p:extLst>
      <p:ext uri="{BB962C8B-B14F-4D97-AF65-F5344CB8AC3E}">
        <p14:creationId xmlns:p14="http://schemas.microsoft.com/office/powerpoint/2010/main" val="178934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rPr>
              <a:t>Xung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cũng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Việt</a:t>
            </a:r>
            <a:r>
              <a:rPr lang="en-US" sz="1800" dirty="0">
                <a:solidFill>
                  <a:srgbClr val="000000"/>
                </a:solidFill>
                <a:effectLst/>
                <a:latin typeface="Times New Roman" panose="02020603050405020304" pitchFamily="18" charset="0"/>
                <a:ea typeface="Calibri" panose="020F0502020204030204" pitchFamily="34" charset="0"/>
              </a:rPr>
              <a:t> Nam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rất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biết</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hiểu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sẽ</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thầy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bạn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bè</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gia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trải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554D947-00A7-4741-943A-46F375DFC668}" type="slidenum">
              <a:rPr lang="en-US" smtClean="0"/>
              <a:t>3</a:t>
            </a:fld>
            <a:endParaRPr lang="en-US"/>
          </a:p>
        </p:txBody>
      </p:sp>
    </p:spTree>
    <p:extLst>
      <p:ext uri="{BB962C8B-B14F-4D97-AF65-F5344CB8AC3E}">
        <p14:creationId xmlns:p14="http://schemas.microsoft.com/office/powerpoint/2010/main" val="168625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269808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97705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6992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998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99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4949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473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956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5246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915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663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3692890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21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276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2053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887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532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122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1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57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520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21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8" name="Picture 8">
            <a:extLst>
              <a:ext uri="{FF2B5EF4-FFF2-40B4-BE49-F238E27FC236}">
                <a16:creationId xmlns:a16="http://schemas.microsoft.com/office/drawing/2014/main" id="{DD1F555B-5765-61C0-C770-95B1A9E24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7623"/>
          </a:xfrm>
          <a:prstGeom prst="rect">
            <a:avLst/>
          </a:prstGeom>
        </p:spPr>
      </p:pic>
    </p:spTree>
    <p:extLst>
      <p:ext uri="{BB962C8B-B14F-4D97-AF65-F5344CB8AC3E}">
        <p14:creationId xmlns:p14="http://schemas.microsoft.com/office/powerpoint/2010/main" val="815172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45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863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491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25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127000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16393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0137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54498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398872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0956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290144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132920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284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941969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058800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5/17/2024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70235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023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6" name="Picture 2">
            <a:extLst>
              <a:ext uri="{FF2B5EF4-FFF2-40B4-BE49-F238E27FC236}">
                <a16:creationId xmlns:a16="http://schemas.microsoft.com/office/drawing/2014/main" id="{4FFF8A25-754F-204D-AA7A-D0C2DF37F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1"/>
          </a:xfrm>
          <a:prstGeom prst="rect">
            <a:avLst/>
          </a:prstGeom>
        </p:spPr>
      </p:pic>
    </p:spTree>
    <p:extLst>
      <p:ext uri="{BB962C8B-B14F-4D97-AF65-F5344CB8AC3E}">
        <p14:creationId xmlns:p14="http://schemas.microsoft.com/office/powerpoint/2010/main" val="68861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059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29379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5/17/2024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11893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71FC488A-A310-5359-A4C9-81987DD216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691" y="142777"/>
            <a:ext cx="1294025" cy="1294025"/>
          </a:xfrm>
          <a:prstGeom prst="rect">
            <a:avLst/>
          </a:prstGeom>
        </p:spPr>
      </p:pic>
    </p:spTree>
    <p:extLst>
      <p:ext uri="{BB962C8B-B14F-4D97-AF65-F5344CB8AC3E}">
        <p14:creationId xmlns:p14="http://schemas.microsoft.com/office/powerpoint/2010/main" val="1554772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FE3DD58F-32D5-70B9-1868-9B85805D5F1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49691" y="142777"/>
            <a:ext cx="1294025" cy="1294025"/>
          </a:xfrm>
          <a:prstGeom prst="rect">
            <a:avLst/>
          </a:prstGeom>
        </p:spPr>
      </p:pic>
    </p:spTree>
    <p:extLst>
      <p:ext uri="{BB962C8B-B14F-4D97-AF65-F5344CB8AC3E}">
        <p14:creationId xmlns:p14="http://schemas.microsoft.com/office/powerpoint/2010/main" val="877525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7671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1760572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30170-655E-0EBB-30CD-51EE07156019}"/>
              </a:ext>
            </a:extLst>
          </p:cNvPr>
          <p:cNvPicPr>
            <a:picLocks noChangeAspect="1"/>
          </p:cNvPicPr>
          <p:nvPr/>
        </p:nvPicPr>
        <p:blipFill>
          <a:blip r:embed="rId3"/>
          <a:stretch>
            <a:fillRect/>
          </a:stretch>
        </p:blipFill>
        <p:spPr>
          <a:xfrm>
            <a:off x="2344740" y="897906"/>
            <a:ext cx="7254869" cy="2566638"/>
          </a:xfrm>
          <a:prstGeom prst="rect">
            <a:avLst/>
          </a:prstGeom>
        </p:spPr>
      </p:pic>
    </p:spTree>
    <p:extLst>
      <p:ext uri="{BB962C8B-B14F-4D97-AF65-F5344CB8AC3E}">
        <p14:creationId xmlns:p14="http://schemas.microsoft.com/office/powerpoint/2010/main" val="12493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67591-A9A2-4520-8A37-0D6100974DE6}"/>
              </a:ext>
            </a:extLst>
          </p:cNvPr>
          <p:cNvSpPr txBox="1"/>
          <p:nvPr/>
        </p:nvSpPr>
        <p:spPr>
          <a:xfrm>
            <a:off x="2083981" y="712973"/>
            <a:ext cx="7485321" cy="1569660"/>
          </a:xfrm>
          <a:prstGeom prst="rect">
            <a:avLst/>
          </a:prstGeom>
          <a:noFill/>
        </p:spPr>
        <p:txBody>
          <a:bodyPr wrap="square" rtlCol="0">
            <a:spAutoFit/>
          </a:bodyPr>
          <a:lstStyle/>
          <a:p>
            <a:pPr lvl="0" algn="ctr">
              <a:defRPr/>
            </a:pPr>
            <a:r>
              <a:rPr lang="vi-VN" sz="4800" b="1" dirty="0">
                <a:solidFill>
                  <a:srgbClr val="FFFF99"/>
                </a:solidFill>
                <a:latin typeface="+mj-lt"/>
                <a:cs typeface="Calibri" panose="020F0502020204030204" pitchFamily="34" charset="0"/>
              </a:rPr>
              <a:t>HĐ </a:t>
            </a:r>
            <a:r>
              <a:rPr lang="en-US" sz="4800" b="1" dirty="0">
                <a:solidFill>
                  <a:srgbClr val="FFFF99"/>
                </a:solidFill>
                <a:latin typeface="+mj-lt"/>
                <a:cs typeface="Calibri" panose="020F0502020204030204" pitchFamily="34" charset="0"/>
              </a:rPr>
              <a:t>2</a:t>
            </a:r>
            <a:r>
              <a:rPr lang="vi-VN" sz="4800" b="1" dirty="0">
                <a:solidFill>
                  <a:srgbClr val="FFFF99"/>
                </a:solidFill>
                <a:latin typeface="+mj-lt"/>
                <a:cs typeface="Calibri" panose="020F0502020204030204" pitchFamily="34" charset="0"/>
              </a:rPr>
              <a:t>: Làm “</a:t>
            </a:r>
            <a:r>
              <a:rPr lang="en-US" sz="4800" b="1" dirty="0">
                <a:solidFill>
                  <a:srgbClr val="FFFF99"/>
                </a:solidFill>
                <a:latin typeface="+mj-lt"/>
                <a:cs typeface="Calibri" panose="020F0502020204030204" pitchFamily="34" charset="0"/>
              </a:rPr>
              <a:t>S</a:t>
            </a:r>
            <a:r>
              <a:rPr lang="vi-VN" sz="4800" b="1" dirty="0">
                <a:solidFill>
                  <a:srgbClr val="FFFF99"/>
                </a:solidFill>
                <a:latin typeface="+mj-lt"/>
                <a:cs typeface="Calibri" panose="020F0502020204030204" pitchFamily="34" charset="0"/>
              </a:rPr>
              <a:t>ổ tay hướng dẫn du lịch địa phương ”</a:t>
            </a:r>
          </a:p>
        </p:txBody>
      </p:sp>
    </p:spTree>
    <p:extLst>
      <p:ext uri="{BB962C8B-B14F-4D97-AF65-F5344CB8AC3E}">
        <p14:creationId xmlns:p14="http://schemas.microsoft.com/office/powerpoint/2010/main" val="374257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5B4C29-16EB-3DAC-078C-6A50A1DCA0F4}"/>
              </a:ext>
            </a:extLst>
          </p:cNvPr>
          <p:cNvSpPr txBox="1"/>
          <p:nvPr/>
        </p:nvSpPr>
        <p:spPr>
          <a:xfrm>
            <a:off x="736308" y="1402306"/>
            <a:ext cx="11129627" cy="5198161"/>
          </a:xfrm>
          <a:prstGeom prst="roundRect">
            <a:avLst/>
          </a:prstGeom>
          <a:noFill/>
          <a:ln w="28575">
            <a:noFill/>
          </a:ln>
        </p:spPr>
        <p:txBody>
          <a:bodyPr wrap="square" rtlCol="0">
            <a:spAutoFit/>
          </a:bodyPr>
          <a:lstStyle/>
          <a:p>
            <a:pPr marL="457200" lvl="0" indent="-457200" algn="just">
              <a:lnSpc>
                <a:spcPct val="120000"/>
              </a:lnSpc>
              <a:buFont typeface="Wingdings" panose="05000000000000000000" pitchFamily="2" charset="2"/>
              <a:buChar char="v"/>
              <a:defRPr/>
            </a:pPr>
            <a:r>
              <a:rPr lang="vi-VN" sz="2800" b="1" dirty="0">
                <a:solidFill>
                  <a:srgbClr val="7030A0"/>
                </a:solidFill>
              </a:rPr>
              <a:t>Hình thức của sổ tay: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Chất liệu, kích thước, số trang,....;</a:t>
            </a:r>
            <a:r>
              <a:rPr kumimoji="0" lang="vi-VN"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dirty="0">
                <a:solidFill>
                  <a:prstClr val="black"/>
                </a:solidFill>
                <a:latin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Các chi tiết trang trí: hình vẽ, hình ảnh cắt dán.</a:t>
            </a:r>
          </a:p>
          <a:p>
            <a:pPr marL="457200" marR="0" lvl="0" indent="-457200" algn="just" defTabSz="914400" rtl="0" eaLnBrk="1" fontAlgn="auto" latinLnBrk="0" hangingPunct="1">
              <a:lnSpc>
                <a:spcPct val="120000"/>
              </a:lnSpc>
              <a:spcBef>
                <a:spcPts val="0"/>
              </a:spcBef>
              <a:spcAft>
                <a:spcPts val="0"/>
              </a:spcAft>
              <a:buClrTx/>
              <a:buSzTx/>
              <a:buFont typeface="Wingdings" panose="05000000000000000000" pitchFamily="2" charset="2"/>
              <a:buChar char="v"/>
              <a:tabLst/>
              <a:defRPr/>
            </a:pPr>
            <a:r>
              <a:rPr lang="vi-VN" sz="2800" b="1" dirty="0">
                <a:solidFill>
                  <a:srgbClr val="7030A0"/>
                </a:solidFill>
                <a:latin typeface="Arial" panose="020B0604020202020204" pitchFamily="34" charset="0"/>
              </a:rPr>
              <a:t>Thống nhất về nội dung sổ tay</a:t>
            </a: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t>
            </a:r>
          </a:p>
          <a:p>
            <a:pPr lvl="0" algn="just">
              <a:lnSpc>
                <a:spcPct val="120000"/>
              </a:lnSpc>
            </a:pPr>
            <a:r>
              <a:rPr lang="en-US" sz="2800" dirty="0">
                <a:solidFill>
                  <a:prstClr val="black"/>
                </a:solidFill>
              </a:rPr>
              <a:t>         + </a:t>
            </a:r>
            <a:r>
              <a:rPr lang="vi-VN" sz="2800" dirty="0">
                <a:solidFill>
                  <a:prstClr val="black"/>
                </a:solidFill>
              </a:rPr>
              <a:t>Tên, vị trí của cảnh quan;</a:t>
            </a:r>
          </a:p>
          <a:p>
            <a:pPr lvl="0" algn="just">
              <a:lnSpc>
                <a:spcPct val="120000"/>
              </a:lnSpc>
            </a:pPr>
            <a:r>
              <a:rPr lang="vi-VN" sz="2800" dirty="0">
                <a:solidFill>
                  <a:prstClr val="black"/>
                </a:solidFill>
              </a:rPr>
              <a:t>       + Phương tiện di chuyển, trạm nghỉ chân;</a:t>
            </a:r>
          </a:p>
          <a:p>
            <a:pPr lvl="0" algn="just">
              <a:lnSpc>
                <a:spcPct val="120000"/>
              </a:lnSpc>
            </a:pPr>
            <a:r>
              <a:rPr lang="vi-VN" sz="2800" dirty="0">
                <a:solidFill>
                  <a:prstClr val="black"/>
                </a:solidFill>
              </a:rPr>
              <a:t>       + Những điểm đặc trưng của cảnh quan thiên nhiên cần khám phá;</a:t>
            </a:r>
          </a:p>
          <a:p>
            <a:pPr lvl="0" algn="just">
              <a:lnSpc>
                <a:spcPct val="120000"/>
              </a:lnSpc>
            </a:pPr>
            <a:r>
              <a:rPr lang="vi-VN" sz="2800" dirty="0">
                <a:solidFill>
                  <a:prstClr val="black"/>
                </a:solidFill>
              </a:rPr>
              <a:t>       + Những đặc sản, quà lưu niệm có thể mua.</a:t>
            </a:r>
          </a:p>
        </p:txBody>
      </p:sp>
      <p:sp>
        <p:nvSpPr>
          <p:cNvPr id="26" name="TextBox 25">
            <a:extLst>
              <a:ext uri="{FF2B5EF4-FFF2-40B4-BE49-F238E27FC236}">
                <a16:creationId xmlns:a16="http://schemas.microsoft.com/office/drawing/2014/main" id="{E15F43B0-F7F2-CBEE-F41B-6B2F97092004}"/>
              </a:ext>
            </a:extLst>
          </p:cNvPr>
          <p:cNvSpPr txBox="1"/>
          <p:nvPr/>
        </p:nvSpPr>
        <p:spPr>
          <a:xfrm>
            <a:off x="670560" y="535339"/>
            <a:ext cx="10800080" cy="584775"/>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Thảo luận nhóm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2D248C62-50AC-05D0-0577-7E08F1594E58}"/>
              </a:ext>
            </a:extLst>
          </p:cNvPr>
          <p:cNvSpPr txBox="1"/>
          <p:nvPr/>
        </p:nvSpPr>
        <p:spPr>
          <a:xfrm>
            <a:off x="976541" y="1004416"/>
            <a:ext cx="1958045" cy="584775"/>
          </a:xfrm>
          <a:prstGeom prst="rect">
            <a:avLst/>
          </a:prstGeom>
          <a:noFill/>
        </p:spPr>
        <p:txBody>
          <a:bodyPr wrap="square" rtlCol="0">
            <a:spAutoFit/>
          </a:bodyPr>
          <a:lstStyle/>
          <a:p>
            <a:pPr lvl="0"/>
            <a:r>
              <a:rPr lang="vi-VN" sz="3200" b="1" i="1" dirty="0">
                <a:latin typeface="Cambria" panose="02040503050406030204" pitchFamily="18" charset="0"/>
                <a:ea typeface="Cambria" panose="02040503050406030204" pitchFamily="18" charset="0"/>
              </a:rPr>
              <a:t>Gợi ý</a:t>
            </a:r>
            <a:r>
              <a:rPr kumimoji="0" lang="en-US" sz="3200" b="1" i="1"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164088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5B4C29-16EB-3DAC-078C-6A50A1DCA0F4}"/>
              </a:ext>
            </a:extLst>
          </p:cNvPr>
          <p:cNvSpPr txBox="1"/>
          <p:nvPr/>
        </p:nvSpPr>
        <p:spPr>
          <a:xfrm>
            <a:off x="701040" y="1197244"/>
            <a:ext cx="10773181" cy="5346144"/>
          </a:xfrm>
          <a:prstGeom prst="roundRect">
            <a:avLst/>
          </a:prstGeom>
          <a:noFill/>
          <a:ln w="28575">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Chuẩn bị: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cuốn sổ nhỏ hoặc giấy bìa màu, giấy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Bút màu, thước kẻ, keo dán,…</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Cách làm:</a:t>
            </a:r>
          </a:p>
          <a:p>
            <a:pPr lvl="0" algn="just"/>
            <a:r>
              <a:rPr lang="en-US" sz="2800" dirty="0">
                <a:solidFill>
                  <a:prstClr val="black"/>
                </a:solidFill>
              </a:rPr>
              <a:t>+ </a:t>
            </a:r>
            <a:r>
              <a:rPr lang="vi-VN" sz="2800" dirty="0">
                <a:solidFill>
                  <a:prstClr val="black"/>
                </a:solidFill>
              </a:rPr>
              <a:t>Trang trí bìa và trang đầu tiên </a:t>
            </a:r>
          </a:p>
          <a:p>
            <a:pPr lvl="0" algn="just"/>
            <a:r>
              <a:rPr lang="vi-VN" sz="2800" dirty="0">
                <a:solidFill>
                  <a:prstClr val="black"/>
                </a:solidFill>
              </a:rPr>
              <a:t>+ Bìa ghi: Sổ tay hướng dẫn du lịch địa phương và tên địa phương </a:t>
            </a:r>
          </a:p>
          <a:p>
            <a:pPr lvl="0" algn="just"/>
            <a:r>
              <a:rPr lang="vi-VN" sz="2800" dirty="0">
                <a:solidFill>
                  <a:prstClr val="black"/>
                </a:solidFill>
              </a:rPr>
              <a:t>+ Thiết kế khung nội dung sẽ ghi trong cuốn sổ: tên, vị trí của cảnh quan, phương tiện di chuyển, trạm nghỉ chân, điểm đặc trưng của cảnh quan thiên nhiên cần khám phá, những đặc sản, quà lưu niệm có thể mua.</a:t>
            </a:r>
          </a:p>
        </p:txBody>
      </p:sp>
      <p:sp>
        <p:nvSpPr>
          <p:cNvPr id="26" name="TextBox 25">
            <a:extLst>
              <a:ext uri="{FF2B5EF4-FFF2-40B4-BE49-F238E27FC236}">
                <a16:creationId xmlns:a16="http://schemas.microsoft.com/office/drawing/2014/main" id="{E15F43B0-F7F2-CBEE-F41B-6B2F97092004}"/>
              </a:ext>
            </a:extLst>
          </p:cNvPr>
          <p:cNvSpPr txBox="1"/>
          <p:nvPr/>
        </p:nvSpPr>
        <p:spPr>
          <a:xfrm>
            <a:off x="670560" y="535339"/>
            <a:ext cx="10800080" cy="584775"/>
          </a:xfrm>
          <a:prstGeom prst="rect">
            <a:avLst/>
          </a:prstGeom>
          <a:noFill/>
        </p:spPr>
        <p:txBody>
          <a:bodyPr wrap="square" rtlCol="0">
            <a:spAutoFit/>
          </a:bodyPr>
          <a:lstStyle/>
          <a:p>
            <a:pPr lvl="0" algn="ctr"/>
            <a:r>
              <a:rPr lang="en-US" sz="3200" b="1" dirty="0">
                <a:solidFill>
                  <a:srgbClr val="FF0000"/>
                </a:solidFill>
                <a:latin typeface="Cambria" panose="02040503050406030204" pitchFamily="18" charset="0"/>
                <a:ea typeface="Cambria" panose="02040503050406030204" pitchFamily="18" charset="0"/>
              </a:rPr>
              <a:t>2</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ổ tay hướng dẫn du lịch địa phương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theo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gợi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ý:</a:t>
            </a:r>
          </a:p>
        </p:txBody>
      </p:sp>
    </p:spTree>
    <p:custDataLst>
      <p:tags r:id="rId1"/>
    </p:custDataLst>
    <p:extLst>
      <p:ext uri="{BB962C8B-B14F-4D97-AF65-F5344CB8AC3E}">
        <p14:creationId xmlns:p14="http://schemas.microsoft.com/office/powerpoint/2010/main" val="284100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03DD0499-209F-1C7C-4ED6-8EA955C6D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927" y="3639586"/>
            <a:ext cx="3914418" cy="3189525"/>
          </a:xfrm>
          <a:prstGeom prst="rect">
            <a:avLst/>
          </a:prstGeom>
        </p:spPr>
      </p:pic>
      <p:sp>
        <p:nvSpPr>
          <p:cNvPr id="11" name="TextBox 10">
            <a:extLst>
              <a:ext uri="{FF2B5EF4-FFF2-40B4-BE49-F238E27FC236}">
                <a16:creationId xmlns:a16="http://schemas.microsoft.com/office/drawing/2014/main" id="{108A02E6-31C1-4F64-BA52-92F2C326C4EA}"/>
              </a:ext>
            </a:extLst>
          </p:cNvPr>
          <p:cNvSpPr txBox="1"/>
          <p:nvPr/>
        </p:nvSpPr>
        <p:spPr>
          <a:xfrm>
            <a:off x="1339533" y="805399"/>
            <a:ext cx="9871363" cy="1754326"/>
          </a:xfrm>
          <a:prstGeom prst="rect">
            <a:avLst/>
          </a:prstGeom>
          <a:noFill/>
        </p:spPr>
        <p:txBody>
          <a:bodyPr wrap="square" rtlCol="0">
            <a:spAutoFit/>
          </a:bodyPr>
          <a:lstStyle/>
          <a:p>
            <a:pPr lvl="0" algn="ctr"/>
            <a:r>
              <a:rPr lang="vi-VN" sz="5400" b="1" dirty="0">
                <a:solidFill>
                  <a:srgbClr val="FF0000"/>
                </a:solidFill>
                <a:latin typeface="Calibri"/>
              </a:rPr>
              <a:t>Thực hành làm sổ tay hướng dẫn du lịch địa phương</a:t>
            </a:r>
            <a:endParaRPr kumimoji="0" lang="en-US" sz="5400" b="1" i="0" u="none" strike="noStrike" kern="1200" cap="none" spc="0" normalizeH="0" baseline="0" noProof="0" dirty="0">
              <a:ln>
                <a:noFill/>
              </a:ln>
              <a:solidFill>
                <a:srgbClr val="FF0000"/>
              </a:solidFill>
              <a:effectLst/>
              <a:uLnTx/>
              <a:uFillTx/>
              <a:latin typeface="Calibri"/>
            </a:endParaRPr>
          </a:p>
        </p:txBody>
      </p:sp>
      <p:pic>
        <p:nvPicPr>
          <p:cNvPr id="7" name="Picture 2" descr="Group Of People Background clipart - Child, Illustration, Drawing,  transparent clip art">
            <a:extLst>
              <a:ext uri="{FF2B5EF4-FFF2-40B4-BE49-F238E27FC236}">
                <a16:creationId xmlns:a16="http://schemas.microsoft.com/office/drawing/2014/main" id="{F464A4B7-BBEB-07D3-1BC1-7F53547EB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27" y="3564742"/>
            <a:ext cx="2809249" cy="3114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A37F8B-18D5-24DD-C0EB-0482846D1805}"/>
              </a:ext>
            </a:extLst>
          </p:cNvPr>
          <p:cNvPicPr>
            <a:picLocks noChangeAspect="1"/>
          </p:cNvPicPr>
          <p:nvPr/>
        </p:nvPicPr>
        <p:blipFill>
          <a:blip r:embed="rId5"/>
          <a:stretch>
            <a:fillRect/>
          </a:stretch>
        </p:blipFill>
        <p:spPr>
          <a:xfrm>
            <a:off x="4655820" y="2867660"/>
            <a:ext cx="4010660" cy="3007995"/>
          </a:xfrm>
          <a:prstGeom prst="rect">
            <a:avLst/>
          </a:prstGeom>
        </p:spPr>
      </p:pic>
    </p:spTree>
    <p:custDataLst>
      <p:tags r:id="rId1"/>
    </p:custDataLst>
    <p:extLst>
      <p:ext uri="{BB962C8B-B14F-4D97-AF65-F5344CB8AC3E}">
        <p14:creationId xmlns:p14="http://schemas.microsoft.com/office/powerpoint/2010/main" val="6687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0070C0"/>
                </a:solidFill>
                <a:latin typeface="Calibri" panose="020F0502020204030204" pitchFamily="34" charset="0"/>
                <a:cs typeface="Calibri" panose="020F0502020204030204" pitchFamily="34" charset="0"/>
              </a:rPr>
              <a:t>Kết luận: Cuốn sổ đặc biệt của riêng nhóm mình sẽ là nơi chúng ta ghi chép các thông tin liên quan tới cảnh quan tại địa phương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916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2" name="Picture 1">
            <a:extLst>
              <a:ext uri="{FF2B5EF4-FFF2-40B4-BE49-F238E27FC236}">
                <a16:creationId xmlns:a16="http://schemas.microsoft.com/office/drawing/2014/main" id="{4F433EF7-A493-3157-E6C0-44F839DD204E}"/>
              </a:ext>
            </a:extLst>
          </p:cNvPr>
          <p:cNvPicPr>
            <a:picLocks noChangeAspect="1"/>
          </p:cNvPicPr>
          <p:nvPr/>
        </p:nvPicPr>
        <p:blipFill>
          <a:blip r:embed="rId3"/>
          <a:stretch>
            <a:fillRect/>
          </a:stretch>
        </p:blipFill>
        <p:spPr>
          <a:xfrm>
            <a:off x="2352731" y="1133646"/>
            <a:ext cx="7486537" cy="4834547"/>
          </a:xfrm>
          <a:prstGeom prst="rect">
            <a:avLst/>
          </a:prstGeom>
        </p:spPr>
      </p:pic>
    </p:spTree>
    <p:extLst>
      <p:ext uri="{BB962C8B-B14F-4D97-AF65-F5344CB8AC3E}">
        <p14:creationId xmlns:p14="http://schemas.microsoft.com/office/powerpoint/2010/main" val="184569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ĐỘNG EM YÊU THÀNH PHỐ CẢNG.mp4">
            <a:hlinkClick r:id="" action="ppaction://media"/>
            <a:extLst>
              <a:ext uri="{FF2B5EF4-FFF2-40B4-BE49-F238E27FC236}">
                <a16:creationId xmlns:a16="http://schemas.microsoft.com/office/drawing/2014/main" id="{F23003CC-7E3E-2B94-2335-23B62C913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2475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2930818" y="3180558"/>
            <a:ext cx="10237373" cy="5048005"/>
          </a:xfrm>
          <a:prstGeom prst="rect">
            <a:avLst/>
          </a:prstGeom>
        </p:spPr>
      </p:pic>
      <p:pic>
        <p:nvPicPr>
          <p:cNvPr id="7" name="Picture 25">
            <a:extLst>
              <a:ext uri="{FF2B5EF4-FFF2-40B4-BE49-F238E27FC236}">
                <a16:creationId xmlns:a16="http://schemas.microsoft.com/office/drawing/2014/main" id="{ACD0730E-32CF-9F91-2464-F5BBDA53B2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163128">
            <a:off x="-49913" y="222620"/>
            <a:ext cx="3710449" cy="3232728"/>
          </a:xfrm>
          <a:prstGeom prst="rect">
            <a:avLst/>
          </a:prstGeom>
        </p:spPr>
      </p:pic>
      <p:pic>
        <p:nvPicPr>
          <p:cNvPr id="2" name="Picture 1">
            <a:extLst>
              <a:ext uri="{FF2B5EF4-FFF2-40B4-BE49-F238E27FC236}">
                <a16:creationId xmlns:a16="http://schemas.microsoft.com/office/drawing/2014/main" id="{7199FEF8-9E54-BEF0-5DB5-86B32250B363}"/>
              </a:ext>
            </a:extLst>
          </p:cNvPr>
          <p:cNvPicPr>
            <a:picLocks noChangeAspect="1"/>
          </p:cNvPicPr>
          <p:nvPr/>
        </p:nvPicPr>
        <p:blipFill>
          <a:blip r:embed="rId7"/>
          <a:stretch>
            <a:fillRect/>
          </a:stretch>
        </p:blipFill>
        <p:spPr>
          <a:xfrm>
            <a:off x="-105707" y="1597052"/>
            <a:ext cx="3926164" cy="2292295"/>
          </a:xfrm>
          <a:prstGeom prst="rect">
            <a:avLst/>
          </a:prstGeom>
        </p:spPr>
      </p:pic>
      <p:pic>
        <p:nvPicPr>
          <p:cNvPr id="3" name="Picture 2">
            <a:extLst>
              <a:ext uri="{FF2B5EF4-FFF2-40B4-BE49-F238E27FC236}">
                <a16:creationId xmlns:a16="http://schemas.microsoft.com/office/drawing/2014/main" id="{4C5451D5-B745-5A2C-C1E8-2223237B7653}"/>
              </a:ext>
            </a:extLst>
          </p:cNvPr>
          <p:cNvPicPr>
            <a:picLocks noChangeAspect="1"/>
          </p:cNvPicPr>
          <p:nvPr/>
        </p:nvPicPr>
        <p:blipFill>
          <a:blip r:embed="rId8"/>
          <a:stretch>
            <a:fillRect/>
          </a:stretch>
        </p:blipFill>
        <p:spPr>
          <a:xfrm>
            <a:off x="3520458" y="874667"/>
            <a:ext cx="8370533" cy="2517866"/>
          </a:xfrm>
          <a:prstGeom prst="rect">
            <a:avLst/>
          </a:prstGeom>
        </p:spPr>
      </p:pic>
    </p:spTree>
    <p:extLst>
      <p:ext uri="{BB962C8B-B14F-4D97-AF65-F5344CB8AC3E}">
        <p14:creationId xmlns:p14="http://schemas.microsoft.com/office/powerpoint/2010/main" val="132634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75E-6 -2.96296E-6 L -1.03672 0.03496 " pathEditMode="relative" rAng="0" ptsTypes="AA">
                                      <p:cBhvr>
                                        <p:cTn id="18" dur="2000" fill="hold"/>
                                        <p:tgtEl>
                                          <p:spTgt spid="6"/>
                                        </p:tgtEl>
                                        <p:attrNameLst>
                                          <p:attrName>ppt_x</p:attrName>
                                          <p:attrName>ppt_y</p:attrName>
                                        </p:attrNameLst>
                                      </p:cBhvr>
                                      <p:rCtr x="-51836" y="1736"/>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9439C-69F5-A825-C9C0-661521033C4D}"/>
              </a:ext>
            </a:extLst>
          </p:cNvPr>
          <p:cNvSpPr txBox="1"/>
          <p:nvPr/>
        </p:nvSpPr>
        <p:spPr>
          <a:xfrm>
            <a:off x="2754948" y="1151507"/>
            <a:ext cx="62587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rPr>
              <a:t>KHÁM</a:t>
            </a:r>
            <a:r>
              <a:rPr kumimoji="0" lang="pt-BR" sz="8800" b="0" i="0" u="none" strike="noStrike" kern="1200" cap="none" spc="0" normalizeH="0" noProof="0" dirty="0">
                <a:ln>
                  <a:noFill/>
                </a:ln>
                <a:solidFill>
                  <a:srgbClr val="FFFF99"/>
                </a:solidFill>
                <a:effectLst/>
                <a:uLnTx/>
                <a:uFillTx/>
                <a:latin typeface="UTM Cookies" panose="02040603050506020204" pitchFamily="18" charset="0"/>
                <a:ea typeface="+mn-ea"/>
                <a:cs typeface="+mn-cs"/>
              </a:rPr>
              <a:t> PHÁ</a:t>
            </a:r>
            <a:endParaRPr kumimoji="0" lang="en-US"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55569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98" descr="Ảnh có chứa đồ chơi, búp bê&#10;&#10;Mô tả được tạo tự động">
            <a:extLst>
              <a:ext uri="{FF2B5EF4-FFF2-40B4-BE49-F238E27FC236}">
                <a16:creationId xmlns:a16="http://schemas.microsoft.com/office/drawing/2014/main" id="{B2711996-AD91-5831-2DF3-FED31C1B811F}"/>
              </a:ext>
            </a:extLst>
          </p:cNvPr>
          <p:cNvPicPr>
            <a:picLocks noChangeAspect="1"/>
          </p:cNvPicPr>
          <p:nvPr/>
        </p:nvPicPr>
        <p:blipFill>
          <a:blip r:embed="rId3"/>
          <a:stretch>
            <a:fillRect/>
          </a:stretch>
        </p:blipFill>
        <p:spPr>
          <a:xfrm>
            <a:off x="5293360" y="2544397"/>
            <a:ext cx="6580704" cy="4237800"/>
          </a:xfrm>
          <a:prstGeom prst="rect">
            <a:avLst/>
          </a:prstGeom>
        </p:spPr>
      </p:pic>
      <p:sp>
        <p:nvSpPr>
          <p:cNvPr id="2" name="Rectangle: Rounded Corners 1">
            <a:extLst>
              <a:ext uri="{FF2B5EF4-FFF2-40B4-BE49-F238E27FC236}">
                <a16:creationId xmlns:a16="http://schemas.microsoft.com/office/drawing/2014/main" id="{4F4C1B24-104D-CD16-C149-52F623846C32}"/>
              </a:ext>
            </a:extLst>
          </p:cNvPr>
          <p:cNvSpPr/>
          <p:nvPr/>
        </p:nvSpPr>
        <p:spPr>
          <a:xfrm>
            <a:off x="822064" y="508000"/>
            <a:ext cx="7492596" cy="25095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400" b="1" dirty="0">
                <a:solidFill>
                  <a:prstClr val="black"/>
                </a:solidFill>
                <a:latin typeface="Times New Roman" panose="02020603050405020304" pitchFamily="18" charset="0"/>
                <a:cs typeface="Times New Roman" panose="02020603050405020304" pitchFamily="18" charset="0"/>
              </a:rPr>
              <a:t>HĐ1: </a:t>
            </a:r>
            <a:r>
              <a:rPr lang="vi-VN" sz="4400" b="1" dirty="0">
                <a:solidFill>
                  <a:prstClr val="black"/>
                </a:solidFill>
                <a:latin typeface="Times New Roman" panose="02020603050405020304" pitchFamily="18" charset="0"/>
                <a:cs typeface="Times New Roman" panose="02020603050405020304" pitchFamily="18" charset="0"/>
              </a:rPr>
              <a:t>Giới thiệu cảnh quan thiên nhiên địa phương qua </a:t>
            </a:r>
            <a:r>
              <a:rPr lang="vi-VN" sz="4400" b="1" i="1" dirty="0">
                <a:solidFill>
                  <a:prstClr val="black"/>
                </a:solidFill>
                <a:latin typeface="Times New Roman" panose="02020603050405020304" pitchFamily="18" charset="0"/>
                <a:cs typeface="Times New Roman" panose="02020603050405020304" pitchFamily="18" charset="0"/>
              </a:rPr>
              <a:t>Hành trình trải nghiệm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704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id="{5773F22F-29C6-198D-7172-CA9DC9A89A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59528" y="-64112"/>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te cartoon thai student namaste greeting in the school uniform. Free Vector">
            <a:extLst>
              <a:ext uri="{FF2B5EF4-FFF2-40B4-BE49-F238E27FC236}">
                <a16:creationId xmlns:a16="http://schemas.microsoft.com/office/drawing/2014/main" id="{9873B07B-96E5-F4C9-AD43-BFB4C05EB2D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6124865" y="0"/>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A83B2843-BCBF-81B8-1E4E-9D4C08AB3D76}"/>
              </a:ext>
            </a:extLst>
          </p:cNvPr>
          <p:cNvSpPr/>
          <p:nvPr/>
        </p:nvSpPr>
        <p:spPr>
          <a:xfrm>
            <a:off x="1361440" y="4627814"/>
            <a:ext cx="10078720" cy="1707304"/>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từng</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qua </a:t>
            </a:r>
            <a:r>
              <a:rPr lang="en-US" sz="4000" b="1" i="1" dirty="0" err="1">
                <a:solidFill>
                  <a:prstClr val="black"/>
                </a:solidFill>
              </a:rPr>
              <a:t>Hành</a:t>
            </a:r>
            <a:r>
              <a:rPr lang="en-US" sz="4000" b="1" i="1" dirty="0">
                <a:solidFill>
                  <a:prstClr val="black"/>
                </a:solidFill>
              </a:rPr>
              <a:t> </a:t>
            </a:r>
            <a:r>
              <a:rPr lang="en-US" sz="4000" b="1" i="1" dirty="0" err="1">
                <a:solidFill>
                  <a:prstClr val="black"/>
                </a:solidFill>
              </a:rPr>
              <a:t>trình</a:t>
            </a:r>
            <a:r>
              <a:rPr lang="en-US" sz="4000" b="1" i="1" dirty="0">
                <a:solidFill>
                  <a:prstClr val="black"/>
                </a:solidFill>
              </a:rPr>
              <a:t> </a:t>
            </a:r>
            <a:r>
              <a:rPr lang="en-US" sz="4000" b="1" i="1" dirty="0" err="1">
                <a:solidFill>
                  <a:prstClr val="black"/>
                </a:solidFill>
              </a:rPr>
              <a:t>trải</a:t>
            </a:r>
            <a:r>
              <a:rPr lang="en-US" sz="4000" b="1" i="1" dirty="0">
                <a:solidFill>
                  <a:prstClr val="black"/>
                </a:solidFill>
              </a:rPr>
              <a:t> </a:t>
            </a:r>
            <a:r>
              <a:rPr lang="en-US" sz="4000" b="1" i="1" dirty="0" err="1">
                <a:solidFill>
                  <a:prstClr val="black"/>
                </a:solidFill>
              </a:rPr>
              <a:t>nghiệm</a:t>
            </a:r>
            <a:r>
              <a:rPr lang="en-US" sz="4000" b="1" i="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nhóm</a:t>
            </a:r>
            <a:r>
              <a:rPr lang="en-US" sz="4000" b="1" dirty="0">
                <a:solidFill>
                  <a:prstClr val="black"/>
                </a:solidFill>
              </a:rPr>
              <a:t>.</a:t>
            </a:r>
          </a:p>
        </p:txBody>
      </p:sp>
    </p:spTree>
    <p:custDataLst>
      <p:tags r:id="rId1"/>
    </p:custDataLst>
    <p:extLst>
      <p:ext uri="{BB962C8B-B14F-4D97-AF65-F5344CB8AC3E}">
        <p14:creationId xmlns:p14="http://schemas.microsoft.com/office/powerpoint/2010/main" val="66976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75B0B1E-ADD9-D26A-4693-F53C759E9293}"/>
              </a:ext>
            </a:extLst>
          </p:cNvPr>
          <p:cNvSpPr txBox="1"/>
          <p:nvPr/>
        </p:nvSpPr>
        <p:spPr>
          <a:xfrm>
            <a:off x="785112" y="911867"/>
            <a:ext cx="5658217" cy="584775"/>
          </a:xfrm>
          <a:prstGeom prst="rect">
            <a:avLst/>
          </a:prstGeom>
          <a:noFill/>
        </p:spPr>
        <p:txBody>
          <a:bodyPr wrap="square" rtlCol="0">
            <a:spAutoFit/>
          </a:bodyPr>
          <a:lstStyle/>
          <a:p>
            <a:r>
              <a:rPr lang="en-VN" sz="3200" b="1" dirty="0">
                <a:latin typeface="Times New Roman" panose="02020603050405020304" pitchFamily="18" charset="0"/>
                <a:cs typeface="Times New Roman" panose="02020603050405020304" pitchFamily="18" charset="0"/>
              </a:rPr>
              <a:t>Những thông tin cần chuẩn bị:</a:t>
            </a:r>
          </a:p>
        </p:txBody>
      </p:sp>
      <p:sp>
        <p:nvSpPr>
          <p:cNvPr id="17" name="TextBox 16">
            <a:extLst>
              <a:ext uri="{FF2B5EF4-FFF2-40B4-BE49-F238E27FC236}">
                <a16:creationId xmlns:a16="http://schemas.microsoft.com/office/drawing/2014/main" id="{9EB6AB93-BD46-F114-4380-FAE6F7E47E0D}"/>
              </a:ext>
            </a:extLst>
          </p:cNvPr>
          <p:cNvSpPr txBox="1"/>
          <p:nvPr/>
        </p:nvSpPr>
        <p:spPr>
          <a:xfrm>
            <a:off x="3211030" y="1570611"/>
            <a:ext cx="6085115"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Tên thắng cảnh: ………..</a:t>
            </a:r>
          </a:p>
        </p:txBody>
      </p:sp>
      <p:sp>
        <p:nvSpPr>
          <p:cNvPr id="19" name="TextBox 18">
            <a:extLst>
              <a:ext uri="{FF2B5EF4-FFF2-40B4-BE49-F238E27FC236}">
                <a16:creationId xmlns:a16="http://schemas.microsoft.com/office/drawing/2014/main" id="{8205A66F-0BD4-D9B8-CCA2-B02415D60EE7}"/>
              </a:ext>
            </a:extLst>
          </p:cNvPr>
          <p:cNvSpPr txBox="1"/>
          <p:nvPr/>
        </p:nvSpPr>
        <p:spPr>
          <a:xfrm>
            <a:off x="3211029" y="2038595"/>
            <a:ext cx="6085115"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Vị trí thắng cảnh: ………..</a:t>
            </a:r>
          </a:p>
        </p:txBody>
      </p:sp>
      <p:sp>
        <p:nvSpPr>
          <p:cNvPr id="20" name="TextBox 19">
            <a:extLst>
              <a:ext uri="{FF2B5EF4-FFF2-40B4-BE49-F238E27FC236}">
                <a16:creationId xmlns:a16="http://schemas.microsoft.com/office/drawing/2014/main" id="{FBC1AC75-5BCE-E9FA-4452-EAD2F84970DE}"/>
              </a:ext>
            </a:extLst>
          </p:cNvPr>
          <p:cNvSpPr txBox="1"/>
          <p:nvPr/>
        </p:nvSpPr>
        <p:spPr>
          <a:xfrm>
            <a:off x="3211028" y="2514340"/>
            <a:ext cx="6085115"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Giờ mở cửa, đóng cửa: ………..</a:t>
            </a:r>
          </a:p>
        </p:txBody>
      </p:sp>
      <p:sp>
        <p:nvSpPr>
          <p:cNvPr id="21" name="TextBox 20">
            <a:extLst>
              <a:ext uri="{FF2B5EF4-FFF2-40B4-BE49-F238E27FC236}">
                <a16:creationId xmlns:a16="http://schemas.microsoft.com/office/drawing/2014/main" id="{8715704E-E9CB-D383-BE20-7960AADE3125}"/>
              </a:ext>
            </a:extLst>
          </p:cNvPr>
          <p:cNvSpPr txBox="1"/>
          <p:nvPr/>
        </p:nvSpPr>
        <p:spPr>
          <a:xfrm>
            <a:off x="3211028" y="3009759"/>
            <a:ext cx="6085115"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Phương tiện di chuyển: ………..</a:t>
            </a:r>
          </a:p>
        </p:txBody>
      </p:sp>
      <p:sp>
        <p:nvSpPr>
          <p:cNvPr id="22" name="TextBox 21">
            <a:extLst>
              <a:ext uri="{FF2B5EF4-FFF2-40B4-BE49-F238E27FC236}">
                <a16:creationId xmlns:a16="http://schemas.microsoft.com/office/drawing/2014/main" id="{310308F4-08DC-B032-CF25-F4F8CA2D7892}"/>
              </a:ext>
            </a:extLst>
          </p:cNvPr>
          <p:cNvSpPr txBox="1"/>
          <p:nvPr/>
        </p:nvSpPr>
        <p:spPr>
          <a:xfrm>
            <a:off x="3211028" y="3474609"/>
            <a:ext cx="6346910" cy="584775"/>
          </a:xfrm>
          <a:prstGeom prst="rect">
            <a:avLst/>
          </a:prstGeom>
          <a:noFill/>
        </p:spPr>
        <p:txBody>
          <a:bodyPr wrap="square" rtlCol="0">
            <a:spAutoFit/>
          </a:bodyPr>
          <a:lstStyle/>
          <a:p>
            <a:pPr indent="9525"/>
            <a:r>
              <a:rPr lang="en-VN" sz="3200" dirty="0">
                <a:latin typeface="Times New Roman" panose="02020603050405020304" pitchFamily="18" charset="0"/>
                <a:cs typeface="Times New Roman" panose="02020603050405020304" pitchFamily="18" charset="0"/>
              </a:rPr>
              <a:t>- Phương tiện di chuyển: ………..</a:t>
            </a:r>
          </a:p>
        </p:txBody>
      </p:sp>
      <p:sp>
        <p:nvSpPr>
          <p:cNvPr id="23" name="TextBox 22">
            <a:extLst>
              <a:ext uri="{FF2B5EF4-FFF2-40B4-BE49-F238E27FC236}">
                <a16:creationId xmlns:a16="http://schemas.microsoft.com/office/drawing/2014/main" id="{752AA334-32C9-1B24-9B99-F84EA43D730B}"/>
              </a:ext>
            </a:extLst>
          </p:cNvPr>
          <p:cNvSpPr txBox="1"/>
          <p:nvPr/>
        </p:nvSpPr>
        <p:spPr>
          <a:xfrm>
            <a:off x="3211028" y="3942593"/>
            <a:ext cx="8360486"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Những điều thú vị nên trải nghiệm ở đó: ………</a:t>
            </a:r>
          </a:p>
        </p:txBody>
      </p:sp>
      <p:pic>
        <p:nvPicPr>
          <p:cNvPr id="24" name="Picture 23" descr="A picture containing toy, clipart&#10;&#10;Description automatically generated">
            <a:extLst>
              <a:ext uri="{FF2B5EF4-FFF2-40B4-BE49-F238E27FC236}">
                <a16:creationId xmlns:a16="http://schemas.microsoft.com/office/drawing/2014/main" id="{8F2A4DCC-3F39-7842-C7C1-8E79E2709A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flipH="1">
            <a:off x="273981" y="4749143"/>
            <a:ext cx="3514879" cy="1733172"/>
          </a:xfrm>
          <a:prstGeom prst="rect">
            <a:avLst/>
          </a:prstGeom>
        </p:spPr>
      </p:pic>
      <p:sp>
        <p:nvSpPr>
          <p:cNvPr id="25" name="TextBox 24">
            <a:extLst>
              <a:ext uri="{FF2B5EF4-FFF2-40B4-BE49-F238E27FC236}">
                <a16:creationId xmlns:a16="http://schemas.microsoft.com/office/drawing/2014/main" id="{5914F6A4-A61F-280B-124D-3611C6B3AB9D}"/>
              </a:ext>
            </a:extLst>
          </p:cNvPr>
          <p:cNvSpPr txBox="1"/>
          <p:nvPr/>
        </p:nvSpPr>
        <p:spPr>
          <a:xfrm>
            <a:off x="3211028" y="4405190"/>
            <a:ext cx="8360486"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Món quà lưu niệm đặc trưng của cảnh quan: ….</a:t>
            </a:r>
          </a:p>
        </p:txBody>
      </p:sp>
      <p:sp>
        <p:nvSpPr>
          <p:cNvPr id="26" name="TextBox 25">
            <a:extLst>
              <a:ext uri="{FF2B5EF4-FFF2-40B4-BE49-F238E27FC236}">
                <a16:creationId xmlns:a16="http://schemas.microsoft.com/office/drawing/2014/main" id="{64F82C12-F5A1-C40D-0BD6-22AB44C58000}"/>
              </a:ext>
            </a:extLst>
          </p:cNvPr>
          <p:cNvSpPr txBox="1"/>
          <p:nvPr/>
        </p:nvSpPr>
        <p:spPr>
          <a:xfrm>
            <a:off x="3211028" y="4932500"/>
            <a:ext cx="8360486"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Các hàng quán có thể ăn trưa hoặc uống nước gần đó: …………………………………….</a:t>
            </a:r>
          </a:p>
        </p:txBody>
      </p:sp>
    </p:spTree>
    <p:custDataLst>
      <p:tags r:id="rId1"/>
    </p:custDataLst>
    <p:extLst>
      <p:ext uri="{BB962C8B-B14F-4D97-AF65-F5344CB8AC3E}">
        <p14:creationId xmlns:p14="http://schemas.microsoft.com/office/powerpoint/2010/main" val="15451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2.96296E-6 L -1.03672 0.03496 " pathEditMode="relative" rAng="0" ptsTypes="AA">
                                      <p:cBhvr>
                                        <p:cTn id="6" dur="2000" fill="hold"/>
                                        <p:tgtEl>
                                          <p:spTgt spid="24"/>
                                        </p:tgtEl>
                                        <p:attrNameLst>
                                          <p:attrName>ppt_x</p:attrName>
                                          <p:attrName>ppt_y</p:attrName>
                                        </p:attrNameLst>
                                      </p:cBhvr>
                                      <p:rCtr x="-51836"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C42DB50-03E2-BB90-A54B-A7E1B0D67C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02" b="89953" l="1950" r="94681">
                        <a14:foregroundMark x1="39362" y1="9102" x2="39362" y2="10757"/>
                        <a14:foregroundMark x1="52837" y1="14775" x2="36348" y2="38180"/>
                        <a14:foregroundMark x1="36348" y1="38180" x2="36348" y2="38534"/>
                        <a14:foregroundMark x1="38652" y1="19031" x2="53546" y2="17258"/>
                        <a14:foregroundMark x1="53546" y1="17258" x2="65426" y2="17258"/>
                        <a14:foregroundMark x1="65426" y1="17258" x2="65780" y2="17612"/>
                        <a14:foregroundMark x1="43085" y1="24468" x2="68440" y2="24823"/>
                        <a14:foregroundMark x1="68440" y1="24823" x2="72518" y2="24468"/>
                        <a14:foregroundMark x1="44149" y1="17376" x2="60816" y2="18440"/>
                        <a14:foregroundMark x1="60816" y1="18440" x2="65350" y2="15142"/>
                        <a14:foregroundMark x1="43972" y1="16076" x2="57624" y2="15603"/>
                        <a14:foregroundMark x1="57624" y1="15603" x2="69681" y2="17139"/>
                        <a14:foregroundMark x1="69681" y1="17139" x2="71099" y2="20567"/>
                        <a14:foregroundMark x1="71631" y1="20686" x2="76064" y2="26832"/>
                        <a14:foregroundMark x1="74113" y1="23286" x2="79255" y2="28842"/>
                        <a14:foregroundMark x1="12766" y1="70686" x2="20922" y2="79669"/>
                        <a14:foregroundMark x1="10284" y1="82624" x2="24468" y2="87943"/>
                        <a14:foregroundMark x1="24468" y1="87943" x2="50532" y2="82270"/>
                        <a14:foregroundMark x1="50532" y1="82270" x2="60284" y2="76123"/>
                        <a14:foregroundMark x1="60284" y1="76123" x2="75887" y2="72459"/>
                        <a14:foregroundMark x1="75887" y1="72459" x2="92021" y2="76832"/>
                        <a14:foregroundMark x1="10816" y1="67258" x2="22695" y2="70331"/>
                        <a14:foregroundMark x1="5496" y1="68913" x2="15780" y2="65012"/>
                        <a14:foregroundMark x1="95035" y1="63948" x2="94504" y2="79314"/>
                        <a14:foregroundMark x1="5496" y1="69622" x2="26064" y2="65366"/>
                        <a14:foregroundMark x1="12589" y1="63712" x2="12234" y2="68203"/>
                        <a14:foregroundMark x1="4255" y1="68913" x2="8688" y2="71158"/>
                        <a14:foregroundMark x1="5851" y1="66903" x2="22518" y2="71631"/>
                        <a14:foregroundMark x1="1950" y1="67376" x2="4787" y2="68322"/>
                        <a14:foregroundMark x1="41312" y1="17376" x2="67199" y2="16903"/>
                        <a14:foregroundMark x1="67199" y1="16903" x2="69681" y2="18913"/>
                        <a14:backgroundMark x1="67553" y1="12648" x2="70922" y2="13475"/>
                      </a14:backgroundRemoval>
                    </a14:imgEffect>
                  </a14:imgLayer>
                </a14:imgProps>
              </a:ext>
              <a:ext uri="{28A0092B-C50C-407E-A947-70E740481C1C}">
                <a14:useLocalDpi xmlns:a14="http://schemas.microsoft.com/office/drawing/2010/main" val="0"/>
              </a:ext>
            </a:extLst>
          </a:blip>
          <a:srcRect/>
          <a:stretch>
            <a:fillRect/>
          </a:stretch>
        </p:blipFill>
        <p:spPr bwMode="auto">
          <a:xfrm>
            <a:off x="3546831"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a:extLst>
              <a:ext uri="{FF2B5EF4-FFF2-40B4-BE49-F238E27FC236}">
                <a16:creationId xmlns:a16="http://schemas.microsoft.com/office/drawing/2014/main" id="{C32FE4F4-A76E-A765-6817-27B6FCEFE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29" b="91962" l="5674" r="95213">
                        <a14:foregroundMark x1="45745" y1="8865" x2="49645" y2="10875"/>
                        <a14:foregroundMark x1="6028" y1="63712" x2="8156" y2="80142"/>
                        <a14:foregroundMark x1="92021" y1="63712" x2="91312" y2="76714"/>
                        <a14:foregroundMark x1="73404" y1="84870" x2="81738" y2="92080"/>
                        <a14:foregroundMark x1="81206" y1="64775" x2="77128" y2="86879"/>
                        <a14:foregroundMark x1="68262" y1="86879" x2="94149" y2="84870"/>
                        <a14:foregroundMark x1="94149" y1="84870" x2="95213" y2="84870"/>
                        <a14:foregroundMark x1="94858" y1="73877" x2="89362" y2="74113"/>
                        <a14:foregroundMark x1="77837" y1="86879" x2="83156" y2="88534"/>
                      </a14:backgroundRemoval>
                    </a14:imgEffect>
                  </a14:imgLayer>
                </a14:imgProps>
              </a:ext>
              <a:ext uri="{28A0092B-C50C-407E-A947-70E740481C1C}">
                <a14:useLocalDpi xmlns:a14="http://schemas.microsoft.com/office/drawing/2010/main" val="0"/>
              </a:ext>
            </a:extLst>
          </a:blip>
          <a:srcRect/>
          <a:stretch>
            <a:fillRect/>
          </a:stretch>
        </p:blipFill>
        <p:spPr bwMode="auto">
          <a:xfrm>
            <a:off x="622300"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855780AB-E01B-F939-725A-83B5FDA83B5A}"/>
              </a:ext>
            </a:extLst>
          </p:cNvPr>
          <p:cNvSpPr/>
          <p:nvPr/>
        </p:nvSpPr>
        <p:spPr>
          <a:xfrm>
            <a:off x="2367280" y="331839"/>
            <a:ext cx="7305040" cy="3323414"/>
          </a:xfrm>
          <a:prstGeom prst="cloud">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5D822D4-E96C-76AB-9924-2B7518A61F15}"/>
              </a:ext>
            </a:extLst>
          </p:cNvPr>
          <p:cNvSpPr txBox="1"/>
          <p:nvPr/>
        </p:nvSpPr>
        <p:spPr>
          <a:xfrm>
            <a:off x="3139440" y="839384"/>
            <a:ext cx="594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rPr>
              <a:t>Bình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chọn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sơ</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đồ</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Hành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trải</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nghiệm</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ấn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tượng</a:t>
            </a:r>
            <a:endPar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endParaRPr>
          </a:p>
        </p:txBody>
      </p:sp>
      <p:pic>
        <p:nvPicPr>
          <p:cNvPr id="7" name="Picture 16">
            <a:extLst>
              <a:ext uri="{FF2B5EF4-FFF2-40B4-BE49-F238E27FC236}">
                <a16:creationId xmlns:a16="http://schemas.microsoft.com/office/drawing/2014/main" id="{1CC05F2B-E407-B3BE-CFB9-5F8EB40C35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20" b="89953" l="6738" r="94149">
                        <a14:foregroundMark x1="35816" y1="9456" x2="41667" y2="11111"/>
                        <a14:foregroundMark x1="6738" y1="65130" x2="7270" y2="76478"/>
                        <a14:foregroundMark x1="90603" y1="73286" x2="81738" y2="80733"/>
                        <a14:foregroundMark x1="81738" y1="80733" x2="81383" y2="80733"/>
                        <a14:foregroundMark x1="12234" y1="82388" x2="69858" y2="81442"/>
                        <a14:foregroundMark x1="69858" y1="81442" x2="76064" y2="81678"/>
                        <a14:foregroundMark x1="94149" y1="65012" x2="84043" y2="84397"/>
                        <a14:foregroundMark x1="84043" y1="84397" x2="83333" y2="84988"/>
                        <a14:foregroundMark x1="61170" y1="81678" x2="78546" y2="84988"/>
                      </a14:backgroundRemoval>
                    </a14:imgEffect>
                  </a14:imgLayer>
                </a14:imgProps>
              </a:ext>
              <a:ext uri="{28A0092B-C50C-407E-A947-70E740481C1C}">
                <a14:useLocalDpi xmlns:a14="http://schemas.microsoft.com/office/drawing/2010/main" val="0"/>
              </a:ext>
            </a:extLst>
          </a:blip>
          <a:srcRect/>
          <a:stretch>
            <a:fillRect/>
          </a:stretch>
        </p:blipFill>
        <p:spPr bwMode="auto">
          <a:xfrm>
            <a:off x="8863798" y="3228248"/>
            <a:ext cx="2349443" cy="3524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07833FE-5437-BF6E-7597-91ADC35AAB7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47" b="89953" l="3546" r="96986">
                        <a14:foregroundMark x1="40603" y1="10165" x2="43262" y2="11702"/>
                        <a14:foregroundMark x1="59752" y1="9102" x2="60816" y2="11702"/>
                        <a14:foregroundMark x1="7979" y1="70922" x2="9220" y2="80969"/>
                        <a14:foregroundMark x1="9220" y1="80969" x2="9220" y2="73168"/>
                        <a14:foregroundMark x1="4787" y1="79669" x2="9397" y2="84397"/>
                        <a14:foregroundMark x1="74645" y1="75059" x2="73582" y2="77187"/>
                        <a14:foregroundMark x1="91312" y1="66076" x2="91312" y2="70331"/>
                        <a14:foregroundMark x1="93972" y1="79314" x2="88298" y2="76832"/>
                        <a14:foregroundMark x1="95922" y1="78369" x2="90780" y2="77778"/>
                        <a14:foregroundMark x1="95035" y1="81087" x2="92553" y2="78723"/>
                        <a14:foregroundMark x1="96454" y1="82033" x2="93262" y2="80142"/>
                        <a14:foregroundMark x1="97163" y1="78487" x2="94681" y2="78132"/>
                        <a14:foregroundMark x1="42021" y1="8511" x2="43972" y2="10520"/>
                        <a14:foregroundMark x1="58333" y1="7565" x2="58865" y2="9574"/>
                        <a14:foregroundMark x1="62766" y1="76714" x2="63298" y2="63121"/>
                        <a14:foregroundMark x1="3546" y1="64775" x2="4787" y2="65366"/>
                      </a14:backgroundRemoval>
                    </a14:imgEffect>
                  </a14:imgLayer>
                </a14:imgProps>
              </a:ext>
              <a:ext uri="{28A0092B-C50C-407E-A947-70E740481C1C}">
                <a14:useLocalDpi xmlns:a14="http://schemas.microsoft.com/office/drawing/2010/main" val="0"/>
              </a:ext>
            </a:extLst>
          </a:blip>
          <a:srcRect/>
          <a:stretch>
            <a:fillRect/>
          </a:stretch>
        </p:blipFill>
        <p:spPr bwMode="auto">
          <a:xfrm>
            <a:off x="6307428" y="3429000"/>
            <a:ext cx="2215609" cy="33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0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0070C0"/>
                </a:solidFill>
                <a:latin typeface="Calibri" panose="020F0502020204030204" pitchFamily="34" charset="0"/>
                <a:cs typeface="Calibri" panose="020F0502020204030204" pitchFamily="34" charset="0"/>
              </a:rPr>
              <a:t>Kết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luận</a:t>
            </a:r>
            <a:r>
              <a:rPr lang="en-US" sz="3200" b="1" dirty="0">
                <a:solidFill>
                  <a:srgbClr val="0070C0"/>
                </a:solidFill>
                <a:latin typeface="Calibri" panose="020F0502020204030204" pitchFamily="34" charset="0"/>
                <a:cs typeface="Calibri" panose="020F0502020204030204" pitchFamily="34" charset="0"/>
              </a:rPr>
              <a:t>: </a:t>
            </a:r>
            <a:r>
              <a:rPr lang="vi-VN" sz="3200" b="1" dirty="0">
                <a:solidFill>
                  <a:srgbClr val="0070C0"/>
                </a:solidFill>
                <a:latin typeface="Calibri" panose="020F0502020204030204" pitchFamily="34" charset="0"/>
                <a:cs typeface="Calibri" panose="020F0502020204030204" pitchFamily="34" charset="0"/>
              </a:rPr>
              <a:t>Cách thức giới thiệu về cảnh quan thiên nhiên quê hương em hấp dẫn sẽ giúp  thu hút nhiều người quan tâm đến những cảnh quan đó . Đây là một trong những cách em đóng góp cho ngành du lịch của địa phương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249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0.4"/>
</p:tagLst>
</file>

<file path=ppt/tags/tag2.xml><?xml version="1.0" encoding="utf-8"?>
<p:tagLst xmlns:a="http://schemas.openxmlformats.org/drawingml/2006/main" xmlns:r="http://schemas.openxmlformats.org/officeDocument/2006/relationships" xmlns:p="http://schemas.openxmlformats.org/presentationml/2006/main">
  <p:tag name="TIMING" val="|0.8|0.5|0.4|0.5"/>
</p:tagLst>
</file>

<file path=ppt/tags/tag3.xml><?xml version="1.0" encoding="utf-8"?>
<p:tagLst xmlns:a="http://schemas.openxmlformats.org/drawingml/2006/main" xmlns:r="http://schemas.openxmlformats.org/officeDocument/2006/relationships" xmlns:p="http://schemas.openxmlformats.org/presentationml/2006/main">
  <p:tag name="TIMING" val="|0.2|0.2|0.2"/>
</p:tagLst>
</file>

<file path=ppt/tags/tag4.xml><?xml version="1.0" encoding="utf-8"?>
<p:tagLst xmlns:a="http://schemas.openxmlformats.org/drawingml/2006/main" xmlns:r="http://schemas.openxmlformats.org/officeDocument/2006/relationships" xmlns:p="http://schemas.openxmlformats.org/presentationml/2006/main">
  <p:tag name="TIMING" val="|0.5|0.4"/>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ags/tag6.xml><?xml version="1.0" encoding="utf-8"?>
<p:tagLst xmlns:a="http://schemas.openxmlformats.org/drawingml/2006/main" xmlns:r="http://schemas.openxmlformats.org/officeDocument/2006/relationships" xmlns:p="http://schemas.openxmlformats.org/presentationml/2006/main">
  <p:tag name="TIMING" val="|0.4|0.3|0.5|0.4|0.4|0.4"/>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542</Words>
  <Application>Microsoft Office PowerPoint</Application>
  <PresentationFormat>Widescreen</PresentationFormat>
  <Paragraphs>37</Paragraphs>
  <Slides>15</Slides>
  <Notes>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Arial</vt:lpstr>
      <vt:lpstr>Calibri</vt:lpstr>
      <vt:lpstr>Cambria</vt:lpstr>
      <vt:lpstr>Times New Roman</vt:lpstr>
      <vt:lpstr>UTM Cookies</vt:lpstr>
      <vt:lpstr>Wingdings</vt:lpstr>
      <vt:lpstr>1_Office Theme</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Tan</cp:lastModifiedBy>
  <cp:revision>33</cp:revision>
  <dcterms:created xsi:type="dcterms:W3CDTF">2024-02-08T07:41:46Z</dcterms:created>
  <dcterms:modified xsi:type="dcterms:W3CDTF">2024-05-17T10:24:30Z</dcterms:modified>
</cp:coreProperties>
</file>