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2"/>
  </p:notesMasterIdLst>
  <p:sldIdLst>
    <p:sldId id="258" r:id="rId2"/>
    <p:sldId id="259" r:id="rId3"/>
    <p:sldId id="271" r:id="rId4"/>
    <p:sldId id="272" r:id="rId5"/>
    <p:sldId id="265" r:id="rId6"/>
    <p:sldId id="262" r:id="rId7"/>
    <p:sldId id="263" r:id="rId8"/>
    <p:sldId id="266" r:id="rId9"/>
    <p:sldId id="264" r:id="rId10"/>
    <p:sldId id="27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 Narrow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.VnArial Narrow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.VnArial Narrow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.VnArial Narrow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.Vn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FF"/>
    <a:srgbClr val="0000FF"/>
    <a:srgbClr val="FF0000"/>
    <a:srgbClr val="FFFF00"/>
    <a:srgbClr val="FF00FF"/>
    <a:srgbClr val="006600"/>
    <a:srgbClr val="66FF33"/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2" autoAdjust="0"/>
    <p:restoredTop sz="93214" autoAdjust="0"/>
  </p:normalViewPr>
  <p:slideViewPr>
    <p:cSldViewPr>
      <p:cViewPr varScale="1">
        <p:scale>
          <a:sx n="40" d="100"/>
          <a:sy n="40" d="100"/>
        </p:scale>
        <p:origin x="-133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33C8F5F-5140-4937-AB2E-720E267E1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31F1F-C1CD-4ECA-98B4-635EA2695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A17D-41CB-493A-BB28-971D97161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627D0-836E-46BE-ACC9-DF2E28708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8BF89-09BD-4BB8-813F-866D5DC49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A94A6-11CE-4505-BBDA-E4BECF615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C2659-124D-47E4-8288-D9AED8DE0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8C54F-BE50-46C6-BDB2-5B79FF12B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4339A-BEBB-44F4-B083-1B11106FE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DF71C-ACB6-4B84-AFE9-9F80FEDA1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28D0D-8C60-4FC5-ADDE-91708DA0C5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63E30-F728-4DC2-8873-20049C566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955F7AA1-1AAB-4EE0-A532-EF14E2B0C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92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733800" y="3810000"/>
            <a:ext cx="1905000" cy="400050"/>
          </a:xfrm>
          <a:prstGeom prst="rect">
            <a:avLst/>
          </a:prstGeom>
          <a:solidFill>
            <a:schemeClr val="bg1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FF"/>
                </a:solidFill>
                <a:latin typeface="Arial" pitchFamily="34" charset="0"/>
              </a:rPr>
              <a:t>1)</a:t>
            </a:r>
            <a:r>
              <a:rPr lang="en-US" b="1">
                <a:solidFill>
                  <a:srgbClr val="0000FF"/>
                </a:solidFill>
                <a:latin typeface="Arial" pitchFamily="34" charset="0"/>
              </a:rPr>
              <a:t> Tính: 5 : 2,5</a:t>
            </a:r>
            <a:endParaRPr lang="en-US" b="1">
              <a:solidFill>
                <a:srgbClr val="0000FF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209800" y="5105400"/>
            <a:ext cx="4800600" cy="7080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b="1">
                <a:solidFill>
                  <a:srgbClr val="FF00FF"/>
                </a:solidFill>
                <a:latin typeface="Arial" pitchFamily="34" charset="0"/>
              </a:rPr>
              <a:t>3) </a:t>
            </a:r>
            <a:r>
              <a:rPr lang="en-US" b="1">
                <a:solidFill>
                  <a:srgbClr val="0000FF"/>
                </a:solidFill>
                <a:latin typeface="Arial" pitchFamily="34" charset="0"/>
              </a:rPr>
              <a:t>Muốn chia một số tự nhiên cho một số thập phân ta làm nh</a:t>
            </a:r>
            <a:r>
              <a:rPr lang="vi-VN" b="1">
                <a:solidFill>
                  <a:srgbClr val="0000FF"/>
                </a:solidFill>
                <a:latin typeface="Arial" pitchFamily="34" charset="0"/>
              </a:rPr>
              <a:t>ư</a:t>
            </a:r>
            <a:r>
              <a:rPr lang="en-US" b="1">
                <a:solidFill>
                  <a:srgbClr val="0000FF"/>
                </a:solidFill>
                <a:latin typeface="Arial" pitchFamily="34" charset="0"/>
              </a:rPr>
              <a:t> thế nào?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319463" y="4419600"/>
            <a:ext cx="2667000" cy="400050"/>
          </a:xfrm>
          <a:prstGeom prst="rect">
            <a:avLst/>
          </a:prstGeom>
          <a:solidFill>
            <a:schemeClr val="bg1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spcAft>
                <a:spcPct val="50000"/>
              </a:spcAft>
            </a:pPr>
            <a:r>
              <a:rPr lang="en-US" b="1">
                <a:solidFill>
                  <a:srgbClr val="FF00FF"/>
                </a:solidFill>
                <a:latin typeface="Arial" pitchFamily="34" charset="0"/>
              </a:rPr>
              <a:t>2)</a:t>
            </a:r>
            <a:r>
              <a:rPr lang="en-US" b="1">
                <a:solidFill>
                  <a:srgbClr val="0000FF"/>
                </a:solidFill>
                <a:latin typeface="Arial" pitchFamily="34" charset="0"/>
              </a:rPr>
              <a:t> (5 x 10) : (2,5 x 10)</a:t>
            </a: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838200" y="2590800"/>
            <a:ext cx="24384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0000FF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6248400" y="2590800"/>
            <a:ext cx="24384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0000FF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3581400" y="2590800"/>
            <a:ext cx="24384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rgbClr val="FF00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0000FF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5132" name="AutoShape 12"/>
          <p:cNvSpPr>
            <a:spLocks noChangeArrowheads="1"/>
          </p:cNvSpPr>
          <p:nvPr/>
        </p:nvSpPr>
        <p:spPr bwMode="auto">
          <a:xfrm>
            <a:off x="1295400" y="1066800"/>
            <a:ext cx="6781800" cy="1066800"/>
          </a:xfrm>
          <a:prstGeom prst="ribbon">
            <a:avLst>
              <a:gd name="adj1" fmla="val 12500"/>
              <a:gd name="adj2" fmla="val 50000"/>
            </a:avLst>
          </a:prstGeom>
          <a:gradFill rotWithShape="1">
            <a:gsLst>
              <a:gs pos="0">
                <a:srgbClr val="FF00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50000"/>
              </a:lnSpc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51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51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51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7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4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4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5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 nodeType="clickPar">
                      <p:stCondLst>
                        <p:cond delay="0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 nodeType="clickPar">
                      <p:stCondLst>
                        <p:cond delay="0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81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84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5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 nodeType="clickPar">
                      <p:stCondLst>
                        <p:cond delay="0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9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102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6"/>
                  </p:tgtEl>
                </p:cond>
              </p:nextCondLst>
            </p:seq>
          </p:childTnLst>
        </p:cTn>
      </p:par>
    </p:tnLst>
    <p:bldLst>
      <p:bldP spid="5124" grpId="0" animBg="1"/>
      <p:bldP spid="5124" grpId="1" animBg="1"/>
      <p:bldP spid="5125" grpId="0" animBg="1"/>
      <p:bldP spid="5125" grpId="1" animBg="1"/>
      <p:bldP spid="5126" grpId="0" animBg="1"/>
      <p:bldP spid="5126" grpId="1" animBg="1"/>
      <p:bldP spid="5127" grpId="0" animBg="1"/>
      <p:bldP spid="5127" grpId="1" animBg="1"/>
      <p:bldP spid="5128" grpId="0" animBg="1"/>
      <p:bldP spid="5128" grpId="1" animBg="1"/>
      <p:bldP spid="5129" grpId="0" animBg="1"/>
      <p:bldP spid="5129" grpId="1" animBg="1"/>
      <p:bldP spid="513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838200" y="1295400"/>
            <a:ext cx="8077200" cy="132715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 u="sng">
                <a:solidFill>
                  <a:srgbClr val="FFFF00"/>
                </a:solidFill>
                <a:latin typeface="Arial" pitchFamily="34" charset="0"/>
              </a:rPr>
              <a:t>Ghi nhớ:</a:t>
            </a:r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 Muốn chia một số thập phân cho một số thập phân ta làm nh</a:t>
            </a:r>
            <a:r>
              <a:rPr lang="vi-VN" sz="16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 sau: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- Đếm xem có bao nhiêu chữ số ở phần thập phân của số chia thì chuyển dấu phẩy ở số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 bị chia sang bên phải bấy nhiêu chữ số.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- Bỏ dấu phẩy ở số chia rồi thực hiện phép chia nh</a:t>
            </a:r>
            <a:r>
              <a:rPr lang="vi-VN" sz="16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 chia cho số tự nhiên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838200" y="2605088"/>
            <a:ext cx="2362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66FF33"/>
                </a:solidFill>
                <a:latin typeface="Arial" pitchFamily="34" charset="0"/>
              </a:rPr>
              <a:t>Đặt tính rồi tính:</a:t>
            </a:r>
          </a:p>
        </p:txBody>
      </p:sp>
      <p:sp>
        <p:nvSpPr>
          <p:cNvPr id="12292" name="Oval 5"/>
          <p:cNvSpPr>
            <a:spLocks noChangeArrowheads="1"/>
          </p:cNvSpPr>
          <p:nvPr/>
        </p:nvSpPr>
        <p:spPr bwMode="auto">
          <a:xfrm>
            <a:off x="533400" y="2590800"/>
            <a:ext cx="304800" cy="3048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12293" name="Text Box 6"/>
          <p:cNvSpPr txBox="1">
            <a:spLocks noChangeArrowheads="1"/>
          </p:cNvSpPr>
          <p:nvPr/>
        </p:nvSpPr>
        <p:spPr bwMode="auto">
          <a:xfrm>
            <a:off x="657225" y="4205288"/>
            <a:ext cx="1371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1 2,8 8</a:t>
            </a:r>
          </a:p>
        </p:txBody>
      </p:sp>
      <p:sp>
        <p:nvSpPr>
          <p:cNvPr id="12294" name="Line 7"/>
          <p:cNvSpPr>
            <a:spLocks noChangeShapeType="1"/>
          </p:cNvSpPr>
          <p:nvPr/>
        </p:nvSpPr>
        <p:spPr bwMode="auto">
          <a:xfrm>
            <a:off x="1814513" y="4586288"/>
            <a:ext cx="6096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1828800" y="4219575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0,2 5</a:t>
            </a:r>
          </a:p>
        </p:txBody>
      </p:sp>
      <p:sp>
        <p:nvSpPr>
          <p:cNvPr id="12296" name="Text Box 9"/>
          <p:cNvSpPr txBox="1">
            <a:spLocks noChangeArrowheads="1"/>
          </p:cNvSpPr>
          <p:nvPr/>
        </p:nvSpPr>
        <p:spPr bwMode="auto">
          <a:xfrm>
            <a:off x="1814513" y="4543425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51</a:t>
            </a:r>
            <a:r>
              <a:rPr lang="en-US" sz="1600" b="1">
                <a:solidFill>
                  <a:srgbClr val="FFFF00"/>
                </a:solidFill>
                <a:latin typeface="Arial" pitchFamily="34" charset="0"/>
              </a:rPr>
              <a:t>,</a:t>
            </a: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52</a:t>
            </a:r>
          </a:p>
        </p:txBody>
      </p:sp>
      <p:sp>
        <p:nvSpPr>
          <p:cNvPr id="12297" name="Text Box 10"/>
          <p:cNvSpPr txBox="1">
            <a:spLocks noChangeArrowheads="1"/>
          </p:cNvSpPr>
          <p:nvPr/>
        </p:nvSpPr>
        <p:spPr bwMode="auto">
          <a:xfrm>
            <a:off x="942975" y="4343400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>
                <a:solidFill>
                  <a:srgbClr val="FFFF00"/>
                </a:solidFill>
                <a:latin typeface="Arial" pitchFamily="34" charset="0"/>
              </a:rPr>
              <a:t>\</a:t>
            </a:r>
          </a:p>
        </p:txBody>
      </p:sp>
      <p:sp>
        <p:nvSpPr>
          <p:cNvPr id="12298" name="Text Box 11"/>
          <p:cNvSpPr txBox="1">
            <a:spLocks noChangeArrowheads="1"/>
          </p:cNvSpPr>
          <p:nvPr/>
        </p:nvSpPr>
        <p:spPr bwMode="auto">
          <a:xfrm>
            <a:off x="1947863" y="4359275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>
                <a:solidFill>
                  <a:srgbClr val="FFFF00"/>
                </a:solidFill>
                <a:latin typeface="Arial" pitchFamily="34" charset="0"/>
              </a:rPr>
              <a:t>\</a:t>
            </a:r>
          </a:p>
        </p:txBody>
      </p: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795338" y="4471988"/>
            <a:ext cx="6381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0 3 8</a:t>
            </a:r>
          </a:p>
        </p:txBody>
      </p:sp>
      <p:sp>
        <p:nvSpPr>
          <p:cNvPr id="12300" name="Text Box 13"/>
          <p:cNvSpPr txBox="1">
            <a:spLocks noChangeArrowheads="1"/>
          </p:cNvSpPr>
          <p:nvPr/>
        </p:nvSpPr>
        <p:spPr bwMode="auto">
          <a:xfrm>
            <a:off x="976313" y="4814888"/>
            <a:ext cx="685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1 3 0</a:t>
            </a:r>
          </a:p>
        </p:txBody>
      </p:sp>
      <p:sp>
        <p:nvSpPr>
          <p:cNvPr id="12301" name="Text Box 14"/>
          <p:cNvSpPr txBox="1">
            <a:spLocks noChangeArrowheads="1"/>
          </p:cNvSpPr>
          <p:nvPr/>
        </p:nvSpPr>
        <p:spPr bwMode="auto">
          <a:xfrm>
            <a:off x="1128713" y="5119688"/>
            <a:ext cx="685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0 5 0</a:t>
            </a:r>
          </a:p>
        </p:txBody>
      </p:sp>
      <p:sp>
        <p:nvSpPr>
          <p:cNvPr id="12302" name="Text Box 15"/>
          <p:cNvSpPr txBox="1">
            <a:spLocks noChangeArrowheads="1"/>
          </p:cNvSpPr>
          <p:nvPr/>
        </p:nvSpPr>
        <p:spPr bwMode="auto">
          <a:xfrm>
            <a:off x="1281113" y="5424488"/>
            <a:ext cx="533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0 0</a:t>
            </a:r>
          </a:p>
        </p:txBody>
      </p:sp>
      <p:sp>
        <p:nvSpPr>
          <p:cNvPr id="12303" name="Text Box 16"/>
          <p:cNvSpPr txBox="1">
            <a:spLocks noChangeArrowheads="1"/>
          </p:cNvSpPr>
          <p:nvPr/>
        </p:nvSpPr>
        <p:spPr bwMode="auto">
          <a:xfrm>
            <a:off x="762000" y="2986088"/>
            <a:ext cx="838200" cy="85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1 9,7,2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   2 3 2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      0 0     </a:t>
            </a:r>
          </a:p>
        </p:txBody>
      </p:sp>
      <p:sp>
        <p:nvSpPr>
          <p:cNvPr id="12304" name="Text Box 17"/>
          <p:cNvSpPr txBox="1">
            <a:spLocks noChangeArrowheads="1"/>
          </p:cNvSpPr>
          <p:nvPr/>
        </p:nvSpPr>
        <p:spPr bwMode="auto">
          <a:xfrm>
            <a:off x="1600200" y="2986088"/>
            <a:ext cx="838200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5,8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3,4   </a:t>
            </a:r>
          </a:p>
        </p:txBody>
      </p:sp>
      <p:sp>
        <p:nvSpPr>
          <p:cNvPr id="12305" name="Line 18"/>
          <p:cNvSpPr>
            <a:spLocks noChangeShapeType="1"/>
          </p:cNvSpPr>
          <p:nvPr/>
        </p:nvSpPr>
        <p:spPr bwMode="auto">
          <a:xfrm>
            <a:off x="1524000" y="3005138"/>
            <a:ext cx="0" cy="8953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6" name="Line 19"/>
          <p:cNvSpPr>
            <a:spLocks noChangeShapeType="1"/>
          </p:cNvSpPr>
          <p:nvPr/>
        </p:nvSpPr>
        <p:spPr bwMode="auto">
          <a:xfrm>
            <a:off x="1524000" y="3281363"/>
            <a:ext cx="5334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7" name="Text Box 20"/>
          <p:cNvSpPr txBox="1">
            <a:spLocks noChangeArrowheads="1"/>
          </p:cNvSpPr>
          <p:nvPr/>
        </p:nvSpPr>
        <p:spPr bwMode="auto">
          <a:xfrm>
            <a:off x="1052513" y="3071813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>
                <a:solidFill>
                  <a:srgbClr val="FFFF00"/>
                </a:solidFill>
                <a:latin typeface="Arial" pitchFamily="34" charset="0"/>
              </a:rPr>
              <a:t>\</a:t>
            </a:r>
          </a:p>
        </p:txBody>
      </p:sp>
      <p:sp>
        <p:nvSpPr>
          <p:cNvPr id="12308" name="Text Box 21"/>
          <p:cNvSpPr txBox="1">
            <a:spLocks noChangeArrowheads="1"/>
          </p:cNvSpPr>
          <p:nvPr/>
        </p:nvSpPr>
        <p:spPr bwMode="auto">
          <a:xfrm>
            <a:off x="2743200" y="2986088"/>
            <a:ext cx="838200" cy="115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8,2,1 6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3 0 1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   4 1 6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      0 0   </a:t>
            </a:r>
          </a:p>
        </p:txBody>
      </p:sp>
      <p:sp>
        <p:nvSpPr>
          <p:cNvPr id="12309" name="Text Box 22"/>
          <p:cNvSpPr txBox="1">
            <a:spLocks noChangeArrowheads="1"/>
          </p:cNvSpPr>
          <p:nvPr/>
        </p:nvSpPr>
        <p:spPr bwMode="auto">
          <a:xfrm>
            <a:off x="3505200" y="2986088"/>
            <a:ext cx="838200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5,2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1,5 8 </a:t>
            </a:r>
          </a:p>
        </p:txBody>
      </p:sp>
      <p:sp>
        <p:nvSpPr>
          <p:cNvPr id="12310" name="Line 23"/>
          <p:cNvSpPr>
            <a:spLocks noChangeShapeType="1"/>
          </p:cNvSpPr>
          <p:nvPr/>
        </p:nvSpPr>
        <p:spPr bwMode="auto">
          <a:xfrm>
            <a:off x="3505200" y="2986088"/>
            <a:ext cx="0" cy="1219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1" name="Line 24"/>
          <p:cNvSpPr>
            <a:spLocks noChangeShapeType="1"/>
          </p:cNvSpPr>
          <p:nvPr/>
        </p:nvSpPr>
        <p:spPr bwMode="auto">
          <a:xfrm>
            <a:off x="3505200" y="3262313"/>
            <a:ext cx="5334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2" name="Text Box 25"/>
          <p:cNvSpPr txBox="1">
            <a:spLocks noChangeArrowheads="1"/>
          </p:cNvSpPr>
          <p:nvPr/>
        </p:nvSpPr>
        <p:spPr bwMode="auto">
          <a:xfrm>
            <a:off x="1738313" y="3078163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>
                <a:solidFill>
                  <a:srgbClr val="FFFF00"/>
                </a:solidFill>
                <a:latin typeface="Arial" pitchFamily="34" charset="0"/>
              </a:rPr>
              <a:t>\</a:t>
            </a:r>
          </a:p>
        </p:txBody>
      </p:sp>
      <p:sp>
        <p:nvSpPr>
          <p:cNvPr id="12313" name="Text Box 26"/>
          <p:cNvSpPr txBox="1">
            <a:spLocks noChangeArrowheads="1"/>
          </p:cNvSpPr>
          <p:nvPr/>
        </p:nvSpPr>
        <p:spPr bwMode="auto">
          <a:xfrm>
            <a:off x="2847975" y="304323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>
                <a:solidFill>
                  <a:srgbClr val="FFFF00"/>
                </a:solidFill>
                <a:latin typeface="Arial" pitchFamily="34" charset="0"/>
              </a:rPr>
              <a:t>\</a:t>
            </a:r>
          </a:p>
        </p:txBody>
      </p:sp>
      <p:sp>
        <p:nvSpPr>
          <p:cNvPr id="12314" name="Text Box 27"/>
          <p:cNvSpPr txBox="1">
            <a:spLocks noChangeArrowheads="1"/>
          </p:cNvSpPr>
          <p:nvPr/>
        </p:nvSpPr>
        <p:spPr bwMode="auto">
          <a:xfrm>
            <a:off x="3624263" y="302418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>
                <a:solidFill>
                  <a:srgbClr val="FFFF00"/>
                </a:solidFill>
                <a:latin typeface="Arial" pitchFamily="34" charset="0"/>
              </a:rPr>
              <a:t>\</a:t>
            </a:r>
          </a:p>
        </p:txBody>
      </p:sp>
      <p:sp>
        <p:nvSpPr>
          <p:cNvPr id="12315" name="Text Box 28"/>
          <p:cNvSpPr txBox="1">
            <a:spLocks noChangeArrowheads="1"/>
          </p:cNvSpPr>
          <p:nvPr/>
        </p:nvSpPr>
        <p:spPr bwMode="auto">
          <a:xfrm>
            <a:off x="2667000" y="4281488"/>
            <a:ext cx="838200" cy="85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1 7,4 0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0 2 9 0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   0 0 0</a:t>
            </a:r>
          </a:p>
        </p:txBody>
      </p:sp>
      <p:sp>
        <p:nvSpPr>
          <p:cNvPr id="12316" name="Text Box 29"/>
          <p:cNvSpPr txBox="1">
            <a:spLocks noChangeArrowheads="1"/>
          </p:cNvSpPr>
          <p:nvPr/>
        </p:nvSpPr>
        <p:spPr bwMode="auto">
          <a:xfrm>
            <a:off x="3581400" y="4281488"/>
            <a:ext cx="838200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1,4 5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1 2</a:t>
            </a:r>
          </a:p>
        </p:txBody>
      </p:sp>
      <p:sp>
        <p:nvSpPr>
          <p:cNvPr id="12317" name="Line 30"/>
          <p:cNvSpPr>
            <a:spLocks noChangeShapeType="1"/>
          </p:cNvSpPr>
          <p:nvPr/>
        </p:nvSpPr>
        <p:spPr bwMode="auto">
          <a:xfrm>
            <a:off x="1800225" y="4281488"/>
            <a:ext cx="0" cy="13716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8" name="Line 31"/>
          <p:cNvSpPr>
            <a:spLocks noChangeShapeType="1"/>
          </p:cNvSpPr>
          <p:nvPr/>
        </p:nvSpPr>
        <p:spPr bwMode="auto">
          <a:xfrm>
            <a:off x="3581400" y="4281488"/>
            <a:ext cx="0" cy="838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9" name="Line 32"/>
          <p:cNvSpPr>
            <a:spLocks noChangeShapeType="1"/>
          </p:cNvSpPr>
          <p:nvPr/>
        </p:nvSpPr>
        <p:spPr bwMode="auto">
          <a:xfrm>
            <a:off x="3581400" y="4557713"/>
            <a:ext cx="6096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20" name="Text Box 33"/>
          <p:cNvSpPr txBox="1">
            <a:spLocks noChangeArrowheads="1"/>
          </p:cNvSpPr>
          <p:nvPr/>
        </p:nvSpPr>
        <p:spPr bwMode="auto">
          <a:xfrm>
            <a:off x="2952750" y="4352925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>
                <a:solidFill>
                  <a:srgbClr val="FFFF00"/>
                </a:solidFill>
                <a:latin typeface="Arial" pitchFamily="34" charset="0"/>
              </a:rPr>
              <a:t>\</a:t>
            </a:r>
          </a:p>
        </p:txBody>
      </p:sp>
      <p:sp>
        <p:nvSpPr>
          <p:cNvPr id="12321" name="Text Box 34"/>
          <p:cNvSpPr txBox="1">
            <a:spLocks noChangeArrowheads="1"/>
          </p:cNvSpPr>
          <p:nvPr/>
        </p:nvSpPr>
        <p:spPr bwMode="auto">
          <a:xfrm>
            <a:off x="3705225" y="4352925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>
                <a:solidFill>
                  <a:srgbClr val="FFFF00"/>
                </a:solidFill>
                <a:latin typeface="Arial" pitchFamily="34" charset="0"/>
              </a:rPr>
              <a:t>\</a:t>
            </a:r>
          </a:p>
        </p:txBody>
      </p:sp>
      <p:sp>
        <p:nvSpPr>
          <p:cNvPr id="36901" name="Oval 3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95800" y="4495800"/>
            <a:ext cx="304800" cy="3048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36902" name="Text Box 38"/>
          <p:cNvSpPr txBox="1">
            <a:spLocks noChangeArrowheads="1"/>
          </p:cNvSpPr>
          <p:nvPr/>
        </p:nvSpPr>
        <p:spPr bwMode="auto">
          <a:xfrm>
            <a:off x="4767263" y="4495800"/>
            <a:ext cx="437673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66FF33"/>
                </a:solidFill>
                <a:latin typeface="Arial" pitchFamily="34" charset="0"/>
              </a:rPr>
              <a:t>Tóm tắt: 	2,8m vải: 	   1 bộ quần áo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66FF33"/>
                </a:solidFill>
                <a:latin typeface="Arial" pitchFamily="34" charset="0"/>
              </a:rPr>
              <a:t>	429,5m vải: ... bộ quần áo? ... m vải?</a:t>
            </a:r>
          </a:p>
        </p:txBody>
      </p:sp>
      <p:sp>
        <p:nvSpPr>
          <p:cNvPr id="36903" name="Text Box 39"/>
          <p:cNvSpPr txBox="1">
            <a:spLocks noChangeArrowheads="1"/>
          </p:cNvSpPr>
          <p:nvPr/>
        </p:nvSpPr>
        <p:spPr bwMode="auto">
          <a:xfrm>
            <a:off x="4572000" y="5257800"/>
            <a:ext cx="4343400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1600" b="1" u="sng">
                <a:solidFill>
                  <a:srgbClr val="FFFFFF"/>
                </a:solidFill>
                <a:latin typeface="Arial" pitchFamily="34" charset="0"/>
              </a:rPr>
              <a:t>Bài giải</a:t>
            </a:r>
          </a:p>
          <a:p>
            <a:pPr algn="just"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Ta có: 429,5 : 2,8 = 153 (d</a:t>
            </a:r>
            <a:r>
              <a:rPr lang="vi-VN" sz="1600" b="1">
                <a:solidFill>
                  <a:srgbClr val="FFFFFF"/>
                </a:solidFill>
                <a:latin typeface="Arial" pitchFamily="34" charset="0"/>
              </a:rPr>
              <a:t>ư</a:t>
            </a: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 1,1). Vậy 429,5m vải may </a:t>
            </a:r>
            <a:r>
              <a:rPr lang="vi-VN" sz="16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ợc nhiều nhất là 153 bộ quần áo và còn thừa 1,1m vải.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Đáp số: 153 bộ; thừa 1,1m vải</a:t>
            </a:r>
          </a:p>
        </p:txBody>
      </p:sp>
      <p:sp>
        <p:nvSpPr>
          <p:cNvPr id="36904" name="Text Box 40"/>
          <p:cNvSpPr txBox="1">
            <a:spLocks noChangeArrowheads="1"/>
          </p:cNvSpPr>
          <p:nvPr/>
        </p:nvSpPr>
        <p:spPr bwMode="auto">
          <a:xfrm>
            <a:off x="4876800" y="4495800"/>
            <a:ext cx="4038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100000"/>
              </a:spcBef>
              <a:spcAft>
                <a:spcPct val="100000"/>
              </a:spcAft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May mỗi bộ quần áo hết 2,8m vải. Hỏi có 429,5m vải thì may </a:t>
            </a:r>
            <a:r>
              <a:rPr lang="vi-VN" sz="16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ợc nhiều nhất bao nhiêu bộ quần áo nh</a:t>
            </a:r>
            <a:r>
              <a:rPr lang="vi-VN" sz="1600" b="1">
                <a:solidFill>
                  <a:srgbClr val="FFFFFF"/>
                </a:solidFill>
                <a:latin typeface="Arial" pitchFamily="34" charset="0"/>
              </a:rPr>
              <a:t>ư</a:t>
            </a: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 thế và còn thừa mấy mét vải?</a:t>
            </a:r>
            <a:endParaRPr lang="en-US" sz="1600" b="1" i="1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2326" name="Text Box 42"/>
          <p:cNvSpPr txBox="1">
            <a:spLocks noChangeArrowheads="1"/>
          </p:cNvSpPr>
          <p:nvPr/>
        </p:nvSpPr>
        <p:spPr bwMode="auto">
          <a:xfrm>
            <a:off x="1371600" y="533400"/>
            <a:ext cx="647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u="sng">
                <a:solidFill>
                  <a:schemeClr val="bg1"/>
                </a:solidFill>
                <a:latin typeface="Arial" pitchFamily="34" charset="0"/>
              </a:rPr>
              <a:t>Toán:</a:t>
            </a:r>
            <a:r>
              <a:rPr lang="en-US" sz="1600">
                <a:latin typeface="Arial" pitchFamily="34" charset="0"/>
              </a:rPr>
              <a:t> </a:t>
            </a:r>
            <a:r>
              <a:rPr lang="en-US" sz="1600" b="1">
                <a:solidFill>
                  <a:srgbClr val="FFFF00"/>
                </a:solidFill>
                <a:latin typeface="Arial" pitchFamily="34" charset="0"/>
              </a:rPr>
              <a:t>CHIA MỘT SỐ THẬP PHÂN CHO MỘT SỐ THẬP PHÂN</a:t>
            </a:r>
          </a:p>
        </p:txBody>
      </p:sp>
      <p:sp>
        <p:nvSpPr>
          <p:cNvPr id="12327" name="Text Box 43"/>
          <p:cNvSpPr txBox="1">
            <a:spLocks noChangeArrowheads="1"/>
          </p:cNvSpPr>
          <p:nvPr/>
        </p:nvSpPr>
        <p:spPr bwMode="auto">
          <a:xfrm>
            <a:off x="4191000" y="914400"/>
            <a:ext cx="1447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E7F620"/>
                </a:solidFill>
                <a:latin typeface="Arial" pitchFamily="34" charset="0"/>
                <a:sym typeface="Wingdings" pitchFamily="2" charset="2"/>
              </a:rPr>
              <a:t></a:t>
            </a:r>
          </a:p>
        </p:txBody>
      </p:sp>
      <p:sp>
        <p:nvSpPr>
          <p:cNvPr id="12328" name="Line 44"/>
          <p:cNvSpPr>
            <a:spLocks noChangeShapeType="1"/>
          </p:cNvSpPr>
          <p:nvPr/>
        </p:nvSpPr>
        <p:spPr bwMode="auto">
          <a:xfrm>
            <a:off x="50292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chemeClr val="bg1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29" name="Line 45"/>
          <p:cNvSpPr>
            <a:spLocks noChangeShapeType="1"/>
          </p:cNvSpPr>
          <p:nvPr/>
        </p:nvSpPr>
        <p:spPr bwMode="auto">
          <a:xfrm>
            <a:off x="3048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rgbClr val="FFFFFF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30" name="Text Box 46"/>
          <p:cNvSpPr txBox="1">
            <a:spLocks noChangeArrowheads="1"/>
          </p:cNvSpPr>
          <p:nvPr/>
        </p:nvSpPr>
        <p:spPr bwMode="auto">
          <a:xfrm>
            <a:off x="138113" y="2743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O</a:t>
            </a:r>
          </a:p>
        </p:txBody>
      </p:sp>
      <p:sp>
        <p:nvSpPr>
          <p:cNvPr id="12331" name="Text Box 47"/>
          <p:cNvSpPr txBox="1">
            <a:spLocks noChangeArrowheads="1"/>
          </p:cNvSpPr>
          <p:nvPr/>
        </p:nvSpPr>
        <p:spPr bwMode="auto">
          <a:xfrm>
            <a:off x="138113" y="15240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2332" name="Text Box 48"/>
          <p:cNvSpPr txBox="1">
            <a:spLocks noChangeArrowheads="1"/>
          </p:cNvSpPr>
          <p:nvPr/>
        </p:nvSpPr>
        <p:spPr bwMode="auto">
          <a:xfrm>
            <a:off x="152400" y="3519488"/>
            <a:ext cx="457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12333" name="Text Box 49"/>
          <p:cNvSpPr txBox="1">
            <a:spLocks noChangeArrowheads="1"/>
          </p:cNvSpPr>
          <p:nvPr/>
        </p:nvSpPr>
        <p:spPr bwMode="auto">
          <a:xfrm>
            <a:off x="138113" y="3138488"/>
            <a:ext cx="457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S</a:t>
            </a:r>
          </a:p>
        </p:txBody>
      </p:sp>
      <p:sp>
        <p:nvSpPr>
          <p:cNvPr id="12334" name="Text Box 50"/>
          <p:cNvSpPr txBox="1">
            <a:spLocks noChangeArrowheads="1"/>
          </p:cNvSpPr>
          <p:nvPr/>
        </p:nvSpPr>
        <p:spPr bwMode="auto">
          <a:xfrm>
            <a:off x="138113" y="2376488"/>
            <a:ext cx="457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N</a:t>
            </a:r>
          </a:p>
        </p:txBody>
      </p:sp>
      <p:sp>
        <p:nvSpPr>
          <p:cNvPr id="12335" name="Text Box 51"/>
          <p:cNvSpPr txBox="1">
            <a:spLocks noChangeArrowheads="1"/>
          </p:cNvSpPr>
          <p:nvPr/>
        </p:nvSpPr>
        <p:spPr bwMode="auto">
          <a:xfrm>
            <a:off x="138113" y="1995488"/>
            <a:ext cx="457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Đ</a:t>
            </a:r>
          </a:p>
        </p:txBody>
      </p:sp>
      <p:sp>
        <p:nvSpPr>
          <p:cNvPr id="36916" name="Oval 52"/>
          <p:cNvSpPr>
            <a:spLocks noChangeArrowheads="1"/>
          </p:cNvSpPr>
          <p:nvPr/>
        </p:nvSpPr>
        <p:spPr bwMode="auto">
          <a:xfrm>
            <a:off x="109538" y="1981200"/>
            <a:ext cx="381000" cy="3810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>
              <a:latin typeface="Arial" pitchFamily="34" charset="0"/>
            </a:endParaRPr>
          </a:p>
        </p:txBody>
      </p:sp>
      <p:sp>
        <p:nvSpPr>
          <p:cNvPr id="36917" name="Oval 53"/>
          <p:cNvSpPr>
            <a:spLocks noChangeArrowheads="1"/>
          </p:cNvSpPr>
          <p:nvPr/>
        </p:nvSpPr>
        <p:spPr bwMode="auto">
          <a:xfrm>
            <a:off x="123825" y="3505200"/>
            <a:ext cx="381000" cy="3810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>
              <a:latin typeface="Arial" pitchFamily="34" charset="0"/>
            </a:endParaRPr>
          </a:p>
        </p:txBody>
      </p:sp>
      <p:sp>
        <p:nvSpPr>
          <p:cNvPr id="12338" name="Oval 54"/>
          <p:cNvSpPr>
            <a:spLocks noChangeArrowheads="1"/>
          </p:cNvSpPr>
          <p:nvPr/>
        </p:nvSpPr>
        <p:spPr bwMode="auto">
          <a:xfrm>
            <a:off x="4495800" y="2605088"/>
            <a:ext cx="304800" cy="3048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12339" name="Text Box 55"/>
          <p:cNvSpPr txBox="1">
            <a:spLocks noChangeArrowheads="1"/>
          </p:cNvSpPr>
          <p:nvPr/>
        </p:nvSpPr>
        <p:spPr bwMode="auto">
          <a:xfrm>
            <a:off x="4800600" y="2636838"/>
            <a:ext cx="1371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66FF33"/>
                </a:solidFill>
                <a:latin typeface="Arial" pitchFamily="34" charset="0"/>
              </a:rPr>
              <a:t>Tóm tắt:  	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66FF33"/>
                </a:solidFill>
                <a:latin typeface="Arial" pitchFamily="34" charset="0"/>
              </a:rPr>
              <a:t>4,5</a:t>
            </a:r>
            <a:r>
              <a:rPr lang="en-US" sz="1600" b="1" i="1">
                <a:solidFill>
                  <a:srgbClr val="66FF33"/>
                </a:solidFill>
                <a:latin typeface="Arial" pitchFamily="34" charset="0"/>
              </a:rPr>
              <a:t>l</a:t>
            </a:r>
            <a:r>
              <a:rPr lang="en-US" sz="1600" b="1">
                <a:solidFill>
                  <a:srgbClr val="66FF33"/>
                </a:solidFill>
                <a:latin typeface="Arial" pitchFamily="34" charset="0"/>
              </a:rPr>
              <a:t> : 3,42kg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 b="1">
                <a:solidFill>
                  <a:srgbClr val="66FF33"/>
                </a:solidFill>
                <a:latin typeface="Arial" pitchFamily="34" charset="0"/>
              </a:rPr>
              <a:t>8 </a:t>
            </a:r>
            <a:r>
              <a:rPr lang="en-US" sz="1600" b="1" i="1">
                <a:solidFill>
                  <a:srgbClr val="66FF33"/>
                </a:solidFill>
                <a:latin typeface="Arial" pitchFamily="34" charset="0"/>
              </a:rPr>
              <a:t>l   </a:t>
            </a:r>
            <a:r>
              <a:rPr lang="en-US" sz="1600" b="1">
                <a:solidFill>
                  <a:srgbClr val="66FF33"/>
                </a:solidFill>
                <a:latin typeface="Arial" pitchFamily="34" charset="0"/>
              </a:rPr>
              <a:t>: </a:t>
            </a:r>
            <a:r>
              <a:rPr lang="en-US" sz="1600">
                <a:solidFill>
                  <a:srgbClr val="66FF33"/>
                </a:solidFill>
                <a:latin typeface="Arial" pitchFamily="34" charset="0"/>
              </a:rPr>
              <a:t>...</a:t>
            </a:r>
            <a:r>
              <a:rPr lang="en-US" sz="1600" b="1">
                <a:solidFill>
                  <a:srgbClr val="66FF33"/>
                </a:solidFill>
                <a:latin typeface="Arial" pitchFamily="34" charset="0"/>
              </a:rPr>
              <a:t> kg ?</a:t>
            </a:r>
          </a:p>
        </p:txBody>
      </p:sp>
      <p:sp>
        <p:nvSpPr>
          <p:cNvPr id="12340" name="Text Box 56"/>
          <p:cNvSpPr txBox="1">
            <a:spLocks noChangeArrowheads="1"/>
          </p:cNvSpPr>
          <p:nvPr/>
        </p:nvSpPr>
        <p:spPr bwMode="auto">
          <a:xfrm>
            <a:off x="6019800" y="2636838"/>
            <a:ext cx="2590800" cy="188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1600" b="1" u="sng">
                <a:solidFill>
                  <a:srgbClr val="FFFFFF"/>
                </a:solidFill>
                <a:latin typeface="Arial" pitchFamily="34" charset="0"/>
              </a:rPr>
              <a:t>Bài giải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1 lít dầu hoả cân nặng là: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3,42 : 4,5 = 0,76 (kg)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8 lít dầu hoả cân nặng là: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0,76 </a:t>
            </a:r>
            <a:r>
              <a:rPr lang="en-US" sz="1600">
                <a:solidFill>
                  <a:srgbClr val="FFFFFF"/>
                </a:solidFill>
                <a:latin typeface="Arial" pitchFamily="34" charset="0"/>
              </a:rPr>
              <a:t>x</a:t>
            </a: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 8 = 6,08 (kg)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</a:rPr>
              <a:t>Đáp số: 6,08 kg</a:t>
            </a:r>
          </a:p>
        </p:txBody>
      </p:sp>
      <p:sp>
        <p:nvSpPr>
          <p:cNvPr id="12341" name="Line 57"/>
          <p:cNvSpPr>
            <a:spLocks noChangeShapeType="1"/>
          </p:cNvSpPr>
          <p:nvPr/>
        </p:nvSpPr>
        <p:spPr bwMode="auto">
          <a:xfrm>
            <a:off x="4343400" y="2590800"/>
            <a:ext cx="0" cy="4267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22" name="Text Box 58"/>
          <p:cNvSpPr txBox="1">
            <a:spLocks noChangeArrowheads="1"/>
          </p:cNvSpPr>
          <p:nvPr/>
        </p:nvSpPr>
        <p:spPr bwMode="auto">
          <a:xfrm>
            <a:off x="304800" y="23622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36923" name="Oval 59"/>
          <p:cNvSpPr>
            <a:spLocks noChangeArrowheads="1"/>
          </p:cNvSpPr>
          <p:nvPr/>
        </p:nvSpPr>
        <p:spPr bwMode="auto">
          <a:xfrm>
            <a:off x="1981200" y="5334000"/>
            <a:ext cx="2209800" cy="1447800"/>
          </a:xfrm>
          <a:prstGeom prst="ellipse">
            <a:avLst/>
          </a:prstGeom>
          <a:solidFill>
            <a:schemeClr val="bg1"/>
          </a:solidFill>
          <a:ln w="9525">
            <a:solidFill>
              <a:srgbClr val="66FF33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rgbClr val="0000FF"/>
                </a:solidFill>
                <a:latin typeface="Arial" pitchFamily="34" charset="0"/>
              </a:rPr>
              <a:t>4 2 9,5      2,8</a:t>
            </a:r>
          </a:p>
          <a:p>
            <a:r>
              <a:rPr lang="en-US" sz="1800" b="1">
                <a:solidFill>
                  <a:srgbClr val="0000FF"/>
                </a:solidFill>
                <a:latin typeface="Arial" pitchFamily="34" charset="0"/>
              </a:rPr>
              <a:t>1 4 9          1 5 3</a:t>
            </a:r>
          </a:p>
          <a:p>
            <a:r>
              <a:rPr lang="en-US" sz="1800" b="1">
                <a:solidFill>
                  <a:srgbClr val="0000FF"/>
                </a:solidFill>
                <a:latin typeface="Arial" pitchFamily="34" charset="0"/>
              </a:rPr>
              <a:t>   0 9 5</a:t>
            </a:r>
          </a:p>
          <a:p>
            <a:r>
              <a:rPr lang="en-US" sz="1800" b="1">
                <a:solidFill>
                  <a:srgbClr val="0000FF"/>
                </a:solidFill>
                <a:latin typeface="Arial" pitchFamily="34" charset="0"/>
              </a:rPr>
              <a:t>      1 1</a:t>
            </a:r>
          </a:p>
        </p:txBody>
      </p:sp>
      <p:sp>
        <p:nvSpPr>
          <p:cNvPr id="36924" name="Text Box 60"/>
          <p:cNvSpPr txBox="1">
            <a:spLocks noChangeArrowheads="1"/>
          </p:cNvSpPr>
          <p:nvPr/>
        </p:nvSpPr>
        <p:spPr bwMode="auto">
          <a:xfrm>
            <a:off x="2771775" y="5591175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>
                <a:solidFill>
                  <a:srgbClr val="0000FF"/>
                </a:solidFill>
                <a:latin typeface="Arial" pitchFamily="34" charset="0"/>
              </a:rPr>
              <a:t>\</a:t>
            </a:r>
          </a:p>
        </p:txBody>
      </p:sp>
      <p:sp>
        <p:nvSpPr>
          <p:cNvPr id="36925" name="Text Box 61"/>
          <p:cNvSpPr txBox="1">
            <a:spLocks noChangeArrowheads="1"/>
          </p:cNvSpPr>
          <p:nvPr/>
        </p:nvSpPr>
        <p:spPr bwMode="auto">
          <a:xfrm>
            <a:off x="3395663" y="557688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>
                <a:solidFill>
                  <a:srgbClr val="0000FF"/>
                </a:solidFill>
                <a:latin typeface="Arial" pitchFamily="34" charset="0"/>
              </a:rPr>
              <a:t>\</a:t>
            </a:r>
          </a:p>
        </p:txBody>
      </p:sp>
      <p:sp>
        <p:nvSpPr>
          <p:cNvPr id="36926" name="Line 62"/>
          <p:cNvSpPr>
            <a:spLocks noChangeShapeType="1"/>
          </p:cNvSpPr>
          <p:nvPr/>
        </p:nvSpPr>
        <p:spPr bwMode="auto">
          <a:xfrm>
            <a:off x="3200400" y="5486400"/>
            <a:ext cx="0" cy="1066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27" name="Line 63"/>
          <p:cNvSpPr>
            <a:spLocks noChangeShapeType="1"/>
          </p:cNvSpPr>
          <p:nvPr/>
        </p:nvSpPr>
        <p:spPr bwMode="auto">
          <a:xfrm>
            <a:off x="3200400" y="5772150"/>
            <a:ext cx="685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69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69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36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6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369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36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369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69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69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0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52" dur="2000"/>
                                        <p:tgtEl>
                                          <p:spTgt spid="36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5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36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6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6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6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6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6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04" grpId="0"/>
      <p:bldP spid="36916" grpId="0" animBg="1"/>
      <p:bldP spid="36916" grpId="1" animBg="1"/>
      <p:bldP spid="36917" grpId="0" animBg="1"/>
      <p:bldP spid="36917" grpId="1" animBg="1"/>
      <p:bldP spid="36922" grpId="0"/>
      <p:bldP spid="36922" grpId="1"/>
      <p:bldP spid="36923" grpId="0" animBg="1"/>
      <p:bldP spid="36924" grpId="0"/>
      <p:bldP spid="36925" grpId="0"/>
      <p:bldP spid="36926" grpId="0" animBg="1"/>
      <p:bldP spid="369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752600" y="381000"/>
            <a:ext cx="609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 u="sng">
                <a:solidFill>
                  <a:schemeClr val="bg1"/>
                </a:solidFill>
                <a:latin typeface="Arial" pitchFamily="34" charset="0"/>
              </a:rPr>
              <a:t>Toán:</a:t>
            </a:r>
            <a:r>
              <a:rPr lang="en-US" sz="1400">
                <a:latin typeface="Arial" pitchFamily="34" charset="0"/>
              </a:rPr>
              <a:t> 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CHIA MỘT SỐ THẬP PHÂN CHO MỘT SỐ THẬP PHÂN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4191000" y="914400"/>
            <a:ext cx="1447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E7F620"/>
                </a:solidFill>
                <a:latin typeface="Arial" pitchFamily="34" charset="0"/>
                <a:sym typeface="Wingdings" pitchFamily="2" charset="2"/>
              </a:rPr>
              <a:t>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09600" y="1377950"/>
            <a:ext cx="830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a) Ví dụ 1: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Một thanh sắt dài 6,2dm cân nặng 23,56 kg. Hỏi 1dm của thanh sắt 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ó cân nặng bao nhiêu ki-lô-gam?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286000" y="2055813"/>
            <a:ext cx="441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Ta phải thực hiện phép chia: 23,56 : 6,2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? (kg)</a:t>
            </a:r>
            <a:endParaRPr lang="en-US" sz="1400" b="1">
              <a:solidFill>
                <a:srgbClr val="FFFFFF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685800" y="3048000"/>
            <a:ext cx="411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>
                <a:solidFill>
                  <a:srgbClr val="FFFF00"/>
                </a:solidFill>
                <a:latin typeface="Arial" pitchFamily="34" charset="0"/>
              </a:rPr>
              <a:t>*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Thông th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ờng ta 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ặt tính rồi làm nh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sau: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4103" name="Line 27"/>
          <p:cNvSpPr>
            <a:spLocks noChangeShapeType="1"/>
          </p:cNvSpPr>
          <p:nvPr/>
        </p:nvSpPr>
        <p:spPr bwMode="auto">
          <a:xfrm>
            <a:off x="50292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chemeClr val="bg1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28"/>
          <p:cNvSpPr>
            <a:spLocks noChangeShapeType="1"/>
          </p:cNvSpPr>
          <p:nvPr/>
        </p:nvSpPr>
        <p:spPr bwMode="auto">
          <a:xfrm>
            <a:off x="3048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rgbClr val="FFFFFF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06" name="Text Box 62"/>
          <p:cNvSpPr txBox="1">
            <a:spLocks noChangeArrowheads="1"/>
          </p:cNvSpPr>
          <p:nvPr/>
        </p:nvSpPr>
        <p:spPr bwMode="auto">
          <a:xfrm>
            <a:off x="2286000" y="2443163"/>
            <a:ext cx="4419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Ta có: 	23,56 : 6,2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(23,56 x 10) : (6,2 x 10)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	23,56 : 6,2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235,6 : 62</a:t>
            </a:r>
          </a:p>
        </p:txBody>
      </p:sp>
      <p:sp>
        <p:nvSpPr>
          <p:cNvPr id="6209" name="Text Box 65"/>
          <p:cNvSpPr txBox="1">
            <a:spLocks noChangeArrowheads="1"/>
          </p:cNvSpPr>
          <p:nvPr/>
        </p:nvSpPr>
        <p:spPr bwMode="auto">
          <a:xfrm>
            <a:off x="762000" y="34290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2 3,5 6</a:t>
            </a:r>
          </a:p>
        </p:txBody>
      </p:sp>
      <p:sp>
        <p:nvSpPr>
          <p:cNvPr id="6212" name="Text Box 68"/>
          <p:cNvSpPr txBox="1">
            <a:spLocks noChangeArrowheads="1"/>
          </p:cNvSpPr>
          <p:nvPr/>
        </p:nvSpPr>
        <p:spPr bwMode="auto">
          <a:xfrm>
            <a:off x="1500188" y="3419475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6,2</a:t>
            </a:r>
          </a:p>
        </p:txBody>
      </p:sp>
      <p:sp>
        <p:nvSpPr>
          <p:cNvPr id="4108" name="Text Box 79"/>
          <p:cNvSpPr txBox="1">
            <a:spLocks noChangeArrowheads="1"/>
          </p:cNvSpPr>
          <p:nvPr/>
        </p:nvSpPr>
        <p:spPr bwMode="auto">
          <a:xfrm>
            <a:off x="0" y="27432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O</a:t>
            </a:r>
          </a:p>
        </p:txBody>
      </p:sp>
      <p:sp>
        <p:nvSpPr>
          <p:cNvPr id="4109" name="Text Box 80"/>
          <p:cNvSpPr txBox="1">
            <a:spLocks noChangeArrowheads="1"/>
          </p:cNvSpPr>
          <p:nvPr/>
        </p:nvSpPr>
        <p:spPr bwMode="auto">
          <a:xfrm>
            <a:off x="0" y="15240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4110" name="Text Box 81"/>
          <p:cNvSpPr txBox="1">
            <a:spLocks noChangeArrowheads="1"/>
          </p:cNvSpPr>
          <p:nvPr/>
        </p:nvSpPr>
        <p:spPr bwMode="auto">
          <a:xfrm>
            <a:off x="14288" y="3519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4111" name="Text Box 82"/>
          <p:cNvSpPr txBox="1">
            <a:spLocks noChangeArrowheads="1"/>
          </p:cNvSpPr>
          <p:nvPr/>
        </p:nvSpPr>
        <p:spPr bwMode="auto">
          <a:xfrm>
            <a:off x="0" y="3138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S</a:t>
            </a:r>
          </a:p>
        </p:txBody>
      </p:sp>
      <p:sp>
        <p:nvSpPr>
          <p:cNvPr id="4112" name="Text Box 83"/>
          <p:cNvSpPr txBox="1">
            <a:spLocks noChangeArrowheads="1"/>
          </p:cNvSpPr>
          <p:nvPr/>
        </p:nvSpPr>
        <p:spPr bwMode="auto">
          <a:xfrm>
            <a:off x="0" y="2376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N</a:t>
            </a:r>
          </a:p>
        </p:txBody>
      </p:sp>
      <p:sp>
        <p:nvSpPr>
          <p:cNvPr id="6228" name="Text Box 84"/>
          <p:cNvSpPr txBox="1">
            <a:spLocks noChangeArrowheads="1"/>
          </p:cNvSpPr>
          <p:nvPr/>
        </p:nvSpPr>
        <p:spPr bwMode="auto">
          <a:xfrm>
            <a:off x="3200400" y="3367088"/>
            <a:ext cx="4876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Phần thập phân của số 6,2 có một chữ số.</a:t>
            </a:r>
          </a:p>
        </p:txBody>
      </p:sp>
      <p:sp>
        <p:nvSpPr>
          <p:cNvPr id="6229" name="Text Box 85"/>
          <p:cNvSpPr txBox="1">
            <a:spLocks noChangeArrowheads="1"/>
          </p:cNvSpPr>
          <p:nvPr/>
        </p:nvSpPr>
        <p:spPr bwMode="auto">
          <a:xfrm>
            <a:off x="3200400" y="3716338"/>
            <a:ext cx="57912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Chuyển  dấu  phẩy  của số  23,56  sang  bên phải một chữ  số </a:t>
            </a:r>
          </a:p>
          <a:p>
            <a:pPr algn="just">
              <a:spcBef>
                <a:spcPct val="50000"/>
              </a:spcBef>
            </a:pP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ợc 235,6; </a:t>
            </a:r>
          </a:p>
        </p:txBody>
      </p:sp>
      <p:sp>
        <p:nvSpPr>
          <p:cNvPr id="6230" name="Text Box 86"/>
          <p:cNvSpPr txBox="1">
            <a:spLocks noChangeArrowheads="1"/>
          </p:cNvSpPr>
          <p:nvPr/>
        </p:nvSpPr>
        <p:spPr bwMode="auto">
          <a:xfrm>
            <a:off x="3200400" y="4572000"/>
            <a:ext cx="518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Thực hiện phép chia 235,6 : 62.</a:t>
            </a:r>
          </a:p>
        </p:txBody>
      </p:sp>
      <p:sp>
        <p:nvSpPr>
          <p:cNvPr id="6250" name="Line 106"/>
          <p:cNvSpPr>
            <a:spLocks noChangeShapeType="1"/>
          </p:cNvSpPr>
          <p:nvPr/>
        </p:nvSpPr>
        <p:spPr bwMode="auto">
          <a:xfrm>
            <a:off x="1524000" y="3748088"/>
            <a:ext cx="471488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51" name="Line 107"/>
          <p:cNvSpPr>
            <a:spLocks noChangeShapeType="1"/>
          </p:cNvSpPr>
          <p:nvPr/>
        </p:nvSpPr>
        <p:spPr bwMode="auto">
          <a:xfrm>
            <a:off x="1524000" y="3505200"/>
            <a:ext cx="0" cy="762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53" name="Text Box 109"/>
          <p:cNvSpPr txBox="1">
            <a:spLocks noChangeArrowheads="1"/>
          </p:cNvSpPr>
          <p:nvPr/>
        </p:nvSpPr>
        <p:spPr bwMode="auto">
          <a:xfrm>
            <a:off x="3886200" y="4129088"/>
            <a:ext cx="533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   bỏ dấu phẩy ở số 6,2 </a:t>
            </a: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ợc 62.</a:t>
            </a:r>
            <a:endParaRPr lang="en-US" sz="1400">
              <a:latin typeface="Arial" pitchFamily="34" charset="0"/>
            </a:endParaRPr>
          </a:p>
        </p:txBody>
      </p:sp>
      <p:sp>
        <p:nvSpPr>
          <p:cNvPr id="4119" name="Text Box 115"/>
          <p:cNvSpPr txBox="1">
            <a:spLocks noChangeArrowheads="1"/>
          </p:cNvSpPr>
          <p:nvPr/>
        </p:nvSpPr>
        <p:spPr bwMode="auto">
          <a:xfrm>
            <a:off x="0" y="1995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Đ</a:t>
            </a:r>
          </a:p>
        </p:txBody>
      </p:sp>
      <p:sp>
        <p:nvSpPr>
          <p:cNvPr id="6260" name="Text Box 116"/>
          <p:cNvSpPr txBox="1">
            <a:spLocks noChangeArrowheads="1"/>
          </p:cNvSpPr>
          <p:nvPr/>
        </p:nvSpPr>
        <p:spPr bwMode="auto">
          <a:xfrm>
            <a:off x="1204913" y="3429000"/>
            <a:ext cx="228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6261" name="Text Box 117"/>
          <p:cNvSpPr txBox="1">
            <a:spLocks noChangeArrowheads="1"/>
          </p:cNvSpPr>
          <p:nvPr/>
        </p:nvSpPr>
        <p:spPr bwMode="auto">
          <a:xfrm>
            <a:off x="1662113" y="3414713"/>
            <a:ext cx="228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6262" name="Text Box 118"/>
          <p:cNvSpPr txBox="1">
            <a:spLocks noChangeArrowheads="1"/>
          </p:cNvSpPr>
          <p:nvPr/>
        </p:nvSpPr>
        <p:spPr bwMode="auto">
          <a:xfrm>
            <a:off x="1052513" y="3562350"/>
            <a:ext cx="228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6263" name="Text Box 119"/>
          <p:cNvSpPr txBox="1">
            <a:spLocks noChangeArrowheads="1"/>
          </p:cNvSpPr>
          <p:nvPr/>
        </p:nvSpPr>
        <p:spPr bwMode="auto">
          <a:xfrm>
            <a:off x="1609725" y="3548063"/>
            <a:ext cx="228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6264" name="Text Box 120"/>
          <p:cNvSpPr txBox="1">
            <a:spLocks noChangeArrowheads="1"/>
          </p:cNvSpPr>
          <p:nvPr/>
        </p:nvSpPr>
        <p:spPr bwMode="auto">
          <a:xfrm>
            <a:off x="180975" y="2362200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6265" name="Line 121"/>
          <p:cNvSpPr>
            <a:spLocks noChangeShapeType="1"/>
          </p:cNvSpPr>
          <p:nvPr/>
        </p:nvSpPr>
        <p:spPr bwMode="auto">
          <a:xfrm>
            <a:off x="3248025" y="1690688"/>
            <a:ext cx="609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66" name="Line 122"/>
          <p:cNvSpPr>
            <a:spLocks noChangeShapeType="1"/>
          </p:cNvSpPr>
          <p:nvPr/>
        </p:nvSpPr>
        <p:spPr bwMode="auto">
          <a:xfrm>
            <a:off x="4724400" y="1704975"/>
            <a:ext cx="838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67" name="Line 123"/>
          <p:cNvSpPr>
            <a:spLocks noChangeShapeType="1"/>
          </p:cNvSpPr>
          <p:nvPr/>
        </p:nvSpPr>
        <p:spPr bwMode="auto">
          <a:xfrm>
            <a:off x="5943600" y="1704975"/>
            <a:ext cx="45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68" name="Line 124"/>
          <p:cNvSpPr>
            <a:spLocks noChangeShapeType="1"/>
          </p:cNvSpPr>
          <p:nvPr/>
        </p:nvSpPr>
        <p:spPr bwMode="auto">
          <a:xfrm>
            <a:off x="1676400" y="1981200"/>
            <a:ext cx="838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entr" presetSubtype="0" repeatCount="4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0" dur="500"/>
                                        <p:tgtEl>
                                          <p:spTgt spid="6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6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6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6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6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240"/>
                            </p:stCondLst>
                            <p:childTnLst>
                              <p:par>
                                <p:cTn id="7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740"/>
                            </p:stCondLst>
                            <p:childTnLst>
                              <p:par>
                                <p:cTn id="8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6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240"/>
                            </p:stCondLst>
                            <p:childTnLst>
                              <p:par>
                                <p:cTn id="8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6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6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6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320"/>
                            </p:stCondLst>
                            <p:childTnLst>
                              <p:par>
                                <p:cTn id="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6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6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160"/>
                            </p:stCondLst>
                            <p:childTnLst>
                              <p:par>
                                <p:cTn id="11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3160"/>
                            </p:stCondLst>
                            <p:childTnLst>
                              <p:par>
                                <p:cTn id="1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2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5" dur="80"/>
                                        <p:tgtEl>
                                          <p:spTgt spid="6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6" dur="80"/>
                                        <p:tgtEl>
                                          <p:spTgt spid="6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80"/>
                                        <p:tgtEl>
                                          <p:spTgt spid="6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62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4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9" grpId="0"/>
      <p:bldP spid="6150" grpId="0"/>
      <p:bldP spid="6156" grpId="0"/>
      <p:bldP spid="6206" grpId="0"/>
      <p:bldP spid="6209" grpId="0"/>
      <p:bldP spid="6212" grpId="0"/>
      <p:bldP spid="6228" grpId="0"/>
      <p:bldP spid="6229" grpId="0"/>
      <p:bldP spid="6230" grpId="0"/>
      <p:bldP spid="6250" grpId="0" animBg="1"/>
      <p:bldP spid="6251" grpId="0" animBg="1"/>
      <p:bldP spid="6253" grpId="0"/>
      <p:bldP spid="6260" grpId="0"/>
      <p:bldP spid="6261" grpId="0"/>
      <p:bldP spid="6262" grpId="0"/>
      <p:bldP spid="6263" grpId="0"/>
      <p:bldP spid="6264" grpId="0"/>
      <p:bldP spid="6264" grpId="1"/>
      <p:bldP spid="6265" grpId="0" animBg="1"/>
      <p:bldP spid="6266" grpId="0" animBg="1"/>
      <p:bldP spid="6267" grpId="0" animBg="1"/>
      <p:bldP spid="62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752600" y="533400"/>
            <a:ext cx="609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 u="sng">
                <a:solidFill>
                  <a:schemeClr val="bg1"/>
                </a:solidFill>
                <a:latin typeface="Arial" pitchFamily="34" charset="0"/>
              </a:rPr>
              <a:t>Toán:</a:t>
            </a:r>
            <a:r>
              <a:rPr lang="en-US" sz="1400">
                <a:latin typeface="Arial" pitchFamily="34" charset="0"/>
              </a:rPr>
              <a:t> 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CHIA MỘT SỐ THẬP PHÂN CHO MỘT SỐ THẬP PHÂN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191000" y="914400"/>
            <a:ext cx="1447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E7F620"/>
                </a:solidFill>
                <a:latin typeface="Arial" pitchFamily="34" charset="0"/>
                <a:sym typeface="Wingdings" pitchFamily="2" charset="2"/>
              </a:rPr>
              <a:t>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609600" y="1377950"/>
            <a:ext cx="830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a) Ví dụ 1: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Một thanh sắt dài 6,2dm cân nặng 23,56 kg. Hỏi 1dm của thanh sắt 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ó cân nặng bao nhiêu ki-lô-gam?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286000" y="2055813"/>
            <a:ext cx="441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Ta phải thực hiện phép chia: 23,56 : 6,2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? (kg)</a:t>
            </a:r>
            <a:endParaRPr lang="en-US" sz="1400" b="1">
              <a:solidFill>
                <a:srgbClr val="FFFFFF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85800" y="3048000"/>
            <a:ext cx="411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>
                <a:solidFill>
                  <a:srgbClr val="FFFF00"/>
                </a:solidFill>
                <a:latin typeface="Arial" pitchFamily="34" charset="0"/>
              </a:rPr>
              <a:t>*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Thông th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ờng ta 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ặt tính rồi làm nh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sau: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50292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chemeClr val="bg1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rgbClr val="FFFFFF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286000" y="2443163"/>
            <a:ext cx="4419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Ta có: 	23,56 : 6,2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(23,56 x 10) : (6,2 x 10)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	23,56 : 6,2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235,6 : 62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3,8 (kg)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62000" y="34290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2 3,5 6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524000" y="3405188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6,</a:t>
            </a: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5132" name="Text Box 17"/>
          <p:cNvSpPr txBox="1">
            <a:spLocks noChangeArrowheads="1"/>
          </p:cNvSpPr>
          <p:nvPr/>
        </p:nvSpPr>
        <p:spPr bwMode="auto">
          <a:xfrm>
            <a:off x="3200400" y="3367088"/>
            <a:ext cx="4876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Phần thập phân của số 6,2 có một chữ số.</a:t>
            </a:r>
          </a:p>
        </p:txBody>
      </p:sp>
      <p:sp>
        <p:nvSpPr>
          <p:cNvPr id="5133" name="Text Box 18"/>
          <p:cNvSpPr txBox="1">
            <a:spLocks noChangeArrowheads="1"/>
          </p:cNvSpPr>
          <p:nvPr/>
        </p:nvSpPr>
        <p:spPr bwMode="auto">
          <a:xfrm>
            <a:off x="3200400" y="3716338"/>
            <a:ext cx="57912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Chuyển  dấu  phẩy  của số  23,56  sang  bên phải một chữ  số </a:t>
            </a:r>
          </a:p>
          <a:p>
            <a:pPr algn="just">
              <a:spcBef>
                <a:spcPct val="50000"/>
              </a:spcBef>
            </a:pP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ợc 235,6; </a:t>
            </a:r>
          </a:p>
        </p:txBody>
      </p:sp>
      <p:sp>
        <p:nvSpPr>
          <p:cNvPr id="5134" name="Text Box 19"/>
          <p:cNvSpPr txBox="1">
            <a:spLocks noChangeArrowheads="1"/>
          </p:cNvSpPr>
          <p:nvPr/>
        </p:nvSpPr>
        <p:spPr bwMode="auto">
          <a:xfrm>
            <a:off x="3200400" y="4572000"/>
            <a:ext cx="518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Thực hiện phép chia 235,6 : 62.</a:t>
            </a:r>
          </a:p>
        </p:txBody>
      </p:sp>
      <p:sp>
        <p:nvSpPr>
          <p:cNvPr id="31776" name="Text Box 32"/>
          <p:cNvSpPr txBox="1">
            <a:spLocks noChangeArrowheads="1"/>
          </p:cNvSpPr>
          <p:nvPr/>
        </p:nvSpPr>
        <p:spPr bwMode="auto">
          <a:xfrm>
            <a:off x="609600" y="4548188"/>
            <a:ext cx="2438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Vậy 23,56 : 6,2 = 3,8 (kg)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5136" name="Line 34"/>
          <p:cNvSpPr>
            <a:spLocks noChangeShapeType="1"/>
          </p:cNvSpPr>
          <p:nvPr/>
        </p:nvSpPr>
        <p:spPr bwMode="auto">
          <a:xfrm>
            <a:off x="1519238" y="3748088"/>
            <a:ext cx="838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7" name="Line 35"/>
          <p:cNvSpPr>
            <a:spLocks noChangeShapeType="1"/>
          </p:cNvSpPr>
          <p:nvPr/>
        </p:nvSpPr>
        <p:spPr bwMode="auto">
          <a:xfrm>
            <a:off x="1524000" y="3505200"/>
            <a:ext cx="0" cy="762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8" name="Text Box 36"/>
          <p:cNvSpPr txBox="1">
            <a:spLocks noChangeArrowheads="1"/>
          </p:cNvSpPr>
          <p:nvPr/>
        </p:nvSpPr>
        <p:spPr bwMode="auto">
          <a:xfrm>
            <a:off x="3886200" y="4129088"/>
            <a:ext cx="533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   bỏ dấu phẩy ở số 6,2 </a:t>
            </a: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ợc 62.</a:t>
            </a:r>
            <a:endParaRPr lang="en-US" sz="1400">
              <a:latin typeface="Arial" pitchFamily="34" charset="0"/>
            </a:endParaRPr>
          </a:p>
        </p:txBody>
      </p:sp>
      <p:sp>
        <p:nvSpPr>
          <p:cNvPr id="5139" name="Text Box 38"/>
          <p:cNvSpPr txBox="1">
            <a:spLocks noChangeArrowheads="1"/>
          </p:cNvSpPr>
          <p:nvPr/>
        </p:nvSpPr>
        <p:spPr bwMode="auto">
          <a:xfrm>
            <a:off x="1204913" y="3429000"/>
            <a:ext cx="228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9237" name="Text Box 40"/>
          <p:cNvSpPr txBox="1">
            <a:spLocks noChangeArrowheads="1"/>
          </p:cNvSpPr>
          <p:nvPr/>
        </p:nvSpPr>
        <p:spPr bwMode="auto">
          <a:xfrm>
            <a:off x="1052513" y="3562350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9238" name="Text Box 41"/>
          <p:cNvSpPr txBox="1">
            <a:spLocks noChangeArrowheads="1"/>
          </p:cNvSpPr>
          <p:nvPr/>
        </p:nvSpPr>
        <p:spPr bwMode="auto">
          <a:xfrm>
            <a:off x="1647825" y="3533775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31786" name="Text Box 42"/>
          <p:cNvSpPr txBox="1">
            <a:spLocks noChangeArrowheads="1"/>
          </p:cNvSpPr>
          <p:nvPr/>
        </p:nvSpPr>
        <p:spPr bwMode="auto">
          <a:xfrm>
            <a:off x="762000" y="34290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2 3 5 </a:t>
            </a:r>
          </a:p>
        </p:txBody>
      </p:sp>
      <p:sp>
        <p:nvSpPr>
          <p:cNvPr id="31787" name="Text Box 43"/>
          <p:cNvSpPr txBox="1">
            <a:spLocks noChangeArrowheads="1"/>
          </p:cNvSpPr>
          <p:nvPr/>
        </p:nvSpPr>
        <p:spPr bwMode="auto">
          <a:xfrm>
            <a:off x="1514475" y="3400425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6 2 </a:t>
            </a:r>
          </a:p>
        </p:txBody>
      </p:sp>
      <p:sp>
        <p:nvSpPr>
          <p:cNvPr id="31788" name="Text Box 44"/>
          <p:cNvSpPr txBox="1">
            <a:spLocks noChangeArrowheads="1"/>
          </p:cNvSpPr>
          <p:nvPr/>
        </p:nvSpPr>
        <p:spPr bwMode="auto">
          <a:xfrm>
            <a:off x="1524000" y="3690938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3 </a:t>
            </a:r>
          </a:p>
        </p:txBody>
      </p:sp>
      <p:sp>
        <p:nvSpPr>
          <p:cNvPr id="31789" name="Text Box 45"/>
          <p:cNvSpPr txBox="1">
            <a:spLocks noChangeArrowheads="1"/>
          </p:cNvSpPr>
          <p:nvPr/>
        </p:nvSpPr>
        <p:spPr bwMode="auto">
          <a:xfrm>
            <a:off x="1095375" y="3700463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9 </a:t>
            </a:r>
          </a:p>
        </p:txBody>
      </p:sp>
      <p:sp>
        <p:nvSpPr>
          <p:cNvPr id="31790" name="Text Box 46"/>
          <p:cNvSpPr txBox="1">
            <a:spLocks noChangeArrowheads="1"/>
          </p:cNvSpPr>
          <p:nvPr/>
        </p:nvSpPr>
        <p:spPr bwMode="auto">
          <a:xfrm>
            <a:off x="923925" y="3700463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4 </a:t>
            </a:r>
          </a:p>
        </p:txBody>
      </p:sp>
      <p:sp>
        <p:nvSpPr>
          <p:cNvPr id="31792" name="Text Box 48"/>
          <p:cNvSpPr txBox="1">
            <a:spLocks noChangeArrowheads="1"/>
          </p:cNvSpPr>
          <p:nvPr/>
        </p:nvSpPr>
        <p:spPr bwMode="auto">
          <a:xfrm>
            <a:off x="1252538" y="3429000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6 </a:t>
            </a:r>
          </a:p>
        </p:txBody>
      </p:sp>
      <p:sp>
        <p:nvSpPr>
          <p:cNvPr id="31794" name="Text Box 50"/>
          <p:cNvSpPr txBox="1">
            <a:spLocks noChangeArrowheads="1"/>
          </p:cNvSpPr>
          <p:nvPr/>
        </p:nvSpPr>
        <p:spPr bwMode="auto">
          <a:xfrm>
            <a:off x="1633538" y="36576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31797" name="Text Box 53"/>
          <p:cNvSpPr txBox="1">
            <a:spLocks noChangeArrowheads="1"/>
          </p:cNvSpPr>
          <p:nvPr/>
        </p:nvSpPr>
        <p:spPr bwMode="auto">
          <a:xfrm>
            <a:off x="1676400" y="3690938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8 </a:t>
            </a:r>
          </a:p>
        </p:txBody>
      </p:sp>
      <p:sp>
        <p:nvSpPr>
          <p:cNvPr id="31798" name="Text Box 54"/>
          <p:cNvSpPr txBox="1">
            <a:spLocks noChangeArrowheads="1"/>
          </p:cNvSpPr>
          <p:nvPr/>
        </p:nvSpPr>
        <p:spPr bwMode="auto">
          <a:xfrm>
            <a:off x="1233488" y="3995738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0 </a:t>
            </a:r>
          </a:p>
        </p:txBody>
      </p:sp>
      <p:sp>
        <p:nvSpPr>
          <p:cNvPr id="31799" name="Text Box 55"/>
          <p:cNvSpPr txBox="1">
            <a:spLocks noChangeArrowheads="1"/>
          </p:cNvSpPr>
          <p:nvPr/>
        </p:nvSpPr>
        <p:spPr bwMode="auto">
          <a:xfrm>
            <a:off x="1066800" y="3990975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0 </a:t>
            </a:r>
          </a:p>
        </p:txBody>
      </p:sp>
      <p:sp>
        <p:nvSpPr>
          <p:cNvPr id="31800" name="Text Box 56"/>
          <p:cNvSpPr txBox="1">
            <a:spLocks noChangeArrowheads="1"/>
          </p:cNvSpPr>
          <p:nvPr/>
        </p:nvSpPr>
        <p:spPr bwMode="auto">
          <a:xfrm>
            <a:off x="1809750" y="3686175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(kg)</a:t>
            </a:r>
          </a:p>
        </p:txBody>
      </p:sp>
      <p:sp>
        <p:nvSpPr>
          <p:cNvPr id="5153" name="Text Box 57"/>
          <p:cNvSpPr txBox="1">
            <a:spLocks noChangeArrowheads="1"/>
          </p:cNvSpPr>
          <p:nvPr/>
        </p:nvSpPr>
        <p:spPr bwMode="auto">
          <a:xfrm>
            <a:off x="0" y="27432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O</a:t>
            </a:r>
          </a:p>
        </p:txBody>
      </p:sp>
      <p:sp>
        <p:nvSpPr>
          <p:cNvPr id="5154" name="Text Box 58"/>
          <p:cNvSpPr txBox="1">
            <a:spLocks noChangeArrowheads="1"/>
          </p:cNvSpPr>
          <p:nvPr/>
        </p:nvSpPr>
        <p:spPr bwMode="auto">
          <a:xfrm>
            <a:off x="0" y="15240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5155" name="Text Box 59"/>
          <p:cNvSpPr txBox="1">
            <a:spLocks noChangeArrowheads="1"/>
          </p:cNvSpPr>
          <p:nvPr/>
        </p:nvSpPr>
        <p:spPr bwMode="auto">
          <a:xfrm>
            <a:off x="14288" y="3519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5156" name="Text Box 60"/>
          <p:cNvSpPr txBox="1">
            <a:spLocks noChangeArrowheads="1"/>
          </p:cNvSpPr>
          <p:nvPr/>
        </p:nvSpPr>
        <p:spPr bwMode="auto">
          <a:xfrm>
            <a:off x="0" y="3138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S</a:t>
            </a:r>
          </a:p>
        </p:txBody>
      </p:sp>
      <p:sp>
        <p:nvSpPr>
          <p:cNvPr id="5157" name="Text Box 61"/>
          <p:cNvSpPr txBox="1">
            <a:spLocks noChangeArrowheads="1"/>
          </p:cNvSpPr>
          <p:nvPr/>
        </p:nvSpPr>
        <p:spPr bwMode="auto">
          <a:xfrm>
            <a:off x="0" y="2376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N</a:t>
            </a:r>
          </a:p>
        </p:txBody>
      </p:sp>
      <p:sp>
        <p:nvSpPr>
          <p:cNvPr id="5158" name="Text Box 62"/>
          <p:cNvSpPr txBox="1">
            <a:spLocks noChangeArrowheads="1"/>
          </p:cNvSpPr>
          <p:nvPr/>
        </p:nvSpPr>
        <p:spPr bwMode="auto">
          <a:xfrm>
            <a:off x="0" y="1995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7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7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7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17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17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17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17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17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17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17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17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17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17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17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17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17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17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17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365 -0.00439 L -0.00365 0.0400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17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17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17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17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17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17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17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317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317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317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317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317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317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31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31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31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1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76" grpId="0"/>
      <p:bldP spid="31786" grpId="0"/>
      <p:bldP spid="31787" grpId="0"/>
      <p:bldP spid="31788" grpId="0"/>
      <p:bldP spid="31789" grpId="0"/>
      <p:bldP spid="31790" grpId="0"/>
      <p:bldP spid="31792" grpId="0"/>
      <p:bldP spid="31792" grpId="1"/>
      <p:bldP spid="31794" grpId="0"/>
      <p:bldP spid="31797" grpId="0"/>
      <p:bldP spid="31798" grpId="0"/>
      <p:bldP spid="31799" grpId="0"/>
      <p:bldP spid="318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752600" y="533400"/>
            <a:ext cx="609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 u="sng">
                <a:solidFill>
                  <a:schemeClr val="bg1"/>
                </a:solidFill>
                <a:latin typeface="Arial" pitchFamily="34" charset="0"/>
              </a:rPr>
              <a:t>Toán:</a:t>
            </a:r>
            <a:r>
              <a:rPr lang="en-US" sz="1400">
                <a:latin typeface="Arial" pitchFamily="34" charset="0"/>
              </a:rPr>
              <a:t> 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CHIA MỘT SỐ THẬP PHÂN CHO MỘT SỐ THẬP PHÂN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191000" y="914400"/>
            <a:ext cx="1447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E7F620"/>
                </a:solidFill>
                <a:latin typeface="Arial" pitchFamily="34" charset="0"/>
                <a:sym typeface="Wingdings" pitchFamily="2" charset="2"/>
              </a:rPr>
              <a:t>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09600" y="1377950"/>
            <a:ext cx="830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a) Ví dụ 1: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Một thanh sắt dài 6,2dm cân nặng 23,56 kg. Hỏi 1dm của thanh sắt 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ó cân nặng bao nhiêu ki-lô-gam?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286000" y="2055813"/>
            <a:ext cx="441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Ta phải thực hiện phép chia: 23,56 : 6,2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? (kg)</a:t>
            </a:r>
            <a:endParaRPr lang="en-US" sz="1400" b="1">
              <a:solidFill>
                <a:srgbClr val="FFFFFF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85800" y="3048000"/>
            <a:ext cx="411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>
                <a:solidFill>
                  <a:srgbClr val="FFFF00"/>
                </a:solidFill>
                <a:latin typeface="Arial" pitchFamily="34" charset="0"/>
              </a:rPr>
              <a:t>*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Thông th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ờng ta 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ặt tính rồi làm nh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sau: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50292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chemeClr val="bg1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3048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rgbClr val="FFFFFF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286000" y="2443163"/>
            <a:ext cx="4419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Ta có: 	23,56 : 6,2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(23,56 x 10) : (6,2 x 10)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	23,56 : 6,2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235,6 : 62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3,8 (kg)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762000" y="34290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2 3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,</a:t>
            </a: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5 6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524000" y="3405188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6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,</a:t>
            </a: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6156" name="Text Box 17"/>
          <p:cNvSpPr txBox="1">
            <a:spLocks noChangeArrowheads="1"/>
          </p:cNvSpPr>
          <p:nvPr/>
        </p:nvSpPr>
        <p:spPr bwMode="auto">
          <a:xfrm>
            <a:off x="3200400" y="3367088"/>
            <a:ext cx="4876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Phần thập phân của số 6,2 có một chữ số.</a:t>
            </a:r>
          </a:p>
        </p:txBody>
      </p:sp>
      <p:sp>
        <p:nvSpPr>
          <p:cNvPr id="6157" name="Text Box 18"/>
          <p:cNvSpPr txBox="1">
            <a:spLocks noChangeArrowheads="1"/>
          </p:cNvSpPr>
          <p:nvPr/>
        </p:nvSpPr>
        <p:spPr bwMode="auto">
          <a:xfrm>
            <a:off x="3200400" y="3716338"/>
            <a:ext cx="57912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Chuyển  dấu  phẩy  của số  23,56  sang  bên phải một chữ  số </a:t>
            </a:r>
          </a:p>
          <a:p>
            <a:pPr algn="just">
              <a:spcBef>
                <a:spcPct val="50000"/>
              </a:spcBef>
            </a:pP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ợc 235,6; </a:t>
            </a:r>
          </a:p>
        </p:txBody>
      </p:sp>
      <p:sp>
        <p:nvSpPr>
          <p:cNvPr id="6158" name="Text Box 19"/>
          <p:cNvSpPr txBox="1">
            <a:spLocks noChangeArrowheads="1"/>
          </p:cNvSpPr>
          <p:nvPr/>
        </p:nvSpPr>
        <p:spPr bwMode="auto">
          <a:xfrm>
            <a:off x="3200400" y="4572000"/>
            <a:ext cx="518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Thực hiện phép chia 235,6 : 62.</a:t>
            </a:r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609600" y="5181600"/>
            <a:ext cx="114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b) Ví dụ 2:</a:t>
            </a:r>
            <a:endParaRPr lang="en-US" sz="1400" b="1">
              <a:solidFill>
                <a:schemeClr val="bg1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1981200" y="5181600"/>
            <a:ext cx="1600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82,55 : 1,27 </a:t>
            </a:r>
            <a:r>
              <a:rPr lang="en-US" sz="1400">
                <a:solidFill>
                  <a:srgbClr val="FFFF00"/>
                </a:solidFill>
                <a:latin typeface="Arial" pitchFamily="34" charset="0"/>
              </a:rPr>
              <a:t>= 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?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6161" name="Text Box 32"/>
          <p:cNvSpPr txBox="1">
            <a:spLocks noChangeArrowheads="1"/>
          </p:cNvSpPr>
          <p:nvPr/>
        </p:nvSpPr>
        <p:spPr bwMode="auto">
          <a:xfrm>
            <a:off x="609600" y="4543425"/>
            <a:ext cx="2438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Vậy 23,56 : 6,2 = 3,8 (kg)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6162" name="Line 34"/>
          <p:cNvSpPr>
            <a:spLocks noChangeShapeType="1"/>
          </p:cNvSpPr>
          <p:nvPr/>
        </p:nvSpPr>
        <p:spPr bwMode="auto">
          <a:xfrm>
            <a:off x="1524000" y="3748088"/>
            <a:ext cx="838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3" name="Line 35"/>
          <p:cNvSpPr>
            <a:spLocks noChangeShapeType="1"/>
          </p:cNvSpPr>
          <p:nvPr/>
        </p:nvSpPr>
        <p:spPr bwMode="auto">
          <a:xfrm>
            <a:off x="1524000" y="3505200"/>
            <a:ext cx="0" cy="762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4" name="Text Box 36"/>
          <p:cNvSpPr txBox="1">
            <a:spLocks noChangeArrowheads="1"/>
          </p:cNvSpPr>
          <p:nvPr/>
        </p:nvSpPr>
        <p:spPr bwMode="auto">
          <a:xfrm>
            <a:off x="3886200" y="4129088"/>
            <a:ext cx="533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   bỏ dấu phẩy ở số 6,2 </a:t>
            </a: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ợc 62.</a:t>
            </a:r>
            <a:endParaRPr lang="en-US" sz="1400">
              <a:latin typeface="Arial" pitchFamily="34" charset="0"/>
            </a:endParaRPr>
          </a:p>
        </p:txBody>
      </p:sp>
      <p:sp>
        <p:nvSpPr>
          <p:cNvPr id="6165" name="Text Box 38"/>
          <p:cNvSpPr txBox="1">
            <a:spLocks noChangeArrowheads="1"/>
          </p:cNvSpPr>
          <p:nvPr/>
        </p:nvSpPr>
        <p:spPr bwMode="auto">
          <a:xfrm>
            <a:off x="1204913" y="3429000"/>
            <a:ext cx="228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10263" name="Text Box 39"/>
          <p:cNvSpPr txBox="1">
            <a:spLocks noChangeArrowheads="1"/>
          </p:cNvSpPr>
          <p:nvPr/>
        </p:nvSpPr>
        <p:spPr bwMode="auto">
          <a:xfrm>
            <a:off x="1052513" y="3562350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0264" name="Text Box 40"/>
          <p:cNvSpPr txBox="1">
            <a:spLocks noChangeArrowheads="1"/>
          </p:cNvSpPr>
          <p:nvPr/>
        </p:nvSpPr>
        <p:spPr bwMode="auto">
          <a:xfrm>
            <a:off x="1662113" y="351948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6168" name="Text Box 43"/>
          <p:cNvSpPr txBox="1">
            <a:spLocks noChangeArrowheads="1"/>
          </p:cNvSpPr>
          <p:nvPr/>
        </p:nvSpPr>
        <p:spPr bwMode="auto">
          <a:xfrm>
            <a:off x="1524000" y="3690938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3 </a:t>
            </a:r>
          </a:p>
        </p:txBody>
      </p:sp>
      <p:sp>
        <p:nvSpPr>
          <p:cNvPr id="6169" name="Text Box 44"/>
          <p:cNvSpPr txBox="1">
            <a:spLocks noChangeArrowheads="1"/>
          </p:cNvSpPr>
          <p:nvPr/>
        </p:nvSpPr>
        <p:spPr bwMode="auto">
          <a:xfrm>
            <a:off x="1095375" y="3700463"/>
            <a:ext cx="504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9 6 </a:t>
            </a:r>
          </a:p>
        </p:txBody>
      </p:sp>
      <p:sp>
        <p:nvSpPr>
          <p:cNvPr id="6170" name="Text Box 45"/>
          <p:cNvSpPr txBox="1">
            <a:spLocks noChangeArrowheads="1"/>
          </p:cNvSpPr>
          <p:nvPr/>
        </p:nvSpPr>
        <p:spPr bwMode="auto">
          <a:xfrm>
            <a:off x="923925" y="3700463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4 </a:t>
            </a:r>
          </a:p>
        </p:txBody>
      </p:sp>
      <p:sp>
        <p:nvSpPr>
          <p:cNvPr id="6171" name="Text Box 47"/>
          <p:cNvSpPr txBox="1">
            <a:spLocks noChangeArrowheads="1"/>
          </p:cNvSpPr>
          <p:nvPr/>
        </p:nvSpPr>
        <p:spPr bwMode="auto">
          <a:xfrm>
            <a:off x="1633538" y="36576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FF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6172" name="Text Box 48"/>
          <p:cNvSpPr txBox="1">
            <a:spLocks noChangeArrowheads="1"/>
          </p:cNvSpPr>
          <p:nvPr/>
        </p:nvSpPr>
        <p:spPr bwMode="auto">
          <a:xfrm>
            <a:off x="1676400" y="3690938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8 </a:t>
            </a:r>
          </a:p>
        </p:txBody>
      </p:sp>
      <p:sp>
        <p:nvSpPr>
          <p:cNvPr id="6173" name="Text Box 49"/>
          <p:cNvSpPr txBox="1">
            <a:spLocks noChangeArrowheads="1"/>
          </p:cNvSpPr>
          <p:nvPr/>
        </p:nvSpPr>
        <p:spPr bwMode="auto">
          <a:xfrm>
            <a:off x="1233488" y="3995738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0 </a:t>
            </a:r>
          </a:p>
        </p:txBody>
      </p:sp>
      <p:sp>
        <p:nvSpPr>
          <p:cNvPr id="6174" name="Text Box 50"/>
          <p:cNvSpPr txBox="1">
            <a:spLocks noChangeArrowheads="1"/>
          </p:cNvSpPr>
          <p:nvPr/>
        </p:nvSpPr>
        <p:spPr bwMode="auto">
          <a:xfrm>
            <a:off x="1066800" y="3990975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0 </a:t>
            </a:r>
          </a:p>
        </p:txBody>
      </p:sp>
      <p:sp>
        <p:nvSpPr>
          <p:cNvPr id="6175" name="Text Box 51"/>
          <p:cNvSpPr txBox="1">
            <a:spLocks noChangeArrowheads="1"/>
          </p:cNvSpPr>
          <p:nvPr/>
        </p:nvSpPr>
        <p:spPr bwMode="auto">
          <a:xfrm>
            <a:off x="1828800" y="3686175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(kg)</a:t>
            </a:r>
          </a:p>
        </p:txBody>
      </p:sp>
      <p:sp>
        <p:nvSpPr>
          <p:cNvPr id="32825" name="AutoShape 57"/>
          <p:cNvSpPr>
            <a:spLocks noChangeArrowheads="1"/>
          </p:cNvSpPr>
          <p:nvPr/>
        </p:nvSpPr>
        <p:spPr bwMode="auto">
          <a:xfrm>
            <a:off x="900113" y="6172200"/>
            <a:ext cx="2209800" cy="457200"/>
          </a:xfrm>
          <a:prstGeom prst="wedgeRoundRectCallout">
            <a:avLst>
              <a:gd name="adj1" fmla="val 39870"/>
              <a:gd name="adj2" fmla="val -150347"/>
              <a:gd name="adj3" fmla="val 16667"/>
            </a:avLst>
          </a:prstGeom>
          <a:gradFill rotWithShape="1">
            <a:gsLst>
              <a:gs pos="0">
                <a:srgbClr val="FF00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>
                <a:solidFill>
                  <a:srgbClr val="0000FF"/>
                </a:solidFill>
                <a:latin typeface="Arial" pitchFamily="34" charset="0"/>
              </a:rPr>
              <a:t>Bảng tay</a:t>
            </a:r>
          </a:p>
        </p:txBody>
      </p:sp>
      <p:sp>
        <p:nvSpPr>
          <p:cNvPr id="32826" name="Oval 58"/>
          <p:cNvSpPr>
            <a:spLocks noChangeArrowheads="1"/>
          </p:cNvSpPr>
          <p:nvPr/>
        </p:nvSpPr>
        <p:spPr bwMode="auto">
          <a:xfrm>
            <a:off x="1828800" y="4953000"/>
            <a:ext cx="1905000" cy="7620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  <p:sp>
        <p:nvSpPr>
          <p:cNvPr id="6178" name="Text Box 59"/>
          <p:cNvSpPr txBox="1">
            <a:spLocks noChangeArrowheads="1"/>
          </p:cNvSpPr>
          <p:nvPr/>
        </p:nvSpPr>
        <p:spPr bwMode="auto">
          <a:xfrm>
            <a:off x="138113" y="27432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O</a:t>
            </a:r>
          </a:p>
        </p:txBody>
      </p:sp>
      <p:sp>
        <p:nvSpPr>
          <p:cNvPr id="6179" name="Text Box 60"/>
          <p:cNvSpPr txBox="1">
            <a:spLocks noChangeArrowheads="1"/>
          </p:cNvSpPr>
          <p:nvPr/>
        </p:nvSpPr>
        <p:spPr bwMode="auto">
          <a:xfrm>
            <a:off x="138113" y="15240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6180" name="Text Box 61"/>
          <p:cNvSpPr txBox="1">
            <a:spLocks noChangeArrowheads="1"/>
          </p:cNvSpPr>
          <p:nvPr/>
        </p:nvSpPr>
        <p:spPr bwMode="auto">
          <a:xfrm>
            <a:off x="152400" y="3519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6181" name="Text Box 62"/>
          <p:cNvSpPr txBox="1">
            <a:spLocks noChangeArrowheads="1"/>
          </p:cNvSpPr>
          <p:nvPr/>
        </p:nvSpPr>
        <p:spPr bwMode="auto">
          <a:xfrm>
            <a:off x="138113" y="3138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S</a:t>
            </a:r>
          </a:p>
        </p:txBody>
      </p:sp>
      <p:sp>
        <p:nvSpPr>
          <p:cNvPr id="6182" name="Text Box 63"/>
          <p:cNvSpPr txBox="1">
            <a:spLocks noChangeArrowheads="1"/>
          </p:cNvSpPr>
          <p:nvPr/>
        </p:nvSpPr>
        <p:spPr bwMode="auto">
          <a:xfrm>
            <a:off x="138113" y="2376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N</a:t>
            </a:r>
          </a:p>
        </p:txBody>
      </p:sp>
      <p:sp>
        <p:nvSpPr>
          <p:cNvPr id="6183" name="Text Box 64"/>
          <p:cNvSpPr txBox="1">
            <a:spLocks noChangeArrowheads="1"/>
          </p:cNvSpPr>
          <p:nvPr/>
        </p:nvSpPr>
        <p:spPr bwMode="auto">
          <a:xfrm>
            <a:off x="138113" y="1995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Đ</a:t>
            </a:r>
          </a:p>
        </p:txBody>
      </p:sp>
      <p:sp>
        <p:nvSpPr>
          <p:cNvPr id="32833" name="Oval 65"/>
          <p:cNvSpPr>
            <a:spLocks noChangeArrowheads="1"/>
          </p:cNvSpPr>
          <p:nvPr/>
        </p:nvSpPr>
        <p:spPr bwMode="auto">
          <a:xfrm>
            <a:off x="138113" y="1447800"/>
            <a:ext cx="304800" cy="4572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  <p:sp>
        <p:nvSpPr>
          <p:cNvPr id="32834" name="Oval 66"/>
          <p:cNvSpPr>
            <a:spLocks noChangeArrowheads="1"/>
          </p:cNvSpPr>
          <p:nvPr/>
        </p:nvSpPr>
        <p:spPr bwMode="auto">
          <a:xfrm>
            <a:off x="138113" y="1966913"/>
            <a:ext cx="304800" cy="4572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7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7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328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8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8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2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8" grpId="0"/>
      <p:bldP spid="32790" grpId="0"/>
      <p:bldP spid="32825" grpId="0" animBg="1"/>
      <p:bldP spid="32826" grpId="0" animBg="1"/>
      <p:bldP spid="32833" grpId="0" animBg="1"/>
      <p:bldP spid="32834" grpId="0" animBg="1"/>
      <p:bldP spid="3283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752600" y="533400"/>
            <a:ext cx="609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 u="sng">
                <a:solidFill>
                  <a:schemeClr val="bg1"/>
                </a:solidFill>
                <a:latin typeface="Arial" pitchFamily="34" charset="0"/>
              </a:rPr>
              <a:t>Toán:</a:t>
            </a:r>
            <a:r>
              <a:rPr lang="en-US" sz="1400">
                <a:latin typeface="Arial" pitchFamily="34" charset="0"/>
              </a:rPr>
              <a:t> 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CHIA MỘT SỐ THẬP PHÂN CHO MỘT SỐ THẬP PHÂN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191000" y="914400"/>
            <a:ext cx="1447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E7F620"/>
                </a:solidFill>
                <a:latin typeface="Arial" pitchFamily="34" charset="0"/>
                <a:sym typeface="Wingdings" pitchFamily="2" charset="2"/>
              </a:rPr>
              <a:t>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09600" y="1377950"/>
            <a:ext cx="830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a) Ví dụ 1: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Một thanh sắt dài 6,2dm cân nặng 23,56 kg. Hỏi 1dm của thanh sắt 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ó cân nặng bao nhiêu ki-lô-gam?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286000" y="2055813"/>
            <a:ext cx="441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Ta phải thực hiện phép chia: 23,56 : 6,2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? (kg)</a:t>
            </a:r>
            <a:endParaRPr lang="en-US" sz="1400" b="1">
              <a:solidFill>
                <a:srgbClr val="FFFFFF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85800" y="3048000"/>
            <a:ext cx="411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>
                <a:solidFill>
                  <a:srgbClr val="FFFF00"/>
                </a:solidFill>
                <a:latin typeface="Arial" pitchFamily="34" charset="0"/>
              </a:rPr>
              <a:t>*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Thông th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ờng ta 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ặt tính rồi làm nh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sau: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50292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chemeClr val="bg1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3048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rgbClr val="FFFFFF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286000" y="2443163"/>
            <a:ext cx="4419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Ta có: 	23,56 : 6,2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(23,56 x 10) : (6,2 x 10)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	23,56 : 6,2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235,6 : 62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=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3,8 (kg)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762000" y="34290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2 3,5 6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614488" y="344805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6,2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762000" y="37338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   4 9 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762000" y="40386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         0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1524000" y="3810000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1709738" y="3824288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1905000" y="3810000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(kg)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1052513" y="3568700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1185863" y="3429000"/>
            <a:ext cx="228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1738313" y="3581400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1643063" y="3810000"/>
            <a:ext cx="228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7189" name="Text Box 26"/>
          <p:cNvSpPr txBox="1">
            <a:spLocks noChangeArrowheads="1"/>
          </p:cNvSpPr>
          <p:nvPr/>
        </p:nvSpPr>
        <p:spPr bwMode="auto">
          <a:xfrm>
            <a:off x="3200400" y="3367088"/>
            <a:ext cx="4876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Phần thập phân của số 6,2 có một chữ số.</a:t>
            </a:r>
          </a:p>
        </p:txBody>
      </p:sp>
      <p:sp>
        <p:nvSpPr>
          <p:cNvPr id="7190" name="Text Box 27"/>
          <p:cNvSpPr txBox="1">
            <a:spLocks noChangeArrowheads="1"/>
          </p:cNvSpPr>
          <p:nvPr/>
        </p:nvSpPr>
        <p:spPr bwMode="auto">
          <a:xfrm>
            <a:off x="3200400" y="3716338"/>
            <a:ext cx="57912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Chuyển  dấu  phẩy  của số  23,56  sang  bên phải một chữ  số </a:t>
            </a:r>
          </a:p>
          <a:p>
            <a:pPr algn="just">
              <a:spcBef>
                <a:spcPct val="50000"/>
              </a:spcBef>
            </a:pP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ợc 235,6; </a:t>
            </a:r>
          </a:p>
        </p:txBody>
      </p:sp>
      <p:sp>
        <p:nvSpPr>
          <p:cNvPr id="7191" name="Text Box 28"/>
          <p:cNvSpPr txBox="1">
            <a:spLocks noChangeArrowheads="1"/>
          </p:cNvSpPr>
          <p:nvPr/>
        </p:nvSpPr>
        <p:spPr bwMode="auto">
          <a:xfrm>
            <a:off x="3200400" y="4572000"/>
            <a:ext cx="518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Thực hiện phép chia 235,6 : 62.</a:t>
            </a:r>
          </a:p>
        </p:txBody>
      </p:sp>
      <p:sp>
        <p:nvSpPr>
          <p:cNvPr id="7192" name="Text Box 29"/>
          <p:cNvSpPr txBox="1">
            <a:spLocks noChangeArrowheads="1"/>
          </p:cNvSpPr>
          <p:nvPr/>
        </p:nvSpPr>
        <p:spPr bwMode="auto">
          <a:xfrm>
            <a:off x="609600" y="5181600"/>
            <a:ext cx="114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b) Ví dụ 2:</a:t>
            </a:r>
            <a:endParaRPr lang="en-US" sz="1400" b="1">
              <a:solidFill>
                <a:schemeClr val="bg1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193" name="Text Box 31"/>
          <p:cNvSpPr txBox="1">
            <a:spLocks noChangeArrowheads="1"/>
          </p:cNvSpPr>
          <p:nvPr/>
        </p:nvSpPr>
        <p:spPr bwMode="auto">
          <a:xfrm>
            <a:off x="1981200" y="5181600"/>
            <a:ext cx="1600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82,55 : 1,27 = ?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194" name="Text Box 32"/>
          <p:cNvSpPr txBox="1">
            <a:spLocks noChangeArrowheads="1"/>
          </p:cNvSpPr>
          <p:nvPr/>
        </p:nvSpPr>
        <p:spPr bwMode="auto">
          <a:xfrm>
            <a:off x="533400" y="5576888"/>
            <a:ext cx="2971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>
                <a:solidFill>
                  <a:srgbClr val="FFFF00"/>
                </a:solidFill>
                <a:latin typeface="Arial" pitchFamily="34" charset="0"/>
              </a:rPr>
              <a:t>*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Ta 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ặt tính rồi làm nh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sau: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195" name="Text Box 33"/>
          <p:cNvSpPr txBox="1">
            <a:spLocks noChangeArrowheads="1"/>
          </p:cNvSpPr>
          <p:nvPr/>
        </p:nvSpPr>
        <p:spPr bwMode="auto">
          <a:xfrm>
            <a:off x="3505200" y="5605463"/>
            <a:ext cx="1066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8 2,5 5</a:t>
            </a:r>
          </a:p>
        </p:txBody>
      </p:sp>
      <p:sp>
        <p:nvSpPr>
          <p:cNvPr id="7196" name="Line 34"/>
          <p:cNvSpPr>
            <a:spLocks noChangeShapeType="1"/>
          </p:cNvSpPr>
          <p:nvPr/>
        </p:nvSpPr>
        <p:spPr bwMode="auto">
          <a:xfrm>
            <a:off x="4343400" y="5715000"/>
            <a:ext cx="0" cy="838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7" name="Line 35"/>
          <p:cNvSpPr>
            <a:spLocks noChangeShapeType="1"/>
          </p:cNvSpPr>
          <p:nvPr/>
        </p:nvSpPr>
        <p:spPr bwMode="auto">
          <a:xfrm>
            <a:off x="4343400" y="5943600"/>
            <a:ext cx="6096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8" name="Text Box 36"/>
          <p:cNvSpPr txBox="1">
            <a:spLocks noChangeArrowheads="1"/>
          </p:cNvSpPr>
          <p:nvPr/>
        </p:nvSpPr>
        <p:spPr bwMode="auto">
          <a:xfrm>
            <a:off x="4376738" y="5591175"/>
            <a:ext cx="7286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1,2 7</a:t>
            </a:r>
          </a:p>
        </p:txBody>
      </p:sp>
      <p:sp>
        <p:nvSpPr>
          <p:cNvPr id="7199" name="Text Box 37"/>
          <p:cNvSpPr txBox="1">
            <a:spLocks noChangeArrowheads="1"/>
          </p:cNvSpPr>
          <p:nvPr/>
        </p:nvSpPr>
        <p:spPr bwMode="auto">
          <a:xfrm>
            <a:off x="3505200" y="5943600"/>
            <a:ext cx="1066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6 3 5</a:t>
            </a:r>
          </a:p>
        </p:txBody>
      </p:sp>
      <p:sp>
        <p:nvSpPr>
          <p:cNvPr id="7200" name="Text Box 38"/>
          <p:cNvSpPr txBox="1">
            <a:spLocks noChangeArrowheads="1"/>
          </p:cNvSpPr>
          <p:nvPr/>
        </p:nvSpPr>
        <p:spPr bwMode="auto">
          <a:xfrm>
            <a:off x="3505200" y="62484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0 0</a:t>
            </a:r>
          </a:p>
        </p:txBody>
      </p:sp>
      <p:sp>
        <p:nvSpPr>
          <p:cNvPr id="7201" name="Text Box 39"/>
          <p:cNvSpPr txBox="1">
            <a:spLocks noChangeArrowheads="1"/>
          </p:cNvSpPr>
          <p:nvPr/>
        </p:nvSpPr>
        <p:spPr bwMode="auto">
          <a:xfrm>
            <a:off x="4419600" y="5943600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6 5</a:t>
            </a:r>
          </a:p>
        </p:txBody>
      </p:sp>
      <p:sp>
        <p:nvSpPr>
          <p:cNvPr id="11298" name="Text Box 40"/>
          <p:cNvSpPr txBox="1">
            <a:spLocks noChangeArrowheads="1"/>
          </p:cNvSpPr>
          <p:nvPr/>
        </p:nvSpPr>
        <p:spPr bwMode="auto">
          <a:xfrm>
            <a:off x="3790950" y="573563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1299" name="Text Box 41"/>
          <p:cNvSpPr txBox="1">
            <a:spLocks noChangeArrowheads="1"/>
          </p:cNvSpPr>
          <p:nvPr/>
        </p:nvSpPr>
        <p:spPr bwMode="auto">
          <a:xfrm>
            <a:off x="4495800" y="5743575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7204" name="Text Box 44"/>
          <p:cNvSpPr txBox="1">
            <a:spLocks noChangeArrowheads="1"/>
          </p:cNvSpPr>
          <p:nvPr/>
        </p:nvSpPr>
        <p:spPr bwMode="auto">
          <a:xfrm>
            <a:off x="609600" y="4433888"/>
            <a:ext cx="2438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Vậy 23,56 : 6,2 = 3,8 (kg)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205" name="Line 46"/>
          <p:cNvSpPr>
            <a:spLocks noChangeShapeType="1"/>
          </p:cNvSpPr>
          <p:nvPr/>
        </p:nvSpPr>
        <p:spPr bwMode="auto">
          <a:xfrm>
            <a:off x="1524000" y="3790950"/>
            <a:ext cx="838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6" name="Line 47"/>
          <p:cNvSpPr>
            <a:spLocks noChangeShapeType="1"/>
          </p:cNvSpPr>
          <p:nvPr/>
        </p:nvSpPr>
        <p:spPr bwMode="auto">
          <a:xfrm>
            <a:off x="1524000" y="3505200"/>
            <a:ext cx="0" cy="762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7" name="Text Box 48"/>
          <p:cNvSpPr txBox="1">
            <a:spLocks noChangeArrowheads="1"/>
          </p:cNvSpPr>
          <p:nvPr/>
        </p:nvSpPr>
        <p:spPr bwMode="auto">
          <a:xfrm>
            <a:off x="1781175" y="3443288"/>
            <a:ext cx="228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7208" name="Text Box 49"/>
          <p:cNvSpPr txBox="1">
            <a:spLocks noChangeArrowheads="1"/>
          </p:cNvSpPr>
          <p:nvPr/>
        </p:nvSpPr>
        <p:spPr bwMode="auto">
          <a:xfrm>
            <a:off x="3886200" y="4129088"/>
            <a:ext cx="533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   bỏ dấu phẩy ở số 6,2 </a:t>
            </a: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ợc 62.</a:t>
            </a:r>
            <a:endParaRPr lang="en-US" sz="1400">
              <a:latin typeface="Arial" pitchFamily="34" charset="0"/>
            </a:endParaRPr>
          </a:p>
        </p:txBody>
      </p:sp>
      <p:sp>
        <p:nvSpPr>
          <p:cNvPr id="7209" name="Text Box 50"/>
          <p:cNvSpPr txBox="1">
            <a:spLocks noChangeArrowheads="1"/>
          </p:cNvSpPr>
          <p:nvPr/>
        </p:nvSpPr>
        <p:spPr bwMode="auto">
          <a:xfrm>
            <a:off x="762000" y="3429000"/>
            <a:ext cx="60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2 3 5</a:t>
            </a:r>
          </a:p>
        </p:txBody>
      </p:sp>
      <p:sp>
        <p:nvSpPr>
          <p:cNvPr id="7210" name="Text Box 51"/>
          <p:cNvSpPr txBox="1">
            <a:spLocks noChangeArrowheads="1"/>
          </p:cNvSpPr>
          <p:nvPr/>
        </p:nvSpPr>
        <p:spPr bwMode="auto">
          <a:xfrm>
            <a:off x="1614488" y="3443288"/>
            <a:ext cx="60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6 2</a:t>
            </a:r>
          </a:p>
        </p:txBody>
      </p:sp>
      <p:sp>
        <p:nvSpPr>
          <p:cNvPr id="7211" name="Text Box 52"/>
          <p:cNvSpPr txBox="1">
            <a:spLocks noChangeArrowheads="1"/>
          </p:cNvSpPr>
          <p:nvPr/>
        </p:nvSpPr>
        <p:spPr bwMode="auto">
          <a:xfrm>
            <a:off x="1190625" y="37338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 6</a:t>
            </a:r>
          </a:p>
        </p:txBody>
      </p:sp>
      <p:sp>
        <p:nvSpPr>
          <p:cNvPr id="22581" name="Oval 53"/>
          <p:cNvSpPr>
            <a:spLocks noChangeArrowheads="1"/>
          </p:cNvSpPr>
          <p:nvPr/>
        </p:nvSpPr>
        <p:spPr bwMode="auto">
          <a:xfrm>
            <a:off x="3429000" y="5257800"/>
            <a:ext cx="1905000" cy="14478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  <p:sp>
        <p:nvSpPr>
          <p:cNvPr id="22582" name="Text Box 54"/>
          <p:cNvSpPr txBox="1">
            <a:spLocks noChangeArrowheads="1"/>
          </p:cNvSpPr>
          <p:nvPr/>
        </p:nvSpPr>
        <p:spPr bwMode="auto">
          <a:xfrm>
            <a:off x="5334000" y="54102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Phần thập phân của hai số 1,27 và 82,55 cùng có hai chữ số; </a:t>
            </a:r>
          </a:p>
        </p:txBody>
      </p:sp>
      <p:sp>
        <p:nvSpPr>
          <p:cNvPr id="22583" name="Text Box 55"/>
          <p:cNvSpPr txBox="1">
            <a:spLocks noChangeArrowheads="1"/>
          </p:cNvSpPr>
          <p:nvPr/>
        </p:nvSpPr>
        <p:spPr bwMode="auto">
          <a:xfrm>
            <a:off x="5334000" y="6248400"/>
            <a:ext cx="3429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Thực hiện phép chia 8255 : 127</a:t>
            </a:r>
          </a:p>
        </p:txBody>
      </p:sp>
      <p:sp>
        <p:nvSpPr>
          <p:cNvPr id="22584" name="Text Box 56"/>
          <p:cNvSpPr txBox="1">
            <a:spLocks noChangeArrowheads="1"/>
          </p:cNvSpPr>
          <p:nvPr/>
        </p:nvSpPr>
        <p:spPr bwMode="auto">
          <a:xfrm>
            <a:off x="5334000" y="5270500"/>
            <a:ext cx="3657600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 b="1">
              <a:solidFill>
                <a:srgbClr val="FFFF00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                                       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 bỏ dấu phẩy ở hai số </a:t>
            </a: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ó </a:t>
            </a: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ợc 127 và 8255.</a:t>
            </a:r>
          </a:p>
        </p:txBody>
      </p:sp>
      <p:sp>
        <p:nvSpPr>
          <p:cNvPr id="22585" name="AutoShape 57"/>
          <p:cNvSpPr>
            <a:spLocks noChangeArrowheads="1"/>
          </p:cNvSpPr>
          <p:nvPr/>
        </p:nvSpPr>
        <p:spPr bwMode="auto">
          <a:xfrm>
            <a:off x="1219200" y="6019800"/>
            <a:ext cx="1295400" cy="685800"/>
          </a:xfrm>
          <a:prstGeom prst="wedgeRoundRectCallout">
            <a:avLst>
              <a:gd name="adj1" fmla="val 122671"/>
              <a:gd name="adj2" fmla="val -39583"/>
              <a:gd name="adj3" fmla="val 16667"/>
            </a:avLst>
          </a:prstGeom>
          <a:gradFill rotWithShape="1">
            <a:gsLst>
              <a:gs pos="0">
                <a:srgbClr val="FF00FF"/>
              </a:gs>
              <a:gs pos="100000">
                <a:srgbClr val="66FF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>
                <a:solidFill>
                  <a:srgbClr val="0000FF"/>
                </a:solidFill>
                <a:latin typeface="Arial" pitchFamily="34" charset="0"/>
              </a:rPr>
              <a:t>Kết quả </a:t>
            </a:r>
            <a:r>
              <a:rPr lang="vi-VN" sz="1600" b="1">
                <a:solidFill>
                  <a:srgbClr val="0000FF"/>
                </a:solidFill>
                <a:latin typeface="Arial" pitchFamily="34" charset="0"/>
              </a:rPr>
              <a:t>đ</a:t>
            </a:r>
            <a:r>
              <a:rPr lang="en-US" sz="1600" b="1">
                <a:solidFill>
                  <a:srgbClr val="0000FF"/>
                </a:solidFill>
                <a:latin typeface="Arial" pitchFamily="34" charset="0"/>
              </a:rPr>
              <a:t>úng</a:t>
            </a:r>
          </a:p>
        </p:txBody>
      </p:sp>
      <p:sp>
        <p:nvSpPr>
          <p:cNvPr id="7217" name="Text Box 58"/>
          <p:cNvSpPr txBox="1">
            <a:spLocks noChangeArrowheads="1"/>
          </p:cNvSpPr>
          <p:nvPr/>
        </p:nvSpPr>
        <p:spPr bwMode="auto">
          <a:xfrm>
            <a:off x="0" y="27432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O</a:t>
            </a:r>
          </a:p>
        </p:txBody>
      </p:sp>
      <p:sp>
        <p:nvSpPr>
          <p:cNvPr id="7218" name="Text Box 59"/>
          <p:cNvSpPr txBox="1">
            <a:spLocks noChangeArrowheads="1"/>
          </p:cNvSpPr>
          <p:nvPr/>
        </p:nvSpPr>
        <p:spPr bwMode="auto">
          <a:xfrm>
            <a:off x="0" y="15240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7219" name="Text Box 60"/>
          <p:cNvSpPr txBox="1">
            <a:spLocks noChangeArrowheads="1"/>
          </p:cNvSpPr>
          <p:nvPr/>
        </p:nvSpPr>
        <p:spPr bwMode="auto">
          <a:xfrm>
            <a:off x="14288" y="3519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7220" name="Text Box 61"/>
          <p:cNvSpPr txBox="1">
            <a:spLocks noChangeArrowheads="1"/>
          </p:cNvSpPr>
          <p:nvPr/>
        </p:nvSpPr>
        <p:spPr bwMode="auto">
          <a:xfrm>
            <a:off x="0" y="3138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S</a:t>
            </a:r>
          </a:p>
        </p:txBody>
      </p:sp>
      <p:sp>
        <p:nvSpPr>
          <p:cNvPr id="7221" name="Text Box 62"/>
          <p:cNvSpPr txBox="1">
            <a:spLocks noChangeArrowheads="1"/>
          </p:cNvSpPr>
          <p:nvPr/>
        </p:nvSpPr>
        <p:spPr bwMode="auto">
          <a:xfrm>
            <a:off x="0" y="2376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N</a:t>
            </a:r>
          </a:p>
        </p:txBody>
      </p:sp>
      <p:sp>
        <p:nvSpPr>
          <p:cNvPr id="7222" name="Text Box 63"/>
          <p:cNvSpPr txBox="1">
            <a:spLocks noChangeArrowheads="1"/>
          </p:cNvSpPr>
          <p:nvPr/>
        </p:nvSpPr>
        <p:spPr bwMode="auto">
          <a:xfrm>
            <a:off x="0" y="1995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25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25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92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25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25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25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25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81" grpId="0" animBg="1"/>
      <p:bldP spid="22582" grpId="0"/>
      <p:bldP spid="22583" grpId="0"/>
      <p:bldP spid="22584" grpId="0"/>
      <p:bldP spid="2258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609600" y="1371600"/>
            <a:ext cx="830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a) Ví dụ 1: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Một thanh sắt dài 6,2dm cân nặng 23,56kg. Hỏi 1dm của thanh sắt </a:t>
            </a:r>
            <a:r>
              <a:rPr lang="vi-VN" sz="1400" b="1">
                <a:solidFill>
                  <a:srgbClr val="FFFF00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ó cân nặng bao nhiêu ki-lô-gam?</a:t>
            </a:r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609600" y="3429000"/>
            <a:ext cx="2438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Vậy 23,56 : 6,2 = 3,8 (kg)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609600" y="1981200"/>
            <a:ext cx="411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Thông th</a:t>
            </a:r>
            <a:r>
              <a:rPr lang="vi-VN" sz="14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ờng ta </a:t>
            </a:r>
            <a:r>
              <a:rPr lang="vi-VN" sz="1400" b="1">
                <a:solidFill>
                  <a:schemeClr val="bg1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ặt tính rồi làm nh</a:t>
            </a:r>
            <a:r>
              <a:rPr lang="vi-VN" sz="14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 sau:</a:t>
            </a:r>
            <a:endParaRPr lang="en-US" sz="1400" b="1">
              <a:solidFill>
                <a:schemeClr val="bg1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8197" name="Text Box 12"/>
          <p:cNvSpPr txBox="1">
            <a:spLocks noChangeArrowheads="1"/>
          </p:cNvSpPr>
          <p:nvPr/>
        </p:nvSpPr>
        <p:spPr bwMode="auto">
          <a:xfrm>
            <a:off x="685800" y="24384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2 3,5 6</a:t>
            </a:r>
          </a:p>
        </p:txBody>
      </p:sp>
      <p:sp>
        <p:nvSpPr>
          <p:cNvPr id="8198" name="Line 13"/>
          <p:cNvSpPr>
            <a:spLocks noChangeShapeType="1"/>
          </p:cNvSpPr>
          <p:nvPr/>
        </p:nvSpPr>
        <p:spPr bwMode="auto">
          <a:xfrm>
            <a:off x="1447800" y="2514600"/>
            <a:ext cx="0" cy="914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9" name="Line 14"/>
          <p:cNvSpPr>
            <a:spLocks noChangeShapeType="1"/>
          </p:cNvSpPr>
          <p:nvPr/>
        </p:nvSpPr>
        <p:spPr bwMode="auto">
          <a:xfrm>
            <a:off x="1447800" y="2776538"/>
            <a:ext cx="762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Text Box 15"/>
          <p:cNvSpPr txBox="1">
            <a:spLocks noChangeArrowheads="1"/>
          </p:cNvSpPr>
          <p:nvPr/>
        </p:nvSpPr>
        <p:spPr bwMode="auto">
          <a:xfrm>
            <a:off x="1524000" y="243840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6,2</a:t>
            </a:r>
          </a:p>
        </p:txBody>
      </p:sp>
      <p:sp>
        <p:nvSpPr>
          <p:cNvPr id="8201" name="Text Box 16"/>
          <p:cNvSpPr txBox="1">
            <a:spLocks noChangeArrowheads="1"/>
          </p:cNvSpPr>
          <p:nvPr/>
        </p:nvSpPr>
        <p:spPr bwMode="auto">
          <a:xfrm>
            <a:off x="685800" y="27432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4 9 6</a:t>
            </a:r>
          </a:p>
        </p:txBody>
      </p:sp>
      <p:sp>
        <p:nvSpPr>
          <p:cNvPr id="8202" name="Text Box 17"/>
          <p:cNvSpPr txBox="1">
            <a:spLocks noChangeArrowheads="1"/>
          </p:cNvSpPr>
          <p:nvPr/>
        </p:nvSpPr>
        <p:spPr bwMode="auto">
          <a:xfrm>
            <a:off x="685800" y="30480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   0</a:t>
            </a:r>
          </a:p>
        </p:txBody>
      </p:sp>
      <p:sp>
        <p:nvSpPr>
          <p:cNvPr id="8203" name="Text Box 18"/>
          <p:cNvSpPr txBox="1">
            <a:spLocks noChangeArrowheads="1"/>
          </p:cNvSpPr>
          <p:nvPr/>
        </p:nvSpPr>
        <p:spPr bwMode="auto">
          <a:xfrm>
            <a:off x="1447800" y="2819400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8204" name="Text Box 19"/>
          <p:cNvSpPr txBox="1">
            <a:spLocks noChangeArrowheads="1"/>
          </p:cNvSpPr>
          <p:nvPr/>
        </p:nvSpPr>
        <p:spPr bwMode="auto">
          <a:xfrm>
            <a:off x="1600200" y="2819400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8205" name="Text Box 20"/>
          <p:cNvSpPr txBox="1">
            <a:spLocks noChangeArrowheads="1"/>
          </p:cNvSpPr>
          <p:nvPr/>
        </p:nvSpPr>
        <p:spPr bwMode="auto">
          <a:xfrm>
            <a:off x="1752600" y="2819400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(kg)</a:t>
            </a:r>
          </a:p>
        </p:txBody>
      </p:sp>
      <p:sp>
        <p:nvSpPr>
          <p:cNvPr id="12302" name="Text Box 21"/>
          <p:cNvSpPr txBox="1">
            <a:spLocks noChangeArrowheads="1"/>
          </p:cNvSpPr>
          <p:nvPr/>
        </p:nvSpPr>
        <p:spPr bwMode="auto">
          <a:xfrm>
            <a:off x="976313" y="2592388"/>
            <a:ext cx="228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8207" name="Text Box 22"/>
          <p:cNvSpPr txBox="1">
            <a:spLocks noChangeArrowheads="1"/>
          </p:cNvSpPr>
          <p:nvPr/>
        </p:nvSpPr>
        <p:spPr bwMode="auto">
          <a:xfrm>
            <a:off x="1109663" y="2438400"/>
            <a:ext cx="228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12304" name="Text Box 23"/>
          <p:cNvSpPr txBox="1">
            <a:spLocks noChangeArrowheads="1"/>
          </p:cNvSpPr>
          <p:nvPr/>
        </p:nvSpPr>
        <p:spPr bwMode="auto">
          <a:xfrm>
            <a:off x="1662113" y="2590800"/>
            <a:ext cx="228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8209" name="Text Box 24"/>
          <p:cNvSpPr txBox="1">
            <a:spLocks noChangeArrowheads="1"/>
          </p:cNvSpPr>
          <p:nvPr/>
        </p:nvSpPr>
        <p:spPr bwMode="auto">
          <a:xfrm>
            <a:off x="1538288" y="2819400"/>
            <a:ext cx="228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8210" name="Text Box 30"/>
          <p:cNvSpPr txBox="1">
            <a:spLocks noChangeArrowheads="1"/>
          </p:cNvSpPr>
          <p:nvPr/>
        </p:nvSpPr>
        <p:spPr bwMode="auto">
          <a:xfrm>
            <a:off x="3581400" y="2362200"/>
            <a:ext cx="411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Phần thập phân của số 6,2 có một chữ số.</a:t>
            </a:r>
          </a:p>
        </p:txBody>
      </p:sp>
      <p:sp>
        <p:nvSpPr>
          <p:cNvPr id="8211" name="Text Box 31"/>
          <p:cNvSpPr txBox="1">
            <a:spLocks noChangeArrowheads="1"/>
          </p:cNvSpPr>
          <p:nvPr/>
        </p:nvSpPr>
        <p:spPr bwMode="auto">
          <a:xfrm>
            <a:off x="3581400" y="2743200"/>
            <a:ext cx="518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Chuyển dấu phẩy của số 23,56 sang bên phải một chữ số </a:t>
            </a: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ợc 235,6; bỏ dấu phẩy ở số 6,2 </a:t>
            </a: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ợc 62.</a:t>
            </a:r>
          </a:p>
        </p:txBody>
      </p:sp>
      <p:sp>
        <p:nvSpPr>
          <p:cNvPr id="8212" name="Text Box 32"/>
          <p:cNvSpPr txBox="1">
            <a:spLocks noChangeArrowheads="1"/>
          </p:cNvSpPr>
          <p:nvPr/>
        </p:nvSpPr>
        <p:spPr bwMode="auto">
          <a:xfrm>
            <a:off x="3581400" y="3429000"/>
            <a:ext cx="518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Thực hiện phép chia 235,6 : 62.</a:t>
            </a:r>
          </a:p>
        </p:txBody>
      </p:sp>
      <p:sp>
        <p:nvSpPr>
          <p:cNvPr id="8213" name="Text Box 33"/>
          <p:cNvSpPr txBox="1">
            <a:spLocks noChangeArrowheads="1"/>
          </p:cNvSpPr>
          <p:nvPr/>
        </p:nvSpPr>
        <p:spPr bwMode="auto">
          <a:xfrm>
            <a:off x="609600" y="3886200"/>
            <a:ext cx="114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b) Ví dụ 2:</a:t>
            </a:r>
            <a:endParaRPr lang="en-US" sz="1400" b="1">
              <a:solidFill>
                <a:schemeClr val="bg1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8214" name="Text Box 35"/>
          <p:cNvSpPr txBox="1">
            <a:spLocks noChangeArrowheads="1"/>
          </p:cNvSpPr>
          <p:nvPr/>
        </p:nvSpPr>
        <p:spPr bwMode="auto">
          <a:xfrm>
            <a:off x="1981200" y="3886200"/>
            <a:ext cx="1600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82,55 : 1,27 = ?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8215" name="Text Box 36"/>
          <p:cNvSpPr txBox="1">
            <a:spLocks noChangeArrowheads="1"/>
          </p:cNvSpPr>
          <p:nvPr/>
        </p:nvSpPr>
        <p:spPr bwMode="auto">
          <a:xfrm>
            <a:off x="609600" y="4191000"/>
            <a:ext cx="2743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Ta </a:t>
            </a:r>
            <a:r>
              <a:rPr lang="vi-VN" sz="1400" b="1">
                <a:solidFill>
                  <a:schemeClr val="bg1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ặt tính rồi làm nh</a:t>
            </a:r>
            <a:r>
              <a:rPr lang="vi-VN" sz="14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 sau:</a:t>
            </a:r>
            <a:endParaRPr lang="en-US" sz="1400" b="1">
              <a:solidFill>
                <a:schemeClr val="bg1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8216" name="Text Box 37"/>
          <p:cNvSpPr txBox="1">
            <a:spLocks noChangeArrowheads="1"/>
          </p:cNvSpPr>
          <p:nvPr/>
        </p:nvSpPr>
        <p:spPr bwMode="auto">
          <a:xfrm>
            <a:off x="3276600" y="4157663"/>
            <a:ext cx="1066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8 2,5 5</a:t>
            </a:r>
          </a:p>
        </p:txBody>
      </p:sp>
      <p:sp>
        <p:nvSpPr>
          <p:cNvPr id="8217" name="Line 38"/>
          <p:cNvSpPr>
            <a:spLocks noChangeShapeType="1"/>
          </p:cNvSpPr>
          <p:nvPr/>
        </p:nvSpPr>
        <p:spPr bwMode="auto">
          <a:xfrm>
            <a:off x="4038600" y="4267200"/>
            <a:ext cx="0" cy="7620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Line 39"/>
          <p:cNvSpPr>
            <a:spLocks noChangeShapeType="1"/>
          </p:cNvSpPr>
          <p:nvPr/>
        </p:nvSpPr>
        <p:spPr bwMode="auto">
          <a:xfrm>
            <a:off x="4038600" y="4495800"/>
            <a:ext cx="6096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9" name="Text Box 40"/>
          <p:cNvSpPr txBox="1">
            <a:spLocks noChangeArrowheads="1"/>
          </p:cNvSpPr>
          <p:nvPr/>
        </p:nvSpPr>
        <p:spPr bwMode="auto">
          <a:xfrm>
            <a:off x="4071938" y="4143375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1,2 7</a:t>
            </a:r>
          </a:p>
        </p:txBody>
      </p:sp>
      <p:sp>
        <p:nvSpPr>
          <p:cNvPr id="8220" name="Text Box 41"/>
          <p:cNvSpPr txBox="1">
            <a:spLocks noChangeArrowheads="1"/>
          </p:cNvSpPr>
          <p:nvPr/>
        </p:nvSpPr>
        <p:spPr bwMode="auto">
          <a:xfrm>
            <a:off x="3276600" y="44958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6 3 5</a:t>
            </a:r>
          </a:p>
        </p:txBody>
      </p:sp>
      <p:sp>
        <p:nvSpPr>
          <p:cNvPr id="8221" name="Text Box 42"/>
          <p:cNvSpPr txBox="1">
            <a:spLocks noChangeArrowheads="1"/>
          </p:cNvSpPr>
          <p:nvPr/>
        </p:nvSpPr>
        <p:spPr bwMode="auto">
          <a:xfrm>
            <a:off x="3276600" y="4800600"/>
            <a:ext cx="914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   0</a:t>
            </a:r>
          </a:p>
        </p:txBody>
      </p:sp>
      <p:sp>
        <p:nvSpPr>
          <p:cNvPr id="8222" name="Text Box 43"/>
          <p:cNvSpPr txBox="1">
            <a:spLocks noChangeArrowheads="1"/>
          </p:cNvSpPr>
          <p:nvPr/>
        </p:nvSpPr>
        <p:spPr bwMode="auto">
          <a:xfrm>
            <a:off x="4114800" y="4572000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65</a:t>
            </a:r>
          </a:p>
        </p:txBody>
      </p:sp>
      <p:sp>
        <p:nvSpPr>
          <p:cNvPr id="12319" name="Text Box 44"/>
          <p:cNvSpPr txBox="1">
            <a:spLocks noChangeArrowheads="1"/>
          </p:cNvSpPr>
          <p:nvPr/>
        </p:nvSpPr>
        <p:spPr bwMode="auto">
          <a:xfrm>
            <a:off x="3562350" y="4287838"/>
            <a:ext cx="228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2320" name="Text Box 45"/>
          <p:cNvSpPr txBox="1">
            <a:spLocks noChangeArrowheads="1"/>
          </p:cNvSpPr>
          <p:nvPr/>
        </p:nvSpPr>
        <p:spPr bwMode="auto">
          <a:xfrm>
            <a:off x="4191000" y="4295775"/>
            <a:ext cx="228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8225" name="Text Box 46"/>
          <p:cNvSpPr txBox="1">
            <a:spLocks noChangeArrowheads="1"/>
          </p:cNvSpPr>
          <p:nvPr/>
        </p:nvSpPr>
        <p:spPr bwMode="auto">
          <a:xfrm>
            <a:off x="4876800" y="3962400"/>
            <a:ext cx="40386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Phần thập phân của hai số 82,55 và 1,27 cùng có hai chữ số; bỏ dấu phẩy ở hai số </a:t>
            </a: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ó </a:t>
            </a:r>
            <a:r>
              <a:rPr lang="vi-VN" sz="1400" b="1">
                <a:solidFill>
                  <a:srgbClr val="FFFFFF"/>
                </a:solidFill>
                <a:latin typeface="Arial" pitchFamily="34" charset="0"/>
              </a:rPr>
              <a:t>đư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ợc 8255 và 127.</a:t>
            </a:r>
          </a:p>
        </p:txBody>
      </p:sp>
      <p:sp>
        <p:nvSpPr>
          <p:cNvPr id="8226" name="Text Box 47"/>
          <p:cNvSpPr txBox="1">
            <a:spLocks noChangeArrowheads="1"/>
          </p:cNvSpPr>
          <p:nvPr/>
        </p:nvSpPr>
        <p:spPr bwMode="auto">
          <a:xfrm>
            <a:off x="4919663" y="4800600"/>
            <a:ext cx="3429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•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Thực hiện phép chia 8255 : 127</a:t>
            </a:r>
          </a:p>
        </p:txBody>
      </p:sp>
      <p:sp>
        <p:nvSpPr>
          <p:cNvPr id="8227" name="Text Box 48"/>
          <p:cNvSpPr txBox="1">
            <a:spLocks noChangeArrowheads="1"/>
          </p:cNvSpPr>
          <p:nvPr/>
        </p:nvSpPr>
        <p:spPr bwMode="auto">
          <a:xfrm>
            <a:off x="457200" y="5562600"/>
            <a:ext cx="495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685800" y="5157788"/>
            <a:ext cx="7924800" cy="1323975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FFFF00"/>
                </a:solidFill>
                <a:latin typeface="Arial" pitchFamily="34" charset="0"/>
              </a:rPr>
              <a:t>Ghi nhớ:</a:t>
            </a:r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 Muốn chia một số thập phân cho một số thập phân ta làm nh</a:t>
            </a:r>
            <a:r>
              <a:rPr lang="vi-VN" sz="16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 sau:</a:t>
            </a:r>
          </a:p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- Đếm xem có bao nhiêu chữ số ở phần thập phân của số chia thì chuyển dấu phẩy ở số bị chia sang bên phải bấy nhiêu chữ số.</a:t>
            </a:r>
          </a:p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- Bỏ dấu phẩy ở số chia rồi thực hiện phép chia nh</a:t>
            </a:r>
            <a:r>
              <a:rPr lang="vi-VN" sz="16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 chia cho số tự nhiên.</a:t>
            </a:r>
          </a:p>
        </p:txBody>
      </p:sp>
      <p:sp>
        <p:nvSpPr>
          <p:cNvPr id="8229" name="Text Box 51"/>
          <p:cNvSpPr txBox="1">
            <a:spLocks noChangeArrowheads="1"/>
          </p:cNvSpPr>
          <p:nvPr/>
        </p:nvSpPr>
        <p:spPr bwMode="auto">
          <a:xfrm>
            <a:off x="1752600" y="533400"/>
            <a:ext cx="609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 u="sng">
                <a:solidFill>
                  <a:schemeClr val="bg1"/>
                </a:solidFill>
                <a:latin typeface="Arial" pitchFamily="34" charset="0"/>
              </a:rPr>
              <a:t>Toán:</a:t>
            </a:r>
            <a:r>
              <a:rPr lang="en-US" sz="1400">
                <a:latin typeface="Arial" pitchFamily="34" charset="0"/>
              </a:rPr>
              <a:t> 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CHIA MỘT SỐ THẬP PHÂN CHO MỘT SỐ THẬP PHÂN</a:t>
            </a:r>
          </a:p>
        </p:txBody>
      </p:sp>
      <p:sp>
        <p:nvSpPr>
          <p:cNvPr id="8230" name="Text Box 52"/>
          <p:cNvSpPr txBox="1">
            <a:spLocks noChangeArrowheads="1"/>
          </p:cNvSpPr>
          <p:nvPr/>
        </p:nvSpPr>
        <p:spPr bwMode="auto">
          <a:xfrm>
            <a:off x="4191000" y="914400"/>
            <a:ext cx="1447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E7F620"/>
                </a:solidFill>
                <a:latin typeface="Arial" pitchFamily="34" charset="0"/>
                <a:sym typeface="Wingdings" pitchFamily="2" charset="2"/>
              </a:rPr>
              <a:t></a:t>
            </a:r>
          </a:p>
        </p:txBody>
      </p:sp>
      <p:sp>
        <p:nvSpPr>
          <p:cNvPr id="8231" name="Line 53"/>
          <p:cNvSpPr>
            <a:spLocks noChangeShapeType="1"/>
          </p:cNvSpPr>
          <p:nvPr/>
        </p:nvSpPr>
        <p:spPr bwMode="auto">
          <a:xfrm>
            <a:off x="50292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chemeClr val="bg1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32" name="Line 54"/>
          <p:cNvSpPr>
            <a:spLocks noChangeShapeType="1"/>
          </p:cNvSpPr>
          <p:nvPr/>
        </p:nvSpPr>
        <p:spPr bwMode="auto">
          <a:xfrm>
            <a:off x="3048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rgbClr val="FFFFFF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33" name="Text Box 55"/>
          <p:cNvSpPr txBox="1">
            <a:spLocks noChangeArrowheads="1"/>
          </p:cNvSpPr>
          <p:nvPr/>
        </p:nvSpPr>
        <p:spPr bwMode="auto">
          <a:xfrm>
            <a:off x="0" y="27432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O</a:t>
            </a:r>
          </a:p>
        </p:txBody>
      </p:sp>
      <p:sp>
        <p:nvSpPr>
          <p:cNvPr id="8234" name="Text Box 56"/>
          <p:cNvSpPr txBox="1">
            <a:spLocks noChangeArrowheads="1"/>
          </p:cNvSpPr>
          <p:nvPr/>
        </p:nvSpPr>
        <p:spPr bwMode="auto">
          <a:xfrm>
            <a:off x="0" y="15240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8235" name="Text Box 57"/>
          <p:cNvSpPr txBox="1">
            <a:spLocks noChangeArrowheads="1"/>
          </p:cNvSpPr>
          <p:nvPr/>
        </p:nvSpPr>
        <p:spPr bwMode="auto">
          <a:xfrm>
            <a:off x="14288" y="3519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8236" name="Text Box 58"/>
          <p:cNvSpPr txBox="1">
            <a:spLocks noChangeArrowheads="1"/>
          </p:cNvSpPr>
          <p:nvPr/>
        </p:nvSpPr>
        <p:spPr bwMode="auto">
          <a:xfrm>
            <a:off x="0" y="3138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S</a:t>
            </a:r>
          </a:p>
        </p:txBody>
      </p:sp>
      <p:sp>
        <p:nvSpPr>
          <p:cNvPr id="8237" name="Text Box 59"/>
          <p:cNvSpPr txBox="1">
            <a:spLocks noChangeArrowheads="1"/>
          </p:cNvSpPr>
          <p:nvPr/>
        </p:nvSpPr>
        <p:spPr bwMode="auto">
          <a:xfrm>
            <a:off x="0" y="2376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N</a:t>
            </a:r>
          </a:p>
        </p:txBody>
      </p:sp>
      <p:sp>
        <p:nvSpPr>
          <p:cNvPr id="8238" name="Text Box 60"/>
          <p:cNvSpPr txBox="1">
            <a:spLocks noChangeArrowheads="1"/>
          </p:cNvSpPr>
          <p:nvPr/>
        </p:nvSpPr>
        <p:spPr bwMode="auto">
          <a:xfrm>
            <a:off x="0" y="1995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Đ</a:t>
            </a:r>
          </a:p>
        </p:txBody>
      </p:sp>
      <p:sp>
        <p:nvSpPr>
          <p:cNvPr id="9277" name="Text Box 61"/>
          <p:cNvSpPr txBox="1">
            <a:spLocks noChangeArrowheads="1"/>
          </p:cNvSpPr>
          <p:nvPr/>
        </p:nvSpPr>
        <p:spPr bwMode="auto">
          <a:xfrm>
            <a:off x="152400" y="3167063"/>
            <a:ext cx="533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66FF33"/>
                </a:solidFill>
                <a:latin typeface="Arial" pitchFamily="34" charset="0"/>
              </a:rPr>
              <a:t>(71)</a:t>
            </a:r>
          </a:p>
        </p:txBody>
      </p:sp>
      <p:sp>
        <p:nvSpPr>
          <p:cNvPr id="9285" name="Text Box 69"/>
          <p:cNvSpPr txBox="1">
            <a:spLocks noChangeArrowheads="1"/>
          </p:cNvSpPr>
          <p:nvPr/>
        </p:nvSpPr>
        <p:spPr bwMode="auto">
          <a:xfrm>
            <a:off x="685800" y="6519863"/>
            <a:ext cx="3581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FFFF00"/>
                </a:solidFill>
                <a:latin typeface="Arial" pitchFamily="34" charset="0"/>
              </a:rPr>
              <a:t>Ghi nhớ:</a:t>
            </a:r>
            <a:r>
              <a:rPr lang="en-US" sz="1600" b="1">
                <a:solidFill>
                  <a:srgbClr val="FFFF00"/>
                </a:solidFill>
                <a:latin typeface="Arial" pitchFamily="34" charset="0"/>
              </a:rPr>
              <a:t> Sách giáo khoa trang 71.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9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5" grpId="0" animBg="1"/>
      <p:bldP spid="9277" grpId="0"/>
      <p:bldP spid="9285" grpId="0"/>
      <p:bldP spid="928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609600" y="1371600"/>
            <a:ext cx="114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a) Ví dụ 1: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9219" name="Text Box 10"/>
          <p:cNvSpPr txBox="1">
            <a:spLocks noChangeArrowheads="1"/>
          </p:cNvSpPr>
          <p:nvPr/>
        </p:nvSpPr>
        <p:spPr bwMode="auto">
          <a:xfrm>
            <a:off x="1828800" y="13716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2 3,5 6</a:t>
            </a:r>
          </a:p>
        </p:txBody>
      </p:sp>
      <p:sp>
        <p:nvSpPr>
          <p:cNvPr id="9220" name="Line 11"/>
          <p:cNvSpPr>
            <a:spLocks noChangeShapeType="1"/>
          </p:cNvSpPr>
          <p:nvPr/>
        </p:nvSpPr>
        <p:spPr bwMode="auto">
          <a:xfrm>
            <a:off x="2590800" y="1447800"/>
            <a:ext cx="0" cy="914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1" name="Line 12"/>
          <p:cNvSpPr>
            <a:spLocks noChangeShapeType="1"/>
          </p:cNvSpPr>
          <p:nvPr/>
        </p:nvSpPr>
        <p:spPr bwMode="auto">
          <a:xfrm>
            <a:off x="2590800" y="1709738"/>
            <a:ext cx="762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2" name="Text Box 13"/>
          <p:cNvSpPr txBox="1">
            <a:spLocks noChangeArrowheads="1"/>
          </p:cNvSpPr>
          <p:nvPr/>
        </p:nvSpPr>
        <p:spPr bwMode="auto">
          <a:xfrm>
            <a:off x="2667000" y="137160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6,2</a:t>
            </a:r>
          </a:p>
        </p:txBody>
      </p:sp>
      <p:sp>
        <p:nvSpPr>
          <p:cNvPr id="9223" name="Text Box 14"/>
          <p:cNvSpPr txBox="1">
            <a:spLocks noChangeArrowheads="1"/>
          </p:cNvSpPr>
          <p:nvPr/>
        </p:nvSpPr>
        <p:spPr bwMode="auto">
          <a:xfrm>
            <a:off x="1828800" y="16764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4 9 6</a:t>
            </a:r>
          </a:p>
        </p:txBody>
      </p:sp>
      <p:sp>
        <p:nvSpPr>
          <p:cNvPr id="9224" name="Text Box 15"/>
          <p:cNvSpPr txBox="1">
            <a:spLocks noChangeArrowheads="1"/>
          </p:cNvSpPr>
          <p:nvPr/>
        </p:nvSpPr>
        <p:spPr bwMode="auto">
          <a:xfrm>
            <a:off x="1828800" y="19812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   0</a:t>
            </a:r>
          </a:p>
        </p:txBody>
      </p:sp>
      <p:sp>
        <p:nvSpPr>
          <p:cNvPr id="9225" name="Text Box 16"/>
          <p:cNvSpPr txBox="1">
            <a:spLocks noChangeArrowheads="1"/>
          </p:cNvSpPr>
          <p:nvPr/>
        </p:nvSpPr>
        <p:spPr bwMode="auto">
          <a:xfrm>
            <a:off x="2590800" y="1752600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9226" name="Text Box 17"/>
          <p:cNvSpPr txBox="1">
            <a:spLocks noChangeArrowheads="1"/>
          </p:cNvSpPr>
          <p:nvPr/>
        </p:nvSpPr>
        <p:spPr bwMode="auto">
          <a:xfrm>
            <a:off x="2743200" y="1752600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9227" name="Text Box 18"/>
          <p:cNvSpPr txBox="1">
            <a:spLocks noChangeArrowheads="1"/>
          </p:cNvSpPr>
          <p:nvPr/>
        </p:nvSpPr>
        <p:spPr bwMode="auto">
          <a:xfrm>
            <a:off x="2895600" y="1752600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(kg)</a:t>
            </a:r>
          </a:p>
        </p:txBody>
      </p:sp>
      <p:sp>
        <p:nvSpPr>
          <p:cNvPr id="13324" name="Text Box 19"/>
          <p:cNvSpPr txBox="1">
            <a:spLocks noChangeArrowheads="1"/>
          </p:cNvSpPr>
          <p:nvPr/>
        </p:nvSpPr>
        <p:spPr bwMode="auto">
          <a:xfrm>
            <a:off x="2119313" y="152558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9229" name="Text Box 20"/>
          <p:cNvSpPr txBox="1">
            <a:spLocks noChangeArrowheads="1"/>
          </p:cNvSpPr>
          <p:nvPr/>
        </p:nvSpPr>
        <p:spPr bwMode="auto">
          <a:xfrm>
            <a:off x="2252663" y="1371600"/>
            <a:ext cx="228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13326" name="Text Box 21"/>
          <p:cNvSpPr txBox="1">
            <a:spLocks noChangeArrowheads="1"/>
          </p:cNvSpPr>
          <p:nvPr/>
        </p:nvSpPr>
        <p:spPr bwMode="auto">
          <a:xfrm>
            <a:off x="2805113" y="1524000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9231" name="Text Box 22"/>
          <p:cNvSpPr txBox="1">
            <a:spLocks noChangeArrowheads="1"/>
          </p:cNvSpPr>
          <p:nvPr/>
        </p:nvSpPr>
        <p:spPr bwMode="auto">
          <a:xfrm>
            <a:off x="2681288" y="1752600"/>
            <a:ext cx="228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9232" name="Text Box 31"/>
          <p:cNvSpPr txBox="1">
            <a:spLocks noChangeArrowheads="1"/>
          </p:cNvSpPr>
          <p:nvPr/>
        </p:nvSpPr>
        <p:spPr bwMode="auto">
          <a:xfrm>
            <a:off x="4691063" y="1371600"/>
            <a:ext cx="114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b) Ví dụ 2:</a:t>
            </a:r>
            <a:endParaRPr lang="en-US" sz="1400" b="1">
              <a:solidFill>
                <a:schemeClr val="bg1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9233" name="Text Box 33"/>
          <p:cNvSpPr txBox="1">
            <a:spLocks noChangeArrowheads="1"/>
          </p:cNvSpPr>
          <p:nvPr/>
        </p:nvSpPr>
        <p:spPr bwMode="auto">
          <a:xfrm>
            <a:off x="6062663" y="1371600"/>
            <a:ext cx="1600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82,55 : 1,27 = ?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9234" name="Text Box 35"/>
          <p:cNvSpPr txBox="1">
            <a:spLocks noChangeArrowheads="1"/>
          </p:cNvSpPr>
          <p:nvPr/>
        </p:nvSpPr>
        <p:spPr bwMode="auto">
          <a:xfrm>
            <a:off x="6096000" y="1733550"/>
            <a:ext cx="1066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8 2,5 5</a:t>
            </a:r>
          </a:p>
        </p:txBody>
      </p:sp>
      <p:sp>
        <p:nvSpPr>
          <p:cNvPr id="9235" name="Line 36"/>
          <p:cNvSpPr>
            <a:spLocks noChangeShapeType="1"/>
          </p:cNvSpPr>
          <p:nvPr/>
        </p:nvSpPr>
        <p:spPr bwMode="auto">
          <a:xfrm>
            <a:off x="6858000" y="1843088"/>
            <a:ext cx="0" cy="7620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6" name="Line 37"/>
          <p:cNvSpPr>
            <a:spLocks noChangeShapeType="1"/>
          </p:cNvSpPr>
          <p:nvPr/>
        </p:nvSpPr>
        <p:spPr bwMode="auto">
          <a:xfrm>
            <a:off x="6858000" y="2071688"/>
            <a:ext cx="6096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7" name="Text Box 38"/>
          <p:cNvSpPr txBox="1">
            <a:spLocks noChangeArrowheads="1"/>
          </p:cNvSpPr>
          <p:nvPr/>
        </p:nvSpPr>
        <p:spPr bwMode="auto">
          <a:xfrm>
            <a:off x="6891338" y="1719263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1,2 7</a:t>
            </a:r>
          </a:p>
        </p:txBody>
      </p:sp>
      <p:sp>
        <p:nvSpPr>
          <p:cNvPr id="9238" name="Text Box 39"/>
          <p:cNvSpPr txBox="1">
            <a:spLocks noChangeArrowheads="1"/>
          </p:cNvSpPr>
          <p:nvPr/>
        </p:nvSpPr>
        <p:spPr bwMode="auto">
          <a:xfrm>
            <a:off x="6096000" y="2071688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6 3 5</a:t>
            </a:r>
          </a:p>
        </p:txBody>
      </p:sp>
      <p:sp>
        <p:nvSpPr>
          <p:cNvPr id="9239" name="Text Box 40"/>
          <p:cNvSpPr txBox="1">
            <a:spLocks noChangeArrowheads="1"/>
          </p:cNvSpPr>
          <p:nvPr/>
        </p:nvSpPr>
        <p:spPr bwMode="auto">
          <a:xfrm>
            <a:off x="6096000" y="2376488"/>
            <a:ext cx="914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   0</a:t>
            </a:r>
          </a:p>
        </p:txBody>
      </p:sp>
      <p:sp>
        <p:nvSpPr>
          <p:cNvPr id="9240" name="Text Box 41"/>
          <p:cNvSpPr txBox="1">
            <a:spLocks noChangeArrowheads="1"/>
          </p:cNvSpPr>
          <p:nvPr/>
        </p:nvSpPr>
        <p:spPr bwMode="auto">
          <a:xfrm>
            <a:off x="6934200" y="2147888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65</a:t>
            </a:r>
          </a:p>
        </p:txBody>
      </p:sp>
      <p:sp>
        <p:nvSpPr>
          <p:cNvPr id="13337" name="Text Box 42"/>
          <p:cNvSpPr txBox="1">
            <a:spLocks noChangeArrowheads="1"/>
          </p:cNvSpPr>
          <p:nvPr/>
        </p:nvSpPr>
        <p:spPr bwMode="auto">
          <a:xfrm>
            <a:off x="6381750" y="1863725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3338" name="Text Box 43"/>
          <p:cNvSpPr txBox="1">
            <a:spLocks noChangeArrowheads="1"/>
          </p:cNvSpPr>
          <p:nvPr/>
        </p:nvSpPr>
        <p:spPr bwMode="auto">
          <a:xfrm>
            <a:off x="7010400" y="1871663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9243" name="Text Box 47"/>
          <p:cNvSpPr txBox="1">
            <a:spLocks noChangeArrowheads="1"/>
          </p:cNvSpPr>
          <p:nvPr/>
        </p:nvSpPr>
        <p:spPr bwMode="auto">
          <a:xfrm>
            <a:off x="609600" y="2667000"/>
            <a:ext cx="8077200" cy="1169988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u="sng">
                <a:solidFill>
                  <a:srgbClr val="FFFF00"/>
                </a:solidFill>
                <a:latin typeface="Arial" pitchFamily="34" charset="0"/>
              </a:rPr>
              <a:t>Ghi nhớ: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 Muốn chia một số thập phân cho một số thập phân ta làm nh</a:t>
            </a:r>
            <a:r>
              <a:rPr lang="vi-VN" sz="14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 sau:</a:t>
            </a:r>
          </a:p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- Đếm xem có bao nhiêu chữ số ở phần thập phân của số chia thì chuyển dấu phẩy ở số bị chia sang bên phải bấy nhiêu chữ số.</a:t>
            </a:r>
          </a:p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- Bỏ dấu phẩy ở số chia rồi thực hiện phép chia nh</a:t>
            </a:r>
            <a:r>
              <a:rPr lang="vi-VN" sz="14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 chia cho số tự nhiên.</a:t>
            </a:r>
          </a:p>
        </p:txBody>
      </p:sp>
      <p:sp>
        <p:nvSpPr>
          <p:cNvPr id="9244" name="Text Box 48"/>
          <p:cNvSpPr txBox="1">
            <a:spLocks noChangeArrowheads="1"/>
          </p:cNvSpPr>
          <p:nvPr/>
        </p:nvSpPr>
        <p:spPr bwMode="auto">
          <a:xfrm>
            <a:off x="609600" y="2286000"/>
            <a:ext cx="2438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Vậy 23,56 : 6,2 = 3,8 (kg)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762000" y="4343400"/>
            <a:ext cx="2362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Đặt tính rồi tính:</a:t>
            </a:r>
          </a:p>
        </p:txBody>
      </p:sp>
      <p:sp>
        <p:nvSpPr>
          <p:cNvPr id="10291" name="Oval 51"/>
          <p:cNvSpPr>
            <a:spLocks noChangeArrowheads="1"/>
          </p:cNvSpPr>
          <p:nvPr/>
        </p:nvSpPr>
        <p:spPr bwMode="auto">
          <a:xfrm>
            <a:off x="304800" y="4343400"/>
            <a:ext cx="304800" cy="3048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609600" y="4724400"/>
            <a:ext cx="822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a) 19,72 : 5,8 ;	     b) 8,216 : 5,2 ;	            c) 12,88 : 0,25 ;	      d) 17,4 : 1,45 .</a:t>
            </a:r>
          </a:p>
        </p:txBody>
      </p:sp>
      <p:sp>
        <p:nvSpPr>
          <p:cNvPr id="10293" name="AutoShape 53"/>
          <p:cNvSpPr>
            <a:spLocks noChangeArrowheads="1"/>
          </p:cNvSpPr>
          <p:nvPr/>
        </p:nvSpPr>
        <p:spPr bwMode="auto">
          <a:xfrm>
            <a:off x="3276600" y="5334000"/>
            <a:ext cx="1524000" cy="609600"/>
          </a:xfrm>
          <a:prstGeom prst="wedgeRoundRectCallout">
            <a:avLst>
              <a:gd name="adj1" fmla="val -161981"/>
              <a:gd name="adj2" fmla="val -89583"/>
              <a:gd name="adj3" fmla="val 16667"/>
            </a:avLst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>
                <a:solidFill>
                  <a:srgbClr val="0000FF"/>
                </a:solidFill>
                <a:latin typeface="Arial" pitchFamily="34" charset="0"/>
              </a:rPr>
              <a:t>Bảng tay!</a:t>
            </a:r>
          </a:p>
        </p:txBody>
      </p:sp>
      <p:sp>
        <p:nvSpPr>
          <p:cNvPr id="10316" name="Text Box 76"/>
          <p:cNvSpPr txBox="1">
            <a:spLocks noChangeArrowheads="1"/>
          </p:cNvSpPr>
          <p:nvPr/>
        </p:nvSpPr>
        <p:spPr bwMode="auto">
          <a:xfrm>
            <a:off x="762000" y="5532438"/>
            <a:ext cx="838200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1 9,7,2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2 3 2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0 0     </a:t>
            </a:r>
          </a:p>
        </p:txBody>
      </p:sp>
      <p:sp>
        <p:nvSpPr>
          <p:cNvPr id="10317" name="Text Box 77"/>
          <p:cNvSpPr txBox="1">
            <a:spLocks noChangeArrowheads="1"/>
          </p:cNvSpPr>
          <p:nvPr/>
        </p:nvSpPr>
        <p:spPr bwMode="auto">
          <a:xfrm>
            <a:off x="1600200" y="5532438"/>
            <a:ext cx="8382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5,8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3,4   </a:t>
            </a:r>
          </a:p>
        </p:txBody>
      </p:sp>
      <p:sp>
        <p:nvSpPr>
          <p:cNvPr id="10318" name="Line 78"/>
          <p:cNvSpPr>
            <a:spLocks noChangeShapeType="1"/>
          </p:cNvSpPr>
          <p:nvPr/>
        </p:nvSpPr>
        <p:spPr bwMode="auto">
          <a:xfrm>
            <a:off x="1524000" y="5551488"/>
            <a:ext cx="0" cy="8953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19" name="Line 79"/>
          <p:cNvSpPr>
            <a:spLocks noChangeShapeType="1"/>
          </p:cNvSpPr>
          <p:nvPr/>
        </p:nvSpPr>
        <p:spPr bwMode="auto">
          <a:xfrm>
            <a:off x="1524000" y="5827713"/>
            <a:ext cx="5334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20" name="Text Box 80"/>
          <p:cNvSpPr txBox="1">
            <a:spLocks noChangeArrowheads="1"/>
          </p:cNvSpPr>
          <p:nvPr/>
        </p:nvSpPr>
        <p:spPr bwMode="auto">
          <a:xfrm>
            <a:off x="1052513" y="5618163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0326" name="Text Box 86"/>
          <p:cNvSpPr txBox="1">
            <a:spLocks noChangeArrowheads="1"/>
          </p:cNvSpPr>
          <p:nvPr/>
        </p:nvSpPr>
        <p:spPr bwMode="auto">
          <a:xfrm>
            <a:off x="1738313" y="5624513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9255" name="Text Box 97"/>
          <p:cNvSpPr txBox="1">
            <a:spLocks noChangeArrowheads="1"/>
          </p:cNvSpPr>
          <p:nvPr/>
        </p:nvSpPr>
        <p:spPr bwMode="auto">
          <a:xfrm>
            <a:off x="1752600" y="533400"/>
            <a:ext cx="609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 u="sng">
                <a:solidFill>
                  <a:schemeClr val="bg1"/>
                </a:solidFill>
                <a:latin typeface="Arial" pitchFamily="34" charset="0"/>
              </a:rPr>
              <a:t>Toán:</a:t>
            </a:r>
            <a:r>
              <a:rPr lang="en-US" sz="1400">
                <a:latin typeface="Arial" pitchFamily="34" charset="0"/>
              </a:rPr>
              <a:t> 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CHIA MỘT SỐ THẬP PHÂN CHO MỘT SỐ THẬP PHÂN</a:t>
            </a:r>
          </a:p>
        </p:txBody>
      </p:sp>
      <p:sp>
        <p:nvSpPr>
          <p:cNvPr id="9256" name="Text Box 98"/>
          <p:cNvSpPr txBox="1">
            <a:spLocks noChangeArrowheads="1"/>
          </p:cNvSpPr>
          <p:nvPr/>
        </p:nvSpPr>
        <p:spPr bwMode="auto">
          <a:xfrm>
            <a:off x="4191000" y="914400"/>
            <a:ext cx="1447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E7F620"/>
                </a:solidFill>
                <a:latin typeface="Arial" pitchFamily="34" charset="0"/>
                <a:sym typeface="Wingdings" pitchFamily="2" charset="2"/>
              </a:rPr>
              <a:t></a:t>
            </a:r>
          </a:p>
        </p:txBody>
      </p:sp>
      <p:sp>
        <p:nvSpPr>
          <p:cNvPr id="9257" name="Line 99"/>
          <p:cNvSpPr>
            <a:spLocks noChangeShapeType="1"/>
          </p:cNvSpPr>
          <p:nvPr/>
        </p:nvSpPr>
        <p:spPr bwMode="auto">
          <a:xfrm>
            <a:off x="50292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chemeClr val="bg1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8" name="Line 100"/>
          <p:cNvSpPr>
            <a:spLocks noChangeShapeType="1"/>
          </p:cNvSpPr>
          <p:nvPr/>
        </p:nvSpPr>
        <p:spPr bwMode="auto">
          <a:xfrm>
            <a:off x="3048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rgbClr val="FFFFFF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2" name="Oval 102"/>
          <p:cNvSpPr>
            <a:spLocks noChangeArrowheads="1"/>
          </p:cNvSpPr>
          <p:nvPr/>
        </p:nvSpPr>
        <p:spPr bwMode="auto">
          <a:xfrm>
            <a:off x="533400" y="4710113"/>
            <a:ext cx="1828800" cy="471487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  <p:sp>
        <p:nvSpPr>
          <p:cNvPr id="10345" name="Oval 105"/>
          <p:cNvSpPr>
            <a:spLocks noChangeArrowheads="1"/>
          </p:cNvSpPr>
          <p:nvPr/>
        </p:nvSpPr>
        <p:spPr bwMode="auto">
          <a:xfrm>
            <a:off x="609600" y="5334000"/>
            <a:ext cx="1828800" cy="11430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  <p:sp>
        <p:nvSpPr>
          <p:cNvPr id="10346" name="AutoShape 106"/>
          <p:cNvSpPr>
            <a:spLocks noChangeArrowheads="1"/>
          </p:cNvSpPr>
          <p:nvPr/>
        </p:nvSpPr>
        <p:spPr bwMode="auto">
          <a:xfrm>
            <a:off x="3200400" y="5486400"/>
            <a:ext cx="1524000" cy="609600"/>
          </a:xfrm>
          <a:prstGeom prst="wedgeRoundRectCallout">
            <a:avLst>
              <a:gd name="adj1" fmla="val -107500"/>
              <a:gd name="adj2" fmla="val 35417"/>
              <a:gd name="adj3" fmla="val 16667"/>
            </a:avLst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>
                <a:solidFill>
                  <a:srgbClr val="0000FF"/>
                </a:solidFill>
                <a:latin typeface="Arial" pitchFamily="34" charset="0"/>
              </a:rPr>
              <a:t>Kết quả </a:t>
            </a:r>
            <a:r>
              <a:rPr lang="vi-VN" sz="1400" b="1">
                <a:solidFill>
                  <a:srgbClr val="0000FF"/>
                </a:solidFill>
                <a:latin typeface="Arial" pitchFamily="34" charset="0"/>
              </a:rPr>
              <a:t>đ</a:t>
            </a:r>
            <a:r>
              <a:rPr lang="en-US" sz="1400" b="1">
                <a:solidFill>
                  <a:srgbClr val="0000FF"/>
                </a:solidFill>
                <a:latin typeface="Arial" pitchFamily="34" charset="0"/>
              </a:rPr>
              <a:t>úng</a:t>
            </a:r>
          </a:p>
        </p:txBody>
      </p:sp>
      <p:sp>
        <p:nvSpPr>
          <p:cNvPr id="9262" name="Text Box 107"/>
          <p:cNvSpPr txBox="1">
            <a:spLocks noChangeArrowheads="1"/>
          </p:cNvSpPr>
          <p:nvPr/>
        </p:nvSpPr>
        <p:spPr bwMode="auto">
          <a:xfrm>
            <a:off x="138113" y="27432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O</a:t>
            </a:r>
          </a:p>
        </p:txBody>
      </p:sp>
      <p:sp>
        <p:nvSpPr>
          <p:cNvPr id="9263" name="Text Box 108"/>
          <p:cNvSpPr txBox="1">
            <a:spLocks noChangeArrowheads="1"/>
          </p:cNvSpPr>
          <p:nvPr/>
        </p:nvSpPr>
        <p:spPr bwMode="auto">
          <a:xfrm>
            <a:off x="138113" y="15240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9264" name="Text Box 109"/>
          <p:cNvSpPr txBox="1">
            <a:spLocks noChangeArrowheads="1"/>
          </p:cNvSpPr>
          <p:nvPr/>
        </p:nvSpPr>
        <p:spPr bwMode="auto">
          <a:xfrm>
            <a:off x="152400" y="3519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9265" name="Text Box 110"/>
          <p:cNvSpPr txBox="1">
            <a:spLocks noChangeArrowheads="1"/>
          </p:cNvSpPr>
          <p:nvPr/>
        </p:nvSpPr>
        <p:spPr bwMode="auto">
          <a:xfrm>
            <a:off x="138113" y="3138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S</a:t>
            </a:r>
          </a:p>
        </p:txBody>
      </p:sp>
      <p:sp>
        <p:nvSpPr>
          <p:cNvPr id="9266" name="Text Box 111"/>
          <p:cNvSpPr txBox="1">
            <a:spLocks noChangeArrowheads="1"/>
          </p:cNvSpPr>
          <p:nvPr/>
        </p:nvSpPr>
        <p:spPr bwMode="auto">
          <a:xfrm>
            <a:off x="138113" y="2376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N</a:t>
            </a:r>
          </a:p>
        </p:txBody>
      </p:sp>
      <p:sp>
        <p:nvSpPr>
          <p:cNvPr id="9267" name="Text Box 112"/>
          <p:cNvSpPr txBox="1">
            <a:spLocks noChangeArrowheads="1"/>
          </p:cNvSpPr>
          <p:nvPr/>
        </p:nvSpPr>
        <p:spPr bwMode="auto">
          <a:xfrm>
            <a:off x="138113" y="1995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Đ</a:t>
            </a:r>
          </a:p>
        </p:txBody>
      </p:sp>
      <p:sp>
        <p:nvSpPr>
          <p:cNvPr id="10356" name="Oval 116"/>
          <p:cNvSpPr>
            <a:spLocks noChangeArrowheads="1"/>
          </p:cNvSpPr>
          <p:nvPr/>
        </p:nvSpPr>
        <p:spPr bwMode="auto">
          <a:xfrm>
            <a:off x="109538" y="1981200"/>
            <a:ext cx="381000" cy="3810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  <p:sp>
        <p:nvSpPr>
          <p:cNvPr id="10357" name="Oval 117"/>
          <p:cNvSpPr>
            <a:spLocks noChangeArrowheads="1"/>
          </p:cNvSpPr>
          <p:nvPr/>
        </p:nvSpPr>
        <p:spPr bwMode="auto">
          <a:xfrm>
            <a:off x="123825" y="1504950"/>
            <a:ext cx="381000" cy="3810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10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0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1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0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0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0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10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0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0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10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03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10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10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9" grpId="0"/>
      <p:bldP spid="10292" grpId="0"/>
      <p:bldP spid="10293" grpId="0" animBg="1"/>
      <p:bldP spid="10316" grpId="0"/>
      <p:bldP spid="10317" grpId="0"/>
      <p:bldP spid="10318" grpId="0" animBg="1"/>
      <p:bldP spid="10319" grpId="0" animBg="1"/>
      <p:bldP spid="10320" grpId="0"/>
      <p:bldP spid="10326" grpId="0"/>
      <p:bldP spid="10342" grpId="0" animBg="1"/>
      <p:bldP spid="10342" grpId="1" animBg="1"/>
      <p:bldP spid="10345" grpId="0" animBg="1"/>
      <p:bldP spid="10346" grpId="0" animBg="1"/>
      <p:bldP spid="10356" grpId="0" animBg="1"/>
      <p:bldP spid="10356" grpId="1" animBg="1"/>
      <p:bldP spid="10357" grpId="0" animBg="1"/>
      <p:bldP spid="1035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609600" y="1371600"/>
            <a:ext cx="114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a) Ví dụ 1: </a:t>
            </a: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1828800" y="13716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2 3,5 6</a:t>
            </a:r>
          </a:p>
        </p:txBody>
      </p:sp>
      <p:sp>
        <p:nvSpPr>
          <p:cNvPr id="10244" name="Line 9"/>
          <p:cNvSpPr>
            <a:spLocks noChangeShapeType="1"/>
          </p:cNvSpPr>
          <p:nvPr/>
        </p:nvSpPr>
        <p:spPr bwMode="auto">
          <a:xfrm>
            <a:off x="2590800" y="1447800"/>
            <a:ext cx="0" cy="914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Line 10"/>
          <p:cNvSpPr>
            <a:spLocks noChangeShapeType="1"/>
          </p:cNvSpPr>
          <p:nvPr/>
        </p:nvSpPr>
        <p:spPr bwMode="auto">
          <a:xfrm>
            <a:off x="2590800" y="1709738"/>
            <a:ext cx="762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2667000" y="137160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6,2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1828800" y="16764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4 9 6</a:t>
            </a:r>
          </a:p>
        </p:txBody>
      </p: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1828800" y="19812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   0</a:t>
            </a:r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2590800" y="1752600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10250" name="Text Box 15"/>
          <p:cNvSpPr txBox="1">
            <a:spLocks noChangeArrowheads="1"/>
          </p:cNvSpPr>
          <p:nvPr/>
        </p:nvSpPr>
        <p:spPr bwMode="auto">
          <a:xfrm>
            <a:off x="2743200" y="1752600"/>
            <a:ext cx="30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10251" name="Text Box 16"/>
          <p:cNvSpPr txBox="1">
            <a:spLocks noChangeArrowheads="1"/>
          </p:cNvSpPr>
          <p:nvPr/>
        </p:nvSpPr>
        <p:spPr bwMode="auto">
          <a:xfrm>
            <a:off x="2895600" y="1752600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(kg)</a:t>
            </a:r>
          </a:p>
        </p:txBody>
      </p:sp>
      <p:sp>
        <p:nvSpPr>
          <p:cNvPr id="14348" name="Text Box 17"/>
          <p:cNvSpPr txBox="1">
            <a:spLocks noChangeArrowheads="1"/>
          </p:cNvSpPr>
          <p:nvPr/>
        </p:nvSpPr>
        <p:spPr bwMode="auto">
          <a:xfrm>
            <a:off x="2119313" y="152558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0253" name="Text Box 18"/>
          <p:cNvSpPr txBox="1">
            <a:spLocks noChangeArrowheads="1"/>
          </p:cNvSpPr>
          <p:nvPr/>
        </p:nvSpPr>
        <p:spPr bwMode="auto">
          <a:xfrm>
            <a:off x="2252663" y="1371600"/>
            <a:ext cx="228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14350" name="Text Box 19"/>
          <p:cNvSpPr txBox="1">
            <a:spLocks noChangeArrowheads="1"/>
          </p:cNvSpPr>
          <p:nvPr/>
        </p:nvSpPr>
        <p:spPr bwMode="auto">
          <a:xfrm>
            <a:off x="2805113" y="1524000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0255" name="Text Box 20"/>
          <p:cNvSpPr txBox="1">
            <a:spLocks noChangeArrowheads="1"/>
          </p:cNvSpPr>
          <p:nvPr/>
        </p:nvSpPr>
        <p:spPr bwMode="auto">
          <a:xfrm>
            <a:off x="2681288" y="1752600"/>
            <a:ext cx="228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10256" name="Text Box 26"/>
          <p:cNvSpPr txBox="1">
            <a:spLocks noChangeArrowheads="1"/>
          </p:cNvSpPr>
          <p:nvPr/>
        </p:nvSpPr>
        <p:spPr bwMode="auto">
          <a:xfrm>
            <a:off x="4691063" y="1371600"/>
            <a:ext cx="114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b) Ví dụ 2: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10257" name="Text Box 27"/>
          <p:cNvSpPr txBox="1">
            <a:spLocks noChangeArrowheads="1"/>
          </p:cNvSpPr>
          <p:nvPr/>
        </p:nvSpPr>
        <p:spPr bwMode="auto">
          <a:xfrm>
            <a:off x="6062663" y="1371600"/>
            <a:ext cx="1600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82,55 : 1,27 = ?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10258" name="Text Box 28"/>
          <p:cNvSpPr txBox="1">
            <a:spLocks noChangeArrowheads="1"/>
          </p:cNvSpPr>
          <p:nvPr/>
        </p:nvSpPr>
        <p:spPr bwMode="auto">
          <a:xfrm>
            <a:off x="6096000" y="1733550"/>
            <a:ext cx="1066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8 2,5 5</a:t>
            </a:r>
          </a:p>
        </p:txBody>
      </p:sp>
      <p:sp>
        <p:nvSpPr>
          <p:cNvPr id="10259" name="Line 29"/>
          <p:cNvSpPr>
            <a:spLocks noChangeShapeType="1"/>
          </p:cNvSpPr>
          <p:nvPr/>
        </p:nvSpPr>
        <p:spPr bwMode="auto">
          <a:xfrm>
            <a:off x="6858000" y="1843088"/>
            <a:ext cx="0" cy="7620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0" name="Line 30"/>
          <p:cNvSpPr>
            <a:spLocks noChangeShapeType="1"/>
          </p:cNvSpPr>
          <p:nvPr/>
        </p:nvSpPr>
        <p:spPr bwMode="auto">
          <a:xfrm>
            <a:off x="6858000" y="2071688"/>
            <a:ext cx="6096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1" name="Text Box 31"/>
          <p:cNvSpPr txBox="1">
            <a:spLocks noChangeArrowheads="1"/>
          </p:cNvSpPr>
          <p:nvPr/>
        </p:nvSpPr>
        <p:spPr bwMode="auto">
          <a:xfrm>
            <a:off x="6891338" y="1719263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1,2 7</a:t>
            </a:r>
          </a:p>
        </p:txBody>
      </p:sp>
      <p:sp>
        <p:nvSpPr>
          <p:cNvPr id="10262" name="Text Box 32"/>
          <p:cNvSpPr txBox="1">
            <a:spLocks noChangeArrowheads="1"/>
          </p:cNvSpPr>
          <p:nvPr/>
        </p:nvSpPr>
        <p:spPr bwMode="auto">
          <a:xfrm>
            <a:off x="6096000" y="2071688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6 3 5</a:t>
            </a:r>
          </a:p>
        </p:txBody>
      </p:sp>
      <p:sp>
        <p:nvSpPr>
          <p:cNvPr id="10263" name="Text Box 33"/>
          <p:cNvSpPr txBox="1">
            <a:spLocks noChangeArrowheads="1"/>
          </p:cNvSpPr>
          <p:nvPr/>
        </p:nvSpPr>
        <p:spPr bwMode="auto">
          <a:xfrm>
            <a:off x="6096000" y="2376488"/>
            <a:ext cx="914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   0</a:t>
            </a:r>
          </a:p>
        </p:txBody>
      </p:sp>
      <p:sp>
        <p:nvSpPr>
          <p:cNvPr id="10264" name="Text Box 34"/>
          <p:cNvSpPr txBox="1">
            <a:spLocks noChangeArrowheads="1"/>
          </p:cNvSpPr>
          <p:nvPr/>
        </p:nvSpPr>
        <p:spPr bwMode="auto">
          <a:xfrm>
            <a:off x="6934200" y="2147888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65</a:t>
            </a:r>
          </a:p>
        </p:txBody>
      </p:sp>
      <p:sp>
        <p:nvSpPr>
          <p:cNvPr id="14361" name="Text Box 35"/>
          <p:cNvSpPr txBox="1">
            <a:spLocks noChangeArrowheads="1"/>
          </p:cNvSpPr>
          <p:nvPr/>
        </p:nvSpPr>
        <p:spPr bwMode="auto">
          <a:xfrm>
            <a:off x="6381750" y="1863725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4362" name="Text Box 36"/>
          <p:cNvSpPr txBox="1">
            <a:spLocks noChangeArrowheads="1"/>
          </p:cNvSpPr>
          <p:nvPr/>
        </p:nvSpPr>
        <p:spPr bwMode="auto">
          <a:xfrm>
            <a:off x="7010400" y="1871663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0267" name="Text Box 37"/>
          <p:cNvSpPr txBox="1">
            <a:spLocks noChangeArrowheads="1"/>
          </p:cNvSpPr>
          <p:nvPr/>
        </p:nvSpPr>
        <p:spPr bwMode="auto">
          <a:xfrm>
            <a:off x="609600" y="2667000"/>
            <a:ext cx="8077200" cy="1169988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u="sng">
                <a:solidFill>
                  <a:srgbClr val="FFFF00"/>
                </a:solidFill>
                <a:latin typeface="Arial" pitchFamily="34" charset="0"/>
              </a:rPr>
              <a:t>Ghi nhớ: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 Muốn chia một số thập phân cho một số thập phân ta làm nh</a:t>
            </a:r>
            <a:r>
              <a:rPr lang="vi-VN" sz="14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 sau:</a:t>
            </a:r>
          </a:p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- Đếm xem có bao nhiêu chữ số ở phần thập phân của số chia thì chuyển dấu phẩy ở số bị chia sang bên phải bấy nhiêu chữ số.</a:t>
            </a:r>
          </a:p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- Bỏ dấu phẩy ở số chia rồi thực hiện phép chia nh</a:t>
            </a:r>
            <a:r>
              <a:rPr lang="vi-VN" sz="14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 chia cho số tự nhiên.</a:t>
            </a:r>
          </a:p>
        </p:txBody>
      </p:sp>
      <p:sp>
        <p:nvSpPr>
          <p:cNvPr id="10268" name="Text Box 38"/>
          <p:cNvSpPr txBox="1">
            <a:spLocks noChangeArrowheads="1"/>
          </p:cNvSpPr>
          <p:nvPr/>
        </p:nvSpPr>
        <p:spPr bwMode="auto">
          <a:xfrm>
            <a:off x="609600" y="2286000"/>
            <a:ext cx="2438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Vậy 23,56 : 6,2 = 3,8 (kg)</a:t>
            </a:r>
            <a:endParaRPr lang="en-US" sz="1400" b="1">
              <a:solidFill>
                <a:srgbClr val="FFFF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10269" name="Text Box 39"/>
          <p:cNvSpPr txBox="1">
            <a:spLocks noChangeArrowheads="1"/>
          </p:cNvSpPr>
          <p:nvPr/>
        </p:nvSpPr>
        <p:spPr bwMode="auto">
          <a:xfrm>
            <a:off x="762000" y="4343400"/>
            <a:ext cx="2362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Đặt tính rồi tính:</a:t>
            </a:r>
          </a:p>
        </p:txBody>
      </p:sp>
      <p:sp>
        <p:nvSpPr>
          <p:cNvPr id="10270" name="Oval 40"/>
          <p:cNvSpPr>
            <a:spLocks noChangeArrowheads="1"/>
          </p:cNvSpPr>
          <p:nvPr/>
        </p:nvSpPr>
        <p:spPr bwMode="auto">
          <a:xfrm>
            <a:off x="304800" y="4343400"/>
            <a:ext cx="304800" cy="3048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10271" name="Text Box 41"/>
          <p:cNvSpPr txBox="1">
            <a:spLocks noChangeArrowheads="1"/>
          </p:cNvSpPr>
          <p:nvPr/>
        </p:nvSpPr>
        <p:spPr bwMode="auto">
          <a:xfrm>
            <a:off x="609600" y="4724400"/>
            <a:ext cx="822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a) 19,72 : 5,8 ;	     b) 8,216 : 5,2 ;	            c) 12,88 : 0,25 ;	   d) 17,4 : 1,45 .</a:t>
            </a:r>
          </a:p>
        </p:txBody>
      </p:sp>
      <p:sp>
        <p:nvSpPr>
          <p:cNvPr id="23595" name="Text Box 43"/>
          <p:cNvSpPr txBox="1">
            <a:spLocks noChangeArrowheads="1"/>
          </p:cNvSpPr>
          <p:nvPr/>
        </p:nvSpPr>
        <p:spPr bwMode="auto">
          <a:xfrm>
            <a:off x="4876800" y="5181600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1 2,8 8</a:t>
            </a:r>
          </a:p>
        </p:txBody>
      </p:sp>
      <p:sp>
        <p:nvSpPr>
          <p:cNvPr id="23596" name="Line 44"/>
          <p:cNvSpPr>
            <a:spLocks noChangeShapeType="1"/>
          </p:cNvSpPr>
          <p:nvPr/>
        </p:nvSpPr>
        <p:spPr bwMode="auto">
          <a:xfrm>
            <a:off x="6034088" y="5562600"/>
            <a:ext cx="6096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97" name="Text Box 45"/>
          <p:cNvSpPr txBox="1">
            <a:spLocks noChangeArrowheads="1"/>
          </p:cNvSpPr>
          <p:nvPr/>
        </p:nvSpPr>
        <p:spPr bwMode="auto">
          <a:xfrm>
            <a:off x="6048375" y="5195888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0,2 5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6034088" y="5519738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51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,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52</a:t>
            </a:r>
          </a:p>
        </p:txBody>
      </p:sp>
      <p:sp>
        <p:nvSpPr>
          <p:cNvPr id="23599" name="Text Box 47"/>
          <p:cNvSpPr txBox="1">
            <a:spLocks noChangeArrowheads="1"/>
          </p:cNvSpPr>
          <p:nvPr/>
        </p:nvSpPr>
        <p:spPr bwMode="auto">
          <a:xfrm>
            <a:off x="5162550" y="5319713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6167438" y="533558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5014913" y="5448300"/>
            <a:ext cx="6381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0 3 8</a:t>
            </a:r>
          </a:p>
        </p:txBody>
      </p:sp>
      <p:sp>
        <p:nvSpPr>
          <p:cNvPr id="23602" name="Text Box 50"/>
          <p:cNvSpPr txBox="1">
            <a:spLocks noChangeArrowheads="1"/>
          </p:cNvSpPr>
          <p:nvPr/>
        </p:nvSpPr>
        <p:spPr bwMode="auto">
          <a:xfrm>
            <a:off x="5195888" y="579120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1 3 0</a:t>
            </a:r>
          </a:p>
        </p:txBody>
      </p:sp>
      <p:sp>
        <p:nvSpPr>
          <p:cNvPr id="23603" name="Text Box 51"/>
          <p:cNvSpPr txBox="1">
            <a:spLocks noChangeArrowheads="1"/>
          </p:cNvSpPr>
          <p:nvPr/>
        </p:nvSpPr>
        <p:spPr bwMode="auto">
          <a:xfrm>
            <a:off x="5348288" y="609600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0 5 0</a:t>
            </a:r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5500688" y="6400800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0 0</a:t>
            </a:r>
          </a:p>
        </p:txBody>
      </p:sp>
      <p:sp>
        <p:nvSpPr>
          <p:cNvPr id="10282" name="Text Box 53"/>
          <p:cNvSpPr txBox="1">
            <a:spLocks noChangeArrowheads="1"/>
          </p:cNvSpPr>
          <p:nvPr/>
        </p:nvSpPr>
        <p:spPr bwMode="auto">
          <a:xfrm>
            <a:off x="762000" y="5257800"/>
            <a:ext cx="8382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1 9,7,2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2 3 2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0 0     </a:t>
            </a:r>
          </a:p>
        </p:txBody>
      </p:sp>
      <p:sp>
        <p:nvSpPr>
          <p:cNvPr id="10283" name="Text Box 54"/>
          <p:cNvSpPr txBox="1">
            <a:spLocks noChangeArrowheads="1"/>
          </p:cNvSpPr>
          <p:nvPr/>
        </p:nvSpPr>
        <p:spPr bwMode="auto">
          <a:xfrm>
            <a:off x="1600200" y="5257800"/>
            <a:ext cx="8382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5,8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3,4   </a:t>
            </a:r>
          </a:p>
        </p:txBody>
      </p:sp>
      <p:sp>
        <p:nvSpPr>
          <p:cNvPr id="10284" name="Line 55"/>
          <p:cNvSpPr>
            <a:spLocks noChangeShapeType="1"/>
          </p:cNvSpPr>
          <p:nvPr/>
        </p:nvSpPr>
        <p:spPr bwMode="auto">
          <a:xfrm>
            <a:off x="1524000" y="5276850"/>
            <a:ext cx="0" cy="8953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5" name="Line 56"/>
          <p:cNvSpPr>
            <a:spLocks noChangeShapeType="1"/>
          </p:cNvSpPr>
          <p:nvPr/>
        </p:nvSpPr>
        <p:spPr bwMode="auto">
          <a:xfrm>
            <a:off x="1524000" y="5553075"/>
            <a:ext cx="5334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82" name="Text Box 57"/>
          <p:cNvSpPr txBox="1">
            <a:spLocks noChangeArrowheads="1"/>
          </p:cNvSpPr>
          <p:nvPr/>
        </p:nvSpPr>
        <p:spPr bwMode="auto">
          <a:xfrm>
            <a:off x="1052513" y="5343525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23611" name="Text Box 59"/>
          <p:cNvSpPr txBox="1">
            <a:spLocks noChangeArrowheads="1"/>
          </p:cNvSpPr>
          <p:nvPr/>
        </p:nvSpPr>
        <p:spPr bwMode="auto">
          <a:xfrm>
            <a:off x="2743200" y="5257800"/>
            <a:ext cx="8382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8,2,1 6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3 0 1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4 1 6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0 0   </a:t>
            </a:r>
          </a:p>
        </p:txBody>
      </p:sp>
      <p:sp>
        <p:nvSpPr>
          <p:cNvPr id="23612" name="Text Box 60"/>
          <p:cNvSpPr txBox="1">
            <a:spLocks noChangeArrowheads="1"/>
          </p:cNvSpPr>
          <p:nvPr/>
        </p:nvSpPr>
        <p:spPr bwMode="auto">
          <a:xfrm>
            <a:off x="3505200" y="5257800"/>
            <a:ext cx="8382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5,2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1,5 8 </a:t>
            </a:r>
          </a:p>
        </p:txBody>
      </p:sp>
      <p:sp>
        <p:nvSpPr>
          <p:cNvPr id="23613" name="Line 61"/>
          <p:cNvSpPr>
            <a:spLocks noChangeShapeType="1"/>
          </p:cNvSpPr>
          <p:nvPr/>
        </p:nvSpPr>
        <p:spPr bwMode="auto">
          <a:xfrm>
            <a:off x="3505200" y="5257800"/>
            <a:ext cx="0" cy="1219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614" name="Line 62"/>
          <p:cNvSpPr>
            <a:spLocks noChangeShapeType="1"/>
          </p:cNvSpPr>
          <p:nvPr/>
        </p:nvSpPr>
        <p:spPr bwMode="auto">
          <a:xfrm>
            <a:off x="3505200" y="5534025"/>
            <a:ext cx="5334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87" name="Text Box 63"/>
          <p:cNvSpPr txBox="1">
            <a:spLocks noChangeArrowheads="1"/>
          </p:cNvSpPr>
          <p:nvPr/>
        </p:nvSpPr>
        <p:spPr bwMode="auto">
          <a:xfrm>
            <a:off x="1738313" y="5349875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23616" name="Text Box 64"/>
          <p:cNvSpPr txBox="1">
            <a:spLocks noChangeArrowheads="1"/>
          </p:cNvSpPr>
          <p:nvPr/>
        </p:nvSpPr>
        <p:spPr bwMode="auto">
          <a:xfrm>
            <a:off x="2847975" y="5314950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23617" name="Text Box 65"/>
          <p:cNvSpPr txBox="1">
            <a:spLocks noChangeArrowheads="1"/>
          </p:cNvSpPr>
          <p:nvPr/>
        </p:nvSpPr>
        <p:spPr bwMode="auto">
          <a:xfrm>
            <a:off x="3624263" y="5295900"/>
            <a:ext cx="228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23618" name="Text Box 66"/>
          <p:cNvSpPr txBox="1">
            <a:spLocks noChangeArrowheads="1"/>
          </p:cNvSpPr>
          <p:nvPr/>
        </p:nvSpPr>
        <p:spPr bwMode="auto">
          <a:xfrm>
            <a:off x="7162800" y="5257800"/>
            <a:ext cx="8382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1 7,4 0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0 2 9 0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0 0 0</a:t>
            </a:r>
          </a:p>
        </p:txBody>
      </p:sp>
      <p:sp>
        <p:nvSpPr>
          <p:cNvPr id="23619" name="Text Box 67"/>
          <p:cNvSpPr txBox="1">
            <a:spLocks noChangeArrowheads="1"/>
          </p:cNvSpPr>
          <p:nvPr/>
        </p:nvSpPr>
        <p:spPr bwMode="auto">
          <a:xfrm>
            <a:off x="8077200" y="5257800"/>
            <a:ext cx="8382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1,4 5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1 2</a:t>
            </a:r>
          </a:p>
        </p:txBody>
      </p:sp>
      <p:sp>
        <p:nvSpPr>
          <p:cNvPr id="23620" name="Line 68"/>
          <p:cNvSpPr>
            <a:spLocks noChangeShapeType="1"/>
          </p:cNvSpPr>
          <p:nvPr/>
        </p:nvSpPr>
        <p:spPr bwMode="auto">
          <a:xfrm>
            <a:off x="6019800" y="5257800"/>
            <a:ext cx="0" cy="13716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621" name="Line 69"/>
          <p:cNvSpPr>
            <a:spLocks noChangeShapeType="1"/>
          </p:cNvSpPr>
          <p:nvPr/>
        </p:nvSpPr>
        <p:spPr bwMode="auto">
          <a:xfrm>
            <a:off x="8077200" y="5257800"/>
            <a:ext cx="0" cy="838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622" name="Line 70"/>
          <p:cNvSpPr>
            <a:spLocks noChangeShapeType="1"/>
          </p:cNvSpPr>
          <p:nvPr/>
        </p:nvSpPr>
        <p:spPr bwMode="auto">
          <a:xfrm>
            <a:off x="8077200" y="5534025"/>
            <a:ext cx="6096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623" name="Text Box 71"/>
          <p:cNvSpPr txBox="1">
            <a:spLocks noChangeArrowheads="1"/>
          </p:cNvSpPr>
          <p:nvPr/>
        </p:nvSpPr>
        <p:spPr bwMode="auto">
          <a:xfrm>
            <a:off x="7448550" y="532923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23624" name="Text Box 72"/>
          <p:cNvSpPr txBox="1">
            <a:spLocks noChangeArrowheads="1"/>
          </p:cNvSpPr>
          <p:nvPr/>
        </p:nvSpPr>
        <p:spPr bwMode="auto">
          <a:xfrm>
            <a:off x="8201025" y="532923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0301" name="Text Box 74"/>
          <p:cNvSpPr txBox="1">
            <a:spLocks noChangeArrowheads="1"/>
          </p:cNvSpPr>
          <p:nvPr/>
        </p:nvSpPr>
        <p:spPr bwMode="auto">
          <a:xfrm>
            <a:off x="1752600" y="533400"/>
            <a:ext cx="609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 u="sng">
                <a:solidFill>
                  <a:schemeClr val="bg1"/>
                </a:solidFill>
                <a:latin typeface="Arial" pitchFamily="34" charset="0"/>
              </a:rPr>
              <a:t>Toán:</a:t>
            </a:r>
            <a:r>
              <a:rPr lang="en-US" sz="1400">
                <a:latin typeface="Arial" pitchFamily="34" charset="0"/>
              </a:rPr>
              <a:t> 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CHIA MỘT SỐ THẬP PHÂN CHO MỘT SỐ THẬP PHÂN</a:t>
            </a:r>
          </a:p>
        </p:txBody>
      </p:sp>
      <p:sp>
        <p:nvSpPr>
          <p:cNvPr id="10302" name="Text Box 75"/>
          <p:cNvSpPr txBox="1">
            <a:spLocks noChangeArrowheads="1"/>
          </p:cNvSpPr>
          <p:nvPr/>
        </p:nvSpPr>
        <p:spPr bwMode="auto">
          <a:xfrm>
            <a:off x="4191000" y="914400"/>
            <a:ext cx="1447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E7F620"/>
                </a:solidFill>
                <a:latin typeface="Arial" pitchFamily="34" charset="0"/>
                <a:sym typeface="Wingdings" pitchFamily="2" charset="2"/>
              </a:rPr>
              <a:t></a:t>
            </a:r>
          </a:p>
        </p:txBody>
      </p:sp>
      <p:sp>
        <p:nvSpPr>
          <p:cNvPr id="10303" name="Line 76"/>
          <p:cNvSpPr>
            <a:spLocks noChangeShapeType="1"/>
          </p:cNvSpPr>
          <p:nvPr/>
        </p:nvSpPr>
        <p:spPr bwMode="auto">
          <a:xfrm>
            <a:off x="50292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chemeClr val="bg1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4" name="Line 77"/>
          <p:cNvSpPr>
            <a:spLocks noChangeShapeType="1"/>
          </p:cNvSpPr>
          <p:nvPr/>
        </p:nvSpPr>
        <p:spPr bwMode="auto">
          <a:xfrm>
            <a:off x="3048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rgbClr val="FFFFFF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5" name="Text Box 78"/>
          <p:cNvSpPr txBox="1">
            <a:spLocks noChangeArrowheads="1"/>
          </p:cNvSpPr>
          <p:nvPr/>
        </p:nvSpPr>
        <p:spPr bwMode="auto">
          <a:xfrm>
            <a:off x="0" y="27432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O</a:t>
            </a:r>
          </a:p>
        </p:txBody>
      </p:sp>
      <p:sp>
        <p:nvSpPr>
          <p:cNvPr id="10306" name="Text Box 79"/>
          <p:cNvSpPr txBox="1">
            <a:spLocks noChangeArrowheads="1"/>
          </p:cNvSpPr>
          <p:nvPr/>
        </p:nvSpPr>
        <p:spPr bwMode="auto">
          <a:xfrm>
            <a:off x="0" y="15240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0307" name="Text Box 80"/>
          <p:cNvSpPr txBox="1">
            <a:spLocks noChangeArrowheads="1"/>
          </p:cNvSpPr>
          <p:nvPr/>
        </p:nvSpPr>
        <p:spPr bwMode="auto">
          <a:xfrm>
            <a:off x="14288" y="3519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10308" name="Text Box 81"/>
          <p:cNvSpPr txBox="1">
            <a:spLocks noChangeArrowheads="1"/>
          </p:cNvSpPr>
          <p:nvPr/>
        </p:nvSpPr>
        <p:spPr bwMode="auto">
          <a:xfrm>
            <a:off x="0" y="3138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S</a:t>
            </a:r>
          </a:p>
        </p:txBody>
      </p:sp>
      <p:sp>
        <p:nvSpPr>
          <p:cNvPr id="10309" name="Text Box 82"/>
          <p:cNvSpPr txBox="1">
            <a:spLocks noChangeArrowheads="1"/>
          </p:cNvSpPr>
          <p:nvPr/>
        </p:nvSpPr>
        <p:spPr bwMode="auto">
          <a:xfrm>
            <a:off x="0" y="2376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N</a:t>
            </a:r>
          </a:p>
        </p:txBody>
      </p:sp>
      <p:sp>
        <p:nvSpPr>
          <p:cNvPr id="10310" name="Text Box 83"/>
          <p:cNvSpPr txBox="1">
            <a:spLocks noChangeArrowheads="1"/>
          </p:cNvSpPr>
          <p:nvPr/>
        </p:nvSpPr>
        <p:spPr bwMode="auto">
          <a:xfrm>
            <a:off x="0" y="1995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3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3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3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3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23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23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23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23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23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95" grpId="0"/>
      <p:bldP spid="23596" grpId="0" animBg="1"/>
      <p:bldP spid="23597" grpId="0"/>
      <p:bldP spid="23598" grpId="0"/>
      <p:bldP spid="23599" grpId="0"/>
      <p:bldP spid="23600" grpId="0"/>
      <p:bldP spid="23601" grpId="0"/>
      <p:bldP spid="23602" grpId="0"/>
      <p:bldP spid="23603" grpId="0"/>
      <p:bldP spid="23604" grpId="0"/>
      <p:bldP spid="23611" grpId="0"/>
      <p:bldP spid="23612" grpId="0"/>
      <p:bldP spid="23613" grpId="0" animBg="1"/>
      <p:bldP spid="23614" grpId="0" animBg="1"/>
      <p:bldP spid="23616" grpId="0"/>
      <p:bldP spid="23617" grpId="0"/>
      <p:bldP spid="23618" grpId="0"/>
      <p:bldP spid="23619" grpId="0"/>
      <p:bldP spid="23620" grpId="0" animBg="1"/>
      <p:bldP spid="23621" grpId="0" animBg="1"/>
      <p:bldP spid="23622" grpId="0" animBg="1"/>
      <p:bldP spid="23623" grpId="0"/>
      <p:bldP spid="236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7"/>
          <p:cNvSpPr txBox="1">
            <a:spLocks noChangeArrowheads="1"/>
          </p:cNvSpPr>
          <p:nvPr/>
        </p:nvSpPr>
        <p:spPr bwMode="auto">
          <a:xfrm>
            <a:off x="838200" y="1371600"/>
            <a:ext cx="8077200" cy="911225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 u="sng">
                <a:solidFill>
                  <a:srgbClr val="FFFF00"/>
                </a:solidFill>
                <a:latin typeface="Arial" pitchFamily="34" charset="0"/>
              </a:rPr>
              <a:t>Ghi nhớ: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 Muốn chia một số thập phân cho một số thập phân ta làm nh</a:t>
            </a:r>
            <a:r>
              <a:rPr lang="vi-VN" sz="14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 sau: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- Đếm xem có bao nhiêu chữ số ở phần thập phân của số chia thì chuyển dấu phẩy ở số bị chia sang bên phải bấy nhiêu chữ số.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- Bỏ dấu phẩy ở số chia rồi thực hiện phép chia nh</a:t>
            </a:r>
            <a:r>
              <a:rPr lang="vi-VN" sz="1400" b="1">
                <a:solidFill>
                  <a:schemeClr val="bg1"/>
                </a:solidFill>
                <a:latin typeface="Arial" pitchFamily="34" charset="0"/>
              </a:rPr>
              <a:t>ư</a:t>
            </a:r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 chia cho số tự nhiên</a:t>
            </a:r>
          </a:p>
        </p:txBody>
      </p:sp>
      <p:sp>
        <p:nvSpPr>
          <p:cNvPr id="11267" name="Text Box 55"/>
          <p:cNvSpPr txBox="1">
            <a:spLocks noChangeArrowheads="1"/>
          </p:cNvSpPr>
          <p:nvPr/>
        </p:nvSpPr>
        <p:spPr bwMode="auto">
          <a:xfrm>
            <a:off x="838200" y="2605088"/>
            <a:ext cx="2362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Đặt tính rồi tính:</a:t>
            </a:r>
          </a:p>
        </p:txBody>
      </p:sp>
      <p:sp>
        <p:nvSpPr>
          <p:cNvPr id="11268" name="Oval 56"/>
          <p:cNvSpPr>
            <a:spLocks noChangeArrowheads="1"/>
          </p:cNvSpPr>
          <p:nvPr/>
        </p:nvSpPr>
        <p:spPr bwMode="auto">
          <a:xfrm>
            <a:off x="533400" y="2590800"/>
            <a:ext cx="304800" cy="3048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11269" name="Text Box 58"/>
          <p:cNvSpPr txBox="1">
            <a:spLocks noChangeArrowheads="1"/>
          </p:cNvSpPr>
          <p:nvPr/>
        </p:nvSpPr>
        <p:spPr bwMode="auto">
          <a:xfrm>
            <a:off x="657225" y="4495800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1 2,8 8</a:t>
            </a:r>
          </a:p>
        </p:txBody>
      </p:sp>
      <p:sp>
        <p:nvSpPr>
          <p:cNvPr id="11270" name="Line 59"/>
          <p:cNvSpPr>
            <a:spLocks noChangeShapeType="1"/>
          </p:cNvSpPr>
          <p:nvPr/>
        </p:nvSpPr>
        <p:spPr bwMode="auto">
          <a:xfrm>
            <a:off x="1814513" y="4876800"/>
            <a:ext cx="6096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Text Box 60"/>
          <p:cNvSpPr txBox="1">
            <a:spLocks noChangeArrowheads="1"/>
          </p:cNvSpPr>
          <p:nvPr/>
        </p:nvSpPr>
        <p:spPr bwMode="auto">
          <a:xfrm>
            <a:off x="1828800" y="4510088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0,2 5</a:t>
            </a:r>
          </a:p>
        </p:txBody>
      </p:sp>
      <p:sp>
        <p:nvSpPr>
          <p:cNvPr id="11272" name="Text Box 61"/>
          <p:cNvSpPr txBox="1">
            <a:spLocks noChangeArrowheads="1"/>
          </p:cNvSpPr>
          <p:nvPr/>
        </p:nvSpPr>
        <p:spPr bwMode="auto">
          <a:xfrm>
            <a:off x="1814513" y="4833938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51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,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52</a:t>
            </a:r>
          </a:p>
        </p:txBody>
      </p:sp>
      <p:sp>
        <p:nvSpPr>
          <p:cNvPr id="15369" name="Text Box 62"/>
          <p:cNvSpPr txBox="1">
            <a:spLocks noChangeArrowheads="1"/>
          </p:cNvSpPr>
          <p:nvPr/>
        </p:nvSpPr>
        <p:spPr bwMode="auto">
          <a:xfrm>
            <a:off x="942975" y="4633913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5370" name="Text Box 63"/>
          <p:cNvSpPr txBox="1">
            <a:spLocks noChangeArrowheads="1"/>
          </p:cNvSpPr>
          <p:nvPr/>
        </p:nvSpPr>
        <p:spPr bwMode="auto">
          <a:xfrm>
            <a:off x="1947863" y="464978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1275" name="Text Box 64"/>
          <p:cNvSpPr txBox="1">
            <a:spLocks noChangeArrowheads="1"/>
          </p:cNvSpPr>
          <p:nvPr/>
        </p:nvSpPr>
        <p:spPr bwMode="auto">
          <a:xfrm>
            <a:off x="795338" y="4762500"/>
            <a:ext cx="6381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0 3 8</a:t>
            </a:r>
          </a:p>
        </p:txBody>
      </p:sp>
      <p:sp>
        <p:nvSpPr>
          <p:cNvPr id="11276" name="Text Box 65"/>
          <p:cNvSpPr txBox="1">
            <a:spLocks noChangeArrowheads="1"/>
          </p:cNvSpPr>
          <p:nvPr/>
        </p:nvSpPr>
        <p:spPr bwMode="auto">
          <a:xfrm>
            <a:off x="976313" y="510540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1 3 0</a:t>
            </a:r>
          </a:p>
        </p:txBody>
      </p:sp>
      <p:sp>
        <p:nvSpPr>
          <p:cNvPr id="11277" name="Text Box 66"/>
          <p:cNvSpPr txBox="1">
            <a:spLocks noChangeArrowheads="1"/>
          </p:cNvSpPr>
          <p:nvPr/>
        </p:nvSpPr>
        <p:spPr bwMode="auto">
          <a:xfrm>
            <a:off x="1128713" y="541020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0 5 0</a:t>
            </a:r>
          </a:p>
        </p:txBody>
      </p:sp>
      <p:sp>
        <p:nvSpPr>
          <p:cNvPr id="11278" name="Text Box 68"/>
          <p:cNvSpPr txBox="1">
            <a:spLocks noChangeArrowheads="1"/>
          </p:cNvSpPr>
          <p:nvPr/>
        </p:nvSpPr>
        <p:spPr bwMode="auto">
          <a:xfrm>
            <a:off x="762000" y="2986088"/>
            <a:ext cx="838200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1 9,7,2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2 3 2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0 0     </a:t>
            </a:r>
          </a:p>
        </p:txBody>
      </p:sp>
      <p:sp>
        <p:nvSpPr>
          <p:cNvPr id="11279" name="Text Box 69"/>
          <p:cNvSpPr txBox="1">
            <a:spLocks noChangeArrowheads="1"/>
          </p:cNvSpPr>
          <p:nvPr/>
        </p:nvSpPr>
        <p:spPr bwMode="auto">
          <a:xfrm>
            <a:off x="1600200" y="2986088"/>
            <a:ext cx="8382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5,8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3,4   </a:t>
            </a:r>
          </a:p>
        </p:txBody>
      </p:sp>
      <p:sp>
        <p:nvSpPr>
          <p:cNvPr id="11280" name="Line 70"/>
          <p:cNvSpPr>
            <a:spLocks noChangeShapeType="1"/>
          </p:cNvSpPr>
          <p:nvPr/>
        </p:nvSpPr>
        <p:spPr bwMode="auto">
          <a:xfrm>
            <a:off x="1524000" y="3005138"/>
            <a:ext cx="0" cy="8953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1" name="Line 71"/>
          <p:cNvSpPr>
            <a:spLocks noChangeShapeType="1"/>
          </p:cNvSpPr>
          <p:nvPr/>
        </p:nvSpPr>
        <p:spPr bwMode="auto">
          <a:xfrm>
            <a:off x="1524000" y="3281363"/>
            <a:ext cx="5334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8" name="Text Box 72"/>
          <p:cNvSpPr txBox="1">
            <a:spLocks noChangeArrowheads="1"/>
          </p:cNvSpPr>
          <p:nvPr/>
        </p:nvSpPr>
        <p:spPr bwMode="auto">
          <a:xfrm>
            <a:off x="1052513" y="3071813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1283" name="Text Box 74"/>
          <p:cNvSpPr txBox="1">
            <a:spLocks noChangeArrowheads="1"/>
          </p:cNvSpPr>
          <p:nvPr/>
        </p:nvSpPr>
        <p:spPr bwMode="auto">
          <a:xfrm>
            <a:off x="2743200" y="2986088"/>
            <a:ext cx="8382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8,2,1 6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3 0 1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4 1 6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   0 0   </a:t>
            </a:r>
          </a:p>
        </p:txBody>
      </p:sp>
      <p:sp>
        <p:nvSpPr>
          <p:cNvPr id="11284" name="Text Box 75"/>
          <p:cNvSpPr txBox="1">
            <a:spLocks noChangeArrowheads="1"/>
          </p:cNvSpPr>
          <p:nvPr/>
        </p:nvSpPr>
        <p:spPr bwMode="auto">
          <a:xfrm>
            <a:off x="3505200" y="2986088"/>
            <a:ext cx="8382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5,2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1,5 8 </a:t>
            </a:r>
          </a:p>
        </p:txBody>
      </p:sp>
      <p:sp>
        <p:nvSpPr>
          <p:cNvPr id="11285" name="Line 76"/>
          <p:cNvSpPr>
            <a:spLocks noChangeShapeType="1"/>
          </p:cNvSpPr>
          <p:nvPr/>
        </p:nvSpPr>
        <p:spPr bwMode="auto">
          <a:xfrm>
            <a:off x="3505200" y="2986088"/>
            <a:ext cx="0" cy="1219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6" name="Line 77"/>
          <p:cNvSpPr>
            <a:spLocks noChangeShapeType="1"/>
          </p:cNvSpPr>
          <p:nvPr/>
        </p:nvSpPr>
        <p:spPr bwMode="auto">
          <a:xfrm>
            <a:off x="3505200" y="3262313"/>
            <a:ext cx="5334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3" name="Text Box 78"/>
          <p:cNvSpPr txBox="1">
            <a:spLocks noChangeArrowheads="1"/>
          </p:cNvSpPr>
          <p:nvPr/>
        </p:nvSpPr>
        <p:spPr bwMode="auto">
          <a:xfrm>
            <a:off x="1738313" y="3078163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5384" name="Text Box 79"/>
          <p:cNvSpPr txBox="1">
            <a:spLocks noChangeArrowheads="1"/>
          </p:cNvSpPr>
          <p:nvPr/>
        </p:nvSpPr>
        <p:spPr bwMode="auto">
          <a:xfrm>
            <a:off x="2847975" y="304323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5385" name="Text Box 80"/>
          <p:cNvSpPr txBox="1">
            <a:spLocks noChangeArrowheads="1"/>
          </p:cNvSpPr>
          <p:nvPr/>
        </p:nvSpPr>
        <p:spPr bwMode="auto">
          <a:xfrm>
            <a:off x="3624263" y="302418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1290" name="Text Box 81"/>
          <p:cNvSpPr txBox="1">
            <a:spLocks noChangeArrowheads="1"/>
          </p:cNvSpPr>
          <p:nvPr/>
        </p:nvSpPr>
        <p:spPr bwMode="auto">
          <a:xfrm>
            <a:off x="2743200" y="4572000"/>
            <a:ext cx="8382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1 7,4 0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0 2 9 0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  0 0 0</a:t>
            </a:r>
          </a:p>
        </p:txBody>
      </p:sp>
      <p:sp>
        <p:nvSpPr>
          <p:cNvPr id="11291" name="Text Box 82"/>
          <p:cNvSpPr txBox="1">
            <a:spLocks noChangeArrowheads="1"/>
          </p:cNvSpPr>
          <p:nvPr/>
        </p:nvSpPr>
        <p:spPr bwMode="auto">
          <a:xfrm>
            <a:off x="3657600" y="4572000"/>
            <a:ext cx="8382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1,4 5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1 2</a:t>
            </a:r>
          </a:p>
        </p:txBody>
      </p:sp>
      <p:sp>
        <p:nvSpPr>
          <p:cNvPr id="11292" name="Line 83"/>
          <p:cNvSpPr>
            <a:spLocks noChangeShapeType="1"/>
          </p:cNvSpPr>
          <p:nvPr/>
        </p:nvSpPr>
        <p:spPr bwMode="auto">
          <a:xfrm>
            <a:off x="1800225" y="4572000"/>
            <a:ext cx="0" cy="13716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3" name="Line 84"/>
          <p:cNvSpPr>
            <a:spLocks noChangeShapeType="1"/>
          </p:cNvSpPr>
          <p:nvPr/>
        </p:nvSpPr>
        <p:spPr bwMode="auto">
          <a:xfrm>
            <a:off x="3657600" y="4572000"/>
            <a:ext cx="0" cy="8382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4" name="Line 85"/>
          <p:cNvSpPr>
            <a:spLocks noChangeShapeType="1"/>
          </p:cNvSpPr>
          <p:nvPr/>
        </p:nvSpPr>
        <p:spPr bwMode="auto">
          <a:xfrm>
            <a:off x="3657600" y="4848225"/>
            <a:ext cx="6096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91" name="Text Box 86"/>
          <p:cNvSpPr txBox="1">
            <a:spLocks noChangeArrowheads="1"/>
          </p:cNvSpPr>
          <p:nvPr/>
        </p:nvSpPr>
        <p:spPr bwMode="auto">
          <a:xfrm>
            <a:off x="3028950" y="464343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5392" name="Text Box 87"/>
          <p:cNvSpPr txBox="1">
            <a:spLocks noChangeArrowheads="1"/>
          </p:cNvSpPr>
          <p:nvPr/>
        </p:nvSpPr>
        <p:spPr bwMode="auto">
          <a:xfrm>
            <a:off x="3781425" y="4643438"/>
            <a:ext cx="2286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50" b="1">
                <a:solidFill>
                  <a:srgbClr val="FFFF00"/>
                </a:solidFill>
                <a:latin typeface="Arial" charset="0"/>
              </a:rPr>
              <a:t>\</a:t>
            </a:r>
          </a:p>
        </p:txBody>
      </p:sp>
      <p:sp>
        <p:nvSpPr>
          <p:cNvPr id="11297" name="Text Box 96"/>
          <p:cNvSpPr txBox="1">
            <a:spLocks noChangeArrowheads="1"/>
          </p:cNvSpPr>
          <p:nvPr/>
        </p:nvSpPr>
        <p:spPr bwMode="auto">
          <a:xfrm>
            <a:off x="1752600" y="533400"/>
            <a:ext cx="609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 u="sng">
                <a:solidFill>
                  <a:schemeClr val="bg1"/>
                </a:solidFill>
                <a:latin typeface="Arial" pitchFamily="34" charset="0"/>
              </a:rPr>
              <a:t>Toán:</a:t>
            </a:r>
            <a:r>
              <a:rPr lang="en-US" sz="1400">
                <a:latin typeface="Arial" pitchFamily="34" charset="0"/>
              </a:rPr>
              <a:t> </a:t>
            </a:r>
            <a:r>
              <a:rPr lang="en-US" sz="1400" b="1">
                <a:solidFill>
                  <a:srgbClr val="FFFF00"/>
                </a:solidFill>
                <a:latin typeface="Arial" pitchFamily="34" charset="0"/>
              </a:rPr>
              <a:t>CHIA MỘT SỐ THẬP PHÂN CHO MỘT SỐ THẬP PHÂN</a:t>
            </a:r>
          </a:p>
        </p:txBody>
      </p:sp>
      <p:sp>
        <p:nvSpPr>
          <p:cNvPr id="11298" name="Text Box 97"/>
          <p:cNvSpPr txBox="1">
            <a:spLocks noChangeArrowheads="1"/>
          </p:cNvSpPr>
          <p:nvPr/>
        </p:nvSpPr>
        <p:spPr bwMode="auto">
          <a:xfrm>
            <a:off x="4191000" y="914400"/>
            <a:ext cx="1447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E7F620"/>
                </a:solidFill>
                <a:latin typeface="Arial" pitchFamily="34" charset="0"/>
                <a:sym typeface="Wingdings" pitchFamily="2" charset="2"/>
              </a:rPr>
              <a:t></a:t>
            </a:r>
          </a:p>
        </p:txBody>
      </p:sp>
      <p:sp>
        <p:nvSpPr>
          <p:cNvPr id="11299" name="Line 98"/>
          <p:cNvSpPr>
            <a:spLocks noChangeShapeType="1"/>
          </p:cNvSpPr>
          <p:nvPr/>
        </p:nvSpPr>
        <p:spPr bwMode="auto">
          <a:xfrm>
            <a:off x="50292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chemeClr val="bg1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00" name="Line 99"/>
          <p:cNvSpPr>
            <a:spLocks noChangeShapeType="1"/>
          </p:cNvSpPr>
          <p:nvPr/>
        </p:nvSpPr>
        <p:spPr bwMode="auto">
          <a:xfrm>
            <a:off x="304800" y="1143000"/>
            <a:ext cx="3886200" cy="0"/>
          </a:xfrm>
          <a:prstGeom prst="line">
            <a:avLst/>
          </a:prstGeom>
          <a:noFill/>
          <a:ln w="76200">
            <a:pattFill prst="solidDmnd">
              <a:fgClr>
                <a:srgbClr val="FFFFFF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01" name="Text Box 100"/>
          <p:cNvSpPr txBox="1">
            <a:spLocks noChangeArrowheads="1"/>
          </p:cNvSpPr>
          <p:nvPr/>
        </p:nvSpPr>
        <p:spPr bwMode="auto">
          <a:xfrm>
            <a:off x="138113" y="27432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O</a:t>
            </a:r>
          </a:p>
        </p:txBody>
      </p:sp>
      <p:sp>
        <p:nvSpPr>
          <p:cNvPr id="11302" name="Text Box 101"/>
          <p:cNvSpPr txBox="1">
            <a:spLocks noChangeArrowheads="1"/>
          </p:cNvSpPr>
          <p:nvPr/>
        </p:nvSpPr>
        <p:spPr bwMode="auto">
          <a:xfrm>
            <a:off x="138113" y="15240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1303" name="Text Box 102"/>
          <p:cNvSpPr txBox="1">
            <a:spLocks noChangeArrowheads="1"/>
          </p:cNvSpPr>
          <p:nvPr/>
        </p:nvSpPr>
        <p:spPr bwMode="auto">
          <a:xfrm>
            <a:off x="152400" y="3519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11304" name="Text Box 103"/>
          <p:cNvSpPr txBox="1">
            <a:spLocks noChangeArrowheads="1"/>
          </p:cNvSpPr>
          <p:nvPr/>
        </p:nvSpPr>
        <p:spPr bwMode="auto">
          <a:xfrm>
            <a:off x="138113" y="3138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S</a:t>
            </a:r>
          </a:p>
        </p:txBody>
      </p:sp>
      <p:sp>
        <p:nvSpPr>
          <p:cNvPr id="11305" name="Text Box 104"/>
          <p:cNvSpPr txBox="1">
            <a:spLocks noChangeArrowheads="1"/>
          </p:cNvSpPr>
          <p:nvPr/>
        </p:nvSpPr>
        <p:spPr bwMode="auto">
          <a:xfrm>
            <a:off x="138113" y="2376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N</a:t>
            </a:r>
          </a:p>
        </p:txBody>
      </p:sp>
      <p:sp>
        <p:nvSpPr>
          <p:cNvPr id="11306" name="Text Box 105"/>
          <p:cNvSpPr txBox="1">
            <a:spLocks noChangeArrowheads="1"/>
          </p:cNvSpPr>
          <p:nvPr/>
        </p:nvSpPr>
        <p:spPr bwMode="auto">
          <a:xfrm>
            <a:off x="138113" y="1995488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Đ</a:t>
            </a:r>
          </a:p>
        </p:txBody>
      </p:sp>
      <p:sp>
        <p:nvSpPr>
          <p:cNvPr id="11370" name="Oval 106"/>
          <p:cNvSpPr>
            <a:spLocks noChangeArrowheads="1"/>
          </p:cNvSpPr>
          <p:nvPr/>
        </p:nvSpPr>
        <p:spPr bwMode="auto">
          <a:xfrm>
            <a:off x="109538" y="1981200"/>
            <a:ext cx="381000" cy="3810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  <p:sp>
        <p:nvSpPr>
          <p:cNvPr id="11371" name="Oval 107"/>
          <p:cNvSpPr>
            <a:spLocks noChangeArrowheads="1"/>
          </p:cNvSpPr>
          <p:nvPr/>
        </p:nvSpPr>
        <p:spPr bwMode="auto">
          <a:xfrm>
            <a:off x="4800600" y="2667000"/>
            <a:ext cx="304800" cy="3048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11372" name="Text Box 108"/>
          <p:cNvSpPr txBox="1">
            <a:spLocks noChangeArrowheads="1"/>
          </p:cNvSpPr>
          <p:nvPr/>
        </p:nvSpPr>
        <p:spPr bwMode="auto">
          <a:xfrm>
            <a:off x="4876800" y="3627438"/>
            <a:ext cx="1371600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Tóm tắt:  	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4,5</a:t>
            </a:r>
            <a:r>
              <a:rPr lang="en-US" sz="1400" b="1" i="1">
                <a:solidFill>
                  <a:srgbClr val="66FF33"/>
                </a:solidFill>
                <a:latin typeface="Arial" pitchFamily="34" charset="0"/>
              </a:rPr>
              <a:t>l</a:t>
            </a: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 : 3,42kg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8 </a:t>
            </a:r>
            <a:r>
              <a:rPr lang="en-US" sz="1400" b="1" i="1">
                <a:solidFill>
                  <a:srgbClr val="66FF33"/>
                </a:solidFill>
                <a:latin typeface="Arial" pitchFamily="34" charset="0"/>
              </a:rPr>
              <a:t>l   </a:t>
            </a: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: </a:t>
            </a:r>
            <a:r>
              <a:rPr lang="en-US" sz="1400">
                <a:solidFill>
                  <a:srgbClr val="66FF33"/>
                </a:solidFill>
                <a:latin typeface="Arial" pitchFamily="34" charset="0"/>
              </a:rPr>
              <a:t>...</a:t>
            </a:r>
            <a:r>
              <a:rPr lang="en-US" sz="1400" b="1">
                <a:solidFill>
                  <a:srgbClr val="66FF33"/>
                </a:solidFill>
                <a:latin typeface="Arial" pitchFamily="34" charset="0"/>
              </a:rPr>
              <a:t> kg ?</a:t>
            </a:r>
          </a:p>
        </p:txBody>
      </p:sp>
      <p:sp>
        <p:nvSpPr>
          <p:cNvPr id="11373" name="Text Box 109"/>
          <p:cNvSpPr txBox="1">
            <a:spLocks noChangeArrowheads="1"/>
          </p:cNvSpPr>
          <p:nvPr/>
        </p:nvSpPr>
        <p:spPr bwMode="auto">
          <a:xfrm>
            <a:off x="5943600" y="3398838"/>
            <a:ext cx="2971800" cy="153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1400" b="1" u="sng">
                <a:solidFill>
                  <a:srgbClr val="FFFFFF"/>
                </a:solidFill>
                <a:latin typeface="Arial" pitchFamily="34" charset="0"/>
              </a:rPr>
              <a:t>Bài giải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1 lít dầu hoả cân nặng là: 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3,42 : 4,5 = 0,76 (kg)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8 lít dầu hoả cân nặng là: 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0,76 </a:t>
            </a:r>
            <a:r>
              <a:rPr lang="en-US" sz="1400">
                <a:solidFill>
                  <a:srgbClr val="FFFFFF"/>
                </a:solidFill>
                <a:latin typeface="Arial" pitchFamily="34" charset="0"/>
              </a:rPr>
              <a:t>x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8 = 6,08 (kg)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Đáp số: 6,08 kg</a:t>
            </a:r>
          </a:p>
        </p:txBody>
      </p:sp>
      <p:sp>
        <p:nvSpPr>
          <p:cNvPr id="11374" name="Text Box 110"/>
          <p:cNvSpPr txBox="1">
            <a:spLocks noChangeArrowheads="1"/>
          </p:cNvSpPr>
          <p:nvPr/>
        </p:nvSpPr>
        <p:spPr bwMode="auto">
          <a:xfrm>
            <a:off x="5105400" y="2667000"/>
            <a:ext cx="3429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Biết 4,5</a:t>
            </a:r>
            <a:r>
              <a:rPr lang="en-US" sz="1400" b="1" i="1">
                <a:solidFill>
                  <a:srgbClr val="FFFFFF"/>
                </a:solidFill>
                <a:latin typeface="Arial" pitchFamily="34" charset="0"/>
              </a:rPr>
              <a:t>l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 dầu hoả cân nặng 3,42kg. Hỏi 8</a:t>
            </a:r>
            <a:r>
              <a:rPr lang="en-US" sz="1400" b="1" i="1">
                <a:solidFill>
                  <a:srgbClr val="FFFFFF"/>
                </a:solidFill>
                <a:latin typeface="Arial" pitchFamily="34" charset="0"/>
              </a:rPr>
              <a:t>l </a:t>
            </a:r>
            <a:r>
              <a:rPr lang="en-US" sz="1400" b="1">
                <a:solidFill>
                  <a:srgbClr val="FFFFFF"/>
                </a:solidFill>
                <a:latin typeface="Arial" pitchFamily="34" charset="0"/>
              </a:rPr>
              <a:t>dầu hoả cân nặng bao nhiêu ki-lô-gam?</a:t>
            </a:r>
            <a:endParaRPr lang="en-US" sz="1400" b="1" i="1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1312" name="Line 111"/>
          <p:cNvSpPr>
            <a:spLocks noChangeShapeType="1"/>
          </p:cNvSpPr>
          <p:nvPr/>
        </p:nvSpPr>
        <p:spPr bwMode="auto">
          <a:xfrm>
            <a:off x="4572000" y="2514600"/>
            <a:ext cx="0" cy="4343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78" name="Oval 114"/>
          <p:cNvSpPr>
            <a:spLocks noChangeArrowheads="1"/>
          </p:cNvSpPr>
          <p:nvPr/>
        </p:nvSpPr>
        <p:spPr bwMode="auto">
          <a:xfrm>
            <a:off x="104775" y="3505200"/>
            <a:ext cx="381000" cy="3810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13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13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13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8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1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1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1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680"/>
                            </p:stCondLst>
                            <p:childTnLst>
                              <p:par>
                                <p:cTn id="2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11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3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3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3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11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120"/>
                            </p:stCondLst>
                            <p:childTnLst>
                              <p:par>
                                <p:cTn id="4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13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13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13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70" grpId="0" animBg="1"/>
      <p:bldP spid="11370" grpId="1" animBg="1"/>
      <p:bldP spid="11371" grpId="0" animBg="1"/>
      <p:bldP spid="11372" grpId="0"/>
      <p:bldP spid="11373" grpId="0"/>
      <p:bldP spid="11374" grpId="0"/>
      <p:bldP spid="11378" grpId="0" animBg="1"/>
      <p:bldP spid="11378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1163</TotalTime>
  <Words>1991</Words>
  <Application>Microsoft Office PowerPoint</Application>
  <PresentationFormat>On-screen Show (4:3)</PresentationFormat>
  <Paragraphs>428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.VnArial Narrow</vt:lpstr>
      <vt:lpstr>Arial</vt:lpstr>
      <vt:lpstr>Lucida Sans</vt:lpstr>
      <vt:lpstr>Book Antiqua</vt:lpstr>
      <vt:lpstr>Wingdings 2</vt:lpstr>
      <vt:lpstr>Wingdings</vt:lpstr>
      <vt:lpstr>Wingdings 3</vt:lpstr>
      <vt:lpstr>Symbol</vt:lpstr>
      <vt:lpstr>Apex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CSTeam</cp:lastModifiedBy>
  <cp:revision>92</cp:revision>
  <dcterms:created xsi:type="dcterms:W3CDTF">2007-11-13T14:37:08Z</dcterms:created>
  <dcterms:modified xsi:type="dcterms:W3CDTF">2016-06-30T03:34:41Z</dcterms:modified>
</cp:coreProperties>
</file>