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  <p:sldMasterId id="2147483723" r:id="rId7"/>
    <p:sldMasterId id="2147483736" r:id="rId8"/>
    <p:sldMasterId id="2147483748" r:id="rId9"/>
  </p:sldMasterIdLst>
  <p:sldIdLst>
    <p:sldId id="258" r:id="rId10"/>
    <p:sldId id="257" r:id="rId11"/>
    <p:sldId id="259" r:id="rId12"/>
    <p:sldId id="263" r:id="rId13"/>
    <p:sldId id="264" r:id="rId14"/>
    <p:sldId id="261" r:id="rId15"/>
    <p:sldId id="260" r:id="rId16"/>
    <p:sldId id="265" r:id="rId17"/>
    <p:sldId id="266" r:id="rId18"/>
    <p:sldId id="267" r:id="rId19"/>
    <p:sldId id="268" r:id="rId20"/>
    <p:sldId id="269" r:id="rId21"/>
    <p:sldId id="271" r:id="rId22"/>
    <p:sldId id="273" r:id="rId23"/>
    <p:sldId id="275" r:id="rId24"/>
    <p:sldId id="276" r:id="rId25"/>
    <p:sldId id="277" r:id="rId26"/>
    <p:sldId id="280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3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789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2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59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5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D2A9-F41E-47A2-81B6-A709DA584F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5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52B1-A642-4AD2-A7D4-BF5543104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8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079A-62A1-4CF6-9EED-3980D263B2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1607-04B1-47D2-8C4B-49426B1D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4635-F38B-4134-9C47-631A105376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6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9184-32E9-4D2F-A493-2E5D2817A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F712-C682-44F9-97B6-2FDF629840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1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18D9-E3A7-4531-90BA-DFCD0FEB0C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9DB5-E42F-456A-A71D-484DC6F837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B37C-3AC6-48EA-8F6C-966C1AECD3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5C5E-A179-4850-8516-6BB63DF950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7A9-36E5-494B-9D8F-CD9F3529B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148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41D9-C0A3-4BE0-A673-2F70946B7C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499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6552-3440-4D7E-A726-1AB810F37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2047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46C8-D960-4EDC-92A6-11623364A1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15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227-7561-40C9-973D-1936EA22B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752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9724-07C9-45D0-B403-5274EA1610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1934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8CD3-EBB8-4CD8-86E7-F2670826E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1895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A587-EB17-4414-BA18-C4EB8E4F9B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751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C293-0440-4EC6-865F-C2BC4BF82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913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C429-F9B2-4061-AAC6-C62AB0155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343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EFEC-36FA-4FB3-B375-1562B8F4E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6952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9BC5-3FCA-4F09-9DF1-83D6FB007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4261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CC4D-CAC7-4ACC-B31D-4FEAF473E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5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60FD-398F-4FA8-8604-60E208484F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8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61DA-6093-4755-BF51-88C8D28A34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91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8B01-5FF3-4665-9A13-6CC822FA71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0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6A2F-1AB0-434B-833F-E615C8EC8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9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6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AF3C-52B0-4373-95F0-AC04DA82FC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95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F1A3-8697-4D29-AAD9-DBA2ADA41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6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FDBE-962D-44B1-8219-92AADE324D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81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A9C9-F4B2-4982-9D3C-817A433C92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2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4DF0-A47C-4960-BE7F-F5D646400A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81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2966-5E8D-46C0-BF2C-BB50C5D1F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20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7A9-36E5-494B-9D8F-CD9F3529B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4823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41D9-C0A3-4BE0-A673-2F70946B7C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2951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6552-3440-4D7E-A726-1AB810F37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1083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46C8-D960-4EDC-92A6-11623364A1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017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5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227-7561-40C9-973D-1936EA22B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8489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9724-07C9-45D0-B403-5274EA1610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0421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8CD3-EBB8-4CD8-86E7-F2670826E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781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A587-EB17-4414-BA18-C4EB8E4F9B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345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C293-0440-4EC6-865F-C2BC4BF82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4607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C429-F9B2-4061-AAC6-C62AB0155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34669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EFEC-36FA-4FB3-B375-1562B8F4E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1954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9BC5-3FCA-4F09-9DF1-83D6FB007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8494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7A9-36E5-494B-9D8F-CD9F3529B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8716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41D9-C0A3-4BE0-A673-2F70946B7C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9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1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6552-3440-4D7E-A726-1AB810F37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8694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46C8-D960-4EDC-92A6-11623364A1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4017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227-7561-40C9-973D-1936EA22B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538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9724-07C9-45D0-B403-5274EA1610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60413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8CD3-EBB8-4CD8-86E7-F2670826E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0101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A587-EB17-4414-BA18-C4EB8E4F9B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07309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C293-0440-4EC6-865F-C2BC4BF82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3257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C429-F9B2-4061-AAC6-C62AB0155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1522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EFEC-36FA-4FB3-B375-1562B8F4E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6355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9BC5-3FCA-4F09-9DF1-83D6FB007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328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23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D7A9-36E5-494B-9D8F-CD9F3529B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6391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41D9-C0A3-4BE0-A673-2F70946B7C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2647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6552-3440-4D7E-A726-1AB810F37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21353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46C8-D960-4EDC-92A6-11623364A1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5846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3227-7561-40C9-973D-1936EA22B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0261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9724-07C9-45D0-B403-5274EA1610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99322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8CD3-EBB8-4CD8-86E7-F2670826E1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12666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A587-EB17-4414-BA18-C4EB8E4F9B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94686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C293-0440-4EC6-865F-C2BC4BF82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0573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C429-F9B2-4061-AAC6-C62AB0155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57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21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EFEC-36FA-4FB3-B375-1562B8F4E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52316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9BC5-3FCA-4F09-9DF1-83D6FB007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9220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FB2C-4903-4319-AA87-AE342F3AEF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9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C543-2544-4620-87E1-255DBD59C4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9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BDAC4-16B7-46F7-8A6A-2B0F0E7FF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133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1F349-3E7B-4031-9B91-2454619CA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39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A750-3CCC-4A1B-8FDD-1249B427A9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26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E570-FF7E-4A2E-B8AD-4F85008B1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3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F2D0A-A0A9-4458-9AFA-F71A035E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E482-0456-45D4-B11B-281D7DE369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35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90A3A-0938-411F-9B98-E92C210DF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4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4B5EC-B066-4BBD-AE7E-DE28DBA03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27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9814-49D0-414F-A949-561C260EA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2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400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921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3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74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8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D2AE-37A2-4C66-BD53-A76CD819A7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9CB1-402D-4A71-8669-E7BE2BE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C9243-E368-4781-A11E-DA57356527BB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A4AD9-AB44-4084-85C2-A319D88F48F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A6B0C-7A4C-42AF-B454-6757F9FF7DEC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A4AD9-AB44-4084-85C2-A319D88F48F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A4AD9-AB44-4084-85C2-A319D88F48F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9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A4AD9-AB44-4084-85C2-A319D88F48F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D026C-3D51-4A85-80C1-F54B8603B0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D2AE-37A2-4C66-BD53-A76CD819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9CB1-402D-4A71-8669-E7BE2BE070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8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981" y="1066800"/>
            <a:ext cx="8561461" cy="14579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PS Vinh Long" panose="04040804050F02020703" pitchFamily="82" charset="0"/>
              </a:rPr>
              <a:t>Nhiệt liệt chào mừng các thầy cô về dự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020" y="2600980"/>
            <a:ext cx="7463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5400" b="1" cap="all" dirty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 : </a:t>
            </a:r>
            <a:r>
              <a:rPr lang="en-US" sz="5400" b="1" cap="all" dirty="0" err="1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luyện</a:t>
            </a:r>
            <a:r>
              <a:rPr lang="en-US" sz="54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từ</a:t>
            </a:r>
            <a:r>
              <a:rPr lang="en-US" sz="54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54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câu</a:t>
            </a:r>
            <a:endParaRPr lang="en-US" sz="5400" b="1" cap="all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err="1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5400" b="1" cap="all" dirty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5A3</a:t>
            </a:r>
            <a:endParaRPr lang="en-US" sz="5400" b="1" cap="all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326" y="487670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 rot="10800000">
            <a:off x="152400" y="-76200"/>
            <a:ext cx="8991600" cy="1371600"/>
            <a:chOff x="152400" y="5212773"/>
            <a:chExt cx="8991600" cy="1295400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72008" y="5334000"/>
              <a:ext cx="4572002" cy="1143000"/>
              <a:chOff x="2491" y="3237"/>
              <a:chExt cx="3269" cy="891"/>
            </a:xfrm>
          </p:grpSpPr>
          <p:pic>
            <p:nvPicPr>
              <p:cNvPr id="20" name="Picture 7" descr="3320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 descr="3320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2" descr="logoopera1aa8 copy"/>
              <p:cNvPicPr>
                <a:picLocks noChangeAspect="1" noChangeArrowheads="1"/>
              </p:cNvPicPr>
              <p:nvPr/>
            </p:nvPicPr>
            <p:blipFill>
              <a:blip r:embed="rId5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3" descr="logoopera1aa8 copy"/>
              <p:cNvPicPr>
                <a:picLocks noChangeAspect="1" noChangeArrowheads="1"/>
              </p:cNvPicPr>
              <p:nvPr/>
            </p:nvPicPr>
            <p:blipFill>
              <a:blip r:embed="rId6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4" descr="logoopera1aa8 copy"/>
              <p:cNvPicPr>
                <a:picLocks noChangeAspect="1" noChangeArrowheads="1"/>
              </p:cNvPicPr>
              <p:nvPr/>
            </p:nvPicPr>
            <p:blipFill>
              <a:blip r:embed="rId7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 flipH="1">
              <a:off x="152400" y="5212776"/>
              <a:ext cx="4419600" cy="1295401"/>
              <a:chOff x="2491" y="3237"/>
              <a:chExt cx="3269" cy="891"/>
            </a:xfrm>
          </p:grpSpPr>
          <p:pic>
            <p:nvPicPr>
              <p:cNvPr id="12" name="Picture 38" descr="3320 cop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1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2" descr="3320 cop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3" descr="logoopera1aa8 copy"/>
              <p:cNvPicPr>
                <a:picLocks noChangeAspect="1" noChangeArrowheads="1"/>
              </p:cNvPicPr>
              <p:nvPr/>
            </p:nvPicPr>
            <p:blipFill>
              <a:blip r:embed="rId10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4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5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6200" y="5486400"/>
            <a:ext cx="8991600" cy="1371600"/>
            <a:chOff x="152400" y="5212773"/>
            <a:chExt cx="8991600" cy="1295400"/>
          </a:xfrm>
        </p:grpSpPr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4572007" y="5334000"/>
              <a:ext cx="4572002" cy="1143000"/>
              <a:chOff x="2491" y="3237"/>
              <a:chExt cx="3269" cy="891"/>
            </a:xfrm>
          </p:grpSpPr>
          <p:pic>
            <p:nvPicPr>
              <p:cNvPr id="39" name="Picture 7" descr="3320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8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1" descr="3320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2" descr="logoopera1aa8 copy"/>
              <p:cNvPicPr>
                <a:picLocks noChangeAspect="1" noChangeArrowheads="1"/>
              </p:cNvPicPr>
              <p:nvPr/>
            </p:nvPicPr>
            <p:blipFill>
              <a:blip r:embed="rId5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3" descr="logoopera1aa8 copy"/>
              <p:cNvPicPr>
                <a:picLocks noChangeAspect="1" noChangeArrowheads="1"/>
              </p:cNvPicPr>
              <p:nvPr/>
            </p:nvPicPr>
            <p:blipFill>
              <a:blip r:embed="rId6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4" descr="logoopera1aa8 copy"/>
              <p:cNvPicPr>
                <a:picLocks noChangeAspect="1" noChangeArrowheads="1"/>
              </p:cNvPicPr>
              <p:nvPr/>
            </p:nvPicPr>
            <p:blipFill>
              <a:blip r:embed="rId7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 flipH="1">
              <a:off x="152400" y="5212776"/>
              <a:ext cx="4419600" cy="1295401"/>
              <a:chOff x="2491" y="3237"/>
              <a:chExt cx="3269" cy="891"/>
            </a:xfrm>
          </p:grpSpPr>
          <p:pic>
            <p:nvPicPr>
              <p:cNvPr id="31" name="Picture 38" descr="3320 cop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41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42" descr="3320 cop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43" descr="logoopera1aa8 copy"/>
              <p:cNvPicPr>
                <a:picLocks noChangeAspect="1" noChangeArrowheads="1"/>
              </p:cNvPicPr>
              <p:nvPr/>
            </p:nvPicPr>
            <p:blipFill>
              <a:blip r:embed="rId10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4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5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249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se3[1]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/>
          <a:stretch/>
        </p:blipFill>
        <p:spPr>
          <a:xfrm>
            <a:off x="2286000" y="1104900"/>
            <a:ext cx="6705600" cy="560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133600" y="3162300"/>
            <a:ext cx="2362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-76200"/>
            <a:ext cx="762000" cy="1143000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FF33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"/>
            <a:ext cx="8915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500" b="1">
                <a:solidFill>
                  <a:srgbClr val="9900CC"/>
                </a:solidFill>
                <a:latin typeface="Times New Roman" pitchFamily="18" charset="0"/>
              </a:rPr>
              <a:t>Ngựa màu đen gọi là ngựa</a:t>
            </a:r>
            <a:r>
              <a:rPr lang="en-US" altLang="en-US" sz="4500">
                <a:solidFill>
                  <a:srgbClr val="9900CC"/>
                </a:solidFill>
                <a:latin typeface="Times New Roman" pitchFamily="18" charset="0"/>
              </a:rPr>
              <a:t>………..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0" y="5105400"/>
            <a:ext cx="2133600" cy="1490870"/>
            <a:chOff x="4378" y="2928"/>
            <a:chExt cx="1104" cy="1104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1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6858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2" name="WordArt 37"/>
          <p:cNvSpPr>
            <a:spLocks noChangeArrowheads="1" noChangeShapeType="1" noTextEdit="1"/>
          </p:cNvSpPr>
          <p:nvPr/>
        </p:nvSpPr>
        <p:spPr bwMode="auto">
          <a:xfrm>
            <a:off x="6858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" name="WordArt 38"/>
          <p:cNvSpPr>
            <a:spLocks noChangeArrowheads="1" noChangeShapeType="1" noTextEdit="1"/>
          </p:cNvSpPr>
          <p:nvPr/>
        </p:nvSpPr>
        <p:spPr bwMode="auto">
          <a:xfrm>
            <a:off x="690563" y="5485986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" name="WordArt 39"/>
          <p:cNvSpPr>
            <a:spLocks noChangeArrowheads="1" noChangeShapeType="1" noTextEdit="1"/>
          </p:cNvSpPr>
          <p:nvPr/>
        </p:nvSpPr>
        <p:spPr bwMode="auto">
          <a:xfrm>
            <a:off x="6858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733425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6" name="WordArt 41"/>
          <p:cNvSpPr>
            <a:spLocks noChangeArrowheads="1" noChangeShapeType="1" noTextEdit="1"/>
          </p:cNvSpPr>
          <p:nvPr/>
        </p:nvSpPr>
        <p:spPr bwMode="auto">
          <a:xfrm>
            <a:off x="700088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29632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_front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914400"/>
            <a:ext cx="46482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-228600"/>
            <a:ext cx="2971800" cy="1143000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008000"/>
                </a:solidFill>
                <a:latin typeface="Times New Roman" pitchFamily="18" charset="0"/>
              </a:rPr>
              <a:t>mun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620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500" b="1">
                <a:solidFill>
                  <a:srgbClr val="9900CC"/>
                </a:solidFill>
                <a:latin typeface="Times New Roman" pitchFamily="18" charset="0"/>
              </a:rPr>
              <a:t>Mèo màu đen gọi là mèo</a:t>
            </a:r>
            <a:r>
              <a:rPr lang="en-US" altLang="en-US" sz="4500">
                <a:solidFill>
                  <a:srgbClr val="9900CC"/>
                </a:solidFill>
                <a:latin typeface="Times New Roman" pitchFamily="18" charset="0"/>
              </a:rPr>
              <a:t>…...………..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0" y="5105400"/>
            <a:ext cx="2133600" cy="1490870"/>
            <a:chOff x="4378" y="2928"/>
            <a:chExt cx="1104" cy="1104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1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6096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2" name="WordArt 37"/>
          <p:cNvSpPr>
            <a:spLocks noChangeArrowheads="1" noChangeShapeType="1" noTextEdit="1"/>
          </p:cNvSpPr>
          <p:nvPr/>
        </p:nvSpPr>
        <p:spPr bwMode="auto">
          <a:xfrm>
            <a:off x="6096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" name="WordArt 38"/>
          <p:cNvSpPr>
            <a:spLocks noChangeArrowheads="1" noChangeShapeType="1" noTextEdit="1"/>
          </p:cNvSpPr>
          <p:nvPr/>
        </p:nvSpPr>
        <p:spPr bwMode="auto">
          <a:xfrm>
            <a:off x="614363" y="5485986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" name="WordArt 39"/>
          <p:cNvSpPr>
            <a:spLocks noChangeArrowheads="1" noChangeShapeType="1" noTextEdit="1"/>
          </p:cNvSpPr>
          <p:nvPr/>
        </p:nvSpPr>
        <p:spPr bwMode="auto">
          <a:xfrm>
            <a:off x="609600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657225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6" name="WordArt 41"/>
          <p:cNvSpPr>
            <a:spLocks noChangeArrowheads="1" noChangeShapeType="1" noTextEdit="1"/>
          </p:cNvSpPr>
          <p:nvPr/>
        </p:nvSpPr>
        <p:spPr bwMode="auto">
          <a:xfrm>
            <a:off x="623888" y="5514561"/>
            <a:ext cx="583406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2050" name="Picture 2" descr="C:\Users\Administrator\Desktop\go-mun-su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54075"/>
            <a:ext cx="3752850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447800" y="3200400"/>
            <a:ext cx="4800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9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005558082260615147_rs[1]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/>
          <a:stretch/>
        </p:blipFill>
        <p:spPr>
          <a:xfrm>
            <a:off x="4114800" y="1066800"/>
            <a:ext cx="4800599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0" y="152400"/>
            <a:ext cx="1524000" cy="715963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CC0000"/>
                </a:solidFill>
                <a:latin typeface="Times New Roman" pitchFamily="18" charset="0"/>
              </a:rPr>
              <a:t>mực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36525"/>
            <a:ext cx="8915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500" b="1">
                <a:solidFill>
                  <a:srgbClr val="9900CC"/>
                </a:solidFill>
                <a:latin typeface="Times New Roman" pitchFamily="18" charset="0"/>
              </a:rPr>
              <a:t>Chó màu đen gọi là chó…...………..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0" y="5105400"/>
            <a:ext cx="1828800" cy="1490870"/>
            <a:chOff x="4378" y="2928"/>
            <a:chExt cx="1104" cy="1104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1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2" name="WordArt 37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3" name="WordArt 38"/>
          <p:cNvSpPr>
            <a:spLocks noChangeArrowheads="1" noChangeShapeType="1" noTextEdit="1"/>
          </p:cNvSpPr>
          <p:nvPr/>
        </p:nvSpPr>
        <p:spPr bwMode="auto">
          <a:xfrm>
            <a:off x="690563" y="5562186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" name="WordArt 39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733425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6" name="WordArt 41"/>
          <p:cNvSpPr>
            <a:spLocks noChangeArrowheads="1" noChangeShapeType="1" noTextEdit="1"/>
          </p:cNvSpPr>
          <p:nvPr/>
        </p:nvSpPr>
        <p:spPr bwMode="auto">
          <a:xfrm>
            <a:off x="700088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3074" name="Picture 2" descr="C:\Users\Administrator\Desktop\Mực tà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9930"/>
            <a:ext cx="3732143" cy="5681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743200" y="4648200"/>
            <a:ext cx="3048000" cy="11702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83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400" y="342900"/>
            <a:ext cx="3581400" cy="792163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0000FF"/>
                </a:solidFill>
                <a:latin typeface="Times New Roman" pitchFamily="18" charset="0"/>
              </a:rPr>
              <a:t>thâm</a:t>
            </a:r>
          </a:p>
        </p:txBody>
      </p:sp>
      <p:pic>
        <p:nvPicPr>
          <p:cNvPr id="25603" name="Picture 4" descr="2616481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810000" cy="4914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4500" b="1" smtClean="0">
                <a:solidFill>
                  <a:srgbClr val="9900CC"/>
                </a:solidFill>
                <a:latin typeface="Times New Roman" pitchFamily="18" charset="0"/>
              </a:rPr>
              <a:t>Quần màu đen gọi là quần..……….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5105400"/>
            <a:ext cx="1828800" cy="1490870"/>
            <a:chOff x="4378" y="2928"/>
            <a:chExt cx="1104" cy="1104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" name="WordArt 36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" name="WordArt 37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" name="WordArt 38"/>
          <p:cNvSpPr>
            <a:spLocks noChangeArrowheads="1" noChangeShapeType="1" noTextEdit="1"/>
          </p:cNvSpPr>
          <p:nvPr/>
        </p:nvSpPr>
        <p:spPr bwMode="auto">
          <a:xfrm>
            <a:off x="690563" y="5562186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" name="WordArt 39"/>
          <p:cNvSpPr>
            <a:spLocks noChangeArrowheads="1" noChangeShapeType="1" noTextEdit="1"/>
          </p:cNvSpPr>
          <p:nvPr/>
        </p:nvSpPr>
        <p:spPr bwMode="auto">
          <a:xfrm>
            <a:off x="685800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2" name="WordArt 40"/>
          <p:cNvSpPr>
            <a:spLocks noChangeArrowheads="1" noChangeShapeType="1" noTextEdit="1"/>
          </p:cNvSpPr>
          <p:nvPr/>
        </p:nvSpPr>
        <p:spPr bwMode="auto">
          <a:xfrm>
            <a:off x="733425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3" name="WordArt 41"/>
          <p:cNvSpPr>
            <a:spLocks noChangeArrowheads="1" noChangeShapeType="1" noTextEdit="1"/>
          </p:cNvSpPr>
          <p:nvPr/>
        </p:nvSpPr>
        <p:spPr bwMode="auto">
          <a:xfrm>
            <a:off x="700088" y="5590761"/>
            <a:ext cx="500062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17379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762000" y="26670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- Baûng maøu ñen goïi laø baûng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ñen.</a:t>
            </a:r>
            <a:endParaRPr lang="en-US" altLang="en-US" sz="1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85800" y="32766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- Maét maøu ñen goïi laø maét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huyeàn. </a:t>
            </a:r>
            <a:endParaRPr lang="en-US" altLang="en-US" sz="1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- Ngöïa maøu ñen goïi laø ngöïa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oâ.</a:t>
            </a: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18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85800" y="4495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- Meøo maøu ñen goïi laø meøo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mun. </a:t>
            </a:r>
            <a:endParaRPr lang="en-US" altLang="en-US" sz="1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85800" y="5143284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- Choù maøu ñen goïi laø choù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möïc. </a:t>
            </a:r>
            <a:endParaRPr lang="en-US" altLang="en-US" sz="1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85800" y="5676684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VNI-Times" pitchFamily="2" charset="0"/>
              </a:rPr>
              <a:t> - Quaàn maøu ñen goïi laø quaàn </a:t>
            </a:r>
            <a:r>
              <a:rPr lang="en-US" altLang="en-US" b="1" smtClean="0">
                <a:solidFill>
                  <a:srgbClr val="FF0000"/>
                </a:solidFill>
                <a:latin typeface="VNI-Times" pitchFamily="2" charset="0"/>
              </a:rPr>
              <a:t>thaâm. </a:t>
            </a:r>
            <a:endParaRPr lang="en-US" altLang="en-US" sz="1800" b="1" smtClean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152400" y="228600"/>
            <a:ext cx="8763000" cy="2143780"/>
          </a:xfrm>
          <a:prstGeom prst="rect">
            <a:avLst/>
          </a:prstGeom>
          <a:gradFill rotWithShape="1">
            <a:gsLst>
              <a:gs pos="0">
                <a:srgbClr val="10CF9B">
                  <a:shade val="51000"/>
                  <a:satMod val="130000"/>
                </a:srgbClr>
              </a:gs>
              <a:gs pos="80000">
                <a:srgbClr val="10CF9B">
                  <a:shade val="93000"/>
                  <a:satMod val="130000"/>
                </a:srgbClr>
              </a:gs>
              <a:gs pos="100000">
                <a:srgbClr val="10CF9B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Bài 1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: Tự kiểm tra vốn từ của mình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514350" marR="0" lvl="0" indent="-5143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Xếp các tiếng sau đây thành nhóm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đồng nghĩa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:</a:t>
            </a:r>
          </a:p>
          <a:p>
            <a:pPr marL="514350" marR="0" lvl="0" indent="-5143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Tìm các tiếng cho trong ngoặc đơn thích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hợp với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mỗi chỗ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trống: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442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  <p:bldP spid="96259" grpId="0"/>
      <p:bldP spid="96259" grpId="1"/>
      <p:bldP spid="96260" grpId="0"/>
      <p:bldP spid="96260" grpId="1"/>
      <p:bldP spid="96261" grpId="0"/>
      <p:bldP spid="96261" grpId="1"/>
      <p:bldP spid="96262" grpId="0"/>
      <p:bldP spid="96262" grpId="1"/>
      <p:bldP spid="96263" grpId="0"/>
      <p:bldP spid="962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304800" y="152400"/>
            <a:ext cx="5867400" cy="51911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Đọc bài văn :</a:t>
            </a:r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1524000" y="685800"/>
            <a:ext cx="7010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009999"/>
                </a:solidFill>
                <a:latin typeface="VNI-Helve" pitchFamily="2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</a:rPr>
              <a:t>Chữ nghĩa trong văn miêu tả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smtClean="0">
                <a:solidFill>
                  <a:srgbClr val="FF33CC"/>
                </a:solidFill>
                <a:latin typeface="Times New Roman" pitchFamily="18" charset="0"/>
              </a:rPr>
              <a:t>                                         </a:t>
            </a:r>
            <a:r>
              <a:rPr lang="en-US" altLang="en-US" sz="2800" b="1" i="1" smtClean="0">
                <a:solidFill>
                  <a:srgbClr val="CC00CC"/>
                </a:solidFill>
                <a:latin typeface="Times New Roman" pitchFamily="18" charset="0"/>
              </a:rPr>
              <a:t>Theo Phạm Hổ</a:t>
            </a:r>
          </a:p>
        </p:txBody>
      </p:sp>
      <p:pic>
        <p:nvPicPr>
          <p:cNvPr id="1026" name="Picture 2" descr="C:\Users\Administrator\Desktop\-ppcy-NwEgOXXVu6L8-DqA.1139129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8500"/>
            <a:ext cx="6553200" cy="4127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243935"/>
            <a:ext cx="464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thơ Phạm Hổ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 – 2007)</a:t>
            </a:r>
          </a:p>
        </p:txBody>
      </p:sp>
    </p:spTree>
    <p:extLst>
      <p:ext uri="{BB962C8B-B14F-4D97-AF65-F5344CB8AC3E}">
        <p14:creationId xmlns:p14="http://schemas.microsoft.com/office/powerpoint/2010/main" val="28344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986338"/>
            <a:ext cx="4214812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279900"/>
            <a:ext cx="369728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311525"/>
            <a:ext cx="415766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957513"/>
            <a:ext cx="350837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727325"/>
            <a:ext cx="354171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859088"/>
            <a:ext cx="5053013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036763"/>
            <a:ext cx="408305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857375"/>
            <a:ext cx="27273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462088"/>
            <a:ext cx="2703513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920750"/>
            <a:ext cx="295751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76400"/>
            <a:ext cx="39512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088"/>
            <a:ext cx="220186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6248400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NGHĨA TRONG VĂN MIÊU TẢ</a:t>
            </a:r>
          </a:p>
        </p:txBody>
      </p:sp>
    </p:spTree>
    <p:extLst>
      <p:ext uri="{BB962C8B-B14F-4D97-AF65-F5344CB8AC3E}">
        <p14:creationId xmlns:p14="http://schemas.microsoft.com/office/powerpoint/2010/main" val="8996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9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28600" y="1905000"/>
            <a:ext cx="8229600" cy="6096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1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Tự kiểm tra vốn từ của mình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228600" y="2667000"/>
            <a:ext cx="8229600" cy="6096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2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Đọc bài văn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228600" y="3429000"/>
            <a:ext cx="8229600" cy="6096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3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Đặt câu theo một trong những yêu cầu: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906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FontTx/>
              <a:buNone/>
            </a:pPr>
            <a:r>
              <a:rPr lang="en-US" altLang="en-US" sz="2800" kern="0" smtClean="0">
                <a:latin typeface="Times New Roman" pitchFamily="18" charset="0"/>
              </a:rPr>
              <a:t>a) Miêu tả một dòng sông, dòng suối hoặc dòng kênh đang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kern="0" smtClean="0">
                <a:latin typeface="Times New Roman" pitchFamily="18" charset="0"/>
              </a:rPr>
              <a:t>    chảy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kern="0" smtClean="0">
                <a:latin typeface="Times New Roman" pitchFamily="18" charset="0"/>
              </a:rPr>
              <a:t>b) Miêu tả đôi mắt của một em bé.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kern="0" smtClean="0">
                <a:latin typeface="Times New Roman" pitchFamily="18" charset="0"/>
              </a:rPr>
              <a:t>c) Miêu tả dáng đi của một người.</a:t>
            </a:r>
          </a:p>
          <a:p>
            <a:pPr marL="609600" indent="-609600" eaLnBrk="1" hangingPunct="1"/>
            <a:endParaRPr lang="en-US" altLang="en-US" sz="2800" kern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09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228600" y="1752600"/>
            <a:ext cx="8229600" cy="6096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3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Đặt câu theo một trong những yêu cầu: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825" y="2946499"/>
            <a:ext cx="8740775" cy="2616101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               </a:t>
            </a:r>
            <a:r>
              <a:rPr lang="en-US" altLang="en-US" sz="3600" b="1">
                <a:solidFill>
                  <a:srgbClr val="FF0000"/>
                </a:solidFill>
                <a:cs typeface="Arial" charset="0"/>
              </a:rPr>
              <a:t>Tiêu chí đánh giá </a:t>
            </a:r>
            <a:endParaRPr lang="en-US" altLang="en-US" sz="3600" b="1" smtClean="0">
              <a:solidFill>
                <a:srgbClr val="FF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cs typeface="Arial" charset="0"/>
              </a:rPr>
              <a:t>-Viết </a:t>
            </a: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câu đúng ngữ pháp, dùng từ đúng, không mắc lỗi chính tả.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altLang="en-US" sz="3200" smtClean="0">
                <a:solidFill>
                  <a:srgbClr val="000000"/>
                </a:solidFill>
              </a:rPr>
              <a:t>Câu văn đã </a:t>
            </a:r>
            <a:r>
              <a:rPr lang="en-US" altLang="en-US" sz="3200">
                <a:solidFill>
                  <a:srgbClr val="000000"/>
                </a:solidFill>
              </a:rPr>
              <a:t>sử dụng biện pháp nghệ thuật nào để tả.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cs typeface="Arial" charset="0"/>
              </a:rPr>
              <a:t>-Chữ </a:t>
            </a: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viết rõ ràng, trình </a:t>
            </a:r>
            <a:r>
              <a:rPr lang="en-US" altLang="en-US" sz="3200" smtClean="0">
                <a:solidFill>
                  <a:srgbClr val="000000"/>
                </a:solidFill>
                <a:cs typeface="Arial" charset="0"/>
              </a:rPr>
              <a:t>bày </a:t>
            </a:r>
            <a:r>
              <a:rPr lang="en-US" altLang="en-US" sz="3200">
                <a:solidFill>
                  <a:srgbClr val="000000"/>
                </a:solidFill>
                <a:cs typeface="Arial" charset="0"/>
              </a:rPr>
              <a:t>sạch sẽ. </a:t>
            </a:r>
          </a:p>
        </p:txBody>
      </p:sp>
    </p:spTree>
    <p:extLst>
      <p:ext uri="{BB962C8B-B14F-4D97-AF65-F5344CB8AC3E}">
        <p14:creationId xmlns:p14="http://schemas.microsoft.com/office/powerpoint/2010/main" val="41037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981" y="1066800"/>
            <a:ext cx="8561461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PS Vinh Long" panose="04040804050F02020703" pitchFamily="82" charset="0"/>
              </a:rPr>
              <a:t>Chúc các em chăm ngoan học giỏi</a:t>
            </a:r>
            <a:endParaRPr lang="en-US" sz="7200" b="1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PS Vinh Long" panose="04040804050F02020703" pitchFamily="82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 rot="10800000">
            <a:off x="152400" y="-76200"/>
            <a:ext cx="8991600" cy="1371600"/>
            <a:chOff x="152400" y="5212773"/>
            <a:chExt cx="8991600" cy="1295400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572008" y="5334000"/>
              <a:ext cx="4572002" cy="1143000"/>
              <a:chOff x="2491" y="3237"/>
              <a:chExt cx="3269" cy="891"/>
            </a:xfrm>
          </p:grpSpPr>
          <p:pic>
            <p:nvPicPr>
              <p:cNvPr id="20" name="Picture 7" descr="3320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 descr="3320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2" descr="logoopera1aa8 copy"/>
              <p:cNvPicPr>
                <a:picLocks noChangeAspect="1" noChangeArrowheads="1"/>
              </p:cNvPicPr>
              <p:nvPr/>
            </p:nvPicPr>
            <p:blipFill>
              <a:blip r:embed="rId5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3" descr="logoopera1aa8 copy"/>
              <p:cNvPicPr>
                <a:picLocks noChangeAspect="1" noChangeArrowheads="1"/>
              </p:cNvPicPr>
              <p:nvPr/>
            </p:nvPicPr>
            <p:blipFill>
              <a:blip r:embed="rId6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4" descr="logoopera1aa8 copy"/>
              <p:cNvPicPr>
                <a:picLocks noChangeAspect="1" noChangeArrowheads="1"/>
              </p:cNvPicPr>
              <p:nvPr/>
            </p:nvPicPr>
            <p:blipFill>
              <a:blip r:embed="rId7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 flipH="1">
              <a:off x="152400" y="5212776"/>
              <a:ext cx="4419600" cy="1295401"/>
              <a:chOff x="2491" y="3237"/>
              <a:chExt cx="3269" cy="891"/>
            </a:xfrm>
          </p:grpSpPr>
          <p:pic>
            <p:nvPicPr>
              <p:cNvPr id="12" name="Picture 38" descr="3320 cop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1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2" descr="3320 cop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3" descr="logoopera1aa8 copy"/>
              <p:cNvPicPr>
                <a:picLocks noChangeAspect="1" noChangeArrowheads="1"/>
              </p:cNvPicPr>
              <p:nvPr/>
            </p:nvPicPr>
            <p:blipFill>
              <a:blip r:embed="rId10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4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5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6200" y="5486400"/>
            <a:ext cx="8991600" cy="1371600"/>
            <a:chOff x="152400" y="5212773"/>
            <a:chExt cx="8991600" cy="1295400"/>
          </a:xfrm>
        </p:grpSpPr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4572007" y="5334000"/>
              <a:ext cx="4572002" cy="1143000"/>
              <a:chOff x="2491" y="3237"/>
              <a:chExt cx="3269" cy="891"/>
            </a:xfrm>
          </p:grpSpPr>
          <p:pic>
            <p:nvPicPr>
              <p:cNvPr id="39" name="Picture 7" descr="3320 cop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8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1" descr="3320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2" descr="logoopera1aa8 copy"/>
              <p:cNvPicPr>
                <a:picLocks noChangeAspect="1" noChangeArrowheads="1"/>
              </p:cNvPicPr>
              <p:nvPr/>
            </p:nvPicPr>
            <p:blipFill>
              <a:blip r:embed="rId5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3" descr="logoopera1aa8 copy"/>
              <p:cNvPicPr>
                <a:picLocks noChangeAspect="1" noChangeArrowheads="1"/>
              </p:cNvPicPr>
              <p:nvPr/>
            </p:nvPicPr>
            <p:blipFill>
              <a:blip r:embed="rId6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4" descr="logoopera1aa8 copy"/>
              <p:cNvPicPr>
                <a:picLocks noChangeAspect="1" noChangeArrowheads="1"/>
              </p:cNvPicPr>
              <p:nvPr/>
            </p:nvPicPr>
            <p:blipFill>
              <a:blip r:embed="rId7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 flipH="1">
              <a:off x="152400" y="5212776"/>
              <a:ext cx="4419600" cy="1295401"/>
              <a:chOff x="2491" y="3237"/>
              <a:chExt cx="3269" cy="891"/>
            </a:xfrm>
          </p:grpSpPr>
          <p:pic>
            <p:nvPicPr>
              <p:cNvPr id="31" name="Picture 38" descr="3320 cop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 flipH="1">
                <a:off x="4262" y="3141"/>
                <a:ext cx="605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9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140" y="3233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0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5276" y="3618"/>
                <a:ext cx="47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41" descr="logoopera1aa8 copy"/>
              <p:cNvPicPr>
                <a:picLocks noChangeAspect="1" noChangeArrowheads="1"/>
              </p:cNvPicPr>
              <p:nvPr/>
            </p:nvPicPr>
            <p:blipFill>
              <a:blip r:embed="rId3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859" y="3570"/>
                <a:ext cx="47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42" descr="3320 cop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267565">
                <a:off x="2991" y="3177"/>
                <a:ext cx="554" cy="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43" descr="logoopera1aa8 copy"/>
              <p:cNvPicPr>
                <a:picLocks noChangeAspect="1" noChangeArrowheads="1"/>
              </p:cNvPicPr>
              <p:nvPr/>
            </p:nvPicPr>
            <p:blipFill>
              <a:blip r:embed="rId10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2484" y="3665"/>
                <a:ext cx="303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4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3468" y="3739"/>
                <a:ext cx="30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5" descr="logoopera1aa8 copy"/>
              <p:cNvPicPr>
                <a:picLocks noChangeAspect="1" noChangeArrowheads="1"/>
              </p:cNvPicPr>
              <p:nvPr/>
            </p:nvPicPr>
            <p:blipFill>
              <a:blip r:embed="rId11">
                <a:lum bright="-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82592" flipH="1">
                <a:off x="4321" y="3659"/>
                <a:ext cx="30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28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52600" y="1270000"/>
            <a:ext cx="7162800" cy="1219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Những </a:t>
            </a:r>
            <a:r>
              <a:rPr lang="en-US"/>
              <a:t>t</a:t>
            </a:r>
            <a:r>
              <a:rPr lang="pl-PL" smtClean="0"/>
              <a:t>ừ </a:t>
            </a:r>
            <a:r>
              <a:rPr lang="pl-PL"/>
              <a:t>đồng nghĩa với từ nhân hậu là:</a:t>
            </a:r>
            <a:endParaRPr lang="en-US"/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3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47875" y="3200400"/>
            <a:ext cx="503872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 </a:t>
            </a:r>
            <a:r>
              <a:rPr lang="pl-PL" smtClean="0"/>
              <a:t>nhân </a:t>
            </a:r>
            <a:r>
              <a:rPr lang="pl-PL"/>
              <a:t>dân, nhân từ, nhân đức.</a:t>
            </a:r>
            <a:endParaRPr lang="en-US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013" y="34718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32496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3226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34353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09776" y="4191000"/>
            <a:ext cx="515302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/>
              <a:t>nhân ái, nhân nghĩa, nhân đức.</a:t>
            </a:r>
            <a:endParaRPr lang="en-US"/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3" y="44370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2148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400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 b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435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KiÓm tra bµi cò 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1435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7162800" y="5403850"/>
            <a:ext cx="1828800" cy="1301750"/>
            <a:chOff x="4378" y="2928"/>
            <a:chExt cx="1104" cy="1104"/>
          </a:xfrm>
        </p:grpSpPr>
        <p:sp>
          <p:nvSpPr>
            <p:cNvPr id="14375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7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762875" y="5788342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7805737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772400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762875" y="5802630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758112" y="5816917"/>
            <a:ext cx="500063" cy="507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971676" y="5207000"/>
            <a:ext cx="519112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nhân đức, phúc hậu, nhân loại.</a:t>
            </a: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54530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2181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0413" y="5303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966788" y="5416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69850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8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043" grpId="1" animBg="1"/>
      <p:bldP spid="1044" grpId="0" animBg="1"/>
      <p:bldP spid="4" grpId="1" animBg="1"/>
      <p:bldP spid="4" grpId="2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" grpId="1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3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28600" y="1624011"/>
            <a:ext cx="8763000" cy="233910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1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Tự kiểm tra vốn từ của mình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14350" indent="-514350" eaLnBrk="1" fontAlgn="base" hangingPunct="1">
              <a:spcBef>
                <a:spcPct val="20000"/>
              </a:spcBef>
              <a:spcAft>
                <a:spcPct val="0"/>
              </a:spcAft>
              <a:buAutoNum type="alphaLcPeriod"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Xếp các tiếng sau đây thành nhóm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</a:rPr>
              <a:t>đồng nghĩa</a:t>
            </a:r>
            <a:r>
              <a:rPr lang="en-US" altLang="en-US" sz="2800" b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0" smtClean="0">
                <a:solidFill>
                  <a:srgbClr val="000000"/>
                </a:solidFill>
                <a:latin typeface="Times New Roman" pitchFamily="18" charset="0"/>
              </a:rPr>
              <a:t>đỏ, trắng, xanh, hồng, điều, bạch, biếc, đào, lục, son.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0" kern="0" smtClean="0">
                <a:latin typeface="Times New Roman" pitchFamily="18" charset="0"/>
              </a:rPr>
              <a:t>b.</a:t>
            </a:r>
            <a:r>
              <a:rPr lang="en-US" altLang="en-US" sz="2800" kern="0" smtClean="0">
                <a:latin typeface="Times New Roman" pitchFamily="18" charset="0"/>
              </a:rPr>
              <a:t>Tìm </a:t>
            </a:r>
            <a:r>
              <a:rPr lang="en-US" altLang="en-US" sz="2800" kern="0">
                <a:latin typeface="Times New Roman" pitchFamily="18" charset="0"/>
              </a:rPr>
              <a:t>các tiếng cho trong ngoặc đơn thích hợp với mỗi chỗ trống:</a:t>
            </a:r>
            <a:r>
              <a:rPr lang="en-US" altLang="en-US" sz="2800" b="0">
                <a:latin typeface="Times New Roman" pitchFamily="18" charset="0"/>
              </a:rPr>
              <a:t> </a:t>
            </a:r>
          </a:p>
          <a:p>
            <a:pPr marL="0" indent="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09600" y="4217988"/>
            <a:ext cx="1219200" cy="2716211"/>
            <a:chOff x="1440" y="576"/>
            <a:chExt cx="768" cy="127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440" y="576"/>
              <a:ext cx="768" cy="663"/>
            </a:xfrm>
            <a:prstGeom prst="rect">
              <a:avLst/>
            </a:prstGeom>
            <a:solidFill>
              <a:srgbClr val="CC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528" y="1248"/>
              <a:ext cx="592" cy="607"/>
              <a:chOff x="1528" y="1248"/>
              <a:chExt cx="592" cy="607"/>
            </a:xfrm>
          </p:grpSpPr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1528" y="1528"/>
                <a:ext cx="5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Điều</a:t>
                </a: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438400" y="4419601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2800" b="1" i="1">
                <a:latin typeface="Times New Roman"/>
                <a:ea typeface="Calibri"/>
                <a:cs typeface="Times New Roman"/>
              </a:rPr>
              <a:t>điều </a:t>
            </a:r>
            <a:r>
              <a:rPr lang="pl-PL" sz="2800" b="1">
                <a:latin typeface="Times New Roman"/>
                <a:ea typeface="Calibri"/>
                <a:cs typeface="Times New Roman"/>
              </a:rPr>
              <a:t>có màu đỏ tươi (thường do nhuộm</a:t>
            </a:r>
            <a:r>
              <a:rPr lang="pl-PL">
                <a:latin typeface="Times New Roman"/>
                <a:ea typeface="Calibri"/>
                <a:cs typeface="Times New Roman"/>
              </a:rPr>
              <a:t>)</a:t>
            </a:r>
            <a:endParaRPr lang="en-US">
              <a:effectLst/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209800" y="4191001"/>
            <a:ext cx="1219200" cy="2590800"/>
            <a:chOff x="1152" y="1584"/>
            <a:chExt cx="768" cy="1268"/>
          </a:xfrm>
        </p:grpSpPr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</a:rPr>
                <a:t>Biếc</a:t>
              </a:r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4064866" y="4240213"/>
            <a:ext cx="1219200" cy="2693987"/>
            <a:chOff x="1152" y="1584"/>
            <a:chExt cx="768" cy="1268"/>
          </a:xfrm>
        </p:grpSpPr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</a:rPr>
                <a:t>Lục</a:t>
              </a: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221845" y="4267922"/>
            <a:ext cx="1219200" cy="2666277"/>
            <a:chOff x="1440" y="576"/>
            <a:chExt cx="768" cy="1279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0" y="576"/>
              <a:ext cx="768" cy="663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1528" y="1248"/>
              <a:ext cx="592" cy="607"/>
              <a:chOff x="1528" y="1248"/>
              <a:chExt cx="592" cy="607"/>
            </a:xfrm>
          </p:grpSpPr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1528" y="1528"/>
                <a:ext cx="5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6699"/>
                    </a:solidFill>
                    <a:effectLst/>
                    <a:uLnTx/>
                    <a:uFillTx/>
                    <a:latin typeface="Times New Roman" pitchFamily="18" charset="0"/>
                  </a:rPr>
                  <a:t>Đào</a:t>
                </a: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0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81200" y="1219200"/>
            <a:ext cx="6629400" cy="1219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/>
              <a:t>Nhóm nào gồm các tiếng đồng nghĩa:</a:t>
            </a:r>
            <a:endParaRPr lang="en-US"/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233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0" smtClean="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171700" y="2895600"/>
            <a:ext cx="3390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 sz="3200">
                <a:solidFill>
                  <a:srgbClr val="FFFF00"/>
                </a:solidFill>
              </a:rPr>
              <a:t>trắng, điều, son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31670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29448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017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3130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57400" y="3886200"/>
            <a:ext cx="3505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3200" smtClean="0"/>
              <a:t> </a:t>
            </a:r>
            <a:r>
              <a:rPr lang="pl-PL" sz="3200" smtClean="0">
                <a:solidFill>
                  <a:srgbClr val="FFFF00"/>
                </a:solidFill>
              </a:rPr>
              <a:t>đỏ</a:t>
            </a:r>
            <a:r>
              <a:rPr lang="pl-PL" sz="3200">
                <a:solidFill>
                  <a:srgbClr val="FFFF00"/>
                </a:solidFill>
              </a:rPr>
              <a:t>, điều, son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3" y="41322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39100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095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1143000"/>
            <a:ext cx="1543050" cy="1447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230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1230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6477000" y="3657600"/>
            <a:ext cx="2438400" cy="1905000"/>
            <a:chOff x="4378" y="2928"/>
            <a:chExt cx="1104" cy="1104"/>
          </a:xfrm>
        </p:grpSpPr>
        <p:sp>
          <p:nvSpPr>
            <p:cNvPr id="12327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2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443788" y="4191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7486650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453313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443788" y="4205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171700" y="4902200"/>
            <a:ext cx="3390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 sz="3200">
                <a:solidFill>
                  <a:srgbClr val="FFFF00"/>
                </a:solidFill>
              </a:rPr>
              <a:t>biếc, lục, xanh.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51482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9133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0413" y="4999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966788" y="5111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698500" y="15494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043" grpId="1" animBg="1"/>
      <p:bldP spid="1044" grpId="0" animBg="1"/>
      <p:bldP spid="4" grpId="0" animBg="1"/>
      <p:bldP spid="4" grpId="1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" grpId="1" animBg="1"/>
      <p:bldP spid="2" grpId="2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81200" y="1219200"/>
            <a:ext cx="6629400" cy="1219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/>
              <a:t>Ghi lại nhóm gồm các tiếng đồng nghĩa:</a:t>
            </a:r>
            <a:endParaRPr lang="en-US"/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233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 b="0" smtClean="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171700" y="2895600"/>
            <a:ext cx="3390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t</a:t>
            </a:r>
            <a:r>
              <a:rPr lang="pl-PL" sz="3200" smtClean="0">
                <a:solidFill>
                  <a:srgbClr val="FFFF00"/>
                </a:solidFill>
              </a:rPr>
              <a:t>rắng </a:t>
            </a:r>
            <a:r>
              <a:rPr lang="pl-PL" sz="3200">
                <a:solidFill>
                  <a:srgbClr val="FFFF00"/>
                </a:solidFill>
              </a:rPr>
              <a:t>, bạch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31670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013" y="29448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3017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3130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57400" y="3886200"/>
            <a:ext cx="3505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3200" smtClean="0">
                <a:solidFill>
                  <a:prstClr val="white"/>
                </a:solidFill>
              </a:rPr>
              <a:t> </a:t>
            </a:r>
            <a:r>
              <a:rPr lang="pl-PL" sz="3200">
                <a:solidFill>
                  <a:srgbClr val="FFFF00"/>
                </a:solidFill>
              </a:rPr>
              <a:t>đào, trắng, bạch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3" y="41322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39100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4095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1143000"/>
            <a:ext cx="1543050" cy="1447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230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1230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6477000" y="3657600"/>
            <a:ext cx="2438400" cy="1905000"/>
            <a:chOff x="4378" y="2928"/>
            <a:chExt cx="1104" cy="1104"/>
          </a:xfrm>
        </p:grpSpPr>
        <p:sp>
          <p:nvSpPr>
            <p:cNvPr id="12327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2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443788" y="4191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7486650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453313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443788" y="4205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439025" y="4219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171700" y="4902200"/>
            <a:ext cx="3390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pl-PL" sz="3200">
                <a:solidFill>
                  <a:srgbClr val="FFFF00"/>
                </a:solidFill>
              </a:rPr>
              <a:t>hồng, đào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51482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913313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0413" y="4999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 b="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966788" y="5111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698500" y="15494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9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4" grpId="0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" grpId="0" animBg="1"/>
      <p:bldP spid="2" grpId="1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648200" y="0"/>
            <a:ext cx="4495800" cy="533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Các tiếng cùng chỉ màu xanh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3429000"/>
            <a:ext cx="4572000" cy="533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Các tiếng cùng chỉ màu đỏ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533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Các tiếng cùng chỉ màu trắng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4572000" cy="533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Các tiếng cùng chỉ màu hồng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977900"/>
            <a:ext cx="1219200" cy="2017713"/>
            <a:chOff x="1456" y="576"/>
            <a:chExt cx="768" cy="1271"/>
          </a:xfrm>
        </p:grpSpPr>
        <p:grpSp>
          <p:nvGrpSpPr>
            <p:cNvPr id="11314" name="Group 7"/>
            <p:cNvGrpSpPr>
              <a:grpSpLocks/>
            </p:cNvGrpSpPr>
            <p:nvPr/>
          </p:nvGrpSpPr>
          <p:grpSpPr bwMode="auto">
            <a:xfrm>
              <a:off x="1456" y="576"/>
              <a:ext cx="768" cy="960"/>
              <a:chOff x="1456" y="576"/>
              <a:chExt cx="768" cy="960"/>
            </a:xfrm>
          </p:grpSpPr>
          <p:sp>
            <p:nvSpPr>
              <p:cNvPr id="11316" name="Rectangle 8"/>
              <p:cNvSpPr>
                <a:spLocks noChangeArrowheads="1"/>
              </p:cNvSpPr>
              <p:nvPr/>
            </p:nvSpPr>
            <p:spPr bwMode="auto">
              <a:xfrm>
                <a:off x="1456" y="576"/>
                <a:ext cx="768" cy="663"/>
              </a:xfrm>
              <a:prstGeom prst="rect">
                <a:avLst/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7" name="Line 9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15" name="Text Box 10"/>
            <p:cNvSpPr txBox="1">
              <a:spLocks noChangeArrowheads="1"/>
            </p:cNvSpPr>
            <p:nvPr/>
          </p:nvSpPr>
          <p:spPr bwMode="auto">
            <a:xfrm>
              <a:off x="1496" y="1520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FF00FF"/>
                  </a:solidFill>
                  <a:latin typeface="Times New Roman" pitchFamily="18" charset="0"/>
                </a:rPr>
                <a:t>Hồng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" y="4648200"/>
            <a:ext cx="1219200" cy="2068513"/>
            <a:chOff x="672" y="576"/>
            <a:chExt cx="768" cy="1303"/>
          </a:xfrm>
        </p:grpSpPr>
        <p:grpSp>
          <p:nvGrpSpPr>
            <p:cNvPr id="11310" name="Group 12"/>
            <p:cNvGrpSpPr>
              <a:grpSpLocks/>
            </p:cNvGrpSpPr>
            <p:nvPr/>
          </p:nvGrpSpPr>
          <p:grpSpPr bwMode="auto">
            <a:xfrm>
              <a:off x="832" y="1248"/>
              <a:ext cx="432" cy="631"/>
              <a:chOff x="832" y="1248"/>
              <a:chExt cx="432" cy="631"/>
            </a:xfrm>
          </p:grpSpPr>
          <p:sp>
            <p:nvSpPr>
              <p:cNvPr id="11312" name="Line 13"/>
              <p:cNvSpPr>
                <a:spLocks noChangeShapeType="1"/>
              </p:cNvSpPr>
              <p:nvPr/>
            </p:nvSpPr>
            <p:spPr bwMode="auto">
              <a:xfrm>
                <a:off x="1056" y="1248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3" name="Text Box 14"/>
              <p:cNvSpPr txBox="1">
                <a:spLocks noChangeArrowheads="1"/>
              </p:cNvSpPr>
              <p:nvPr/>
            </p:nvSpPr>
            <p:spPr bwMode="auto">
              <a:xfrm>
                <a:off x="832" y="1552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b="1" smtClean="0">
                    <a:solidFill>
                      <a:srgbClr val="FF0000"/>
                    </a:solidFill>
                    <a:latin typeface="Times New Roman" pitchFamily="18" charset="0"/>
                  </a:rPr>
                  <a:t>Đỏ</a:t>
                </a:r>
              </a:p>
            </p:txBody>
          </p:sp>
        </p:grpSp>
        <p:sp>
          <p:nvSpPr>
            <p:cNvPr id="11311" name="Rectangle 15"/>
            <p:cNvSpPr>
              <a:spLocks noChangeArrowheads="1"/>
            </p:cNvSpPr>
            <p:nvPr/>
          </p:nvSpPr>
          <p:spPr bwMode="auto">
            <a:xfrm>
              <a:off x="672" y="576"/>
              <a:ext cx="768" cy="66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651000" y="4624388"/>
            <a:ext cx="1219200" cy="2030412"/>
            <a:chOff x="1440" y="576"/>
            <a:chExt cx="768" cy="1279"/>
          </a:xfrm>
        </p:grpSpPr>
        <p:sp>
          <p:nvSpPr>
            <p:cNvPr id="11306" name="Rectangle 17"/>
            <p:cNvSpPr>
              <a:spLocks noChangeArrowheads="1"/>
            </p:cNvSpPr>
            <p:nvPr/>
          </p:nvSpPr>
          <p:spPr bwMode="auto">
            <a:xfrm>
              <a:off x="1440" y="576"/>
              <a:ext cx="768" cy="663"/>
            </a:xfrm>
            <a:prstGeom prst="rect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1307" name="Group 18"/>
            <p:cNvGrpSpPr>
              <a:grpSpLocks/>
            </p:cNvGrpSpPr>
            <p:nvPr/>
          </p:nvGrpSpPr>
          <p:grpSpPr bwMode="auto">
            <a:xfrm>
              <a:off x="1528" y="1248"/>
              <a:ext cx="592" cy="607"/>
              <a:chOff x="1528" y="1248"/>
              <a:chExt cx="592" cy="607"/>
            </a:xfrm>
          </p:grpSpPr>
          <p:sp>
            <p:nvSpPr>
              <p:cNvPr id="11308" name="Text Box 19"/>
              <p:cNvSpPr txBox="1">
                <a:spLocks noChangeArrowheads="1"/>
              </p:cNvSpPr>
              <p:nvPr/>
            </p:nvSpPr>
            <p:spPr bwMode="auto">
              <a:xfrm>
                <a:off x="1528" y="1528"/>
                <a:ext cx="5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b="1" smtClean="0">
                    <a:solidFill>
                      <a:srgbClr val="CC0000"/>
                    </a:solidFill>
                    <a:latin typeface="Times New Roman" pitchFamily="18" charset="0"/>
                  </a:rPr>
                  <a:t>Điều</a:t>
                </a:r>
              </a:p>
            </p:txBody>
          </p:sp>
          <p:sp>
            <p:nvSpPr>
              <p:cNvPr id="11309" name="Line 20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239000" y="4572000"/>
            <a:ext cx="1219200" cy="2022475"/>
            <a:chOff x="1152" y="1584"/>
            <a:chExt cx="768" cy="1274"/>
          </a:xfrm>
        </p:grpSpPr>
        <p:sp>
          <p:nvSpPr>
            <p:cNvPr id="11303" name="Line 22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Text Box 23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33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FFFFFF"/>
                  </a:solidFill>
                  <a:latin typeface="Times New Roman" pitchFamily="18" charset="0"/>
                </a:rPr>
                <a:t>Bạch</a:t>
              </a:r>
            </a:p>
          </p:txBody>
        </p:sp>
        <p:sp>
          <p:nvSpPr>
            <p:cNvPr id="11305" name="Rectangle 24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124200" y="4572000"/>
            <a:ext cx="1219200" cy="2030413"/>
            <a:chOff x="1440" y="576"/>
            <a:chExt cx="768" cy="1279"/>
          </a:xfrm>
        </p:grpSpPr>
        <p:sp>
          <p:nvSpPr>
            <p:cNvPr id="11299" name="Rectangle 26"/>
            <p:cNvSpPr>
              <a:spLocks noChangeArrowheads="1"/>
            </p:cNvSpPr>
            <p:nvPr/>
          </p:nvSpPr>
          <p:spPr bwMode="auto">
            <a:xfrm>
              <a:off x="1440" y="576"/>
              <a:ext cx="768" cy="663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1300" name="Group 27"/>
            <p:cNvGrpSpPr>
              <a:grpSpLocks/>
            </p:cNvGrpSpPr>
            <p:nvPr/>
          </p:nvGrpSpPr>
          <p:grpSpPr bwMode="auto">
            <a:xfrm>
              <a:off x="1528" y="1248"/>
              <a:ext cx="592" cy="607"/>
              <a:chOff x="1528" y="1248"/>
              <a:chExt cx="592" cy="607"/>
            </a:xfrm>
          </p:grpSpPr>
          <p:sp>
            <p:nvSpPr>
              <p:cNvPr id="11301" name="Text Box 28"/>
              <p:cNvSpPr txBox="1">
                <a:spLocks noChangeArrowheads="1"/>
              </p:cNvSpPr>
              <p:nvPr/>
            </p:nvSpPr>
            <p:spPr bwMode="auto">
              <a:xfrm>
                <a:off x="1528" y="1528"/>
                <a:ext cx="5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b="1" smtClean="0">
                    <a:solidFill>
                      <a:srgbClr val="FF5050"/>
                    </a:solidFill>
                    <a:latin typeface="Times New Roman" pitchFamily="18" charset="0"/>
                  </a:rPr>
                  <a:t>Son</a:t>
                </a:r>
              </a:p>
            </p:txBody>
          </p:sp>
          <p:sp>
            <p:nvSpPr>
              <p:cNvPr id="11302" name="Line 29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5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667000" y="914400"/>
            <a:ext cx="1219200" cy="2030413"/>
            <a:chOff x="1440" y="576"/>
            <a:chExt cx="768" cy="1279"/>
          </a:xfrm>
        </p:grpSpPr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1440" y="576"/>
              <a:ext cx="768" cy="663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11296" name="Group 32"/>
            <p:cNvGrpSpPr>
              <a:grpSpLocks/>
            </p:cNvGrpSpPr>
            <p:nvPr/>
          </p:nvGrpSpPr>
          <p:grpSpPr bwMode="auto">
            <a:xfrm>
              <a:off x="1528" y="1248"/>
              <a:ext cx="592" cy="607"/>
              <a:chOff x="1528" y="1248"/>
              <a:chExt cx="592" cy="607"/>
            </a:xfrm>
          </p:grpSpPr>
          <p:sp>
            <p:nvSpPr>
              <p:cNvPr id="11297" name="Text Box 33"/>
              <p:cNvSpPr txBox="1">
                <a:spLocks noChangeArrowheads="1"/>
              </p:cNvSpPr>
              <p:nvPr/>
            </p:nvSpPr>
            <p:spPr bwMode="auto">
              <a:xfrm>
                <a:off x="1528" y="1528"/>
                <a:ext cx="5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b="1" smtClean="0">
                    <a:solidFill>
                      <a:srgbClr val="FF6699"/>
                    </a:solidFill>
                    <a:latin typeface="Times New Roman" pitchFamily="18" charset="0"/>
                  </a:rPr>
                  <a:t>Đào</a:t>
                </a:r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1824" y="1248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5257800" y="4572000"/>
            <a:ext cx="1219200" cy="2022475"/>
            <a:chOff x="1152" y="1584"/>
            <a:chExt cx="768" cy="1274"/>
          </a:xfrm>
        </p:grpSpPr>
        <p:sp>
          <p:nvSpPr>
            <p:cNvPr id="11292" name="Line 36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93" name="Text Box 37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33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FFFFFF"/>
                  </a:solidFill>
                  <a:latin typeface="Times New Roman" pitchFamily="18" charset="0"/>
                </a:rPr>
                <a:t>Trắng</a:t>
              </a:r>
            </a:p>
          </p:txBody>
        </p:sp>
        <p:sp>
          <p:nvSpPr>
            <p:cNvPr id="11294" name="Rectangle 38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785100" y="990600"/>
            <a:ext cx="1219200" cy="2012950"/>
            <a:chOff x="1152" y="1584"/>
            <a:chExt cx="768" cy="1268"/>
          </a:xfrm>
        </p:grpSpPr>
        <p:sp>
          <p:nvSpPr>
            <p:cNvPr id="11289" name="Line 40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Text Box 41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Xanh</a:t>
              </a:r>
            </a:p>
          </p:txBody>
        </p:sp>
        <p:sp>
          <p:nvSpPr>
            <p:cNvPr id="11291" name="Rectangle 42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6324600" y="990600"/>
            <a:ext cx="1219200" cy="2012950"/>
            <a:chOff x="1152" y="1584"/>
            <a:chExt cx="768" cy="1268"/>
          </a:xfrm>
        </p:grpSpPr>
        <p:sp>
          <p:nvSpPr>
            <p:cNvPr id="11286" name="Line 44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Text Box 45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66FF66"/>
                  </a:solidFill>
                  <a:latin typeface="Times New Roman" pitchFamily="18" charset="0"/>
                </a:rPr>
                <a:t>Biếc</a:t>
              </a:r>
            </a:p>
          </p:txBody>
        </p:sp>
        <p:sp>
          <p:nvSpPr>
            <p:cNvPr id="11288" name="Rectangle 46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4800600" y="990600"/>
            <a:ext cx="1219200" cy="2012950"/>
            <a:chOff x="1152" y="1584"/>
            <a:chExt cx="768" cy="1268"/>
          </a:xfrm>
        </p:grpSpPr>
        <p:sp>
          <p:nvSpPr>
            <p:cNvPr id="11283" name="Line 48"/>
            <p:cNvSpPr>
              <a:spLocks noChangeShapeType="1"/>
            </p:cNvSpPr>
            <p:nvPr/>
          </p:nvSpPr>
          <p:spPr bwMode="auto">
            <a:xfrm>
              <a:off x="1536" y="2256"/>
              <a:ext cx="0" cy="28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Text Box 49"/>
            <p:cNvSpPr txBox="1">
              <a:spLocks noChangeArrowheads="1"/>
            </p:cNvSpPr>
            <p:nvPr/>
          </p:nvSpPr>
          <p:spPr bwMode="auto">
            <a:xfrm>
              <a:off x="1176" y="2525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smtClean="0">
                  <a:solidFill>
                    <a:srgbClr val="008000"/>
                  </a:solidFill>
                  <a:latin typeface="Times New Roman" pitchFamily="18" charset="0"/>
                </a:rPr>
                <a:t>Lục</a:t>
              </a:r>
            </a:p>
          </p:txBody>
        </p:sp>
        <p:sp>
          <p:nvSpPr>
            <p:cNvPr id="11285" name="Rectangle 50"/>
            <p:cNvSpPr>
              <a:spLocks noChangeArrowheads="1"/>
            </p:cNvSpPr>
            <p:nvPr/>
          </p:nvSpPr>
          <p:spPr bwMode="auto">
            <a:xfrm>
              <a:off x="1152" y="1584"/>
              <a:ext cx="768" cy="655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81" name="Line 52"/>
            <p:cNvSpPr>
              <a:spLocks noChangeShapeType="1"/>
            </p:cNvSpPr>
            <p:nvPr/>
          </p:nvSpPr>
          <p:spPr bwMode="auto">
            <a:xfrm>
              <a:off x="2896" y="0"/>
              <a:ext cx="0" cy="4320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Line 53"/>
            <p:cNvSpPr>
              <a:spLocks noChangeShapeType="1"/>
            </p:cNvSpPr>
            <p:nvPr/>
          </p:nvSpPr>
          <p:spPr bwMode="auto">
            <a:xfrm>
              <a:off x="0" y="2136"/>
              <a:ext cx="5760" cy="0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4906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371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VỐN TỪ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304800" y="1894820"/>
            <a:ext cx="8763000" cy="214378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 smtClean="0">
                <a:solidFill>
                  <a:srgbClr val="000000"/>
                </a:solidFill>
                <a:latin typeface="Times New Roman" pitchFamily="18" charset="0"/>
              </a:rPr>
              <a:t>Bài 1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 : Tự kiểm tra vốn từ của mình</a:t>
            </a:r>
            <a:endParaRPr lang="en-US" altLang="en-US" sz="28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14350" indent="-514350" eaLnBrk="1" fontAlgn="base" hangingPunct="1">
              <a:spcBef>
                <a:spcPct val="20000"/>
              </a:spcBef>
              <a:spcAft>
                <a:spcPct val="0"/>
              </a:spcAft>
              <a:buAutoNum type="alphaLcPeriod"/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</a:rPr>
              <a:t>Xếp các tiếng sau đây thành nhóm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</a:rPr>
              <a:t>đồng nghĩa</a:t>
            </a:r>
            <a:r>
              <a:rPr lang="en-US" altLang="en-US" sz="2800" b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514350" indent="-514350" eaLnBrk="1" fontAlgn="base" hangingPunct="1">
              <a:spcBef>
                <a:spcPct val="20000"/>
              </a:spcBef>
              <a:spcAft>
                <a:spcPct val="0"/>
              </a:spcAft>
              <a:buAutoNum type="alphaLcPeriod"/>
            </a:pPr>
            <a:r>
              <a:rPr lang="en-US" altLang="en-US" sz="2800" kern="0">
                <a:solidFill>
                  <a:srgbClr val="CC00CC"/>
                </a:solidFill>
                <a:latin typeface="Times New Roman" pitchFamily="18" charset="0"/>
              </a:rPr>
              <a:t>Tìm các tiếng cho trong ngoặc đơn thích </a:t>
            </a:r>
            <a:r>
              <a:rPr lang="en-US" altLang="en-US" sz="2800" kern="0" smtClean="0">
                <a:solidFill>
                  <a:srgbClr val="CC00CC"/>
                </a:solidFill>
                <a:latin typeface="Times New Roman" pitchFamily="18" charset="0"/>
              </a:rPr>
              <a:t>hợp với </a:t>
            </a:r>
            <a:r>
              <a:rPr lang="en-US" altLang="en-US" sz="2800" kern="0">
                <a:solidFill>
                  <a:srgbClr val="CC00CC"/>
                </a:solidFill>
                <a:latin typeface="Times New Roman" pitchFamily="18" charset="0"/>
              </a:rPr>
              <a:t>mỗi chỗ </a:t>
            </a:r>
            <a:r>
              <a:rPr lang="en-US" altLang="en-US" sz="2800" kern="0" smtClean="0">
                <a:solidFill>
                  <a:srgbClr val="CC00CC"/>
                </a:solidFill>
                <a:latin typeface="Times New Roman" pitchFamily="18" charset="0"/>
              </a:rPr>
              <a:t>trống:</a:t>
            </a:r>
            <a:r>
              <a:rPr lang="en-US" altLang="en-US" sz="2800" b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4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1676400" cy="1143000"/>
          </a:xfrm>
        </p:spPr>
        <p:txBody>
          <a:bodyPr/>
          <a:lstStyle/>
          <a:p>
            <a:pPr eaLnBrk="1" hangingPunct="1"/>
            <a:r>
              <a:rPr lang="en-US" altLang="en-US" sz="4500" smtClean="0">
                <a:latin typeface="Times New Roman" pitchFamily="18" charset="0"/>
              </a:rPr>
              <a:t>đen</a:t>
            </a:r>
          </a:p>
        </p:txBody>
      </p:sp>
      <p:pic>
        <p:nvPicPr>
          <p:cNvPr id="15363" name="Picture 4" descr="ab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438400" y="2819400"/>
            <a:ext cx="44958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600" b="1" smtClean="0">
                <a:solidFill>
                  <a:srgbClr val="FFFFFF"/>
                </a:solidFill>
                <a:latin typeface="Times New Roman" pitchFamily="18" charset="0"/>
              </a:rPr>
              <a:t>Lớp 5</a:t>
            </a:r>
            <a:r>
              <a:rPr lang="en-US" altLang="en-US" sz="10600" b="1" baseline="30000" smtClean="0">
                <a:solidFill>
                  <a:srgbClr val="FFFFFF"/>
                </a:solidFill>
                <a:latin typeface="Times New Roman" pitchFamily="18" charset="0"/>
              </a:rPr>
              <a:t>A</a:t>
            </a:r>
            <a:endParaRPr lang="en-US" altLang="en-US" sz="106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04800" y="228600"/>
            <a:ext cx="8915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4500" b="1" smtClean="0">
                <a:solidFill>
                  <a:srgbClr val="9900CC"/>
                </a:solidFill>
                <a:latin typeface="Times New Roman" pitchFamily="18" charset="0"/>
              </a:rPr>
              <a:t>Bảng màu đen gọi là bảng </a:t>
            </a:r>
            <a:r>
              <a:rPr lang="en-US" altLang="en-US" sz="4500" smtClean="0">
                <a:solidFill>
                  <a:srgbClr val="9900CC"/>
                </a:solidFill>
                <a:latin typeface="Times New Roman" pitchFamily="18" charset="0"/>
              </a:rPr>
              <a:t>………..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477000" y="5367130"/>
            <a:ext cx="2438400" cy="1490870"/>
            <a:chOff x="4378" y="2928"/>
            <a:chExt cx="1104" cy="1104"/>
          </a:xfrm>
        </p:grpSpPr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7467600" y="58955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7467600" y="58955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7472363" y="5866986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2" name="WordArt 39"/>
          <p:cNvSpPr>
            <a:spLocks noChangeArrowheads="1" noChangeShapeType="1" noTextEdit="1"/>
          </p:cNvSpPr>
          <p:nvPr/>
        </p:nvSpPr>
        <p:spPr bwMode="auto">
          <a:xfrm>
            <a:off x="7467600" y="58955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3" name="WordArt 40"/>
          <p:cNvSpPr>
            <a:spLocks noChangeArrowheads="1" noChangeShapeType="1" noTextEdit="1"/>
          </p:cNvSpPr>
          <p:nvPr/>
        </p:nvSpPr>
        <p:spPr bwMode="auto">
          <a:xfrm>
            <a:off x="7515225" y="58955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" name="WordArt 41"/>
          <p:cNvSpPr>
            <a:spLocks noChangeArrowheads="1" noChangeShapeType="1" noTextEdit="1"/>
          </p:cNvSpPr>
          <p:nvPr/>
        </p:nvSpPr>
        <p:spPr bwMode="auto">
          <a:xfrm>
            <a:off x="7481888" y="58955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42523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128x128P_62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8307" y="1311964"/>
            <a:ext cx="5105400" cy="5284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8915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500" b="1">
                <a:solidFill>
                  <a:srgbClr val="9900CC"/>
                </a:solidFill>
                <a:latin typeface="Times New Roman" pitchFamily="18" charset="0"/>
              </a:rPr>
              <a:t>Mắt màu đen gọi là mắt.. ………..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-228600"/>
            <a:ext cx="2362200" cy="1143000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0000FF"/>
                </a:solidFill>
                <a:latin typeface="Times New Roman" pitchFamily="18" charset="0"/>
              </a:rPr>
              <a:t>huyền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04800" y="5105400"/>
            <a:ext cx="2438400" cy="1490870"/>
            <a:chOff x="4378" y="2928"/>
            <a:chExt cx="1104" cy="1104"/>
          </a:xfrm>
        </p:grpSpPr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>
              <a:off x="4378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</a:endParaRPr>
            </a:p>
          </p:txBody>
        </p:sp>
        <p:sp>
          <p:nvSpPr>
            <p:cNvPr id="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0" cap="none" spc="0" normalizeH="0" baseline="0" noProof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0" name="WordArt 36"/>
          <p:cNvSpPr>
            <a:spLocks noChangeArrowheads="1" noChangeShapeType="1" noTextEdit="1"/>
          </p:cNvSpPr>
          <p:nvPr/>
        </p:nvSpPr>
        <p:spPr bwMode="auto">
          <a:xfrm>
            <a:off x="1143000" y="54383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1" name="WordArt 37"/>
          <p:cNvSpPr>
            <a:spLocks noChangeArrowheads="1" noChangeShapeType="1" noTextEdit="1"/>
          </p:cNvSpPr>
          <p:nvPr/>
        </p:nvSpPr>
        <p:spPr bwMode="auto">
          <a:xfrm>
            <a:off x="1143000" y="54383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2" name="WordArt 38"/>
          <p:cNvSpPr>
            <a:spLocks noChangeArrowheads="1" noChangeShapeType="1" noTextEdit="1"/>
          </p:cNvSpPr>
          <p:nvPr/>
        </p:nvSpPr>
        <p:spPr bwMode="auto">
          <a:xfrm>
            <a:off x="1147763" y="5409786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3" name="WordArt 39"/>
          <p:cNvSpPr>
            <a:spLocks noChangeArrowheads="1" noChangeShapeType="1" noTextEdit="1"/>
          </p:cNvSpPr>
          <p:nvPr/>
        </p:nvSpPr>
        <p:spPr bwMode="auto">
          <a:xfrm>
            <a:off x="1143000" y="54383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" name="WordArt 40"/>
          <p:cNvSpPr>
            <a:spLocks noChangeArrowheads="1" noChangeShapeType="1" noTextEdit="1"/>
          </p:cNvSpPr>
          <p:nvPr/>
        </p:nvSpPr>
        <p:spPr bwMode="auto">
          <a:xfrm>
            <a:off x="1190625" y="54383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5" name="WordArt 41"/>
          <p:cNvSpPr>
            <a:spLocks noChangeArrowheads="1" noChangeShapeType="1" noTextEdit="1"/>
          </p:cNvSpPr>
          <p:nvPr/>
        </p:nvSpPr>
        <p:spPr bwMode="auto">
          <a:xfrm>
            <a:off x="1157288" y="5438361"/>
            <a:ext cx="666750" cy="581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98467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696</Words>
  <Application>Microsoft Office PowerPoint</Application>
  <PresentationFormat>On-screen Show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.VnBahamasBH</vt:lpstr>
      <vt:lpstr>.VnHelvetInsH</vt:lpstr>
      <vt:lpstr>.VnTime</vt:lpstr>
      <vt:lpstr>.VnTimeH</vt:lpstr>
      <vt:lpstr>Arial</vt:lpstr>
      <vt:lpstr>Calibri</vt:lpstr>
      <vt:lpstr>Impact</vt:lpstr>
      <vt:lpstr>Times New Roman</vt:lpstr>
      <vt:lpstr>VNI-Helve</vt:lpstr>
      <vt:lpstr>VNI-Times</vt:lpstr>
      <vt:lpstr>VPS Vinh Long</vt:lpstr>
      <vt:lpstr>Wingdings</vt:lpstr>
      <vt:lpstr>Office Theme</vt:lpstr>
      <vt:lpstr>1_Office Theme</vt:lpstr>
      <vt:lpstr>Default Design</vt:lpstr>
      <vt:lpstr>2_Office Theme</vt:lpstr>
      <vt:lpstr>1_Default Design</vt:lpstr>
      <vt:lpstr>2_Default Design</vt:lpstr>
      <vt:lpstr>3_Default Design</vt:lpstr>
      <vt:lpstr>4_Default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đen</vt:lpstr>
      <vt:lpstr>huyền</vt:lpstr>
      <vt:lpstr>ô</vt:lpstr>
      <vt:lpstr>mun</vt:lpstr>
      <vt:lpstr>mực</vt:lpstr>
      <vt:lpstr>thâm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63</cp:revision>
  <dcterms:created xsi:type="dcterms:W3CDTF">2017-12-11T08:40:36Z</dcterms:created>
  <dcterms:modified xsi:type="dcterms:W3CDTF">2024-05-17T14:34:30Z</dcterms:modified>
</cp:coreProperties>
</file>