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</p:sldMasterIdLst>
  <p:sldIdLst>
    <p:sldId id="257" r:id="rId9"/>
    <p:sldId id="262" r:id="rId10"/>
    <p:sldId id="263" r:id="rId11"/>
    <p:sldId id="265" r:id="rId12"/>
    <p:sldId id="264" r:id="rId13"/>
    <p:sldId id="258" r:id="rId14"/>
    <p:sldId id="259" r:id="rId15"/>
    <p:sldId id="260" r:id="rId16"/>
    <p:sldId id="268" r:id="rId17"/>
    <p:sldId id="269" r:id="rId18"/>
    <p:sldId id="272" r:id="rId19"/>
    <p:sldId id="271" r:id="rId20"/>
    <p:sldId id="273" r:id="rId21"/>
    <p:sldId id="274" r:id="rId22"/>
    <p:sldId id="276" r:id="rId23"/>
    <p:sldId id="277" r:id="rId24"/>
    <p:sldId id="283" r:id="rId25"/>
    <p:sldId id="282" r:id="rId26"/>
    <p:sldId id="284" r:id="rId27"/>
    <p:sldId id="285" r:id="rId28"/>
    <p:sldId id="275" r:id="rId29"/>
  </p:sldIdLst>
  <p:sldSz cx="9144000" cy="6858000" type="screen4x3"/>
  <p:notesSz cx="6858000" cy="9144000"/>
  <p:embeddedFontLst>
    <p:embeddedFont>
      <p:font typeface=".VnArabia" panose="020B7200000000000000"/>
      <p:regular r:id="rId30"/>
    </p:embeddedFont>
    <p:embeddedFont>
      <p:font typeface=".VnBahamasBH" panose="020BE200000000000000"/>
      <p:bold r:id="rId31"/>
    </p:embeddedFont>
    <p:embeddedFont>
      <p:font typeface=".VnHelvetInsH" panose="020B0604020202020204"/>
      <p:regular r:id="rId32"/>
    </p:embeddedFont>
    <p:embeddedFont>
      <p:font typeface=".VnMonotype corsivaH" panose="020B0604020202020204"/>
      <p:regular r:id="rId33"/>
    </p:embeddedFont>
    <p:embeddedFont>
      <p:font typeface=".VnTime" panose="020B0604020202020204"/>
      <p:regular r:id="rId34"/>
      <p:bold r:id="rId35"/>
      <p:italic r:id="rId36"/>
      <p:boldItalic r:id="rId37"/>
    </p:embeddedFont>
    <p:embeddedFont>
      <p:font typeface=".VnTimeH" panose="020B0604020202020204"/>
      <p:regular r:id="rId38"/>
      <p:bold r:id="rId39"/>
      <p:italic r:id="rId40"/>
      <p:boldItalic r:id="rId41"/>
    </p:embeddedFont>
    <p:embeddedFont>
      <p:font typeface="Impact" panose="020B0806030902050204" pitchFamily="34" charset="0"/>
      <p:regular r:id="rId42"/>
    </p:embeddedFont>
    <p:embeddedFont>
      <p:font typeface="VNI-Times" panose="020B0604020202020204"/>
      <p:regular r:id="rId43"/>
      <p:bold r:id="rId44"/>
      <p:italic r:id="rId45"/>
      <p:boldItalic r:id="rId46"/>
    </p:embeddedFont>
    <p:embeddedFont>
      <p:font typeface="VPS Vinh Long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0.fntdata"/><Relationship Id="rId21" Type="http://schemas.openxmlformats.org/officeDocument/2006/relationships/slide" Target="slides/slide13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7.fntdata"/><Relationship Id="rId49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2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8AC56-83C5-488F-99EB-F1EA5404319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99387-2F10-4D3E-A16A-B4A9DDA393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B2FFCF-4AFC-466E-AE0C-B931F4D038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19344-A842-4578-BC73-15B39CC9BE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86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EFA61-8A54-4C2B-B1B3-CA185EAFE4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5C63-AF1B-4543-89CD-88CF3DA3F35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723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0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552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84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39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1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09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34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0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C7410-6275-4996-903C-0F766FD5BA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DAD21-B7D6-4045-8B46-65223A7366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37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99" indent="0">
              <a:buNone/>
              <a:defRPr sz="2800"/>
            </a:lvl2pPr>
            <a:lvl3pPr marL="913599" indent="0">
              <a:buNone/>
              <a:defRPr sz="2400"/>
            </a:lvl3pPr>
            <a:lvl4pPr marL="1370398" indent="0">
              <a:buNone/>
              <a:defRPr sz="2000"/>
            </a:lvl4pPr>
            <a:lvl5pPr marL="1827198" indent="0">
              <a:buNone/>
              <a:defRPr sz="2000"/>
            </a:lvl5pPr>
            <a:lvl6pPr marL="2283997" indent="0">
              <a:buNone/>
              <a:defRPr sz="2000"/>
            </a:lvl6pPr>
            <a:lvl7pPr marL="2740797" indent="0">
              <a:buNone/>
              <a:defRPr sz="2000"/>
            </a:lvl7pPr>
            <a:lvl8pPr marL="3197596" indent="0">
              <a:buNone/>
              <a:defRPr sz="2000"/>
            </a:lvl8pPr>
            <a:lvl9pPr marL="36543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19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431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16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29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04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833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062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00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522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6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A8EB2-80EC-4B30-B145-5EBC93B7A6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4E2E1-24F6-4507-AC2F-C36883D34E0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13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14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99" indent="0">
              <a:buNone/>
              <a:defRPr sz="2800"/>
            </a:lvl2pPr>
            <a:lvl3pPr marL="913599" indent="0">
              <a:buNone/>
              <a:defRPr sz="2400"/>
            </a:lvl3pPr>
            <a:lvl4pPr marL="1370398" indent="0">
              <a:buNone/>
              <a:defRPr sz="2000"/>
            </a:lvl4pPr>
            <a:lvl5pPr marL="1827198" indent="0">
              <a:buNone/>
              <a:defRPr sz="2000"/>
            </a:lvl5pPr>
            <a:lvl6pPr marL="2283997" indent="0">
              <a:buNone/>
              <a:defRPr sz="2000"/>
            </a:lvl6pPr>
            <a:lvl7pPr marL="2740797" indent="0">
              <a:buNone/>
              <a:defRPr sz="2000"/>
            </a:lvl7pPr>
            <a:lvl8pPr marL="3197596" indent="0">
              <a:buNone/>
              <a:defRPr sz="2000"/>
            </a:lvl8pPr>
            <a:lvl9pPr marL="36543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7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37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38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31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91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328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13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006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42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9E55CC-7102-449E-93BC-E3F146517A4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7B3CB-AAF6-47B1-8A79-1386DE5187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0316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3034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730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99" indent="0">
              <a:buNone/>
              <a:defRPr sz="2800"/>
            </a:lvl2pPr>
            <a:lvl3pPr marL="913599" indent="0">
              <a:buNone/>
              <a:defRPr sz="2400"/>
            </a:lvl3pPr>
            <a:lvl4pPr marL="1370398" indent="0">
              <a:buNone/>
              <a:defRPr sz="2000"/>
            </a:lvl4pPr>
            <a:lvl5pPr marL="1827198" indent="0">
              <a:buNone/>
              <a:defRPr sz="2000"/>
            </a:lvl5pPr>
            <a:lvl6pPr marL="2283997" indent="0">
              <a:buNone/>
              <a:defRPr sz="2000"/>
            </a:lvl6pPr>
            <a:lvl7pPr marL="2740797" indent="0">
              <a:buNone/>
              <a:defRPr sz="2000"/>
            </a:lvl7pPr>
            <a:lvl8pPr marL="3197596" indent="0">
              <a:buNone/>
              <a:defRPr sz="2000"/>
            </a:lvl8pPr>
            <a:lvl9pPr marL="36543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310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498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09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9787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2969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9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9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721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273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4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6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9" indent="0">
              <a:buNone/>
              <a:defRPr sz="2000" b="1"/>
            </a:lvl2pPr>
            <a:lvl3pPr marL="913599" indent="0">
              <a:buNone/>
              <a:defRPr sz="1800" b="1"/>
            </a:lvl3pPr>
            <a:lvl4pPr marL="1370398" indent="0">
              <a:buNone/>
              <a:defRPr sz="1600" b="1"/>
            </a:lvl4pPr>
            <a:lvl5pPr marL="1827198" indent="0">
              <a:buNone/>
              <a:defRPr sz="1600" b="1"/>
            </a:lvl5pPr>
            <a:lvl6pPr marL="2283997" indent="0">
              <a:buNone/>
              <a:defRPr sz="1600" b="1"/>
            </a:lvl6pPr>
            <a:lvl7pPr marL="2740797" indent="0">
              <a:buNone/>
              <a:defRPr sz="1600" b="1"/>
            </a:lvl7pPr>
            <a:lvl8pPr marL="3197596" indent="0">
              <a:buNone/>
              <a:defRPr sz="1600" b="1"/>
            </a:lvl8pPr>
            <a:lvl9pPr marL="365439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ABC6A-E937-4C38-94F8-49125EB081E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0CEF9-082C-4913-939A-1DE6F424EF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60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23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4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443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99" indent="0">
              <a:buNone/>
              <a:defRPr sz="2800"/>
            </a:lvl2pPr>
            <a:lvl3pPr marL="913599" indent="0">
              <a:buNone/>
              <a:defRPr sz="2400"/>
            </a:lvl3pPr>
            <a:lvl4pPr marL="1370398" indent="0">
              <a:buNone/>
              <a:defRPr sz="2000"/>
            </a:lvl4pPr>
            <a:lvl5pPr marL="1827198" indent="0">
              <a:buNone/>
              <a:defRPr sz="2000"/>
            </a:lvl5pPr>
            <a:lvl6pPr marL="2283997" indent="0">
              <a:buNone/>
              <a:defRPr sz="2000"/>
            </a:lvl6pPr>
            <a:lvl7pPr marL="2740797" indent="0">
              <a:buNone/>
              <a:defRPr sz="2000"/>
            </a:lvl7pPr>
            <a:lvl8pPr marL="3197596" indent="0">
              <a:buNone/>
              <a:defRPr sz="2000"/>
            </a:lvl8pPr>
            <a:lvl9pPr marL="365439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034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5720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277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057D5-335F-4F75-9FD4-FB925E488FB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582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403A7-1878-4583-8F7E-5BA2A6A0D5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316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8B053-D506-4D89-82E5-228D7B8751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02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B0E66-17E5-457E-BDCC-8A7B65C661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71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D0056-95E4-4397-836B-766C0B05E22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D733C-06FD-4289-A390-44ABD39A514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92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1FA776-CAB1-486C-9DA6-E8AEEED19C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09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F698F-EAB0-4C2C-AB66-359582CCEA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5634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A08C1-3DA3-4A26-A8CD-0015C57021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47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B4131-2F4E-44B1-9BCE-6268BE0593A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873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77497-564A-43C0-A3CA-6B073AB4D7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940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2E2FDC-E6EF-4196-912C-7ED162EE748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369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9DE837-4F33-4D5C-A6EF-07004F74AE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643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43F32-9CB0-4677-B061-5104C9F076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496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9501E-2E3C-40DC-96B2-2929D7792A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349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36CE7-7C20-4A69-834B-E7641E5B0C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390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DC8A4-FE28-47E7-9CE2-9FE003BC0D4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536E4-6B3E-438A-A964-26F650C2C8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0852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1FD6B-93F1-4150-B2FC-BC0C27376E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4455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95130-8FD3-434B-9DFC-2E4C7C430D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5224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1846-20D3-431F-B2B6-7C78322746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34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CAC20-1AE6-4965-A97E-5A9B60ADE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569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5C1F-8938-4E83-9927-08F4A0009A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041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7BA1-5510-43E3-96C7-161202D6A8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902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92850-5C91-4286-A533-371E581E7E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567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8E407-3974-45C2-A3D8-73963BCA62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632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43F32-9CB0-4677-B061-5104C9F076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775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9501E-2E3C-40DC-96B2-2929D7792A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2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2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30670B-69AF-43B6-82B7-EAB4044FED9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BEDAF-B9E3-4916-8275-2FA3FFC8B28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1717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36CE7-7C20-4A69-834B-E7641E5B0CC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724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1FD6B-93F1-4150-B2FC-BC0C27376E7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22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95130-8FD3-434B-9DFC-2E4C7C430D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0186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C1846-20D3-431F-B2B6-7C78322746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1603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CAC20-1AE6-4965-A97E-5A9B60ADE8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74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B5C1F-8938-4E83-9927-08F4A0009AD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665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47BA1-5510-43E3-96C7-161202D6A86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757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92850-5C91-4286-A533-371E581E7E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9779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8E407-3974-45C2-A3D8-73963BCA626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450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99" indent="0">
              <a:buNone/>
              <a:defRPr sz="2800"/>
            </a:lvl2pPr>
            <a:lvl3pPr marL="913599" indent="0">
              <a:buNone/>
              <a:defRPr sz="2400"/>
            </a:lvl3pPr>
            <a:lvl4pPr marL="1370398" indent="0">
              <a:buNone/>
              <a:defRPr sz="2000"/>
            </a:lvl4pPr>
            <a:lvl5pPr marL="1827198" indent="0">
              <a:buNone/>
              <a:defRPr sz="2000"/>
            </a:lvl5pPr>
            <a:lvl6pPr marL="2283997" indent="0">
              <a:buNone/>
              <a:defRPr sz="2000"/>
            </a:lvl6pPr>
            <a:lvl7pPr marL="2740797" indent="0">
              <a:buNone/>
              <a:defRPr sz="2000"/>
            </a:lvl7pPr>
            <a:lvl8pPr marL="3197596" indent="0">
              <a:buNone/>
              <a:defRPr sz="2000"/>
            </a:lvl8pPr>
            <a:lvl9pPr marL="365439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799" indent="0">
              <a:buNone/>
              <a:defRPr sz="1200"/>
            </a:lvl2pPr>
            <a:lvl3pPr marL="913599" indent="0">
              <a:buNone/>
              <a:defRPr sz="1000"/>
            </a:lvl3pPr>
            <a:lvl4pPr marL="1370398" indent="0">
              <a:buNone/>
              <a:defRPr sz="900"/>
            </a:lvl4pPr>
            <a:lvl5pPr marL="1827198" indent="0">
              <a:buNone/>
              <a:defRPr sz="900"/>
            </a:lvl5pPr>
            <a:lvl6pPr marL="2283997" indent="0">
              <a:buNone/>
              <a:defRPr sz="900"/>
            </a:lvl6pPr>
            <a:lvl7pPr marL="2740797" indent="0">
              <a:buNone/>
              <a:defRPr sz="900"/>
            </a:lvl7pPr>
            <a:lvl8pPr marL="3197596" indent="0">
              <a:buNone/>
              <a:defRPr sz="900"/>
            </a:lvl8pPr>
            <a:lvl9pPr marL="365439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C5917-3429-469E-B3DE-7304CE62E4A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3639E-FECC-47ED-A141-16A9CF48A7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317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1" rIns="91359" bIns="456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9" tIns="45681" rIns="91359" bIns="456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599">
              <a:defRPr/>
            </a:pPr>
            <a:fld id="{0F0D9B17-C70A-4E36-B427-8F1026C234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defTabSz="913599">
                <a:defRPr/>
              </a:pPr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599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3599">
              <a:defRPr/>
            </a:pPr>
            <a:fld id="{C5998A6B-FB9B-4A33-BA6F-75C41268E39C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913599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0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67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359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03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719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600" indent="-342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99" indent="-28550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98" indent="-22839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99" indent="-22839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97" indent="-228399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97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95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59" tIns="45681" rIns="91359" bIns="456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59" tIns="45681" rIns="91359" bIns="456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99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4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59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0" indent="-342600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99" indent="-285501" algn="l" defTabSz="913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98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99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97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97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95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59" tIns="45681" rIns="91359" bIns="456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59" tIns="45681" rIns="91359" bIns="456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99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12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359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0" indent="-342600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99" indent="-285501" algn="l" defTabSz="913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98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99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97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97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95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59" tIns="45681" rIns="91359" bIns="456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59" tIns="45681" rIns="91359" bIns="456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99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9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359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0" indent="-342600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99" indent="-285501" algn="l" defTabSz="913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98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99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97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97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95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359" tIns="45681" rIns="91359" bIns="456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359" tIns="45681" rIns="91359" bIns="4568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fld id="{B608EE29-2814-4AB7-9FC4-FC0186BEB9D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99"/>
              <a:t>5/20/2024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359" tIns="45681" rIns="91359" bIns="456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99"/>
            <a:fld id="{2F985495-8393-420F-AE5E-FC312E4202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2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359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00" indent="-342600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99" indent="-285501" algn="l" defTabSz="913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98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99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97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97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96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95" indent="-228399" algn="l" defTabSz="91359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99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98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97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96" algn="l" defTabSz="91359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9A4ED52-9CF4-43E6-9EFB-2B0183B7151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8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948444-E12E-472B-9184-0AADA9431822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95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948444-E12E-472B-9184-0AADA9431822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57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26.gif"/><Relationship Id="rId5" Type="http://schemas.openxmlformats.org/officeDocument/2006/relationships/audio" Target="../media/audio3.wav"/><Relationship Id="rId10" Type="http://schemas.openxmlformats.org/officeDocument/2006/relationships/audio" Target="../media/audio6.wav"/><Relationship Id="rId4" Type="http://schemas.openxmlformats.org/officeDocument/2006/relationships/audio" Target="../media/audio2.wav"/><Relationship Id="rId9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3529" y="914400"/>
            <a:ext cx="7215463" cy="1015584"/>
          </a:xfrm>
          <a:prstGeom prst="rect">
            <a:avLst/>
          </a:prstGeom>
          <a:noFill/>
        </p:spPr>
        <p:txBody>
          <a:bodyPr wrap="square" lIns="91359" tIns="45681" rIns="91359" bIns="4568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3599">
              <a:defRPr/>
            </a:pPr>
            <a:r>
              <a:rPr lang="en-US" sz="60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PS Vinh Long" panose="04040804050F02020703" pitchFamily="82" charset="0"/>
              </a:rPr>
              <a:t>Chuyên đề cấp trường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3" y="3743980"/>
            <a:ext cx="4949325" cy="523141"/>
          </a:xfrm>
          <a:prstGeom prst="rect">
            <a:avLst/>
          </a:prstGeom>
          <a:noFill/>
        </p:spPr>
        <p:txBody>
          <a:bodyPr wrap="square" lIns="91359" tIns="45681" rIns="91359" bIns="45681" rtlCol="0">
            <a:spAutoFit/>
          </a:bodyPr>
          <a:lstStyle/>
          <a:p>
            <a:pPr defTabSz="913599"/>
            <a:r>
              <a:rPr lang="en-US" sz="2800" b="1">
                <a:solidFill>
                  <a:prstClr val="black"/>
                </a:solidFill>
              </a:rPr>
              <a:t>Bài dạy minh họa: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90723" y="152400"/>
            <a:ext cx="5057760" cy="707807"/>
          </a:xfrm>
          <a:prstGeom prst="rect">
            <a:avLst/>
          </a:prstGeom>
          <a:noFill/>
        </p:spPr>
        <p:txBody>
          <a:bodyPr wrap="none" lIns="91359" tIns="45681" rIns="91359" bIns="45681" rtlCol="0">
            <a:spAutoFit/>
          </a:bodyPr>
          <a:lstStyle/>
          <a:p>
            <a:pPr algn="ctr" defTabSz="913599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ỦY BAN NHÂN DÂN QUẬN NGÔ QUYỀN</a:t>
            </a:r>
          </a:p>
          <a:p>
            <a:pPr algn="ctr" defTabSz="913599"/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NGUYỄN KHUYẾN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328" y="4505980"/>
            <a:ext cx="8390272" cy="523220"/>
          </a:xfrm>
          <a:prstGeom prst="rect">
            <a:avLst/>
          </a:prstGeom>
          <a:noFill/>
        </p:spPr>
        <p:txBody>
          <a:bodyPr wrap="square" lIns="91359" tIns="45681" rIns="91359" bIns="45681" rtlCol="0">
            <a:prstTxWarp prst="textPlain">
              <a:avLst/>
            </a:prstTxWarp>
            <a:spAutoFit/>
          </a:bodyPr>
          <a:lstStyle/>
          <a:p>
            <a:pPr defTabSz="913599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BỆNH SỐT XUẤT HUYẾT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626" y="5144871"/>
            <a:ext cx="8293992" cy="646252"/>
          </a:xfrm>
          <a:prstGeom prst="rect">
            <a:avLst/>
          </a:prstGeom>
          <a:noFill/>
        </p:spPr>
        <p:txBody>
          <a:bodyPr wrap="square" lIns="91359" tIns="45681" rIns="91359" bIns="45681" rtlCol="0">
            <a:spAutoFit/>
          </a:bodyPr>
          <a:lstStyle/>
          <a:p>
            <a:pPr defTabSz="913599"/>
            <a:r>
              <a:rPr lang="en-US" sz="3600" dirty="0" err="1">
                <a:solidFill>
                  <a:prstClr val="black"/>
                </a:solidFill>
              </a:rPr>
              <a:t>Giáo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viên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thể</a:t>
            </a:r>
            <a:r>
              <a:rPr lang="en-US" sz="3600" dirty="0">
                <a:solidFill>
                  <a:prstClr val="black"/>
                </a:solidFill>
              </a:rPr>
              <a:t> </a:t>
            </a:r>
            <a:r>
              <a:rPr lang="en-US" sz="3600" dirty="0" err="1">
                <a:solidFill>
                  <a:prstClr val="black"/>
                </a:solidFill>
              </a:rPr>
              <a:t>hiện</a:t>
            </a:r>
            <a:r>
              <a:rPr lang="en-US" sz="3600" dirty="0">
                <a:solidFill>
                  <a:prstClr val="black"/>
                </a:solidFill>
              </a:rPr>
              <a:t>: </a:t>
            </a:r>
            <a:r>
              <a:rPr lang="en-US" sz="3600" b="1" dirty="0" err="1">
                <a:solidFill>
                  <a:prstClr val="black"/>
                </a:solidFill>
              </a:rPr>
              <a:t>Nguyễn</a:t>
            </a:r>
            <a:r>
              <a:rPr lang="en-US" sz="3600" b="1" dirty="0">
                <a:solidFill>
                  <a:prstClr val="black"/>
                </a:solidFill>
              </a:rPr>
              <a:t> </a:t>
            </a:r>
            <a:r>
              <a:rPr lang="en-US" sz="3600" b="1" dirty="0" err="1">
                <a:solidFill>
                  <a:prstClr val="black"/>
                </a:solidFill>
              </a:rPr>
              <a:t>Thị</a:t>
            </a:r>
            <a:r>
              <a:rPr lang="en-US" sz="3600" b="1" dirty="0">
                <a:solidFill>
                  <a:prstClr val="black"/>
                </a:solidFill>
              </a:rPr>
              <a:t> Thu </a:t>
            </a:r>
            <a:r>
              <a:rPr lang="en-US" sz="3600" b="1" dirty="0" err="1">
                <a:solidFill>
                  <a:prstClr val="black"/>
                </a:solidFill>
              </a:rPr>
              <a:t>Hằng</a:t>
            </a:r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1982" y="2435377"/>
            <a:ext cx="8716236" cy="1069823"/>
          </a:xfrm>
          <a:prstGeom prst="rect">
            <a:avLst/>
          </a:prstGeom>
        </p:spPr>
        <p:txBody>
          <a:bodyPr lIns="91359" tIns="45681" rIns="91359" bIns="45681">
            <a:prstTxWarp prst="textPlain">
              <a:avLst/>
            </a:prstTxWarp>
            <a:spAutoFit/>
          </a:bodyPr>
          <a:lstStyle/>
          <a:p>
            <a:pPr algn="ctr" defTabSz="913599"/>
            <a:r>
              <a:rPr lang="en-US" sz="4000" b="1" cap="all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“ Vận dụng linh hoạt </a:t>
            </a:r>
            <a:endParaRPr lang="en-US" sz="400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 defTabSz="913599"/>
            <a:r>
              <a:rPr lang="en-US" sz="4000" b="1" cap="all">
                <a:ln w="9004" cap="flat" cmpd="sng" algn="ctr">
                  <a:solidFill>
                    <a:srgbClr val="5C437A"/>
                  </a:solidFill>
                  <a:prstDash val="solid"/>
                  <a:round/>
                </a:ln>
                <a:solidFill>
                  <a:srgbClr val="FF0000"/>
                </a:solidFill>
                <a:effectLst>
                  <a:reflection blurRad="12700" stA="28000" endPos="45000" dist="1003" dir="5400000" sy="-100000" algn="bl"/>
                </a:effectLst>
                <a:latin typeface="Times New Roman"/>
                <a:ea typeface="Calibri"/>
                <a:cs typeface="Times New Roman"/>
              </a:rPr>
              <a:t>các kĩ thuật dạy học tích cực trong môn khoa học lớp 5”</a:t>
            </a:r>
            <a:endParaRPr lang="en-US" sz="400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2115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của tô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838200"/>
            <a:ext cx="8000999" cy="4952999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143001" y="147935"/>
            <a:ext cx="6324600" cy="46166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đường lây truyền của bệnh sốt xuất huyết</a:t>
            </a:r>
          </a:p>
        </p:txBody>
      </p:sp>
    </p:spTree>
    <p:extLst>
      <p:ext uri="{BB962C8B-B14F-4D97-AF65-F5344CB8AC3E}">
        <p14:creationId xmlns:p14="http://schemas.microsoft.com/office/powerpoint/2010/main" val="316858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04801" y="152400"/>
            <a:ext cx="2564962" cy="584697"/>
          </a:xfrm>
          <a:prstGeom prst="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359" tIns="45681" rIns="91359" bIns="45681" rtlCol="0">
            <a:spAutoFit/>
          </a:bodyPr>
          <a:lstStyle/>
          <a:p>
            <a:pPr marL="0" marR="0" lvl="0" indent="0" defTabSz="9135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" y="827859"/>
            <a:ext cx="8763000" cy="1077139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91359" tIns="45681" rIns="91359" bIns="45681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nhận biết và sự nguy hiểm của bệnh sốt xuất huyết.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4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5149850"/>
            <a:ext cx="4281488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5126038"/>
            <a:ext cx="3314700" cy="103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4681538"/>
            <a:ext cx="25971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4149725"/>
            <a:ext cx="343535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3586163"/>
            <a:ext cx="3636962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070225"/>
            <a:ext cx="3846513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803650"/>
            <a:ext cx="4160837" cy="2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2432050"/>
            <a:ext cx="4184650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8" y="1876425"/>
            <a:ext cx="36036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2859088"/>
            <a:ext cx="3822700" cy="142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4375"/>
            <a:ext cx="2160588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30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762000"/>
            <a:ext cx="7162800" cy="584697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 lIns="91359" tIns="45681" rIns="91359" bIns="45681" rtlCol="0">
            <a:spAutoFit/>
          </a:bodyPr>
          <a:lstStyle/>
          <a:p>
            <a:pPr>
              <a:defRPr/>
            </a:pPr>
            <a:r>
              <a:rPr lang="en-US" sz="3200" b="1" ker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nguy hiểm của bệnh sốt xuất huyết.</a:t>
            </a:r>
            <a:endParaRPr lang="en-US" sz="3200" kern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1" y="152400"/>
            <a:ext cx="2564962" cy="584697"/>
          </a:xfrm>
          <a:prstGeom prst="rect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lIns="91359" tIns="45681" rIns="91359" bIns="45681" rtlCol="0">
            <a:spAutoFit/>
          </a:bodyPr>
          <a:lstStyle/>
          <a:p>
            <a:pPr defTabSz="913599">
              <a:defRPr/>
            </a:pPr>
            <a:r>
              <a:rPr lang="en-US" sz="32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endParaRPr lang="en-US" sz="320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iến chứng của SX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524000"/>
            <a:ext cx="7010400" cy="4038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304801" y="5638800"/>
            <a:ext cx="8686799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 sốt xuất huyết là một bệnh nguy hiểm đối với trẻ em. Bệnh có diễn biến ngắn, trường hợp nặng ( bị xuất huyết bên trong cơ thể) có thể gây chết người trong vòng từ 3 đến 5 ngày.</a:t>
            </a:r>
          </a:p>
        </p:txBody>
      </p:sp>
    </p:spTree>
    <p:extLst>
      <p:ext uri="{BB962C8B-B14F-4D97-AF65-F5344CB8AC3E}">
        <p14:creationId xmlns:p14="http://schemas.microsoft.com/office/powerpoint/2010/main" val="20063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1" y="152400"/>
            <a:ext cx="2564962" cy="5846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359" tIns="45681" rIns="91359" bIns="45681" rtlCol="0">
            <a:spAutoFit/>
          </a:bodyPr>
          <a:lstStyle/>
          <a:p>
            <a:pPr defTabSz="913599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152400"/>
            <a:ext cx="5867400" cy="5846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359" tIns="45681" rIns="91359" bIns="45681" rtlCol="0">
            <a:spAutoFit/>
          </a:bodyPr>
          <a:lstStyle/>
          <a:p>
            <a:pPr lvl="0"/>
            <a:r>
              <a:rPr lang="en-US" sz="32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phòng bệnh sốt xuất huyết</a:t>
            </a:r>
            <a:endParaRPr lang="en-US" sz="320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1" y="1066800"/>
            <a:ext cx="8305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Nêu những việc làm để phòng bệnh sốt xuất huyết?</a:t>
            </a:r>
          </a:p>
        </p:txBody>
      </p:sp>
      <p:pic>
        <p:nvPicPr>
          <p:cNvPr id="5" name="Nhạc nhóm 5'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2800" y="4800600"/>
            <a:ext cx="1587937" cy="169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2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880139"/>
              </p:ext>
            </p:extLst>
          </p:nvPr>
        </p:nvGraphicFramePr>
        <p:xfrm>
          <a:off x="228600" y="1524000"/>
          <a:ext cx="8686800" cy="4792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8777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(  Những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điều đã biết)</a:t>
                      </a:r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( Những điều muốn biết)</a:t>
                      </a:r>
                      <a:endParaRPr lang="en-US" sz="22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L </a:t>
                      </a:r>
                    </a:p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( Những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điều học được) </a:t>
                      </a:r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( Kiến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thức và c</a:t>
                      </a:r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ách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thức tìm hiểu mở rộng kiến thức)</a:t>
                      </a:r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43200" y="1524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99"/>
            <a:r>
              <a:rPr lang="en-US" sz="2800" b="1">
                <a:solidFill>
                  <a:srgbClr val="FF0000"/>
                </a:solidFill>
              </a:rPr>
              <a:t>PHIẾU HỌC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757535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99"/>
            <a:r>
              <a:rPr lang="en-US" sz="2400">
                <a:solidFill>
                  <a:prstClr val="black"/>
                </a:solidFill>
              </a:rPr>
              <a:t>Chủ điểm: </a:t>
            </a:r>
            <a:r>
              <a:rPr lang="en-US" sz="2400" b="1">
                <a:solidFill>
                  <a:srgbClr val="FF0000"/>
                </a:solidFill>
              </a:rPr>
              <a:t>Phòng bệnh sốt xuất huyết</a:t>
            </a:r>
          </a:p>
        </p:txBody>
      </p:sp>
    </p:spTree>
    <p:extLst>
      <p:ext uri="{BB962C8B-B14F-4D97-AF65-F5344CB8AC3E}">
        <p14:creationId xmlns:p14="http://schemas.microsoft.com/office/powerpoint/2010/main" val="183599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81200" y="1219200"/>
            <a:ext cx="6934200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Tác nhân gây ra bệnh sốt xuất huyết là gì?</a:t>
            </a: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b="0">
                <a:solidFill>
                  <a:schemeClr val="tx1"/>
                </a:solidFill>
                <a:latin typeface=".VnTime" pitchFamily="34" charset="0"/>
              </a:endParaRPr>
            </a:p>
          </p:txBody>
        </p:sp>
        <p:sp>
          <p:nvSpPr>
            <p:cNvPr id="1233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vi-VN" altLang="en-US" sz="2000" b="0">
                <a:solidFill>
                  <a:schemeClr val="tx1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 b="0"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19300" y="2971800"/>
            <a:ext cx="33909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/>
              <a:t>Vi khuẩn </a:t>
            </a:r>
            <a:endParaRPr lang="en-US" altLang="en-US" sz="3200">
              <a:solidFill>
                <a:srgbClr val="FFFF00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32432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30210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0940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vi-VN" altLang="en-US" sz="2000" b="0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206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905000" y="3962400"/>
            <a:ext cx="35052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/>
              <a:t>Vi- rút </a:t>
            </a:r>
            <a:endParaRPr lang="en-US" altLang="en-US" sz="3200">
              <a:solidFill>
                <a:srgbClr val="FFFF00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2084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39862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417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143000"/>
            <a:ext cx="1543050" cy="1447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altLang="en-US" sz="1800" b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230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WordArt 30"/>
          <p:cNvSpPr>
            <a:spLocks noChangeArrowheads="1" noChangeShapeType="1" noTextEdit="1"/>
          </p:cNvSpPr>
          <p:nvPr/>
        </p:nvSpPr>
        <p:spPr bwMode="auto">
          <a:xfrm>
            <a:off x="1698625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230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6477000" y="3657600"/>
            <a:ext cx="2438400" cy="1905000"/>
            <a:chOff x="4378" y="2928"/>
            <a:chExt cx="1104" cy="1104"/>
          </a:xfrm>
        </p:grpSpPr>
        <p:sp>
          <p:nvSpPr>
            <p:cNvPr id="12327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vi-VN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32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191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19300" y="4978400"/>
            <a:ext cx="33909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lvl="0" algn="ctr"/>
            <a:r>
              <a:rPr lang="en-US" sz="3200"/>
              <a:t>kí sinh trùng</a:t>
            </a: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2244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49895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0413" y="5075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vi-VN" altLang="en-US" sz="2000" b="0">
              <a:solidFill>
                <a:schemeClr val="tx1"/>
              </a:solidFill>
              <a:latin typeface=".VnTime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8" y="5187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31772" name="WordArt 28"/>
          <p:cNvSpPr>
            <a:spLocks noChangeArrowheads="1" noChangeShapeType="1" noTextEdit="1"/>
          </p:cNvSpPr>
          <p:nvPr/>
        </p:nvSpPr>
        <p:spPr bwMode="auto">
          <a:xfrm>
            <a:off x="698500" y="1549400"/>
            <a:ext cx="709613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Câu</a:t>
            </a:r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3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3" grpId="1" animBg="1"/>
      <p:bldP spid="1044" grpId="0" animBg="1"/>
      <p:bldP spid="1044" grpId="1" animBg="1"/>
      <p:bldP spid="4" grpId="0" animBg="1"/>
      <p:bldP spid="8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651000" y="1295400"/>
            <a:ext cx="7162800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Muỗi truyền bệnh sốt xuất huyết có tên là gì?</a:t>
            </a: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130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19300" y="3124200"/>
            <a:ext cx="38481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lvl="0" algn="ctr"/>
            <a:r>
              <a:rPr lang="en-US">
                <a:solidFill>
                  <a:srgbClr val="FFFF00"/>
                </a:solidFill>
              </a:rPr>
              <a:t>Muỗi vằn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33956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31734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2464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359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905000" y="4114800"/>
            <a:ext cx="39624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</a:rPr>
              <a:t>Muỗi A- nô – phen </a:t>
            </a:r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3608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41386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4324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800" b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704850" y="1619250"/>
            <a:ext cx="7620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2</a:t>
            </a:r>
          </a:p>
        </p:txBody>
      </p:sp>
      <p:pic>
        <p:nvPicPr>
          <p:cNvPr id="1127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WordArt 30"/>
          <p:cNvSpPr>
            <a:spLocks noChangeArrowheads="1" noChangeShapeType="1" noTextEdit="1"/>
          </p:cNvSpPr>
          <p:nvPr/>
        </p:nvSpPr>
        <p:spPr bwMode="auto">
          <a:xfrm>
            <a:off x="1698625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128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6477000" y="3657600"/>
            <a:ext cx="2438400" cy="1905000"/>
            <a:chOff x="4378" y="2928"/>
            <a:chExt cx="1104" cy="1104"/>
          </a:xfrm>
        </p:grpSpPr>
        <p:sp>
          <p:nvSpPr>
            <p:cNvPr id="11303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130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191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19300" y="5130800"/>
            <a:ext cx="38481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00"/>
                </a:solidFill>
                <a:cs typeface="Times New Roman" pitchFamily="18" charset="0"/>
              </a:rPr>
              <a:t>Cả hai loại muỗi trên</a:t>
            </a:r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3768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51419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0413" y="52276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8" y="5340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123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1044" grpId="0" animBg="1"/>
      <p:bldP spid="4" grpId="0" animBg="1"/>
      <p:bldP spid="4" grpId="1" animBg="1"/>
      <p:bldP spid="8" grpId="0" animBg="1"/>
      <p:bldP spid="8" grpId="1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651000" y="1295400"/>
            <a:ext cx="6021388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4400">
                <a:solidFill>
                  <a:prstClr val="white"/>
                </a:solidFill>
              </a:rPr>
              <a:t>Muỗi  vằn sống ở đâu?</a:t>
            </a:r>
          </a:p>
        </p:txBody>
      </p:sp>
      <p:grpSp>
        <p:nvGrpSpPr>
          <p:cNvPr id="11267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1306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0F6FC6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19300" y="3124200"/>
            <a:ext cx="38481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>
                <a:solidFill>
                  <a:srgbClr val="FFFF00"/>
                </a:solidFill>
              </a:rPr>
              <a:t>Trong nhà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7013" y="33956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31734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2464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359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905000" y="4114800"/>
            <a:ext cx="39624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FFFF00"/>
                </a:solidFill>
              </a:rPr>
              <a:t>Ngoài bụi rậm</a:t>
            </a:r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3608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41386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4324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1800" b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704850" y="1619250"/>
            <a:ext cx="762000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3</a:t>
            </a:r>
          </a:p>
        </p:txBody>
      </p:sp>
      <p:pic>
        <p:nvPicPr>
          <p:cNvPr id="11279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0" name="WordArt 30"/>
          <p:cNvSpPr>
            <a:spLocks noChangeArrowheads="1" noChangeShapeType="1" noTextEdit="1"/>
          </p:cNvSpPr>
          <p:nvPr/>
        </p:nvSpPr>
        <p:spPr bwMode="auto">
          <a:xfrm>
            <a:off x="1698625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1281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6477000" y="3657600"/>
            <a:ext cx="2438400" cy="1905000"/>
            <a:chOff x="4378" y="2928"/>
            <a:chExt cx="1104" cy="1104"/>
          </a:xfrm>
        </p:grpSpPr>
        <p:sp>
          <p:nvSpPr>
            <p:cNvPr id="11303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1304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191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19300" y="5130800"/>
            <a:ext cx="38481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00"/>
                </a:solidFill>
                <a:cs typeface="Times New Roman" pitchFamily="18" charset="0"/>
              </a:rPr>
              <a:t>Nơi có nước bẩn</a:t>
            </a:r>
            <a:endParaRPr lang="en-US" altLang="en-US">
              <a:solidFill>
                <a:srgbClr val="FFFF00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3768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51419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0413" y="52276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8" y="53403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78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5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99"/>
                                      </p:to>
                                    </p:animClr>
                                    <p:set>
                                      <p:cBhvr>
                                        <p:cTn id="1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43" grpId="0" animBg="1"/>
      <p:bldP spid="1044" grpId="0" animBg="1"/>
      <p:bldP spid="4" grpId="0" animBg="1"/>
      <p:bldP spid="4" grpId="1" animBg="1"/>
      <p:bldP spid="8" grpId="0" animBg="1"/>
      <p:bldP spid="8" grpId="1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81200" y="1219200"/>
            <a:ext cx="5472113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>
                <a:solidFill>
                  <a:prstClr val="white"/>
                </a:solidFill>
              </a:rPr>
              <a:t>Bọ gậy muỗi vằn sống ở đâu?</a:t>
            </a: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233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vi-VN" altLang="en-US" sz="2000" b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19300" y="2971800"/>
            <a:ext cx="43053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FF00"/>
                </a:solidFill>
              </a:rPr>
              <a:t>Ao tù, nước đọng </a:t>
            </a:r>
            <a:endParaRPr lang="en-US" altLang="en-US" sz="3200">
              <a:solidFill>
                <a:srgbClr val="FFFF00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32432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30210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0940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206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905000" y="3962400"/>
            <a:ext cx="4419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FF00"/>
                </a:solidFill>
              </a:rPr>
              <a:t>Các chum, vại, bể nước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2084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39862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417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143000"/>
            <a:ext cx="1543050" cy="1447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altLang="en-US" sz="1800" b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230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WordArt 30"/>
          <p:cNvSpPr>
            <a:spLocks noChangeArrowheads="1" noChangeShapeType="1" noTextEdit="1"/>
          </p:cNvSpPr>
          <p:nvPr/>
        </p:nvSpPr>
        <p:spPr bwMode="auto">
          <a:xfrm>
            <a:off x="1698625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230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6477000" y="3657600"/>
            <a:ext cx="2438400" cy="1905000"/>
            <a:chOff x="4378" y="2928"/>
            <a:chExt cx="1104" cy="1104"/>
          </a:xfrm>
        </p:grpSpPr>
        <p:sp>
          <p:nvSpPr>
            <p:cNvPr id="12327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vi-VN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32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191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19300" y="4978400"/>
            <a:ext cx="38481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00"/>
                </a:solidFill>
                <a:cs typeface="Times New Roman" pitchFamily="18" charset="0"/>
              </a:rPr>
              <a:t>Cả hai đáp án trên</a:t>
            </a:r>
            <a:endParaRPr lang="en-US" altLang="en-US" sz="3200">
              <a:solidFill>
                <a:srgbClr val="FFFF00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2244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49895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0413" y="5075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8" y="5187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31772" name="WordArt 28"/>
          <p:cNvSpPr>
            <a:spLocks noChangeArrowheads="1" noChangeShapeType="1" noTextEdit="1"/>
          </p:cNvSpPr>
          <p:nvPr/>
        </p:nvSpPr>
        <p:spPr bwMode="auto">
          <a:xfrm>
            <a:off x="698500" y="1549400"/>
            <a:ext cx="709613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Câu</a:t>
            </a:r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968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3" grpId="1" animBg="1"/>
      <p:bldP spid="1044" grpId="0" animBg="1"/>
      <p:bldP spid="1044" grpId="1" animBg="1"/>
      <p:bldP spid="4" grpId="0" animBg="1"/>
      <p:bldP spid="8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81200" y="1219200"/>
            <a:ext cx="6934200" cy="121920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prstClr val="white"/>
                </a:solidFill>
              </a:rPr>
              <a:t>Tại sao bệnh nhân sốt xuất huyết lại phải </a:t>
            </a:r>
          </a:p>
          <a:p>
            <a:r>
              <a:rPr lang="en-US">
                <a:solidFill>
                  <a:prstClr val="white"/>
                </a:solidFill>
              </a:rPr>
              <a:t>nằm màn cả ban ngày?</a:t>
            </a:r>
          </a:p>
        </p:txBody>
      </p:sp>
      <p:grpSp>
        <p:nvGrpSpPr>
          <p:cNvPr id="12291" name="Group 51"/>
          <p:cNvGrpSpPr>
            <a:grpSpLocks/>
          </p:cNvGrpSpPr>
          <p:nvPr/>
        </p:nvGrpSpPr>
        <p:grpSpPr bwMode="auto">
          <a:xfrm>
            <a:off x="257175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2330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endParaRPr lang="vi-VN" altLang="en-US" sz="2000" b="0">
                <a:solidFill>
                  <a:prstClr val="black"/>
                </a:solidFill>
                <a:latin typeface=".VnTime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solidFill>
                  <a:prstClr val="black"/>
                </a:solidFill>
                <a:effectLst>
                  <a:glow rad="101600">
                    <a:srgbClr val="4F81BD">
                      <a:satMod val="175000"/>
                      <a:alpha val="40000"/>
                    </a:srgb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19300" y="2971800"/>
            <a:ext cx="44577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>
                <a:solidFill>
                  <a:srgbClr val="FFFF00"/>
                </a:solidFill>
              </a:rPr>
              <a:t>Để tránh bị gió </a:t>
            </a:r>
            <a:endParaRPr lang="en-US" altLang="en-US" sz="3200">
              <a:solidFill>
                <a:srgbClr val="FFFF00"/>
              </a:solidFill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32432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30210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684213" y="30940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890588" y="3206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905000" y="3962400"/>
            <a:ext cx="45720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lvl="0"/>
            <a:r>
              <a:rPr lang="en-US" sz="3200">
                <a:solidFill>
                  <a:srgbClr val="FFFF00"/>
                </a:solidFill>
              </a:rPr>
              <a:t>Để tránh bị muỗi vằn đốt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963" y="42084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8963" y="39862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871538" y="417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304800" y="1143000"/>
            <a:ext cx="1543050" cy="14478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vi-VN" altLang="en-US" sz="1800" b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2302" name="Picture 29" descr="Picture1"/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WordArt 30"/>
          <p:cNvSpPr>
            <a:spLocks noChangeArrowheads="1" noChangeShapeType="1" noTextEdit="1"/>
          </p:cNvSpPr>
          <p:nvPr/>
        </p:nvSpPr>
        <p:spPr bwMode="auto">
          <a:xfrm>
            <a:off x="1698625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</a:rPr>
              <a:t>rung chu«ng vµng </a:t>
            </a:r>
          </a:p>
        </p:txBody>
      </p:sp>
      <p:pic>
        <p:nvPicPr>
          <p:cNvPr id="1230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6477000" y="3657600"/>
            <a:ext cx="2438400" cy="1905000"/>
            <a:chOff x="4378" y="2928"/>
            <a:chExt cx="1104" cy="1104"/>
          </a:xfrm>
        </p:grpSpPr>
        <p:sp>
          <p:nvSpPr>
            <p:cNvPr id="12327" name="AutoShape 34"/>
            <p:cNvSpPr>
              <a:spLocks noChangeArrowheads="1"/>
            </p:cNvSpPr>
            <p:nvPr/>
          </p:nvSpPr>
          <p:spPr bwMode="auto">
            <a:xfrm>
              <a:off x="4378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bg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vi-VN" altLang="en-US" sz="6000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12328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/>
                  <a:cs typeface="Times New Roman"/>
                </a:rPr>
                <a:t>Hết giờ</a:t>
              </a:r>
            </a:p>
          </p:txBody>
        </p:sp>
      </p:grp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443788" y="41910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7439025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7486650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6185" name="WordArt 41"/>
          <p:cNvSpPr>
            <a:spLocks noChangeArrowheads="1" noChangeShapeType="1" noTextEdit="1"/>
          </p:cNvSpPr>
          <p:nvPr/>
        </p:nvSpPr>
        <p:spPr bwMode="auto">
          <a:xfrm>
            <a:off x="7453313" y="421957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5</a:t>
            </a:r>
          </a:p>
        </p:txBody>
      </p:sp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2019300" y="4978400"/>
            <a:ext cx="38481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00"/>
                </a:solidFill>
                <a:cs typeface="Times New Roman" pitchFamily="18" charset="0"/>
              </a:rPr>
              <a:t>Để tránh sương </a:t>
            </a:r>
            <a:endParaRPr lang="en-US" altLang="en-US" sz="3200">
              <a:solidFill>
                <a:srgbClr val="FFFF00"/>
              </a:solidFill>
            </a:endParaRPr>
          </a:p>
        </p:txBody>
      </p:sp>
      <p:pic>
        <p:nvPicPr>
          <p:cNvPr id="7" name="Picture 37" descr="Blue_chapterlis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1613" y="5224463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9" descr="Classicmode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4989513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1" name="Oval 59">
            <a:hlinkHover r:id="" action="ppaction://noaction" highlightClick="1">
              <a:snd r:embed="rId10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0413" y="5075238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endParaRPr lang="vi-VN" altLang="en-US" sz="2000" b="0">
              <a:solidFill>
                <a:prstClr val="black"/>
              </a:solidFill>
              <a:latin typeface=".VnTime" pitchFamily="34" charset="0"/>
            </a:endParaRPr>
          </a:p>
        </p:txBody>
      </p:sp>
      <p:sp>
        <p:nvSpPr>
          <p:cNvPr id="12" name="WordArt 226"/>
          <p:cNvSpPr>
            <a:spLocks noChangeArrowheads="1" noChangeShapeType="1" noTextEdit="1"/>
          </p:cNvSpPr>
          <p:nvPr/>
        </p:nvSpPr>
        <p:spPr bwMode="auto">
          <a:xfrm>
            <a:off x="966788" y="5187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C</a:t>
            </a:r>
          </a:p>
        </p:txBody>
      </p:sp>
      <p:sp>
        <p:nvSpPr>
          <p:cNvPr id="31772" name="WordArt 28"/>
          <p:cNvSpPr>
            <a:spLocks noChangeArrowheads="1" noChangeShapeType="1" noTextEdit="1"/>
          </p:cNvSpPr>
          <p:nvPr/>
        </p:nvSpPr>
        <p:spPr bwMode="auto">
          <a:xfrm>
            <a:off x="698500" y="1549400"/>
            <a:ext cx="709613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Câu</a:t>
            </a:r>
            <a:r>
              <a:rPr lang="en-US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cs typeface="Times New Roman" pitchFamily="18" charset="0"/>
              </a:rPr>
              <a:t> </a:t>
            </a:r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810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31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2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CC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strips(downLeft)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043" grpId="0" animBg="1"/>
      <p:bldP spid="1043" grpId="1" animBg="1"/>
      <p:bldP spid="1044" grpId="0" animBg="1"/>
      <p:bldP spid="1044" grpId="1" animBg="1"/>
      <p:bldP spid="4" grpId="0" animBg="1"/>
      <p:bldP spid="8" grpId="0" animBg="1"/>
      <p:bldP spid="6171" grpId="0" animBg="1"/>
      <p:bldP spid="6171" grpId="1" animBg="1"/>
      <p:bldP spid="6180" grpId="0" animBg="1"/>
      <p:bldP spid="6180" grpId="1" animBg="1"/>
      <p:bldP spid="6181" grpId="0" animBg="1"/>
      <p:bldP spid="6181" grpId="1" animBg="1"/>
      <p:bldP spid="6182" grpId="0" animBg="1"/>
      <p:bldP spid="6182" grpId="1" animBg="1"/>
      <p:bldP spid="6183" grpId="0" animBg="1"/>
      <p:bldP spid="6183" grpId="1" animBg="1"/>
      <p:bldP spid="6184" grpId="0" animBg="1"/>
      <p:bldP spid="6184" grpId="1" animBg="1"/>
      <p:bldP spid="6185" grpId="0" animBg="1"/>
      <p:bldP spid="6185" grpId="1" animBg="1"/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-Point Star 3"/>
          <p:cNvSpPr/>
          <p:nvPr/>
        </p:nvSpPr>
        <p:spPr>
          <a:xfrm>
            <a:off x="69044" y="152401"/>
            <a:ext cx="2597956" cy="1704664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rabia" panose="020B7200000000000000" pitchFamily="34" charset="0"/>
              </a:rPr>
              <a:t>Khởi động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3048000" y="1340428"/>
            <a:ext cx="5943600" cy="103327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nhanh – Đáp gọn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724400" y="152400"/>
            <a:ext cx="3352800" cy="9144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3657600"/>
            <a:ext cx="853440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Sốt rét là bệnh truyền nhiễm do……………gây ra.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4025205"/>
            <a:ext cx="8534400" cy="138499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Loại muỗi nào hút máu có kí sinh trùng sốt rét của người bệnh rồi truyền sang cho người lành?</a:t>
            </a:r>
          </a:p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2514600"/>
            <a:ext cx="853440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chơi: 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giáo nêu câu hỏi, bạn nào có tín hiệu trả lời nhanh, gọn và chính xác, bạn đó sẽ được nhận một phần quà.</a:t>
            </a:r>
          </a:p>
        </p:txBody>
      </p:sp>
    </p:spTree>
    <p:extLst>
      <p:ext uri="{BB962C8B-B14F-4D97-AF65-F5344CB8AC3E}">
        <p14:creationId xmlns:p14="http://schemas.microsoft.com/office/powerpoint/2010/main" val="363070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7" grpId="0" animBg="1"/>
      <p:bldP spid="2" grpId="0" animBg="1"/>
      <p:bldP spid="2" grpId="1" animBg="1"/>
      <p:bldP spid="6" grpId="0" animBg="1"/>
      <p:bldP spid="10" grpId="0" animBg="1"/>
      <p:bldP spid="10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 descr="传统元素风景画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3581400" y="2590800"/>
            <a:ext cx="1828800" cy="1752600"/>
          </a:xfrm>
          <a:prstGeom prst="star32">
            <a:avLst>
              <a:gd name="adj" fmla="val 15056"/>
            </a:avLst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0">
              <a:solidFill>
                <a:prstClr val="black"/>
              </a:solidFill>
              <a:latin typeface=".VnMonotype corsivaH" pitchFamily="34" charset="0"/>
            </a:endParaRPr>
          </a:p>
        </p:txBody>
      </p:sp>
      <p:sp>
        <p:nvSpPr>
          <p:cNvPr id="129028" name="AutoShape 4"/>
          <p:cNvSpPr>
            <a:spLocks noChangeArrowheads="1"/>
          </p:cNvSpPr>
          <p:nvPr/>
        </p:nvSpPr>
        <p:spPr bwMode="auto">
          <a:xfrm>
            <a:off x="228600" y="3429000"/>
            <a:ext cx="366713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29029" name="AutoShape 5"/>
          <p:cNvSpPr>
            <a:spLocks noChangeArrowheads="1"/>
          </p:cNvSpPr>
          <p:nvPr/>
        </p:nvSpPr>
        <p:spPr bwMode="auto">
          <a:xfrm>
            <a:off x="8458200" y="19812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30" name="AutoShape 6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31" name="AutoShape 7"/>
          <p:cNvSpPr>
            <a:spLocks noChangeArrowheads="1"/>
          </p:cNvSpPr>
          <p:nvPr/>
        </p:nvSpPr>
        <p:spPr bwMode="auto">
          <a:xfrm>
            <a:off x="2133600" y="16002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32" name="AutoShape 8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33" name="AutoShape 9"/>
          <p:cNvSpPr>
            <a:spLocks noChangeArrowheads="1"/>
          </p:cNvSpPr>
          <p:nvPr/>
        </p:nvSpPr>
        <p:spPr bwMode="auto">
          <a:xfrm>
            <a:off x="43434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29034" name="AutoShape 10"/>
          <p:cNvSpPr>
            <a:spLocks noChangeArrowheads="1"/>
          </p:cNvSpPr>
          <p:nvPr/>
        </p:nvSpPr>
        <p:spPr bwMode="auto">
          <a:xfrm>
            <a:off x="868680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29035" name="AutoShape 11"/>
          <p:cNvSpPr>
            <a:spLocks noChangeArrowheads="1"/>
          </p:cNvSpPr>
          <p:nvPr/>
        </p:nvSpPr>
        <p:spPr bwMode="auto">
          <a:xfrm>
            <a:off x="0" y="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29036" name="AutoShape 12"/>
          <p:cNvSpPr>
            <a:spLocks noChangeArrowheads="1"/>
          </p:cNvSpPr>
          <p:nvPr/>
        </p:nvSpPr>
        <p:spPr bwMode="auto">
          <a:xfrm>
            <a:off x="6553200" y="4572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37" name="AutoShape 13"/>
          <p:cNvSpPr>
            <a:spLocks noChangeArrowheads="1"/>
          </p:cNvSpPr>
          <p:nvPr/>
        </p:nvSpPr>
        <p:spPr bwMode="auto">
          <a:xfrm>
            <a:off x="8534400" y="33528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38" name="AutoShape 14"/>
          <p:cNvSpPr>
            <a:spLocks noChangeArrowheads="1"/>
          </p:cNvSpPr>
          <p:nvPr/>
        </p:nvSpPr>
        <p:spPr bwMode="auto">
          <a:xfrm>
            <a:off x="3048000" y="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39" name="AutoShape 15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40" name="AutoShape 16"/>
          <p:cNvSpPr>
            <a:spLocks noChangeArrowheads="1"/>
          </p:cNvSpPr>
          <p:nvPr/>
        </p:nvSpPr>
        <p:spPr bwMode="auto">
          <a:xfrm>
            <a:off x="1676400" y="5562600"/>
            <a:ext cx="609600" cy="68580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41" name="AutoShape 17"/>
          <p:cNvSpPr>
            <a:spLocks noChangeArrowheads="1"/>
          </p:cNvSpPr>
          <p:nvPr/>
        </p:nvSpPr>
        <p:spPr bwMode="auto">
          <a:xfrm>
            <a:off x="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29042" name="AutoShape 18"/>
          <p:cNvSpPr>
            <a:spLocks noChangeArrowheads="1"/>
          </p:cNvSpPr>
          <p:nvPr/>
        </p:nvSpPr>
        <p:spPr bwMode="auto">
          <a:xfrm>
            <a:off x="8382000" y="51816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43" name="AutoShape 19"/>
          <p:cNvSpPr>
            <a:spLocks noChangeArrowheads="1"/>
          </p:cNvSpPr>
          <p:nvPr/>
        </p:nvSpPr>
        <p:spPr bwMode="auto">
          <a:xfrm>
            <a:off x="8686800" y="61722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29044" name="AutoShape 20"/>
          <p:cNvSpPr>
            <a:spLocks noChangeArrowheads="1"/>
          </p:cNvSpPr>
          <p:nvPr/>
        </p:nvSpPr>
        <p:spPr bwMode="auto">
          <a:xfrm>
            <a:off x="4114800" y="5943600"/>
            <a:ext cx="4572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white"/>
              </a:solidFill>
            </a:endParaRPr>
          </a:p>
        </p:txBody>
      </p:sp>
      <p:sp>
        <p:nvSpPr>
          <p:cNvPr id="129045" name="AutoShape 21"/>
          <p:cNvSpPr>
            <a:spLocks noChangeArrowheads="1"/>
          </p:cNvSpPr>
          <p:nvPr/>
        </p:nvSpPr>
        <p:spPr bwMode="auto">
          <a:xfrm>
            <a:off x="6019800" y="624840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46" name="AutoShape 22"/>
          <p:cNvSpPr>
            <a:spLocks noChangeArrowheads="1"/>
          </p:cNvSpPr>
          <p:nvPr/>
        </p:nvSpPr>
        <p:spPr bwMode="auto">
          <a:xfrm>
            <a:off x="3352800" y="6248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>
              <a:solidFill>
                <a:prstClr val="white"/>
              </a:solidFill>
              <a:latin typeface="Times New Roman" pitchFamily="18" charset="0"/>
            </a:endParaRPr>
          </a:p>
        </p:txBody>
      </p:sp>
      <p:sp>
        <p:nvSpPr>
          <p:cNvPr id="129047" name="WordArt 23"/>
          <p:cNvSpPr>
            <a:spLocks noChangeArrowheads="1" noChangeShapeType="1" noTextEdit="1"/>
          </p:cNvSpPr>
          <p:nvPr/>
        </p:nvSpPr>
        <p:spPr bwMode="auto">
          <a:xfrm>
            <a:off x="609600" y="4572000"/>
            <a:ext cx="7924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.VnBahamasBH"/>
              </a:rPr>
              <a:t>xin c¶m ¬n c¸c thÇy c« !</a:t>
            </a:r>
          </a:p>
        </p:txBody>
      </p:sp>
      <p:sp>
        <p:nvSpPr>
          <p:cNvPr id="124952" name="WordArt 24"/>
          <p:cNvSpPr>
            <a:spLocks noChangeArrowheads="1" noChangeShapeType="1" noTextEdit="1"/>
          </p:cNvSpPr>
          <p:nvPr/>
        </p:nvSpPr>
        <p:spPr bwMode="auto">
          <a:xfrm>
            <a:off x="684213" y="1628775"/>
            <a:ext cx="7848600" cy="37449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Tạm biệt thầy cô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331441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9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9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9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9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9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9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29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4" grpId="0" animBg="1"/>
      <p:bldP spid="3084" grpId="1" animBg="1"/>
      <p:bldP spid="129028" grpId="0" animBg="1"/>
      <p:bldP spid="129029" grpId="0" animBg="1"/>
      <p:bldP spid="129030" grpId="0" animBg="1"/>
      <p:bldP spid="129031" grpId="0" animBg="1"/>
      <p:bldP spid="129032" grpId="0" animBg="1"/>
      <p:bldP spid="129033" grpId="0" animBg="1"/>
      <p:bldP spid="129034" grpId="0" animBg="1"/>
      <p:bldP spid="129035" grpId="0" animBg="1"/>
      <p:bldP spid="129036" grpId="0" animBg="1"/>
      <p:bldP spid="129037" grpId="0" animBg="1"/>
      <p:bldP spid="129038" grpId="0" animBg="1"/>
      <p:bldP spid="129039" grpId="0" animBg="1"/>
      <p:bldP spid="129040" grpId="0" animBg="1"/>
      <p:bldP spid="129041" grpId="0" animBg="1"/>
      <p:bldP spid="129042" grpId="0" animBg="1"/>
      <p:bldP spid="129043" grpId="0" animBg="1"/>
      <p:bldP spid="129044" grpId="0" animBg="1"/>
      <p:bldP spid="129045" grpId="0" animBg="1"/>
      <p:bldP spid="129046" grpId="0" animBg="1"/>
      <p:bldP spid="1290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119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6-Point Star 3"/>
          <p:cNvSpPr/>
          <p:nvPr/>
        </p:nvSpPr>
        <p:spPr>
          <a:xfrm>
            <a:off x="76200" y="152401"/>
            <a:ext cx="2590800" cy="1600200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FF0000"/>
                </a:solidFill>
                <a:latin typeface=".VnArabia" panose="020B7200000000000000" pitchFamily="34" charset="0"/>
              </a:rPr>
              <a:t>Khởi động</a:t>
            </a:r>
          </a:p>
        </p:txBody>
      </p:sp>
      <p:sp>
        <p:nvSpPr>
          <p:cNvPr id="5" name="Horizontal Scroll 4"/>
          <p:cNvSpPr/>
          <p:nvPr/>
        </p:nvSpPr>
        <p:spPr>
          <a:xfrm>
            <a:off x="3048000" y="1340428"/>
            <a:ext cx="5943600" cy="103327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nhanh – Đáp gọn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724400" y="152400"/>
            <a:ext cx="3352800" cy="9144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2524780"/>
            <a:ext cx="853440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đặc biệt của bệnh sốt rét là: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9662" y="3276599"/>
            <a:ext cx="8534400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tuần sốt một lần, bắt đầu là rét run sau đó là sốt cao kéo dài mấy giờ rồi ra mồ hôi và hạ sốt.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5806" y="4495800"/>
            <a:ext cx="8470993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/>
                <a:ea typeface="Calibri"/>
              </a:rPr>
              <a:t>B.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Ngày nào cũng lên cơn sốt, bắt đầu là rét run, sau đó là sốt cao kéo dài mấy giờ rồi ra mồ hôi và hạ sốt.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5805" y="5849068"/>
            <a:ext cx="8470993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C.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Cứ 2 đến 3 ngày lại xuất hiện cơn sốt, bắt đầu là rét run, sau đó là sốt cao kéo dài mấy giờ rồi ra mồ hôi và hạ sốt.</a:t>
            </a:r>
          </a:p>
        </p:txBody>
      </p:sp>
    </p:spTree>
    <p:extLst>
      <p:ext uri="{BB962C8B-B14F-4D97-AF65-F5344CB8AC3E}">
        <p14:creationId xmlns:p14="http://schemas.microsoft.com/office/powerpoint/2010/main" val="28994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200" y="152400"/>
            <a:ext cx="8915400" cy="1371600"/>
            <a:chOff x="76200" y="152400"/>
            <a:chExt cx="8915400" cy="2221300"/>
          </a:xfrm>
        </p:grpSpPr>
        <p:sp>
          <p:nvSpPr>
            <p:cNvPr id="4" name="6-Point Star 3"/>
            <p:cNvSpPr/>
            <p:nvPr/>
          </p:nvSpPr>
          <p:spPr>
            <a:xfrm>
              <a:off x="76200" y="152400"/>
              <a:ext cx="2819400" cy="2221299"/>
            </a:xfrm>
            <a:prstGeom prst="star6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FF0000"/>
                  </a:solidFill>
                  <a:latin typeface=".VnArabia" panose="020B7200000000000000" pitchFamily="34" charset="0"/>
                </a:rPr>
                <a:t>Khởi động</a:t>
              </a:r>
            </a:p>
          </p:txBody>
        </p:sp>
        <p:sp>
          <p:nvSpPr>
            <p:cNvPr id="5" name="Horizontal Scroll 4"/>
            <p:cNvSpPr/>
            <p:nvPr/>
          </p:nvSpPr>
          <p:spPr>
            <a:xfrm>
              <a:off x="3048000" y="1340428"/>
              <a:ext cx="5943600" cy="1033272"/>
            </a:xfrm>
            <a:prstGeom prst="horizontalScroll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33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 nhanh – Đáp gọn</a:t>
              </a:r>
            </a:p>
          </p:txBody>
        </p:sp>
        <p:sp>
          <p:nvSpPr>
            <p:cNvPr id="7" name="Cloud Callout 6"/>
            <p:cNvSpPr/>
            <p:nvPr/>
          </p:nvSpPr>
          <p:spPr>
            <a:xfrm>
              <a:off x="4724400" y="152400"/>
              <a:ext cx="3352800" cy="914400"/>
            </a:xfrm>
            <a:prstGeom prst="cloudCallou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 chơi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0" y="1865293"/>
            <a:ext cx="8534400" cy="95410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Hiện nay, bệnh sốt rét không có thuốc chữa. Đúng hay sai? </a:t>
            </a:r>
            <a:endParaRPr lang="en-US" sz="28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1981200"/>
            <a:ext cx="8534400" cy="52322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nào dưới đây thể hiện việc phòng bệnh sốt rét?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00" y="2848840"/>
            <a:ext cx="8801100" cy="3802646"/>
            <a:chOff x="38100" y="2848840"/>
            <a:chExt cx="8801100" cy="3802646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950" y="2908588"/>
              <a:ext cx="2777836" cy="2882612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" name="Picture 4" descr="benh sot ret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2908588"/>
              <a:ext cx="2933700" cy="2882612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C:\Users\Administrator\Desktop\tri-muoi-can-cho-be-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8350" y="2848840"/>
              <a:ext cx="2990850" cy="2942360"/>
            </a:xfrm>
            <a:prstGeom prst="roundRect">
              <a:avLst>
                <a:gd name="adj" fmla="val 11111"/>
              </a:avLst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01600" dist="50800" dir="7200000" algn="tl" rotWithShape="0">
                <a:srgbClr val="000000">
                  <a:alpha val="45000"/>
                </a:srgbClr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FFFFFF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295400" y="5921514"/>
              <a:ext cx="514350" cy="70788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125191" y="5943600"/>
              <a:ext cx="514350" cy="70788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39000" y="5943600"/>
              <a:ext cx="514350" cy="70788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27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ộng đồng cùng hành động chung tay phòng chống sốt xuất huyết - Segment1(00_00_00.000-00_00_31.20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3732" y="609600"/>
            <a:ext cx="7222068" cy="4748213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288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996121"/>
              </p:ext>
            </p:extLst>
          </p:nvPr>
        </p:nvGraphicFramePr>
        <p:xfrm>
          <a:off x="228600" y="1524000"/>
          <a:ext cx="8686800" cy="47924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8777"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(  Những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điều đã biết)</a:t>
                      </a:r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( Những điều muốn biết)</a:t>
                      </a:r>
                      <a:endParaRPr lang="en-US" sz="2200" b="1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L </a:t>
                      </a:r>
                    </a:p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( Những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điều học được) </a:t>
                      </a:r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</a:p>
                    <a:p>
                      <a:pPr algn="ctr"/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( Kiến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thức và c</a:t>
                      </a:r>
                      <a:r>
                        <a:rPr lang="en-US" sz="2200" b="1">
                          <a:latin typeface="Times New Roman" pitchFamily="18" charset="0"/>
                          <a:cs typeface="Times New Roman" pitchFamily="18" charset="0"/>
                        </a:rPr>
                        <a:t>ách</a:t>
                      </a:r>
                      <a:r>
                        <a:rPr lang="en-US" sz="2200" b="1" baseline="0">
                          <a:latin typeface="Times New Roman" pitchFamily="18" charset="0"/>
                          <a:cs typeface="Times New Roman" pitchFamily="18" charset="0"/>
                        </a:rPr>
                        <a:t> thức tìm hiểu mở rộng kiến thức)</a:t>
                      </a:r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92">
                <a:tc>
                  <a:txBody>
                    <a:bodyPr/>
                    <a:lstStyle/>
                    <a:p>
                      <a:endParaRPr lang="en-US" sz="2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43200" y="1524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99"/>
            <a:r>
              <a:rPr lang="en-US" sz="2800" b="1">
                <a:solidFill>
                  <a:srgbClr val="FF0000"/>
                </a:solidFill>
              </a:rPr>
              <a:t>PHIẾU HỌC TẬP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0" y="757535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99"/>
            <a:r>
              <a:rPr lang="en-US" sz="2400">
                <a:solidFill>
                  <a:prstClr val="black"/>
                </a:solidFill>
              </a:rPr>
              <a:t>Chủ điểm: </a:t>
            </a:r>
            <a:r>
              <a:rPr lang="en-US" sz="2400" b="1">
                <a:solidFill>
                  <a:srgbClr val="FF0000"/>
                </a:solidFill>
              </a:rPr>
              <a:t>Phòng bệnh sốt xuất huyết</a:t>
            </a:r>
          </a:p>
        </p:txBody>
      </p:sp>
    </p:spTree>
    <p:extLst>
      <p:ext uri="{BB962C8B-B14F-4D97-AF65-F5344CB8AC3E}">
        <p14:creationId xmlns:p14="http://schemas.microsoft.com/office/powerpoint/2010/main" val="23671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57201" y="889000"/>
            <a:ext cx="8265663" cy="4978400"/>
          </a:xfrm>
          <a:prstGeom prst="cloud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81" rIns="91359" bIns="45681" rtlCol="0" anchor="ctr"/>
          <a:lstStyle/>
          <a:p>
            <a:pPr algn="ctr" defTabSz="913599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2488" y="2467504"/>
            <a:ext cx="6852312" cy="1200250"/>
          </a:xfrm>
          <a:prstGeom prst="rect">
            <a:avLst/>
          </a:prstGeom>
          <a:noFill/>
        </p:spPr>
        <p:txBody>
          <a:bodyPr wrap="square" lIns="91359" tIns="45681" rIns="91359" bIns="45681" rtlCol="0">
            <a:spAutoFit/>
          </a:bodyPr>
          <a:lstStyle/>
          <a:p>
            <a:pPr algn="ctr" defTabSz="913599"/>
            <a:r>
              <a:rPr lang="en-US" sz="3600" b="1" err="1">
                <a:solidFill>
                  <a:srgbClr val="FF0000"/>
                </a:solidFill>
              </a:rPr>
              <a:t>Nêu</a:t>
            </a:r>
            <a:r>
              <a:rPr lang="en-US" sz="3600" b="1">
                <a:solidFill>
                  <a:srgbClr val="FF0000"/>
                </a:solidFill>
              </a:rPr>
              <a:t> ba điều nhóm </a:t>
            </a:r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</a:p>
          <a:p>
            <a:pPr algn="ctr" defTabSz="913599"/>
            <a:r>
              <a:rPr lang="en-US" sz="3600" b="1">
                <a:solidFill>
                  <a:srgbClr val="FF0000"/>
                </a:solidFill>
              </a:rPr>
              <a:t>bệnh sốt xuất huyết?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14352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9287">
            <a:off x="7276092" y="-27275"/>
            <a:ext cx="943427" cy="151263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04800" y="914400"/>
            <a:ext cx="8686800" cy="487680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81" rIns="91359" bIns="45681" rtlCol="0" anchor="ctr"/>
          <a:lstStyle/>
          <a:p>
            <a:pPr algn="ctr" defTabSz="913599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5062" y="2685872"/>
            <a:ext cx="7609338" cy="1200250"/>
          </a:xfrm>
          <a:prstGeom prst="rect">
            <a:avLst/>
          </a:prstGeom>
          <a:noFill/>
        </p:spPr>
        <p:txBody>
          <a:bodyPr wrap="square" lIns="91359" tIns="45681" rIns="91359" bIns="45681" rtlCol="0">
            <a:spAutoFit/>
          </a:bodyPr>
          <a:lstStyle/>
          <a:p>
            <a:pPr defTabSz="913599"/>
            <a:r>
              <a:rPr lang="en-US" sz="3600" b="1" dirty="0" err="1">
                <a:solidFill>
                  <a:srgbClr val="FF0000"/>
                </a:solidFill>
              </a:rPr>
              <a:t>Em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muốn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biết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thêm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điều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gì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err="1">
                <a:solidFill>
                  <a:srgbClr val="FF0000"/>
                </a:solidFill>
              </a:rPr>
              <a:t>về</a:t>
            </a:r>
            <a:r>
              <a:rPr lang="en-US" sz="3600" b="1">
                <a:solidFill>
                  <a:srgbClr val="FF0000"/>
                </a:solidFill>
              </a:rPr>
              <a:t> bệnh sốt xuất huyết?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570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1" y="1066802"/>
            <a:ext cx="2564962" cy="5846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359" tIns="45681" rIns="91359" bIns="45681" rtlCol="0">
            <a:spAutoFit/>
          </a:bodyPr>
          <a:lstStyle/>
          <a:p>
            <a:pPr defTabSz="913599"/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742261"/>
            <a:ext cx="8763000" cy="10771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1359" tIns="45681" rIns="91359" bIns="45681" rtlCol="0">
            <a:spAutoFit/>
          </a:bodyPr>
          <a:lstStyle/>
          <a:p>
            <a:pPr defTabSz="913599"/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nhân và con đường lây truyền bệnh sốt xuất huyết.</a:t>
            </a: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2983738" y="3048000"/>
            <a:ext cx="4026662" cy="2362200"/>
          </a:xfrm>
          <a:prstGeom prst="irregularSeal1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9" tIns="45681" rIns="91359" bIns="45681" rtlCol="0" anchor="ctr"/>
          <a:lstStyle/>
          <a:p>
            <a:pPr algn="ctr" defTabSz="913599"/>
            <a:r>
              <a:rPr lang="en-US" sz="3600" b="1">
                <a:solidFill>
                  <a:srgbClr val="00B0F0"/>
                </a:solidFill>
              </a:rPr>
              <a:t>Thảo luận nhóm đôi</a:t>
            </a:r>
          </a:p>
        </p:txBody>
      </p:sp>
      <p:pic>
        <p:nvPicPr>
          <p:cNvPr id="9" name="Picture 6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4635500"/>
            <a:ext cx="8024812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2790825"/>
            <a:ext cx="5576887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00"/>
            <a:ext cx="27781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610475" y="125662"/>
            <a:ext cx="1381125" cy="1552574"/>
            <a:chOff x="7543800" y="2438399"/>
            <a:chExt cx="1447800" cy="2228561"/>
          </a:xfrm>
        </p:grpSpPr>
        <p:pic>
          <p:nvPicPr>
            <p:cNvPr id="1027" name="Picture 3" descr="C:\Users\Administrator\Desktop\khoa-hoc-5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2438399"/>
              <a:ext cx="1447800" cy="22285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265336" y="3627205"/>
              <a:ext cx="726264" cy="92774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</a:rPr>
                <a:t>28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931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" grpId="0" animBg="1"/>
      <p:bldP spid="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749</Words>
  <Application>Microsoft Office PowerPoint</Application>
  <PresentationFormat>On-screen Show (4:3)</PresentationFormat>
  <Paragraphs>148</Paragraphs>
  <Slides>21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1" baseType="lpstr">
      <vt:lpstr>Impact</vt:lpstr>
      <vt:lpstr>VNI-Times</vt:lpstr>
      <vt:lpstr>.VnTime</vt:lpstr>
      <vt:lpstr>Arial</vt:lpstr>
      <vt:lpstr>VPS Vinh Long</vt:lpstr>
      <vt:lpstr>Times New Roman</vt:lpstr>
      <vt:lpstr>Calibri</vt:lpstr>
      <vt:lpstr>.VnArabia</vt:lpstr>
      <vt:lpstr>.VnHelvetInsH</vt:lpstr>
      <vt:lpstr>.VnMonotype corsivaH</vt:lpstr>
      <vt:lpstr>.VnTimeH</vt:lpstr>
      <vt:lpstr>.VnBahamasBH</vt:lpstr>
      <vt:lpstr>1_Office Theme</vt:lpstr>
      <vt:lpstr>Office Theme</vt:lpstr>
      <vt:lpstr>2_Office Theme</vt:lpstr>
      <vt:lpstr>3_Office Theme</vt:lpstr>
      <vt:lpstr>4_Office Theme</vt:lpstr>
      <vt:lpstr>Default Design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Tan</cp:lastModifiedBy>
  <cp:revision>62</cp:revision>
  <dcterms:created xsi:type="dcterms:W3CDTF">2018-08-10T15:13:13Z</dcterms:created>
  <dcterms:modified xsi:type="dcterms:W3CDTF">2024-05-20T09:34:12Z</dcterms:modified>
</cp:coreProperties>
</file>