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678" r:id="rId2"/>
  </p:sldMasterIdLst>
  <p:notesMasterIdLst>
    <p:notesMasterId r:id="rId9"/>
  </p:notesMasterIdLst>
  <p:sldIdLst>
    <p:sldId id="4152" r:id="rId3"/>
    <p:sldId id="4246" r:id="rId4"/>
    <p:sldId id="4208" r:id="rId5"/>
    <p:sldId id="4247" r:id="rId6"/>
    <p:sldId id="4248" r:id="rId7"/>
    <p:sldId id="4217" r:id="rId8"/>
  </p:sldIdLst>
  <p:sldSz cx="12192000" cy="6858000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Roboto Black" panose="02000000000000000000" pitchFamily="2" charset="0"/>
      <p:regular r:id="rId14"/>
      <p:bold r:id="rId15"/>
      <p:boldItalic r:id="rId1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C1A"/>
    <a:srgbClr val="B4E0EB"/>
    <a:srgbClr val="B9E6FB"/>
    <a:srgbClr val="F7CB9E"/>
    <a:srgbClr val="71BDCB"/>
    <a:srgbClr val="706366"/>
    <a:srgbClr val="636F6D"/>
    <a:srgbClr val="8F9216"/>
    <a:srgbClr val="C1C51D"/>
    <a:srgbClr val="DCE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062" autoAdjust="0"/>
  </p:normalViewPr>
  <p:slideViewPr>
    <p:cSldViewPr snapToGrid="0">
      <p:cViewPr varScale="1">
        <p:scale>
          <a:sx n="75" d="100"/>
          <a:sy n="75" d="100"/>
        </p:scale>
        <p:origin x="9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đặt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71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</a:t>
            </a:r>
            <a:r>
              <a:rPr lang="vi-VN" baseline="0"/>
              <a:t>Giáo viên yêu cầu HS hoạt động nhóm đôi, kể cho bạn về 1 con vật mà em biết và nơi sống của con vật đó.</a:t>
            </a:r>
          </a:p>
          <a:p>
            <a:r>
              <a:rPr lang="vi-VN" baseline="0"/>
              <a:t>Giáo viên gọi 3-4 HS chia sẻ trước lớp và và từ đó dẫn dắt, nêu nhiệm vụ của bài học làm mô hình môi trường sống của</a:t>
            </a:r>
            <a:r>
              <a:rPr lang="en-US" baseline="0"/>
              <a:t> </a:t>
            </a:r>
            <a:r>
              <a:rPr lang="vi-VN" baseline="0"/>
              <a:t>động vật để giới thiệu về nơi sống của chúng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86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tổ chức cho học sinh làm việc nhóm đôi, gọi tên các con vật,</a:t>
            </a:r>
            <a:r>
              <a:rPr lang="en-US" baseline="0"/>
              <a:t> cho HS dự đoán xem các con vật vày sống ở đâu. </a:t>
            </a:r>
            <a:r>
              <a:rPr lang="en-US"/>
              <a:t>Sau đó</a:t>
            </a:r>
            <a:r>
              <a:rPr lang="en-US" baseline="0"/>
              <a:t> cGV đưa ra các phương án và cho HS nối con vât j và nơi sống của con vật với nhau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77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tổ chức cho học sinh làm việc nhóm đôi, gọi tên các con vật,</a:t>
            </a:r>
            <a:r>
              <a:rPr lang="en-US" baseline="0"/>
              <a:t> cho HS dự đoán xem các con vật vày sống ở đâu. </a:t>
            </a:r>
            <a:r>
              <a:rPr lang="en-US"/>
              <a:t>Sau đó</a:t>
            </a:r>
            <a:r>
              <a:rPr lang="en-US" baseline="0"/>
              <a:t> cGV đưa ra các phương án và cho HS nối con vât j và nơi sống của con vật với nhau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1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Trong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GV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xuyên</a:t>
            </a:r>
            <a:r>
              <a:rPr lang="en-US" dirty="0"/>
              <a:t>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HS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94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51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2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0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20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42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898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84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46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72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005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97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35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713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801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93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1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7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66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8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6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6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8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4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52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08258" y="0"/>
            <a:ext cx="1844922" cy="1457893"/>
            <a:chOff x="223610" y="-30871"/>
            <a:chExt cx="2179893" cy="1594314"/>
          </a:xfrm>
        </p:grpSpPr>
        <p:sp>
          <p:nvSpPr>
            <p:cNvPr id="4" name="Oval 3"/>
            <p:cNvSpPr/>
            <p:nvPr/>
          </p:nvSpPr>
          <p:spPr>
            <a:xfrm>
              <a:off x="426720" y="152426"/>
              <a:ext cx="1859280" cy="1254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10" y="-30871"/>
              <a:ext cx="2179893" cy="15943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2758221" y="177806"/>
            <a:ext cx="128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1500B4-2A13-B105-884B-9C3A22343CC6}"/>
              </a:ext>
            </a:extLst>
          </p:cNvPr>
          <p:cNvSpPr txBox="1"/>
          <p:nvPr/>
        </p:nvSpPr>
        <p:spPr>
          <a:xfrm>
            <a:off x="488594" y="5704945"/>
            <a:ext cx="105809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Tiết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6698" y="1094160"/>
            <a:ext cx="4211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6000" b="1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NƠI SỐNG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0082" y="2304981"/>
            <a:ext cx="3128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6000" b="1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ĐỘNG VẬT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238" y="2441402"/>
            <a:ext cx="2125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60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CỦA </a:t>
            </a:r>
            <a:endParaRPr lang="en-US" altLang="zh-CN" sz="6000" b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5105036" y="1700709"/>
            <a:ext cx="418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Bài hát nói về con vật gì?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452116" y="647741"/>
            <a:ext cx="539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THẢO LUẬN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82"/>
            <a:ext cx="1946787" cy="142382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189158" y="1269662"/>
            <a:ext cx="3183473" cy="318347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05036" y="2399734"/>
            <a:ext cx="418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Bài hát nói về con cá vàng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5947" y="4215158"/>
            <a:ext cx="418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 vàng sống ở đâu?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5947" y="4913520"/>
            <a:ext cx="418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 vàng sống dưới nước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2" t="419" r="128" b="-419"/>
          <a:stretch/>
        </p:blipFill>
        <p:spPr>
          <a:xfrm>
            <a:off x="8410048" y="3299682"/>
            <a:ext cx="3227676" cy="3227676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34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877961" y="931417"/>
            <a:ext cx="456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Kể tên một con vật mà em biết và nơi sống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của con vật đó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629096" y="250403"/>
            <a:ext cx="304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THẢO LUẬN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82"/>
            <a:ext cx="1946787" cy="142382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1" y="1942360"/>
            <a:ext cx="5247419" cy="363996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15" y="3305435"/>
            <a:ext cx="5247419" cy="341179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00" y="378272"/>
            <a:ext cx="5158407" cy="363996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34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946786" y="865624"/>
            <a:ext cx="817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Gọi tên các con vật và cho biết mỗi con vật sống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ở đâu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27950" y="250403"/>
            <a:ext cx="786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TÌM HIỂU NƠI SỐNG CỦA CÁC CON VẬT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82"/>
            <a:ext cx="1946787" cy="142382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7" y="2134020"/>
            <a:ext cx="2702899" cy="259443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7" r="727"/>
          <a:stretch/>
        </p:blipFill>
        <p:spPr>
          <a:xfrm>
            <a:off x="4742831" y="2116675"/>
            <a:ext cx="2702899" cy="254217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25" y="2134020"/>
            <a:ext cx="2702899" cy="258750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057971" y="1482162"/>
            <a:ext cx="17776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hà mã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275" y="1507459"/>
            <a:ext cx="17776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bò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2959" y="1482161"/>
            <a:ext cx="17776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chim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52959" y="5540444"/>
            <a:ext cx="1777630" cy="830997"/>
          </a:xfrm>
          <a:prstGeom prst="rect">
            <a:avLst/>
          </a:prstGeom>
          <a:solidFill>
            <a:srgbClr val="71BDCB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Sống ở đầm lầy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337" y="5540445"/>
            <a:ext cx="2467898" cy="830997"/>
          </a:xfrm>
          <a:prstGeom prst="rect">
            <a:avLst/>
          </a:prstGeom>
          <a:solidFill>
            <a:srgbClr val="71BDCB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Sống trên thảo nguyên/đồng cỏ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5465" y="5540444"/>
            <a:ext cx="1777630" cy="830997"/>
          </a:xfrm>
          <a:prstGeom prst="rect">
            <a:avLst/>
          </a:prstGeom>
          <a:solidFill>
            <a:srgbClr val="71BDCB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Sống </a:t>
            </a:r>
          </a:p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trên cây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922921" y="4788310"/>
            <a:ext cx="8418122" cy="727587"/>
          </a:xfrm>
          <a:custGeom>
            <a:avLst/>
            <a:gdLst>
              <a:gd name="connsiteX0" fmla="*/ 4202 w 8418122"/>
              <a:gd name="connsiteY0" fmla="*/ 0 h 727587"/>
              <a:gd name="connsiteX1" fmla="*/ 574473 w 8418122"/>
              <a:gd name="connsiteY1" fmla="*/ 403122 h 727587"/>
              <a:gd name="connsiteX2" fmla="*/ 3592976 w 8418122"/>
              <a:gd name="connsiteY2" fmla="*/ 363793 h 727587"/>
              <a:gd name="connsiteX3" fmla="*/ 6788460 w 8418122"/>
              <a:gd name="connsiteY3" fmla="*/ 344129 h 727587"/>
              <a:gd name="connsiteX4" fmla="*/ 8302627 w 8418122"/>
              <a:gd name="connsiteY4" fmla="*/ 344129 h 727587"/>
              <a:gd name="connsiteX5" fmla="*/ 8312460 w 8418122"/>
              <a:gd name="connsiteY5" fmla="*/ 727587 h 727587"/>
              <a:gd name="connsiteX6" fmla="*/ 8312460 w 8418122"/>
              <a:gd name="connsiteY6" fmla="*/ 727587 h 72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8122" h="727587">
                <a:moveTo>
                  <a:pt x="4202" y="0"/>
                </a:moveTo>
                <a:cubicBezTo>
                  <a:pt x="-9727" y="171245"/>
                  <a:pt x="-23656" y="342490"/>
                  <a:pt x="574473" y="403122"/>
                </a:cubicBezTo>
                <a:cubicBezTo>
                  <a:pt x="1172602" y="463754"/>
                  <a:pt x="3592976" y="363793"/>
                  <a:pt x="3592976" y="363793"/>
                </a:cubicBezTo>
                <a:lnTo>
                  <a:pt x="6788460" y="344129"/>
                </a:lnTo>
                <a:cubicBezTo>
                  <a:pt x="7573402" y="340852"/>
                  <a:pt x="8048627" y="280219"/>
                  <a:pt x="8302627" y="344129"/>
                </a:cubicBezTo>
                <a:cubicBezTo>
                  <a:pt x="8556627" y="408039"/>
                  <a:pt x="8312460" y="727587"/>
                  <a:pt x="8312460" y="727587"/>
                </a:cubicBezTo>
                <a:lnTo>
                  <a:pt x="8312460" y="727587"/>
                </a:lnTo>
              </a:path>
            </a:pathLst>
          </a:custGeom>
          <a:noFill/>
          <a:ln w="31750">
            <a:solidFill>
              <a:srgbClr val="C00000"/>
            </a:solidFill>
            <a:tailEnd type="diamond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830830" y="4748981"/>
            <a:ext cx="4571699" cy="776748"/>
          </a:xfrm>
          <a:custGeom>
            <a:avLst/>
            <a:gdLst>
              <a:gd name="connsiteX0" fmla="*/ 4571699 w 4571699"/>
              <a:gd name="connsiteY0" fmla="*/ 0 h 776748"/>
              <a:gd name="connsiteX1" fmla="*/ 4158744 w 4571699"/>
              <a:gd name="connsiteY1" fmla="*/ 452284 h 776748"/>
              <a:gd name="connsiteX2" fmla="*/ 2683905 w 4571699"/>
              <a:gd name="connsiteY2" fmla="*/ 481780 h 776748"/>
              <a:gd name="connsiteX3" fmla="*/ 343828 w 4571699"/>
              <a:gd name="connsiteY3" fmla="*/ 471948 h 776748"/>
              <a:gd name="connsiteX4" fmla="*/ 58693 w 4571699"/>
              <a:gd name="connsiteY4" fmla="*/ 776748 h 77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699" h="776748">
                <a:moveTo>
                  <a:pt x="4571699" y="0"/>
                </a:moveTo>
                <a:cubicBezTo>
                  <a:pt x="4522537" y="185993"/>
                  <a:pt x="4473376" y="371987"/>
                  <a:pt x="4158744" y="452284"/>
                </a:cubicBezTo>
                <a:cubicBezTo>
                  <a:pt x="3844112" y="532581"/>
                  <a:pt x="2683905" y="481780"/>
                  <a:pt x="2683905" y="481780"/>
                </a:cubicBezTo>
                <a:cubicBezTo>
                  <a:pt x="2048086" y="485057"/>
                  <a:pt x="781363" y="422787"/>
                  <a:pt x="343828" y="471948"/>
                </a:cubicBezTo>
                <a:cubicBezTo>
                  <a:pt x="-93707" y="521109"/>
                  <a:pt x="-17507" y="648928"/>
                  <a:pt x="58693" y="776748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diamond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815279" y="4709652"/>
            <a:ext cx="4292414" cy="855406"/>
          </a:xfrm>
          <a:custGeom>
            <a:avLst/>
            <a:gdLst>
              <a:gd name="connsiteX0" fmla="*/ 4280721 w 4292414"/>
              <a:gd name="connsiteY0" fmla="*/ 0 h 855406"/>
              <a:gd name="connsiteX1" fmla="*/ 3877598 w 4292414"/>
              <a:gd name="connsiteY1" fmla="*/ 314632 h 855406"/>
              <a:gd name="connsiteX2" fmla="*/ 1557186 w 4292414"/>
              <a:gd name="connsiteY2" fmla="*/ 324464 h 855406"/>
              <a:gd name="connsiteX3" fmla="*/ 200334 w 4292414"/>
              <a:gd name="connsiteY3" fmla="*/ 521109 h 855406"/>
              <a:gd name="connsiteX4" fmla="*/ 33186 w 4292414"/>
              <a:gd name="connsiteY4" fmla="*/ 855406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2414" h="855406">
                <a:moveTo>
                  <a:pt x="4280721" y="0"/>
                </a:moveTo>
                <a:cubicBezTo>
                  <a:pt x="4306120" y="130277"/>
                  <a:pt x="4331520" y="260555"/>
                  <a:pt x="3877598" y="314632"/>
                </a:cubicBezTo>
                <a:cubicBezTo>
                  <a:pt x="3423676" y="368709"/>
                  <a:pt x="2170063" y="290051"/>
                  <a:pt x="1557186" y="324464"/>
                </a:cubicBezTo>
                <a:cubicBezTo>
                  <a:pt x="944309" y="358877"/>
                  <a:pt x="454334" y="432619"/>
                  <a:pt x="200334" y="521109"/>
                </a:cubicBezTo>
                <a:cubicBezTo>
                  <a:pt x="-53666" y="609599"/>
                  <a:pt x="-10240" y="732502"/>
                  <a:pt x="33186" y="855406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diamond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4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946786" y="865624"/>
            <a:ext cx="817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Gọi tên các con vật và cho biết mỗi con vật sống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ở đâu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27950" y="250403"/>
            <a:ext cx="786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TÌM HIỂU NƠI SỐNG CỦA CÁC CON VẬT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82"/>
            <a:ext cx="1946787" cy="142382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7" y="2134020"/>
            <a:ext cx="2702899" cy="260004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85" y="2116675"/>
            <a:ext cx="2707771" cy="254217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589" y="2134020"/>
            <a:ext cx="2632371" cy="258750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057971" y="1482162"/>
            <a:ext cx="177763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cá sấu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5555" y="1462034"/>
            <a:ext cx="177763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ốc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2959" y="1482161"/>
            <a:ext cx="177763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Lạc đà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0827" y="5565058"/>
            <a:ext cx="2347133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Sống trên cỏ và sống dưới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nước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9163" y="5615861"/>
            <a:ext cx="1792232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Sống trên </a:t>
            </a:r>
          </a:p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 mạc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0184" y="5540444"/>
            <a:ext cx="2152911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n-NO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Sống trong hồ và trong rừng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Freeform 1"/>
          <p:cNvSpPr/>
          <p:nvPr/>
        </p:nvSpPr>
        <p:spPr>
          <a:xfrm flipH="1">
            <a:off x="1946786" y="4799718"/>
            <a:ext cx="8418122" cy="727587"/>
          </a:xfrm>
          <a:custGeom>
            <a:avLst/>
            <a:gdLst>
              <a:gd name="connsiteX0" fmla="*/ 4202 w 8418122"/>
              <a:gd name="connsiteY0" fmla="*/ 0 h 727587"/>
              <a:gd name="connsiteX1" fmla="*/ 574473 w 8418122"/>
              <a:gd name="connsiteY1" fmla="*/ 403122 h 727587"/>
              <a:gd name="connsiteX2" fmla="*/ 3592976 w 8418122"/>
              <a:gd name="connsiteY2" fmla="*/ 363793 h 727587"/>
              <a:gd name="connsiteX3" fmla="*/ 6788460 w 8418122"/>
              <a:gd name="connsiteY3" fmla="*/ 344129 h 727587"/>
              <a:gd name="connsiteX4" fmla="*/ 8302627 w 8418122"/>
              <a:gd name="connsiteY4" fmla="*/ 344129 h 727587"/>
              <a:gd name="connsiteX5" fmla="*/ 8312460 w 8418122"/>
              <a:gd name="connsiteY5" fmla="*/ 727587 h 727587"/>
              <a:gd name="connsiteX6" fmla="*/ 8312460 w 8418122"/>
              <a:gd name="connsiteY6" fmla="*/ 727587 h 72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8122" h="727587">
                <a:moveTo>
                  <a:pt x="4202" y="0"/>
                </a:moveTo>
                <a:cubicBezTo>
                  <a:pt x="-9727" y="171245"/>
                  <a:pt x="-23656" y="342490"/>
                  <a:pt x="574473" y="403122"/>
                </a:cubicBezTo>
                <a:cubicBezTo>
                  <a:pt x="1172602" y="463754"/>
                  <a:pt x="3592976" y="363793"/>
                  <a:pt x="3592976" y="363793"/>
                </a:cubicBezTo>
                <a:lnTo>
                  <a:pt x="6788460" y="344129"/>
                </a:lnTo>
                <a:cubicBezTo>
                  <a:pt x="7573402" y="340852"/>
                  <a:pt x="8048627" y="280219"/>
                  <a:pt x="8302627" y="344129"/>
                </a:cubicBezTo>
                <a:cubicBezTo>
                  <a:pt x="8556627" y="408039"/>
                  <a:pt x="8312460" y="727587"/>
                  <a:pt x="8312460" y="727587"/>
                </a:cubicBezTo>
                <a:lnTo>
                  <a:pt x="8312460" y="727587"/>
                </a:lnTo>
              </a:path>
            </a:pathLst>
          </a:custGeom>
          <a:noFill/>
          <a:ln w="31750">
            <a:solidFill>
              <a:srgbClr val="C00000"/>
            </a:solidFill>
            <a:tailEnd type="diamond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flipH="1">
            <a:off x="1650889" y="4704703"/>
            <a:ext cx="4571699" cy="776748"/>
          </a:xfrm>
          <a:custGeom>
            <a:avLst/>
            <a:gdLst>
              <a:gd name="connsiteX0" fmla="*/ 4571699 w 4571699"/>
              <a:gd name="connsiteY0" fmla="*/ 0 h 776748"/>
              <a:gd name="connsiteX1" fmla="*/ 4158744 w 4571699"/>
              <a:gd name="connsiteY1" fmla="*/ 452284 h 776748"/>
              <a:gd name="connsiteX2" fmla="*/ 2683905 w 4571699"/>
              <a:gd name="connsiteY2" fmla="*/ 481780 h 776748"/>
              <a:gd name="connsiteX3" fmla="*/ 343828 w 4571699"/>
              <a:gd name="connsiteY3" fmla="*/ 471948 h 776748"/>
              <a:gd name="connsiteX4" fmla="*/ 58693 w 4571699"/>
              <a:gd name="connsiteY4" fmla="*/ 776748 h 77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699" h="776748">
                <a:moveTo>
                  <a:pt x="4571699" y="0"/>
                </a:moveTo>
                <a:cubicBezTo>
                  <a:pt x="4522537" y="185993"/>
                  <a:pt x="4473376" y="371987"/>
                  <a:pt x="4158744" y="452284"/>
                </a:cubicBezTo>
                <a:cubicBezTo>
                  <a:pt x="3844112" y="532581"/>
                  <a:pt x="2683905" y="481780"/>
                  <a:pt x="2683905" y="481780"/>
                </a:cubicBezTo>
                <a:cubicBezTo>
                  <a:pt x="2048086" y="485057"/>
                  <a:pt x="781363" y="422787"/>
                  <a:pt x="343828" y="471948"/>
                </a:cubicBezTo>
                <a:cubicBezTo>
                  <a:pt x="-93707" y="521109"/>
                  <a:pt x="-17507" y="648928"/>
                  <a:pt x="58693" y="776748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diamond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flipH="1">
            <a:off x="6001237" y="4665374"/>
            <a:ext cx="4292414" cy="855406"/>
          </a:xfrm>
          <a:custGeom>
            <a:avLst/>
            <a:gdLst>
              <a:gd name="connsiteX0" fmla="*/ 4280721 w 4292414"/>
              <a:gd name="connsiteY0" fmla="*/ 0 h 855406"/>
              <a:gd name="connsiteX1" fmla="*/ 3877598 w 4292414"/>
              <a:gd name="connsiteY1" fmla="*/ 314632 h 855406"/>
              <a:gd name="connsiteX2" fmla="*/ 1557186 w 4292414"/>
              <a:gd name="connsiteY2" fmla="*/ 324464 h 855406"/>
              <a:gd name="connsiteX3" fmla="*/ 200334 w 4292414"/>
              <a:gd name="connsiteY3" fmla="*/ 521109 h 855406"/>
              <a:gd name="connsiteX4" fmla="*/ 33186 w 4292414"/>
              <a:gd name="connsiteY4" fmla="*/ 855406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2414" h="855406">
                <a:moveTo>
                  <a:pt x="4280721" y="0"/>
                </a:moveTo>
                <a:cubicBezTo>
                  <a:pt x="4306120" y="130277"/>
                  <a:pt x="4331520" y="260555"/>
                  <a:pt x="3877598" y="314632"/>
                </a:cubicBezTo>
                <a:cubicBezTo>
                  <a:pt x="3423676" y="368709"/>
                  <a:pt x="2170063" y="290051"/>
                  <a:pt x="1557186" y="324464"/>
                </a:cubicBezTo>
                <a:cubicBezTo>
                  <a:pt x="944309" y="358877"/>
                  <a:pt x="454334" y="432619"/>
                  <a:pt x="200334" y="521109"/>
                </a:cubicBezTo>
                <a:cubicBezTo>
                  <a:pt x="-53666" y="609599"/>
                  <a:pt x="-10240" y="732502"/>
                  <a:pt x="33186" y="855406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diamond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2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34" y="2522362"/>
            <a:ext cx="2398474" cy="3929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036911" y="2871004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BIỆT CÁC 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1" y="199042"/>
            <a:ext cx="2521417" cy="18440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5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3.33333E-6 L -2.70833E-6 -0.07223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3770</TotalTime>
  <Words>356</Words>
  <Application>Microsoft Office PowerPoint</Application>
  <PresentationFormat>Widescreen</PresentationFormat>
  <Paragraphs>42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Arial</vt:lpstr>
      <vt:lpstr>Roboto Black</vt:lpstr>
      <vt:lpstr>Roboto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Tan</cp:lastModifiedBy>
  <cp:revision>193</cp:revision>
  <dcterms:created xsi:type="dcterms:W3CDTF">2023-04-01T23:44:56Z</dcterms:created>
  <dcterms:modified xsi:type="dcterms:W3CDTF">2024-05-20T07:46:08Z</dcterms:modified>
</cp:coreProperties>
</file>