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 id="2147483738" r:id="rId4"/>
  </p:sldMasterIdLst>
  <p:notesMasterIdLst>
    <p:notesMasterId r:id="rId28"/>
  </p:notesMasterIdLst>
  <p:sldIdLst>
    <p:sldId id="4247" r:id="rId5"/>
    <p:sldId id="4259" r:id="rId6"/>
    <p:sldId id="4261" r:id="rId7"/>
    <p:sldId id="4248" r:id="rId8"/>
    <p:sldId id="4257" r:id="rId9"/>
    <p:sldId id="4260" r:id="rId10"/>
    <p:sldId id="4263" r:id="rId11"/>
    <p:sldId id="4254" r:id="rId12"/>
    <p:sldId id="4255" r:id="rId13"/>
    <p:sldId id="4231" r:id="rId14"/>
    <p:sldId id="4232" r:id="rId15"/>
    <p:sldId id="4264" r:id="rId16"/>
    <p:sldId id="4234" r:id="rId17"/>
    <p:sldId id="4235" r:id="rId18"/>
    <p:sldId id="4236" r:id="rId19"/>
    <p:sldId id="4237" r:id="rId20"/>
    <p:sldId id="4238" r:id="rId21"/>
    <p:sldId id="4239" r:id="rId22"/>
    <p:sldId id="4241" r:id="rId23"/>
    <p:sldId id="4242" r:id="rId24"/>
    <p:sldId id="4243" r:id="rId25"/>
    <p:sldId id="4244" r:id="rId26"/>
    <p:sldId id="4245"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Pangolin" panose="020B0604020202020204" charset="0"/>
      <p:regular r:id="rId35"/>
    </p:embeddedFont>
    <p:embeddedFont>
      <p:font typeface="Roboto" panose="02000000000000000000" pitchFamily="2" charset="0"/>
      <p:regular r:id="rId36"/>
      <p:bold r:id="rId37"/>
      <p:italic r:id="rId38"/>
      <p:boldItalic r:id="rId39"/>
    </p:embeddedFont>
    <p:embeddedFont>
      <p:font typeface="Roboto Black" panose="02000000000000000000" pitchFamily="2" charset="0"/>
      <p:bold r:id="rId40"/>
      <p:boldItalic r:id="rId4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353"/>
    <a:srgbClr val="FFFFFF"/>
    <a:srgbClr val="FF8B8B"/>
    <a:srgbClr val="E0444B"/>
    <a:srgbClr val="D1232A"/>
    <a:srgbClr val="49C5CF"/>
    <a:srgbClr val="7DD6DD"/>
    <a:srgbClr val="2FAAB2"/>
    <a:srgbClr val="CA4132"/>
    <a:srgbClr val="C33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24" autoAdjust="0"/>
  </p:normalViewPr>
  <p:slideViewPr>
    <p:cSldViewPr snapToGrid="0">
      <p:cViewPr>
        <p:scale>
          <a:sx n="66" d="100"/>
          <a:sy n="66" d="100"/>
        </p:scale>
        <p:origin x="2310" y="816"/>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09/08/2023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phát biểu ý kiến các bạn khác bổ sung thêm. GV bấm vào ô số để hiện tên hình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271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trên</a:t>
            </a:r>
            <a:r>
              <a:rPr lang="en-US" baseline="0">
                <a:latin typeface="Times New Roman" panose="02020603050405020304" pitchFamily="18" charset="0"/>
                <a:cs typeface="Times New Roman" panose="02020603050405020304" pitchFamily="18" charset="0"/>
              </a:rPr>
              <a:t> đưa ra ý tưởng của nhóm. GV chiếu tiêu chí sản phẩm và yêu cầu nội dung thảo luận của học sinh bám sát với các tiêu chí đó.</a:t>
            </a:r>
          </a:p>
          <a:p>
            <a:r>
              <a:rPr lang="en-US" baseline="0">
                <a:latin typeface="Times New Roman" panose="02020603050405020304" pitchFamily="18" charset="0"/>
                <a:cs typeface="Times New Roman" panose="02020603050405020304" pitchFamily="18" charset="0"/>
              </a:rPr>
              <a:t>- Nhóm sẽ xếp những hình gì? Cần sử dụng hình khối gì? Bao nhiêu khối hình mỗi loại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318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trên</a:t>
            </a:r>
            <a:r>
              <a:rPr lang="en-US" baseline="0">
                <a:latin typeface="Times New Roman" panose="02020603050405020304" pitchFamily="18" charset="0"/>
                <a:cs typeface="Times New Roman" panose="02020603050405020304" pitchFamily="18" charset="0"/>
              </a:rPr>
              <a:t> và lựa chọn ý tưởng để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03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600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611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1957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418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1061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1168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055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trình</a:t>
            </a:r>
            <a:r>
              <a:rPr lang="en-US" baseline="0">
                <a:latin typeface="Times New Roman" panose="02020603050405020304" pitchFamily="18" charset="0"/>
                <a:cs typeface="Times New Roman" panose="02020603050405020304" pitchFamily="18" charset="0"/>
              </a:rPr>
              <a:t> bày, thuyết minh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5449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phát biểu ý kiến các bạn khác bổ sung thêm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7164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HS giới</a:t>
            </a:r>
            <a:r>
              <a:rPr lang="en-US" baseline="0">
                <a:latin typeface="Times New Roman" panose="02020603050405020304" pitchFamily="18" charset="0"/>
                <a:cs typeface="Times New Roman" panose="02020603050405020304" pitchFamily="18" charset="0"/>
              </a:rPr>
              <a:t> thiệu sản phẩm theo gợi ý</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2160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đi</a:t>
            </a:r>
            <a:r>
              <a:rPr lang="en-US" dirty="0"/>
              <a:t> </a:t>
            </a:r>
            <a:r>
              <a:rPr lang="en-US" dirty="0" err="1"/>
              <a:t>vòng</a:t>
            </a:r>
            <a:r>
              <a:rPr lang="en-US" dirty="0"/>
              <a:t> </a:t>
            </a:r>
            <a:r>
              <a:rPr lang="en-US" dirty="0" err="1"/>
              <a:t>quanh</a:t>
            </a:r>
            <a:r>
              <a:rPr lang="en-US" dirty="0"/>
              <a:t> </a:t>
            </a:r>
            <a:r>
              <a:rPr lang="en-US" err="1"/>
              <a:t>xem</a:t>
            </a:r>
            <a:r>
              <a:rPr lang="en-US"/>
              <a:t> các sản</a:t>
            </a:r>
            <a:r>
              <a:rPr lang="en-US" baseline="0"/>
              <a:t> phẩm </a:t>
            </a:r>
            <a:r>
              <a:rPr lang="en-US"/>
              <a:t>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453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64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học sinh xem video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209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phát biểu ý kiến các bạn khác bổ sung thêm</a:t>
            </a:r>
          </a:p>
          <a:p>
            <a:pPr algn="just">
              <a:lnSpc>
                <a:spcPct val="120000"/>
              </a:lnSpc>
            </a:pPr>
            <a:r>
              <a:rPr lang="pt-BR" sz="1800">
                <a:effectLst/>
                <a:latin typeface="Times New Roman" panose="02020603050405020304" pitchFamily="18" charset="0"/>
                <a:ea typeface="Calibri" panose="020F0502020204030204" pitchFamily="34" charset="0"/>
                <a:cs typeface="Times New Roman" panose="02020603050405020304" pitchFamily="18" charset="0"/>
              </a:rPr>
              <a:t>– GV dẫn dắt: Như vậy các em thấy: các hình khối mà chúng ta đã học xuất hiện rất nhiều trong thực tế, từ những đồ vật thật, đến những tác phẩm nghệ thuật, và còn cả trong các trò chơi xếp hình của các bạn nhỏ,... Trong bài học ngày hôm nay, chúng mình cùng tạo một sản phẩm từ những hình khối đã học giống các bạn nhé.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69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trả lời, bấm vào hình để di chuyển tên về hình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624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771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a:t>
            </a:r>
            <a:r>
              <a:rPr lang="vi-VN"/>
              <a:t>bị </a:t>
            </a:r>
            <a:r>
              <a:rPr lang="en-US"/>
              <a:t>dụng cụ và </a:t>
            </a:r>
            <a:r>
              <a:rPr lang="vi-VN"/>
              <a:t>vật </a:t>
            </a:r>
            <a:r>
              <a:rPr lang="vi-VN" dirty="0"/>
              <a:t>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5802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08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err="1"/>
              <a:t>hành</a:t>
            </a:r>
            <a:r>
              <a:rPr lang="en-US"/>
              <a:t> làm</a:t>
            </a:r>
            <a:r>
              <a:rPr lang="vi-VN"/>
              <a:t> </a:t>
            </a:r>
            <a:r>
              <a:rPr lang="en-US"/>
              <a:t>mô</a:t>
            </a:r>
            <a:r>
              <a:rPr lang="en-US" baseline="0"/>
              <a:t> hình thành phố hình học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663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0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1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98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229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86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816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11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01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761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043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58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639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26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53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931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563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969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46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636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66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94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08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15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653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105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1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409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611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517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323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814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227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573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324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974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83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184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2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49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5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21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40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6415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9169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CD175D0-1594-4CAE-A99E-4254893D31E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325A04-E8E8-4091-8B02-D48C0638D8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00415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2464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14.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11.jpe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34.xml"/><Relationship Id="rId5" Type="http://schemas.microsoft.com/office/2007/relationships/media" Target="../media/media3.mp3"/><Relationship Id="rId15" Type="http://schemas.openxmlformats.org/officeDocument/2006/relationships/image" Target="../media/image7.png"/><Relationship Id="rId10" Type="http://schemas.openxmlformats.org/officeDocument/2006/relationships/video" Target="../media/media5.mp4"/><Relationship Id="rId4" Type="http://schemas.openxmlformats.org/officeDocument/2006/relationships/audio" Target="../media/media2.mp3"/><Relationship Id="rId9" Type="http://schemas.microsoft.com/office/2007/relationships/media" Target="../media/media5.mp4"/><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70494"/>
            <a:ext cx="2179893" cy="1594314"/>
            <a:chOff x="223610" y="-30871"/>
            <a:chExt cx="2179893" cy="1594314"/>
          </a:xfrm>
        </p:grpSpPr>
        <p:sp>
          <p:nvSpPr>
            <p:cNvPr id="4" name="Oval 3"/>
            <p:cNvSpPr/>
            <p:nvPr/>
          </p:nvSpPr>
          <p:spPr>
            <a:xfrm>
              <a:off x="426720" y="152426"/>
              <a:ext cx="1859280" cy="1254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10" y="-30871"/>
              <a:ext cx="2179893" cy="1594314"/>
            </a:xfrm>
            <a:prstGeom prst="rect">
              <a:avLst/>
            </a:prstGeom>
            <a:ln>
              <a:noFill/>
            </a:ln>
          </p:spPr>
        </p:pic>
      </p:grpSp>
      <p:sp>
        <p:nvSpPr>
          <p:cNvPr id="40" name="TextBox 39">
            <a:extLst>
              <a:ext uri="{FF2B5EF4-FFF2-40B4-BE49-F238E27FC236}">
                <a16:creationId xmlns:a16="http://schemas.microsoft.com/office/drawing/2014/main" id="{DA14CBFD-2C6F-E4A0-F468-3C5C731B2275}"/>
              </a:ext>
            </a:extLst>
          </p:cNvPr>
          <p:cNvSpPr txBox="1"/>
          <p:nvPr/>
        </p:nvSpPr>
        <p:spPr>
          <a:xfrm>
            <a:off x="3289163" y="966338"/>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9</a:t>
            </a:r>
          </a:p>
        </p:txBody>
      </p:sp>
      <p:grpSp>
        <p:nvGrpSpPr>
          <p:cNvPr id="5" name="Group 4"/>
          <p:cNvGrpSpPr/>
          <p:nvPr/>
        </p:nvGrpSpPr>
        <p:grpSpPr>
          <a:xfrm>
            <a:off x="6184490" y="5909187"/>
            <a:ext cx="1199536" cy="707923"/>
            <a:chOff x="6184490" y="5909187"/>
            <a:chExt cx="1199536" cy="707923"/>
          </a:xfrm>
        </p:grpSpPr>
        <p:sp>
          <p:nvSpPr>
            <p:cNvPr id="2" name="Rounded Rectangle 1"/>
            <p:cNvSpPr/>
            <p:nvPr/>
          </p:nvSpPr>
          <p:spPr>
            <a:xfrm>
              <a:off x="6184490" y="5909187"/>
              <a:ext cx="1199536" cy="707923"/>
            </a:xfrm>
            <a:prstGeom prst="roundRect">
              <a:avLst/>
            </a:prstGeom>
            <a:solidFill>
              <a:srgbClr val="D24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325936" y="603231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153873" y="2464584"/>
            <a:ext cx="6106710" cy="2862322"/>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TRẢI NGHIỆM THÀNH PHỐ</a:t>
            </a:r>
          </a:p>
          <a:p>
            <a:pPr lvl="0" algn="ctr">
              <a:defRPr/>
            </a:pPr>
            <a:r>
              <a:rPr lang="en-US" altLang="zh-CN" sz="6000" b="1">
                <a:solidFill>
                  <a:srgbClr val="002060"/>
                </a:solidFill>
                <a:latin typeface="Roboto Black" panose="02000000000000000000" pitchFamily="2" charset="0"/>
                <a:ea typeface="Roboto Black" panose="02000000000000000000" pitchFamily="2" charset="0"/>
              </a:rPr>
              <a:t>HÌNH HỌC</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32229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5407" r="12947" b="6047"/>
          <a:stretch/>
        </p:blipFill>
        <p:spPr>
          <a:xfrm>
            <a:off x="4606723" y="1977472"/>
            <a:ext cx="5312781" cy="4585374"/>
          </a:xfrm>
          <a:prstGeom prst="rect">
            <a:avLst/>
          </a:prstGeom>
        </p:spPr>
      </p:pic>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794562" y="6114276"/>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endParaRPr>
          </a:p>
        </p:txBody>
      </p:sp>
      <p:sp>
        <p:nvSpPr>
          <p:cNvPr id="22" name="TextBox 21">
            <a:extLst>
              <a:ext uri="{FF2B5EF4-FFF2-40B4-BE49-F238E27FC236}">
                <a16:creationId xmlns:a16="http://schemas.microsoft.com/office/drawing/2014/main" id="{DA14CBFD-2C6F-E4A0-F468-3C5C731B2275}"/>
              </a:ext>
            </a:extLst>
          </p:cNvPr>
          <p:cNvSpPr txBox="1"/>
          <p:nvPr/>
        </p:nvSpPr>
        <p:spPr>
          <a:xfrm>
            <a:off x="2309515" y="2747575"/>
            <a:ext cx="2019538"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9</a:t>
            </a:r>
          </a:p>
        </p:txBody>
      </p:sp>
      <p:sp>
        <p:nvSpPr>
          <p:cNvPr id="23" name="TextBox 22"/>
          <p:cNvSpPr txBox="1"/>
          <p:nvPr/>
        </p:nvSpPr>
        <p:spPr>
          <a:xfrm>
            <a:off x="1117836" y="263592"/>
            <a:ext cx="110988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noProof="0" dirty="0">
                <a:solidFill>
                  <a:srgbClr val="002060"/>
                </a:solidFill>
                <a:latin typeface="Roboto Black" panose="02000000000000000000" pitchFamily="2" charset="0"/>
                <a:ea typeface="Roboto Black" panose="02000000000000000000" pitchFamily="2" charset="0"/>
              </a:rPr>
              <a:t>TRẢI </a:t>
            </a:r>
            <a:r>
              <a:rPr lang="en-US" altLang="zh-CN" sz="6000" b="1" noProof="0">
                <a:solidFill>
                  <a:srgbClr val="002060"/>
                </a:solidFill>
                <a:latin typeface="Roboto Black" panose="02000000000000000000" pitchFamily="2" charset="0"/>
                <a:ea typeface="Roboto Black" panose="02000000000000000000" pitchFamily="2" charset="0"/>
              </a:rPr>
              <a:t>NGHIỆM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noProof="0">
                <a:solidFill>
                  <a:srgbClr val="002060"/>
                </a:solidFill>
                <a:latin typeface="Roboto Black" panose="02000000000000000000" pitchFamily="2" charset="0"/>
                <a:ea typeface="Roboto Black" panose="02000000000000000000" pitchFamily="2" charset="0"/>
              </a:rPr>
              <a:t>THÀNH </a:t>
            </a:r>
            <a:r>
              <a:rPr lang="en-US" altLang="zh-CN" sz="6000" b="1" noProof="0" dirty="0">
                <a:solidFill>
                  <a:srgbClr val="002060"/>
                </a:solidFill>
                <a:latin typeface="Roboto Black" panose="02000000000000000000" pitchFamily="2" charset="0"/>
                <a:ea typeface="Roboto Black" panose="02000000000000000000" pitchFamily="2" charset="0"/>
              </a:rPr>
              <a:t>PHỐ HÌNH HỌC</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21828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333500" y="1799222"/>
            <a:ext cx="99280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Thảo luận và chia</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 </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sẻ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ý tưởng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 làm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mô hình thành phố hình học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2232947" y="496365"/>
            <a:ext cx="694851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LÀM </a:t>
            </a:r>
            <a:r>
              <a:rPr lang="vi-VN" altLang="zh-CN" sz="3200" b="1" dirty="0">
                <a:solidFill>
                  <a:srgbClr val="002060"/>
                </a:solidFill>
                <a:latin typeface="Roboto Black" panose="02000000000000000000" pitchFamily="2" charset="0"/>
                <a:ea typeface="Roboto Black" panose="02000000000000000000" pitchFamily="2" charset="0"/>
              </a:rPr>
              <a:t>MÔ HÌNH THÀNH PHỐ HÌNH HỌC</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
        <p:nvSpPr>
          <p:cNvPr id="2" name="Rectangle 1">
            <a:extLst>
              <a:ext uri="{FF2B5EF4-FFF2-40B4-BE49-F238E27FC236}">
                <a16:creationId xmlns:a16="http://schemas.microsoft.com/office/drawing/2014/main" id="{3E5E5215-64B0-C685-B9D2-485E245CDF59}"/>
              </a:ext>
            </a:extLst>
          </p:cNvPr>
          <p:cNvSpPr/>
          <p:nvPr/>
        </p:nvSpPr>
        <p:spPr>
          <a:xfrm>
            <a:off x="595789" y="3549297"/>
            <a:ext cx="6724498" cy="2422955"/>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68DC2A-1E90-2CD6-9E06-1E2378FDBDC4}"/>
              </a:ext>
            </a:extLst>
          </p:cNvPr>
          <p:cNvSpPr/>
          <p:nvPr/>
        </p:nvSpPr>
        <p:spPr>
          <a:xfrm rot="157239">
            <a:off x="8217929" y="3294474"/>
            <a:ext cx="3307555" cy="3150685"/>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61C0438-5DA6-E099-30CF-BB38B6AA5ED3}"/>
              </a:ext>
            </a:extLst>
          </p:cNvPr>
          <p:cNvSpPr txBox="1"/>
          <p:nvPr/>
        </p:nvSpPr>
        <p:spPr>
          <a:xfrm>
            <a:off x="323500" y="2951656"/>
            <a:ext cx="34123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8" name="TextBox 7">
            <a:extLst>
              <a:ext uri="{FF2B5EF4-FFF2-40B4-BE49-F238E27FC236}">
                <a16:creationId xmlns:a16="http://schemas.microsoft.com/office/drawing/2014/main" id="{70B6EA34-A3CE-A7E6-18EB-E85C852D06F2}"/>
              </a:ext>
            </a:extLst>
          </p:cNvPr>
          <p:cNvSpPr txBox="1"/>
          <p:nvPr/>
        </p:nvSpPr>
        <p:spPr>
          <a:xfrm>
            <a:off x="582098" y="3750296"/>
            <a:ext cx="6724498" cy="2308324"/>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Mô</a:t>
            </a:r>
            <a:r>
              <a:rPr kumimoji="0" lang="vi-VN"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hình thành phố hình học được lắp ghép từ những đồ vật có dạng khối lập phương, khối hộp chữ nhật, khối trụ, </a:t>
            </a:r>
            <a:r>
              <a:rPr kumimoji="0" lang="vi-VN"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khối cầu</a:t>
            </a:r>
            <a:endPar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endParaRPr>
          </a:p>
          <a:p>
            <a:pPr marL="342900" indent="-342900">
              <a:buFont typeface="Wingdings" panose="05000000000000000000" pitchFamily="2" charset="2"/>
              <a:buChar char="ü"/>
              <a:defRPr/>
            </a:pPr>
            <a:r>
              <a:rPr lang="vi-VN" altLang="zh-CN" sz="2400">
                <a:solidFill>
                  <a:srgbClr val="002060"/>
                </a:solidFill>
                <a:latin typeface="Roboto" panose="02000000000000000000" pitchFamily="2" charset="0"/>
                <a:ea typeface="Roboto" panose="02000000000000000000" pitchFamily="2" charset="0"/>
              </a:rPr>
              <a:t>Đảm bảo tính thẩm mĩ, hài hoà về màu sắc, cân đối về hình dáng</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0A2BE0C3-8C60-9E22-4D3D-9036256D9C8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965" t="15865" r="23374" b="14767"/>
          <a:stretch/>
        </p:blipFill>
        <p:spPr>
          <a:xfrm>
            <a:off x="8283840" y="3551406"/>
            <a:ext cx="3175732" cy="2636820"/>
          </a:xfrm>
          <a:prstGeom prst="rect">
            <a:avLst/>
          </a:prstGeom>
        </p:spPr>
      </p:pic>
    </p:spTree>
    <p:extLst>
      <p:ext uri="{BB962C8B-B14F-4D97-AF65-F5344CB8AC3E}">
        <p14:creationId xmlns:p14="http://schemas.microsoft.com/office/powerpoint/2010/main" val="37075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down)">
                                      <p:cBhvr>
                                        <p:cTn id="11" dur="500"/>
                                        <p:tgtEl>
                                          <p:spTgt spid="1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2" grpId="0" animBg="1"/>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96378" y="3351210"/>
            <a:ext cx="3374379" cy="3405696"/>
          </a:xfrm>
          <a:prstGeom prst="rect">
            <a:avLst/>
          </a:prstGeom>
        </p:spPr>
      </p:pic>
      <p:sp>
        <p:nvSpPr>
          <p:cNvPr id="117" name="TextBox 116"/>
          <p:cNvSpPr txBox="1"/>
          <p:nvPr/>
        </p:nvSpPr>
        <p:spPr>
          <a:xfrm>
            <a:off x="2232946" y="341038"/>
            <a:ext cx="694851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LỰA</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TƯỞNG VÀ CÁCH LÀM </a:t>
            </a:r>
            <a:r>
              <a:rPr lang="vi-VN" altLang="zh-CN" sz="3200" b="1" dirty="0">
                <a:solidFill>
                  <a:srgbClr val="002060"/>
                </a:solidFill>
                <a:latin typeface="Roboto Black" panose="02000000000000000000" pitchFamily="2" charset="0"/>
                <a:ea typeface="Roboto Black" panose="02000000000000000000" pitchFamily="2" charset="0"/>
              </a:rPr>
              <a:t>MÔ HÌNH THÀNH PHỐ HÌNH HỌC</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12" name="Picture 11"/>
          <p:cNvPicPr>
            <a:picLocks noChangeAspect="1"/>
          </p:cNvPicPr>
          <p:nvPr/>
        </p:nvPicPr>
        <p:blipFill>
          <a:blip r:embed="rId5"/>
          <a:stretch>
            <a:fillRect/>
          </a:stretch>
        </p:blipFill>
        <p:spPr>
          <a:xfrm>
            <a:off x="177552" y="2499902"/>
            <a:ext cx="4782696" cy="2299625"/>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6"/>
          <a:stretch>
            <a:fillRect/>
          </a:stretch>
        </p:blipFill>
        <p:spPr>
          <a:xfrm>
            <a:off x="8109653" y="1663246"/>
            <a:ext cx="3580439" cy="35593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179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1"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82375" y="1931901"/>
            <a:ext cx="37582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Vẽ ý tưởng của nhóm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3</a:t>
            </a:r>
          </a:p>
        </p:txBody>
      </p:sp>
      <p:sp>
        <p:nvSpPr>
          <p:cNvPr id="9" name="TextBox 8"/>
          <p:cNvSpPr txBox="1"/>
          <p:nvPr/>
        </p:nvSpPr>
        <p:spPr>
          <a:xfrm>
            <a:off x="5287260" y="1663246"/>
            <a:ext cx="6193540" cy="40934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Tên</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thành phố của em</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Thành</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phố của em gồm những mô hình gì</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Mỗi</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mô hình sử dụng hình khối gì? Số lượng là bao nhiêu?</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defRPr/>
            </a:pPr>
            <a:r>
              <a:rPr kumimoji="0" lang="en-US" altLang="zh-C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r>
              <a:rPr kumimoji="0" lang="vi-VN" altLang="zh-C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đã</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sử dụng tất cả </a:t>
            </a:r>
            <a:r>
              <a:rPr lang="en-US" altLang="zh-CN" sz="2000">
                <a:solidFill>
                  <a:srgbClr val="002060"/>
                </a:solidFill>
                <a:latin typeface="Roboto" panose="02000000000000000000" pitchFamily="2" charset="0"/>
                <a:ea typeface="Roboto" panose="02000000000000000000" pitchFamily="2" charset="0"/>
              </a:rPr>
              <a:t>bao nhiêu khối hình cho s</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ản phẩm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của</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mình?</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000" b="1">
                <a:solidFill>
                  <a:srgbClr val="002060"/>
                </a:solidFill>
                <a:latin typeface="Roboto" panose="02000000000000000000" pitchFamily="2" charset="0"/>
                <a:ea typeface="Roboto" panose="02000000000000000000" pitchFamily="2" charset="0"/>
              </a:rPr>
              <a:t>4. </a:t>
            </a:r>
            <a:r>
              <a:rPr lang="en-US" altLang="zh-CN" sz="2000">
                <a:solidFill>
                  <a:srgbClr val="002060"/>
                </a:solidFill>
                <a:latin typeface="Roboto" panose="02000000000000000000" pitchFamily="2" charset="0"/>
                <a:ea typeface="Roboto" panose="02000000000000000000" pitchFamily="2" charset="0"/>
              </a:rPr>
              <a:t>Em hãy mô tả hoạt động của thành phố.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2" name="Picture 1"/>
          <p:cNvPicPr>
            <a:picLocks noChangeAspect="1"/>
          </p:cNvPicPr>
          <p:nvPr/>
        </p:nvPicPr>
        <p:blipFill rotWithShape="1">
          <a:blip r:embed="rId4" cstate="hq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8268" t="14683" r="7424" b="10548"/>
          <a:stretch/>
        </p:blipFill>
        <p:spPr>
          <a:xfrm>
            <a:off x="305614" y="2526687"/>
            <a:ext cx="4745620" cy="3156622"/>
          </a:xfrm>
          <a:prstGeom prst="rect">
            <a:avLst/>
          </a:prstGeom>
        </p:spPr>
      </p:pic>
    </p:spTree>
    <p:extLst>
      <p:ext uri="{BB962C8B-B14F-4D97-AF65-F5344CB8AC3E}">
        <p14:creationId xmlns:p14="http://schemas.microsoft.com/office/powerpoint/2010/main" val="3501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35253" y="720289"/>
            <a:ext cx="7799839" cy="584775"/>
          </a:xfrm>
          <a:prstGeom prst="rect">
            <a:avLst/>
          </a:prstGeom>
          <a:noFill/>
        </p:spPr>
        <p:txBody>
          <a:bodyPr wrap="square" rtlCol="0">
            <a:spAutoFit/>
          </a:bodyPr>
          <a:lstStyle/>
          <a:p>
            <a:pPr lvl="0" algn="ctr">
              <a:defRPr/>
            </a:pPr>
            <a:r>
              <a:rPr lang="vi-VN" altLang="zh-CN" sz="3200" b="1" dirty="0">
                <a:solidFill>
                  <a:srgbClr val="002060"/>
                </a:solidFill>
                <a:latin typeface="Roboto Black" panose="02000000000000000000" pitchFamily="2" charset="0"/>
                <a:ea typeface="Roboto Black" panose="02000000000000000000" pitchFamily="2" charset="0"/>
              </a:rPr>
              <a:t>LÀM MÔ HÌNH THÀNH PHỐ HÌNH HỌC</a:t>
            </a:r>
          </a:p>
        </p:txBody>
      </p:sp>
      <p:sp>
        <p:nvSpPr>
          <p:cNvPr id="6" name="TextBox 5">
            <a:extLst>
              <a:ext uri="{FF2B5EF4-FFF2-40B4-BE49-F238E27FC236}">
                <a16:creationId xmlns:a16="http://schemas.microsoft.com/office/drawing/2014/main" id="{F47EDC76-93E4-69B2-B3EB-FFBB9F9285CB}"/>
              </a:ext>
            </a:extLst>
          </p:cNvPr>
          <p:cNvSpPr txBox="1"/>
          <p:nvPr/>
        </p:nvSpPr>
        <p:spPr>
          <a:xfrm>
            <a:off x="3837582" y="1469871"/>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696901" y="2026550"/>
            <a:ext cx="824932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A4, giấy màu, bút màu, bút chì, keo dán, kéo</a:t>
            </a:r>
            <a:r>
              <a:rPr lang="vi-VN" sz="2400" dirty="0">
                <a:solidFill>
                  <a:srgbClr val="002060"/>
                </a:solidFill>
                <a:latin typeface="Roboto" panose="02000000000000000000" pitchFamily="2" charset="0"/>
                <a:ea typeface="Roboto" panose="02000000000000000000" pitchFamily="2" charset="0"/>
              </a:rPr>
              <a: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val="0"/>
              </a:ext>
            </a:extLst>
          </a:blip>
          <a:srcRect t="24941" b="13099"/>
          <a:stretch/>
        </p:blipFill>
        <p:spPr>
          <a:xfrm>
            <a:off x="6687464" y="4436143"/>
            <a:ext cx="2931521" cy="2421857"/>
          </a:xfrm>
          <a:prstGeom prst="rect">
            <a:avLst/>
          </a:prstGeom>
        </p:spPr>
      </p:pic>
      <p:pic>
        <p:nvPicPr>
          <p:cNvPr id="18" name="Picture 17"/>
          <p:cNvPicPr>
            <a:picLocks noChangeAspect="1"/>
          </p:cNvPicPr>
          <p:nvPr/>
        </p:nvPicPr>
        <p:blipFill>
          <a:blip r:embed="rId5"/>
          <a:stretch>
            <a:fillRect/>
          </a:stretch>
        </p:blipFill>
        <p:spPr>
          <a:xfrm>
            <a:off x="4650716" y="3478115"/>
            <a:ext cx="1584457" cy="2449863"/>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455" b="100000" l="10000" r="90000"/>
                    </a14:imgEffect>
                  </a14:imgLayer>
                </a14:imgProps>
              </a:ext>
            </a:extLst>
          </a:blip>
          <a:stretch>
            <a:fillRect/>
          </a:stretch>
        </p:blipFill>
        <p:spPr>
          <a:xfrm>
            <a:off x="2440753" y="3264465"/>
            <a:ext cx="1291734" cy="1235572"/>
          </a:xfrm>
          <a:prstGeom prst="rect">
            <a:avLst/>
          </a:prstGeom>
        </p:spPr>
      </p:pic>
      <p:pic>
        <p:nvPicPr>
          <p:cNvPr id="8" name="Picture 7"/>
          <p:cNvPicPr>
            <a:picLocks noChangeAspect="1"/>
          </p:cNvPicPr>
          <p:nvPr/>
        </p:nvPicPr>
        <p:blipFill>
          <a:blip r:embed="rId5"/>
          <a:stretch>
            <a:fillRect/>
          </a:stretch>
        </p:blipFill>
        <p:spPr>
          <a:xfrm rot="1357331">
            <a:off x="5040702" y="3734840"/>
            <a:ext cx="1584457" cy="2449863"/>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5" name="Picture 4">
            <a:extLst>
              <a:ext uri="{FF2B5EF4-FFF2-40B4-BE49-F238E27FC236}">
                <a16:creationId xmlns:a16="http://schemas.microsoft.com/office/drawing/2014/main" id="{D6EF1FB2-7F7B-5121-B51D-51D5F7EB663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59" b="89706" l="5924" r="94787"/>
                    </a14:imgEffect>
                  </a14:imgLayer>
                </a14:imgProps>
              </a:ext>
            </a:extLst>
          </a:blip>
          <a:stretch>
            <a:fillRect/>
          </a:stretch>
        </p:blipFill>
        <p:spPr>
          <a:xfrm>
            <a:off x="431994" y="4751980"/>
            <a:ext cx="4019550" cy="1295400"/>
          </a:xfrm>
          <a:prstGeom prst="rect">
            <a:avLst/>
          </a:prstGeom>
        </p:spPr>
      </p:pic>
      <p:pic>
        <p:nvPicPr>
          <p:cNvPr id="11" name="Picture 10">
            <a:extLst>
              <a:ext uri="{FF2B5EF4-FFF2-40B4-BE49-F238E27FC236}">
                <a16:creationId xmlns:a16="http://schemas.microsoft.com/office/drawing/2014/main" id="{613E9B00-A03E-D7B8-B3FF-AEDAE40A3246}"/>
              </a:ext>
            </a:extLst>
          </p:cNvPr>
          <p:cNvPicPr>
            <a:picLocks noChangeAspect="1"/>
          </p:cNvPicPr>
          <p:nvPr/>
        </p:nvPicPr>
        <p:blipFill>
          <a:blip r:embed="rId11"/>
          <a:stretch>
            <a:fillRect/>
          </a:stretch>
        </p:blipFill>
        <p:spPr>
          <a:xfrm>
            <a:off x="8820831" y="2548537"/>
            <a:ext cx="2500889" cy="1951628"/>
          </a:xfrm>
          <a:prstGeom prst="rect">
            <a:avLst/>
          </a:prstGeom>
        </p:spPr>
      </p:pic>
    </p:spTree>
    <p:extLst>
      <p:ext uri="{BB962C8B-B14F-4D97-AF65-F5344CB8AC3E}">
        <p14:creationId xmlns:p14="http://schemas.microsoft.com/office/powerpoint/2010/main" val="17160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uong cua.wav"/>
                                        </p:tgtEl>
                                      </p:cMediaNode>
                                    </p:audio>
                                  </p:sub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uong cu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6305" y="1926794"/>
            <a:ext cx="953175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a:t>
            </a:r>
            <a:r>
              <a:rPr lang="vi-VN" sz="2400" dirty="0">
                <a:solidFill>
                  <a:srgbClr val="002060"/>
                </a:solidFill>
                <a:latin typeface="Roboto" panose="02000000000000000000" pitchFamily="2" charset="0"/>
                <a:ea typeface="Roboto" panose="02000000000000000000" pitchFamily="2" charset="0"/>
              </a:rPr>
              <a:t>mô hình thành phố hình học</a:t>
            </a: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theo cách của em hoặc nhóm 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636744" y="808882"/>
            <a:ext cx="78656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a:t>
            </a:r>
            <a:r>
              <a:rPr lang="vi-VN" altLang="zh-CN" sz="3200" b="1" dirty="0">
                <a:solidFill>
                  <a:srgbClr val="002060"/>
                </a:solidFill>
                <a:latin typeface="Roboto Black" panose="02000000000000000000" pitchFamily="2" charset="0"/>
                <a:ea typeface="Roboto Black" panose="02000000000000000000" pitchFamily="2" charset="0"/>
              </a:rPr>
              <a:t>MÔ HÌNH THÀNH PHỐ HÌNH HỌC</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12" name="Picture 11">
            <a:extLst>
              <a:ext uri="{FF2B5EF4-FFF2-40B4-BE49-F238E27FC236}">
                <a16:creationId xmlns:a16="http://schemas.microsoft.com/office/drawing/2014/main" id="{4E2BA89C-11A1-9B85-F6E7-4559C6169318}"/>
              </a:ext>
            </a:extLst>
          </p:cNvPr>
          <p:cNvPicPr>
            <a:picLocks noChangeAspect="1"/>
          </p:cNvPicPr>
          <p:nvPr/>
        </p:nvPicPr>
        <p:blipFill>
          <a:blip r:embed="rId4" cstate="hqprint">
            <a:extLst>
              <a:ext uri="{BEBA8EAE-BF5A-486C-A8C5-ECC9F3942E4B}">
                <a14:imgProps xmlns:a14="http://schemas.microsoft.com/office/drawing/2010/main">
                  <a14:imgLayer>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8505" y="2596429"/>
            <a:ext cx="5095763" cy="3822001"/>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5" cstate="hqprint">
            <a:extLst>
              <a:ext uri="{BEBA8EAE-BF5A-486C-A8C5-ECC9F3942E4B}">
                <a14:imgProps xmlns:a14="http://schemas.microsoft.com/office/drawing/2010/main">
                  <a14:imgLayer r:embed="rId6">
                    <a14:imgEffect>
                      <a14:backgroundRemoval t="3271" b="95760" l="4907" r="89914"/>
                    </a14:imgEffect>
                  </a14:imgLayer>
                </a14:imgProps>
              </a:ext>
              <a:ext uri="{28A0092B-C50C-407E-A947-70E740481C1C}">
                <a14:useLocalDpi xmlns:a14="http://schemas.microsoft.com/office/drawing/2010/main" val="0"/>
              </a:ext>
            </a:extLst>
          </a:blip>
          <a:stretch>
            <a:fillRect/>
          </a:stretch>
        </p:blipFill>
        <p:spPr>
          <a:xfrm>
            <a:off x="4210222" y="3400350"/>
            <a:ext cx="4023918" cy="301808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12494" y1="87462" x2="59291" y2="89522"/>
                        <a14:foregroundMark x1="43026" y1="76439" x2="51795" y2="76439"/>
                        <a14:foregroundMark x1="43526" y1="70563" x2="51795" y2="69170"/>
                        <a14:foregroundMark x1="42753" y1="64688" x2="52567" y2="64325"/>
                        <a14:foregroundMark x1="44298" y1="61902" x2="51022" y2="61902"/>
                        <a14:foregroundMark x1="44571" y1="58449" x2="51795" y2="59176"/>
                      </a14:backgroundRemoval>
                    </a14:imgEffect>
                  </a14:imgLayer>
                </a14:imgProps>
              </a:ext>
              <a:ext uri="{28A0092B-C50C-407E-A947-70E740481C1C}">
                <a14:useLocalDpi xmlns:a14="http://schemas.microsoft.com/office/drawing/2010/main" val="0"/>
              </a:ext>
            </a:extLst>
          </a:blip>
          <a:stretch>
            <a:fillRect/>
          </a:stretch>
        </p:blipFill>
        <p:spPr>
          <a:xfrm>
            <a:off x="7717103" y="2829264"/>
            <a:ext cx="4474897" cy="33563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2249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3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par>
                                <p:cTn id="18" presetID="3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par>
                                <p:cTn id="24" presetID="3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05FD00E-E35B-28F2-1ACF-6E0B256389C5}"/>
              </a:ext>
            </a:extLst>
          </p:cNvPr>
          <p:cNvSpPr/>
          <p:nvPr/>
        </p:nvSpPr>
        <p:spPr>
          <a:xfrm>
            <a:off x="5654863" y="2662766"/>
            <a:ext cx="5165195" cy="2882977"/>
          </a:xfrm>
          <a:prstGeom prst="ellipse">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993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580800" y="3825491"/>
            <a:ext cx="440622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 </a:t>
            </a:r>
            <a:r>
              <a:rPr lang="vi-VN" sz="2400" dirty="0">
                <a:solidFill>
                  <a:srgbClr val="002060"/>
                </a:solidFill>
                <a:latin typeface="Roboto" panose="02000000000000000000" pitchFamily="2" charset="0"/>
                <a:ea typeface="Roboto" panose="02000000000000000000" pitchFamily="2" charset="0"/>
              </a:rPr>
              <a:t>các bộ phận của thành phố</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885637" y="516494"/>
            <a:ext cx="7543153" cy="584775"/>
          </a:xfrm>
          <a:prstGeom prst="rect">
            <a:avLst/>
          </a:prstGeom>
          <a:noFill/>
        </p:spPr>
        <p:txBody>
          <a:bodyPr wrap="square" rtlCol="0">
            <a:spAutoFit/>
          </a:bodyPr>
          <a:lstStyle/>
          <a:p>
            <a:pPr lvl="0" algn="ctr">
              <a:defRPr/>
            </a:pPr>
            <a:r>
              <a:rPr lang="vi-VN" altLang="zh-CN" sz="3200" b="1" dirty="0">
                <a:solidFill>
                  <a:srgbClr val="002060"/>
                </a:solidFill>
                <a:latin typeface="Roboto Black" panose="02000000000000000000" pitchFamily="2" charset="0"/>
                <a:ea typeface="Roboto Black" panose="02000000000000000000" pitchFamily="2" charset="0"/>
              </a:rPr>
              <a:t>LÀM MÔ HÌNH THÀNH PHỐ HÌNH HỌC</a:t>
            </a:r>
          </a:p>
        </p:txBody>
      </p:sp>
      <p:grpSp>
        <p:nvGrpSpPr>
          <p:cNvPr id="19" name="Group 18"/>
          <p:cNvGrpSpPr/>
          <p:nvPr/>
        </p:nvGrpSpPr>
        <p:grpSpPr>
          <a:xfrm>
            <a:off x="2980773" y="2063217"/>
            <a:ext cx="1271353" cy="1365783"/>
            <a:chOff x="5964581" y="1596496"/>
            <a:chExt cx="1271353" cy="1365783"/>
          </a:xfrm>
          <a:solidFill>
            <a:srgbClr val="FF5353"/>
          </a:solidFill>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1026" name="Picture 2">
            <a:extLst>
              <a:ext uri="{FF2B5EF4-FFF2-40B4-BE49-F238E27FC236}">
                <a16:creationId xmlns:a16="http://schemas.microsoft.com/office/drawing/2014/main" id="{14FF67FC-5DFC-3855-8FBB-06319CD01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767" y="2289108"/>
            <a:ext cx="4640580" cy="312419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0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1"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595AC2B-FAC4-853B-4708-41647E58EDC7}"/>
              </a:ext>
            </a:extLst>
          </p:cNvPr>
          <p:cNvSpPr/>
          <p:nvPr/>
        </p:nvSpPr>
        <p:spPr>
          <a:xfrm>
            <a:off x="948459" y="2502390"/>
            <a:ext cx="5372931" cy="3184276"/>
          </a:xfrm>
          <a:prstGeom prst="ellipse">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F47EDC76-93E4-69B2-B3EB-FFBB9F9285CB}"/>
              </a:ext>
            </a:extLst>
          </p:cNvPr>
          <p:cNvSpPr txBox="1"/>
          <p:nvPr/>
        </p:nvSpPr>
        <p:spPr>
          <a:xfrm>
            <a:off x="7389218" y="3865178"/>
            <a:ext cx="326982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noProof="0" dirty="0">
                <a:solidFill>
                  <a:srgbClr val="002060"/>
                </a:solidFill>
                <a:latin typeface="Roboto" panose="02000000000000000000" pitchFamily="2" charset="0"/>
                <a:ea typeface="Roboto" panose="02000000000000000000" pitchFamily="2" charset="0"/>
              </a:rPr>
              <a:t>Lắp ghép các bộ phận vào vị trí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2" y="734079"/>
            <a:ext cx="7782826" cy="584775"/>
          </a:xfrm>
          <a:prstGeom prst="rect">
            <a:avLst/>
          </a:prstGeom>
          <a:noFill/>
        </p:spPr>
        <p:txBody>
          <a:bodyPr wrap="square" rtlCol="0">
            <a:spAutoFit/>
          </a:bodyPr>
          <a:lstStyle/>
          <a:p>
            <a:pPr lvl="0" algn="ctr">
              <a:defRPr/>
            </a:pPr>
            <a:r>
              <a:rPr lang="vi-VN" altLang="zh-CN" sz="3200" b="1" dirty="0">
                <a:solidFill>
                  <a:srgbClr val="002060"/>
                </a:solidFill>
                <a:latin typeface="Roboto Black" panose="02000000000000000000" pitchFamily="2" charset="0"/>
                <a:ea typeface="Roboto Black" panose="02000000000000000000" pitchFamily="2" charset="0"/>
              </a:rPr>
              <a:t>LÀM MÔ HÌNH THÀNH PHỐ HÌNH HỌC</a:t>
            </a:r>
          </a:p>
        </p:txBody>
      </p:sp>
      <p:grpSp>
        <p:nvGrpSpPr>
          <p:cNvPr id="19" name="Group 18"/>
          <p:cNvGrpSpPr/>
          <p:nvPr/>
        </p:nvGrpSpPr>
        <p:grpSpPr>
          <a:xfrm>
            <a:off x="8679133" y="1808661"/>
            <a:ext cx="1271353" cy="1365783"/>
            <a:chOff x="5964581" y="1596496"/>
            <a:chExt cx="1271353" cy="1365783"/>
          </a:xfrm>
          <a:solidFill>
            <a:srgbClr val="FF5353"/>
          </a:solidFill>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2050" name="Picture 2">
            <a:extLst>
              <a:ext uri="{FF2B5EF4-FFF2-40B4-BE49-F238E27FC236}">
                <a16:creationId xmlns:a16="http://schemas.microsoft.com/office/drawing/2014/main" id="{3628C734-B196-858D-76F4-FD13E10AF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41" y="1318854"/>
            <a:ext cx="4886736" cy="42736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2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2" presetClass="entr" presetSubtype="8"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0-#ppt_w/2"/>
                                          </p:val>
                                        </p:tav>
                                        <p:tav tm="100000">
                                          <p:val>
                                            <p:strVal val="#ppt_x"/>
                                          </p:val>
                                        </p:tav>
                                      </p:tavLst>
                                    </p:anim>
                                    <p:anim calcmode="lin" valueType="num">
                                      <p:cBhvr additive="base">
                                        <p:cTn id="20" dur="500" fill="hold"/>
                                        <p:tgtEl>
                                          <p:spTgt spid="205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450649" y="4313657"/>
            <a:ext cx="341855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2060"/>
                </a:solidFill>
                <a:latin typeface="Roboto" panose="02000000000000000000" pitchFamily="2" charset="0"/>
                <a:ea typeface="Roboto" panose="02000000000000000000" pitchFamily="2" charset="0"/>
              </a:rPr>
              <a:t>Hoàn thiện sản phẩm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476609" y="621470"/>
            <a:ext cx="8052439" cy="584775"/>
          </a:xfrm>
          <a:prstGeom prst="rect">
            <a:avLst/>
          </a:prstGeom>
          <a:noFill/>
        </p:spPr>
        <p:txBody>
          <a:bodyPr wrap="square" rtlCol="0">
            <a:spAutoFit/>
          </a:bodyPr>
          <a:lstStyle/>
          <a:p>
            <a:pPr lvl="0" algn="ctr">
              <a:defRPr/>
            </a:pPr>
            <a:r>
              <a:rPr lang="vi-VN" altLang="zh-CN" sz="3200" b="1" dirty="0">
                <a:solidFill>
                  <a:srgbClr val="002060"/>
                </a:solidFill>
                <a:latin typeface="Roboto Black" panose="02000000000000000000" pitchFamily="2" charset="0"/>
                <a:ea typeface="Roboto Black" panose="02000000000000000000" pitchFamily="2" charset="0"/>
              </a:rPr>
              <a:t>LÀM MÔ HÌNH THÀNH PHỐ HÌNH HỌC</a:t>
            </a:r>
          </a:p>
        </p:txBody>
      </p:sp>
      <p:grpSp>
        <p:nvGrpSpPr>
          <p:cNvPr id="19" name="Group 18"/>
          <p:cNvGrpSpPr/>
          <p:nvPr/>
        </p:nvGrpSpPr>
        <p:grpSpPr>
          <a:xfrm>
            <a:off x="2286000" y="2305560"/>
            <a:ext cx="1271353" cy="1365783"/>
            <a:chOff x="5964581" y="1596496"/>
            <a:chExt cx="1271353" cy="1365783"/>
          </a:xfrm>
          <a:solidFill>
            <a:srgbClr val="FF5353"/>
          </a:solidFill>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4" name="Picture 3">
            <a:extLst>
              <a:ext uri="{FF2B5EF4-FFF2-40B4-BE49-F238E27FC236}">
                <a16:creationId xmlns:a16="http://schemas.microsoft.com/office/drawing/2014/main" id="{FA614E9E-DA5F-1851-A857-78A49329E05B}"/>
              </a:ext>
            </a:extLst>
          </p:cNvPr>
          <p:cNvPicPr>
            <a:picLocks noChangeAspect="1"/>
          </p:cNvPicPr>
          <p:nvPr/>
        </p:nvPicPr>
        <p:blipFill>
          <a:blip r:embed="rId4"/>
          <a:stretch>
            <a:fillRect/>
          </a:stretch>
        </p:blipFill>
        <p:spPr>
          <a:xfrm>
            <a:off x="5071961" y="2035573"/>
            <a:ext cx="4951195" cy="355781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6811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53" presetClass="entr" presetSubtype="16"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474442" y="6161711"/>
            <a:ext cx="833556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12" name="TextBox 11"/>
          <p:cNvSpPr txBox="1"/>
          <p:nvPr/>
        </p:nvSpPr>
        <p:spPr>
          <a:xfrm>
            <a:off x="2446515" y="636211"/>
            <a:ext cx="758790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KIỂM TRA VÀ ĐIỀU CHỈNH SẢN PHẨM</a:t>
            </a:r>
            <a:endParaRPr lang="vi-VN" altLang="zh-CN" sz="3200" b="1" dirty="0">
              <a:solidFill>
                <a:srgbClr val="002060"/>
              </a:solidFill>
              <a:latin typeface="Roboto Black" panose="02000000000000000000" pitchFamily="2" charset="0"/>
              <a:ea typeface="Roboto Black" panose="02000000000000000000" pitchFamily="2" charset="0"/>
            </a:endParaRPr>
          </a:p>
        </p:txBody>
      </p:sp>
      <p:grpSp>
        <p:nvGrpSpPr>
          <p:cNvPr id="19" name="Group 18">
            <a:extLst>
              <a:ext uri="{FF2B5EF4-FFF2-40B4-BE49-F238E27FC236}">
                <a16:creationId xmlns:a16="http://schemas.microsoft.com/office/drawing/2014/main" id="{6D233B94-431C-F8F6-CCE2-E290E8032016}"/>
              </a:ext>
            </a:extLst>
          </p:cNvPr>
          <p:cNvGrpSpPr/>
          <p:nvPr/>
        </p:nvGrpSpPr>
        <p:grpSpPr>
          <a:xfrm rot="157239">
            <a:off x="674217" y="2198971"/>
            <a:ext cx="3322463" cy="3731509"/>
            <a:chOff x="1333523" y="3165658"/>
            <a:chExt cx="2634916" cy="3272962"/>
          </a:xfrm>
        </p:grpSpPr>
        <p:sp>
          <p:nvSpPr>
            <p:cNvPr id="20" name="Rectangle 1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7" name="TextBox 26"/>
          <p:cNvSpPr txBox="1"/>
          <p:nvPr/>
        </p:nvSpPr>
        <p:spPr>
          <a:xfrm>
            <a:off x="743533" y="2800411"/>
            <a:ext cx="3472406" cy="1631216"/>
          </a:xfrm>
          <a:prstGeom prst="rect">
            <a:avLst/>
          </a:prstGeom>
          <a:noFill/>
        </p:spPr>
        <p:txBody>
          <a:bodyPr wrap="square" rtlCol="0">
            <a:spAutoFit/>
          </a:bodyPr>
          <a:lstStyle/>
          <a:p>
            <a:pPr lvl="0">
              <a:defRPr/>
            </a:pPr>
            <a:r>
              <a:rPr lang="vi-VN" sz="2000" dirty="0">
                <a:solidFill>
                  <a:srgbClr val="002060"/>
                </a:solidFill>
                <a:latin typeface="Roboto" panose="02000000000000000000" pitchFamily="2" charset="0"/>
                <a:ea typeface="Roboto" panose="02000000000000000000" pitchFamily="2" charset="0"/>
                <a:cs typeface="Roboto" panose="02000000000000000000" pitchFamily="2" charset="0"/>
              </a:rPr>
              <a:t>Mô hình thành phố hình học được lắp ghép từ những đồ vật có dạng khối lập phương, khối hộp chữ nhật, khối trụ, khối cầu. </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TextBox 17"/>
          <p:cNvSpPr txBox="1"/>
          <p:nvPr/>
        </p:nvSpPr>
        <p:spPr>
          <a:xfrm>
            <a:off x="743533" y="4646683"/>
            <a:ext cx="3119807" cy="1323439"/>
          </a:xfrm>
          <a:prstGeom prst="rect">
            <a:avLst/>
          </a:prstGeom>
          <a:noFill/>
        </p:spPr>
        <p:txBody>
          <a:bodyPr wrap="square" rtlCol="0">
            <a:spAutoFit/>
          </a:bodyPr>
          <a:lstStyle/>
          <a:p>
            <a:pPr lvl="0">
              <a:defRPr/>
            </a:pPr>
            <a:r>
              <a:rPr lang="vi-VN" sz="2000" dirty="0">
                <a:solidFill>
                  <a:srgbClr val="002060"/>
                </a:solidFill>
                <a:latin typeface="Roboto" panose="02000000000000000000" pitchFamily="2" charset="0"/>
                <a:ea typeface="Roboto" panose="02000000000000000000" pitchFamily="2" charset="0"/>
                <a:cs typeface="Roboto" panose="02000000000000000000" pitchFamily="2" charset="0"/>
              </a:rPr>
              <a:t>Đảm bảo tính thẩm mĩ, hài hoà về màu sắc, cân đối về hình dáng. </a:t>
            </a:r>
            <a:br>
              <a:rPr lang="vi-VN" sz="20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17" name="Picture 16">
            <a:extLst>
              <a:ext uri="{FF2B5EF4-FFF2-40B4-BE49-F238E27FC236}">
                <a16:creationId xmlns:a16="http://schemas.microsoft.com/office/drawing/2014/main" id="{4DE1779E-9BEB-E94B-EE83-C64381C0146A}"/>
              </a:ext>
            </a:extLst>
          </p:cNvPr>
          <p:cNvPicPr>
            <a:picLocks noChangeAspect="1"/>
          </p:cNvPicPr>
          <p:nvPr/>
        </p:nvPicPr>
        <p:blipFill>
          <a:blip r:embed="rId4"/>
          <a:stretch>
            <a:fillRect/>
          </a:stretch>
        </p:blipFill>
        <p:spPr>
          <a:xfrm>
            <a:off x="5466534" y="2150834"/>
            <a:ext cx="4488180" cy="3346955"/>
          </a:xfrm>
          <a:prstGeom prst="rect">
            <a:avLst/>
          </a:prstGeom>
        </p:spPr>
      </p:pic>
    </p:spTree>
    <p:extLst>
      <p:ext uri="{BB962C8B-B14F-4D97-AF65-F5344CB8AC3E}">
        <p14:creationId xmlns:p14="http://schemas.microsoft.com/office/powerpoint/2010/main" val="29369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2" presetClass="entr" presetSubtype="2"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37095" y="212518"/>
            <a:ext cx="39210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Black" panose="02000000000000000000" pitchFamily="2" charset="0"/>
                <a:ea typeface="Roboto Black" panose="02000000000000000000" pitchFamily="2" charset="0"/>
              </a:rPr>
              <a:t>ĐỐ BẠN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grpSp>
        <p:nvGrpSpPr>
          <p:cNvPr id="3" name="Group 2"/>
          <p:cNvGrpSpPr/>
          <p:nvPr/>
        </p:nvGrpSpPr>
        <p:grpSpPr>
          <a:xfrm>
            <a:off x="0" y="0"/>
            <a:ext cx="2029820" cy="1484555"/>
            <a:chOff x="442597" y="615596"/>
            <a:chExt cx="2029820" cy="1484555"/>
          </a:xfrm>
        </p:grpSpPr>
        <p:sp>
          <p:nvSpPr>
            <p:cNvPr id="2" name="Oval 1"/>
            <p:cNvSpPr/>
            <p:nvPr/>
          </p:nvSpPr>
          <p:spPr>
            <a:xfrm>
              <a:off x="700765" y="802476"/>
              <a:ext cx="1642322" cy="11556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97" y="615596"/>
              <a:ext cx="2029820" cy="1484555"/>
            </a:xfrm>
            <a:prstGeom prst="rect">
              <a:avLst/>
            </a:prstGeom>
            <a:ln>
              <a:noFill/>
            </a:ln>
          </p:spPr>
        </p:pic>
      </p:grpSp>
      <p:pic>
        <p:nvPicPr>
          <p:cNvPr id="6" name="Picture 5"/>
          <p:cNvPicPr>
            <a:picLocks noChangeAspect="1"/>
          </p:cNvPicPr>
          <p:nvPr/>
        </p:nvPicPr>
        <p:blipFill>
          <a:blip r:embed="rId4"/>
          <a:stretch>
            <a:fillRect/>
          </a:stretch>
        </p:blipFill>
        <p:spPr>
          <a:xfrm>
            <a:off x="3314071" y="1552337"/>
            <a:ext cx="5563858" cy="4793080"/>
          </a:xfrm>
          <a:prstGeom prst="rect">
            <a:avLst/>
          </a:prstGeom>
          <a:effectLst>
            <a:glow rad="228600">
              <a:schemeClr val="accent4">
                <a:satMod val="175000"/>
                <a:alpha val="40000"/>
              </a:schemeClr>
            </a:glow>
          </a:effectLst>
        </p:spPr>
      </p:pic>
      <p:sp>
        <p:nvSpPr>
          <p:cNvPr id="33" name="TextBox 32"/>
          <p:cNvSpPr txBox="1"/>
          <p:nvPr/>
        </p:nvSpPr>
        <p:spPr>
          <a:xfrm>
            <a:off x="3474924" y="877724"/>
            <a:ext cx="5235939" cy="461665"/>
          </a:xfrm>
          <a:prstGeom prst="rect">
            <a:avLst/>
          </a:prstGeom>
          <a:no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Các vật trong tranh có dạng hình gì?</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34" name="TextBox 33"/>
          <p:cNvSpPr txBox="1"/>
          <p:nvPr/>
        </p:nvSpPr>
        <p:spPr>
          <a:xfrm>
            <a:off x="9655771" y="2196302"/>
            <a:ext cx="1474355" cy="461665"/>
          </a:xfrm>
          <a:prstGeom prst="rect">
            <a:avLst/>
          </a:prstGeom>
          <a:no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Khối </a:t>
            </a:r>
            <a:r>
              <a:rPr lang="en-US" altLang="zh-CN" sz="2400">
                <a:solidFill>
                  <a:schemeClr val="bg1"/>
                </a:solidFill>
                <a:latin typeface="Roboto" panose="02000000000000000000" pitchFamily="2" charset="0"/>
                <a:ea typeface="Roboto" panose="02000000000000000000" pitchFamily="2" charset="0"/>
              </a:rPr>
              <a:t>trụ</a:t>
            </a:r>
          </a:p>
        </p:txBody>
      </p:sp>
      <p:sp>
        <p:nvSpPr>
          <p:cNvPr id="35" name="TextBox 34"/>
          <p:cNvSpPr txBox="1"/>
          <p:nvPr/>
        </p:nvSpPr>
        <p:spPr>
          <a:xfrm>
            <a:off x="966414" y="4623885"/>
            <a:ext cx="1591108" cy="461665"/>
          </a:xfrm>
          <a:prstGeom prst="rect">
            <a:avLst/>
          </a:prstGeom>
          <a:no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Khối cầu </a:t>
            </a:r>
            <a:endParaRPr lang="en-US" altLang="zh-CN" sz="2400">
              <a:solidFill>
                <a:schemeClr val="bg1"/>
              </a:solidFill>
              <a:latin typeface="Roboto" panose="02000000000000000000" pitchFamily="2" charset="0"/>
              <a:ea typeface="Roboto" panose="02000000000000000000" pitchFamily="2" charset="0"/>
            </a:endParaRPr>
          </a:p>
        </p:txBody>
      </p:sp>
      <p:sp>
        <p:nvSpPr>
          <p:cNvPr id="36" name="TextBox 35"/>
          <p:cNvSpPr txBox="1"/>
          <p:nvPr/>
        </p:nvSpPr>
        <p:spPr>
          <a:xfrm>
            <a:off x="9448544" y="4623885"/>
            <a:ext cx="2430572" cy="461665"/>
          </a:xfrm>
          <a:prstGeom prst="rect">
            <a:avLst/>
          </a:prstGeom>
          <a:no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Khối</a:t>
            </a:r>
            <a:r>
              <a:rPr lang="en-US" altLang="zh-CN" sz="2400">
                <a:solidFill>
                  <a:schemeClr val="bg1"/>
                </a:solidFill>
                <a:latin typeface="Roboto" panose="02000000000000000000" pitchFamily="2" charset="0"/>
                <a:ea typeface="Roboto" panose="02000000000000000000" pitchFamily="2" charset="0"/>
              </a:rPr>
              <a:t> </a:t>
            </a:r>
            <a:r>
              <a:rPr lang="vi-VN" altLang="zh-CN" sz="2400">
                <a:solidFill>
                  <a:schemeClr val="bg1"/>
                </a:solidFill>
                <a:latin typeface="Roboto" panose="02000000000000000000" pitchFamily="2" charset="0"/>
                <a:ea typeface="Roboto" panose="02000000000000000000" pitchFamily="2" charset="0"/>
              </a:rPr>
              <a:t>lập phương</a:t>
            </a:r>
            <a:endParaRPr lang="en-US" altLang="zh-CN" sz="2400">
              <a:solidFill>
                <a:schemeClr val="bg1"/>
              </a:solidFill>
              <a:latin typeface="Roboto" panose="02000000000000000000" pitchFamily="2" charset="0"/>
              <a:ea typeface="Roboto" panose="02000000000000000000" pitchFamily="2" charset="0"/>
            </a:endParaRPr>
          </a:p>
        </p:txBody>
      </p:sp>
      <p:sp>
        <p:nvSpPr>
          <p:cNvPr id="37" name="TextBox 36"/>
          <p:cNvSpPr txBox="1"/>
          <p:nvPr/>
        </p:nvSpPr>
        <p:spPr>
          <a:xfrm>
            <a:off x="250196" y="2198407"/>
            <a:ext cx="2718449" cy="461665"/>
          </a:xfrm>
          <a:prstGeom prst="rect">
            <a:avLst/>
          </a:prstGeom>
          <a:no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Khối hộp</a:t>
            </a:r>
            <a:r>
              <a:rPr lang="en-US" altLang="zh-CN" sz="2400">
                <a:solidFill>
                  <a:schemeClr val="bg1"/>
                </a:solidFill>
                <a:latin typeface="Roboto" panose="02000000000000000000" pitchFamily="2" charset="0"/>
                <a:ea typeface="Roboto" panose="02000000000000000000" pitchFamily="2" charset="0"/>
              </a:rPr>
              <a:t> </a:t>
            </a:r>
            <a:r>
              <a:rPr lang="vi-VN" altLang="zh-CN" sz="2400">
                <a:solidFill>
                  <a:schemeClr val="bg1"/>
                </a:solidFill>
                <a:latin typeface="Roboto" panose="02000000000000000000" pitchFamily="2" charset="0"/>
                <a:ea typeface="Roboto" panose="02000000000000000000" pitchFamily="2" charset="0"/>
              </a:rPr>
              <a:t>chữ nhật</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endParaRPr>
          </a:p>
        </p:txBody>
      </p:sp>
      <p:cxnSp>
        <p:nvCxnSpPr>
          <p:cNvPr id="13" name="Straight Arrow Connector 12"/>
          <p:cNvCxnSpPr>
            <a:stCxn id="37" idx="3"/>
          </p:cNvCxnSpPr>
          <p:nvPr/>
        </p:nvCxnSpPr>
        <p:spPr>
          <a:xfrm>
            <a:off x="2968645" y="2429240"/>
            <a:ext cx="1730677" cy="6264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5" idx="3"/>
          </p:cNvCxnSpPr>
          <p:nvPr/>
        </p:nvCxnSpPr>
        <p:spPr>
          <a:xfrm flipV="1">
            <a:off x="2557522" y="3750197"/>
            <a:ext cx="3056200" cy="11045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4" idx="1"/>
          </p:cNvCxnSpPr>
          <p:nvPr/>
        </p:nvCxnSpPr>
        <p:spPr>
          <a:xfrm flipH="1">
            <a:off x="7511970" y="2427135"/>
            <a:ext cx="2143801" cy="6285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6" idx="1"/>
          </p:cNvCxnSpPr>
          <p:nvPr/>
        </p:nvCxnSpPr>
        <p:spPr>
          <a:xfrm flipH="1" flipV="1">
            <a:off x="6867792" y="4302457"/>
            <a:ext cx="2580752" cy="5522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5019964" y="2405435"/>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Roboto Black" panose="02000000000000000000" pitchFamily="2" charset="0"/>
                <a:ea typeface="Roboto Black" panose="02000000000000000000" pitchFamily="2" charset="0"/>
              </a:rPr>
              <a:t>1</a:t>
            </a:r>
          </a:p>
        </p:txBody>
      </p:sp>
      <p:sp>
        <p:nvSpPr>
          <p:cNvPr id="40" name="Oval 39"/>
          <p:cNvSpPr/>
          <p:nvPr/>
        </p:nvSpPr>
        <p:spPr>
          <a:xfrm>
            <a:off x="5713904" y="2741279"/>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Roboto Black" panose="02000000000000000000" pitchFamily="2" charset="0"/>
                <a:ea typeface="Roboto Black" panose="02000000000000000000" pitchFamily="2" charset="0"/>
              </a:rPr>
              <a:t>2</a:t>
            </a:r>
          </a:p>
        </p:txBody>
      </p:sp>
      <p:sp>
        <p:nvSpPr>
          <p:cNvPr id="41" name="Oval 40"/>
          <p:cNvSpPr/>
          <p:nvPr/>
        </p:nvSpPr>
        <p:spPr>
          <a:xfrm>
            <a:off x="6960571" y="2405435"/>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Roboto Black" panose="02000000000000000000" pitchFamily="2" charset="0"/>
                <a:ea typeface="Roboto Black" panose="02000000000000000000" pitchFamily="2" charset="0"/>
              </a:rPr>
              <a:t>3</a:t>
            </a:r>
          </a:p>
        </p:txBody>
      </p:sp>
      <p:sp>
        <p:nvSpPr>
          <p:cNvPr id="42" name="Oval 41"/>
          <p:cNvSpPr/>
          <p:nvPr/>
        </p:nvSpPr>
        <p:spPr>
          <a:xfrm>
            <a:off x="5913071" y="4302457"/>
            <a:ext cx="457200" cy="457200"/>
          </a:xfrm>
          <a:prstGeom prst="ellipse">
            <a:avLst/>
          </a:prstGeom>
          <a:solidFill>
            <a:srgbClr val="95624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89311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right)">
                                      <p:cBhvr>
                                        <p:cTn id="13" dur="500"/>
                                        <p:tgtEl>
                                          <p:spTgt spid="3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right)">
                                      <p:cBhvr>
                                        <p:cTn id="19" dur="500"/>
                                        <p:tgtEl>
                                          <p:spTgt spid="4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40"/>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par>
                                <p:cTn id="38" presetID="22" presetClass="entr" presetSubtype="8"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500"/>
                                        <p:tgtEl>
                                          <p:spTgt spid="34"/>
                                        </p:tgtEl>
                                      </p:cBhvr>
                                    </p:animEffect>
                                  </p:childTnLst>
                                </p:cTn>
                              </p:par>
                              <p:par>
                                <p:cTn id="47" presetID="22" presetClass="entr" presetSubtype="2"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childTnLst>
                    </p:cTn>
                  </p:par>
                </p:childTnLst>
              </p:cTn>
              <p:nextCondLst>
                <p:cond evt="onClick" delay="0">
                  <p:tgtEl>
                    <p:spTgt spid="41"/>
                  </p:tgtEl>
                </p:cond>
              </p:nextCondLst>
            </p:seq>
            <p:seq concurrent="1" nextAc="seek">
              <p:cTn id="50" restart="whenNotActive" fill="hold" evtFilter="cancelBubble" nodeType="interactiveSeq">
                <p:stCondLst>
                  <p:cond evt="onClick" delay="0">
                    <p:tgtEl>
                      <p:spTgt spid="42"/>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par>
                                <p:cTn id="56" presetID="22" presetClass="entr" presetSubtype="2"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right)">
                                      <p:cBhvr>
                                        <p:cTn id="58" dur="500"/>
                                        <p:tgtEl>
                                          <p:spTgt spid="19"/>
                                        </p:tgtEl>
                                      </p:cBhvr>
                                    </p:animEffect>
                                  </p:childTnLst>
                                </p:cTn>
                              </p:par>
                            </p:childTnLst>
                          </p:cTn>
                        </p:par>
                      </p:childTnLst>
                    </p:cTn>
                  </p:par>
                </p:childTnLst>
              </p:cTn>
              <p:nextCondLst>
                <p:cond evt="onClick" delay="0">
                  <p:tgtEl>
                    <p:spTgt spid="42"/>
                  </p:tgtEl>
                </p:cond>
              </p:nextCondLst>
            </p:seq>
          </p:childTnLst>
        </p:cTn>
      </p:par>
    </p:tnLst>
    <p:bldLst>
      <p:bldP spid="117" grpId="0"/>
      <p:bldP spid="33" grpId="0"/>
      <p:bldP spid="34" grpId="0"/>
      <p:bldP spid="35" grpId="0"/>
      <p:bldP spid="36" grpId="0"/>
      <p:bldP spid="37" grpId="0"/>
      <p:bldP spid="39" grpId="0" animBg="1"/>
      <p:bldP spid="40" grpId="0" animBg="1"/>
      <p:bldP spid="41"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99595" y="315941"/>
            <a:ext cx="80011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TRƯNG BÀY VÀ</a:t>
            </a:r>
            <a:r>
              <a:rPr kumimoji="0" lang="en-US" altLang="zh-CN" sz="3200" b="1" i="0" u="none" strike="noStrike" kern="1200" cap="none" spc="0" normalizeH="0" noProof="0" dirty="0">
                <a:ln>
                  <a:noFill/>
                </a:ln>
                <a:solidFill>
                  <a:srgbClr val="002060"/>
                </a:solidFill>
                <a:effectLst/>
                <a:uLnTx/>
                <a:uFillTx/>
                <a:latin typeface="Roboto Black" panose="02000000000000000000" pitchFamily="2" charset="0"/>
                <a:ea typeface="Roboto Black" panose="02000000000000000000" pitchFamily="2" charset="0"/>
              </a:rPr>
              <a:t> GIỚI THIỆU</a:t>
            </a: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3E51B0BA-EDF1-1986-21A7-6FC2D9AC757E}"/>
              </a:ext>
            </a:extLst>
          </p:cNvPr>
          <p:cNvPicPr>
            <a:picLocks noChangeAspect="1"/>
          </p:cNvPicPr>
          <p:nvPr/>
        </p:nvPicPr>
        <p:blipFill>
          <a:blip r:embed="rId3"/>
          <a:stretch>
            <a:fillRect/>
          </a:stretch>
        </p:blipFill>
        <p:spPr>
          <a:xfrm>
            <a:off x="3947828" y="3180837"/>
            <a:ext cx="4067743" cy="3677163"/>
          </a:xfrm>
          <a:prstGeom prst="rect">
            <a:avLst/>
          </a:prstGeom>
        </p:spPr>
      </p:pic>
      <p:pic>
        <p:nvPicPr>
          <p:cNvPr id="5" name="Picture 4">
            <a:extLst>
              <a:ext uri="{FF2B5EF4-FFF2-40B4-BE49-F238E27FC236}">
                <a16:creationId xmlns:a16="http://schemas.microsoft.com/office/drawing/2014/main" id="{807014BE-0075-21DC-98BE-7176391EF7B6}"/>
              </a:ext>
            </a:extLst>
          </p:cNvPr>
          <p:cNvPicPr>
            <a:picLocks noChangeAspect="1"/>
          </p:cNvPicPr>
          <p:nvPr/>
        </p:nvPicPr>
        <p:blipFill>
          <a:blip r:embed="rId4"/>
          <a:stretch>
            <a:fillRect/>
          </a:stretch>
        </p:blipFill>
        <p:spPr>
          <a:xfrm>
            <a:off x="241718" y="1604833"/>
            <a:ext cx="4488180" cy="3346955"/>
          </a:xfrm>
          <a:prstGeom prst="rect">
            <a:avLst/>
          </a:prstGeom>
        </p:spPr>
      </p:pic>
      <p:pic>
        <p:nvPicPr>
          <p:cNvPr id="9" name="Picture 8">
            <a:extLst>
              <a:ext uri="{FF2B5EF4-FFF2-40B4-BE49-F238E27FC236}">
                <a16:creationId xmlns:a16="http://schemas.microsoft.com/office/drawing/2014/main" id="{2FD2385B-FBFC-B437-ACF9-5F518C26E2A0}"/>
              </a:ext>
            </a:extLst>
          </p:cNvPr>
          <p:cNvPicPr>
            <a:picLocks noChangeAspect="1"/>
          </p:cNvPicPr>
          <p:nvPr/>
        </p:nvPicPr>
        <p:blipFill>
          <a:blip r:embed="rId5"/>
          <a:stretch>
            <a:fillRect/>
          </a:stretch>
        </p:blipFill>
        <p:spPr>
          <a:xfrm>
            <a:off x="7733998" y="864993"/>
            <a:ext cx="4324954" cy="4086795"/>
          </a:xfrm>
          <a:prstGeom prst="rect">
            <a:avLst/>
          </a:prstGeom>
        </p:spPr>
      </p:pic>
    </p:spTree>
    <p:extLst>
      <p:ext uri="{BB962C8B-B14F-4D97-AF65-F5344CB8AC3E}">
        <p14:creationId xmlns:p14="http://schemas.microsoft.com/office/powerpoint/2010/main" val="14904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1215" r="100000"/>
                    </a14:imgEffect>
                  </a14:imgLayer>
                </a14:imgProps>
              </a:ext>
            </a:extLst>
          </a:blip>
          <a:stretch>
            <a:fillRect/>
          </a:stretch>
        </p:blipFill>
        <p:spPr>
          <a:xfrm>
            <a:off x="805320" y="2038706"/>
            <a:ext cx="8900870" cy="4408393"/>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2692095" y="807536"/>
            <a:ext cx="6145520"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GIỚI</a:t>
            </a:r>
            <a:r>
              <a:rPr kumimoji="0" lang="en-US" sz="3200" b="0"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THIỆU VỀ SẢN PHẨM</a:t>
            </a:r>
            <a:endParaRPr kumimoji="0" lang="en-US"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F47EDC76-93E4-69B2-B3EB-FFBB9F9285CB}"/>
              </a:ext>
            </a:extLst>
          </p:cNvPr>
          <p:cNvSpPr txBox="1"/>
          <p:nvPr/>
        </p:nvSpPr>
        <p:spPr>
          <a:xfrm>
            <a:off x="2629742" y="3563422"/>
            <a:ext cx="4074261" cy="1107996"/>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Tên những hình/khối được sử dụng để tạo ra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sản phẩm</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0" name="TextBox 49">
            <a:extLst>
              <a:ext uri="{FF2B5EF4-FFF2-40B4-BE49-F238E27FC236}">
                <a16:creationId xmlns:a16="http://schemas.microsoft.com/office/drawing/2014/main" id="{F47EDC76-93E4-69B2-B3EB-FFBB9F9285CB}"/>
              </a:ext>
            </a:extLst>
          </p:cNvPr>
          <p:cNvSpPr txBox="1"/>
          <p:nvPr/>
        </p:nvSpPr>
        <p:spPr>
          <a:xfrm>
            <a:off x="2620430" y="4671418"/>
            <a:ext cx="4021221" cy="1107996"/>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Số lượng hình/khối để tạo ra được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sản phẩm</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 name="TextBox 50">
            <a:extLst>
              <a:ext uri="{FF2B5EF4-FFF2-40B4-BE49-F238E27FC236}">
                <a16:creationId xmlns:a16="http://schemas.microsoft.com/office/drawing/2014/main" id="{F47EDC76-93E4-69B2-B3EB-FFBB9F9285CB}"/>
              </a:ext>
            </a:extLst>
          </p:cNvPr>
          <p:cNvSpPr txBox="1"/>
          <p:nvPr/>
        </p:nvSpPr>
        <p:spPr>
          <a:xfrm>
            <a:off x="2692095" y="2391897"/>
            <a:ext cx="3949556" cy="1107996"/>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Mỗi ngôi nhà/toà nhà sử dụng những hình/khối nào?</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pic>
        <p:nvPicPr>
          <p:cNvPr id="10" name="Picture 9">
            <a:extLst>
              <a:ext uri="{FF2B5EF4-FFF2-40B4-BE49-F238E27FC236}">
                <a16:creationId xmlns:a16="http://schemas.microsoft.com/office/drawing/2014/main" id="{4E2BA89C-11A1-9B85-F6E7-4559C6169318}"/>
              </a:ext>
            </a:extLst>
          </p:cNvPr>
          <p:cNvPicPr>
            <a:picLocks noChangeAspect="1"/>
          </p:cNvPicPr>
          <p:nvPr/>
        </p:nvPicPr>
        <p:blipFill>
          <a:blip r:embed="rId6" cstate="hqprint">
            <a:extLst>
              <a:ext uri="{BEBA8EAE-BF5A-486C-A8C5-ECC9F3942E4B}">
                <a14:imgProps xmlns:a14="http://schemas.microsoft.com/office/drawing/2010/main">
                  <a14:imgLayer>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07665" y="1663246"/>
            <a:ext cx="5095763" cy="38220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371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cTn>
                              </p:par>
                              <p:par>
                                <p:cTn id="18" presetID="3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50"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3"/>
          <a:stretch>
            <a:fillRect/>
          </a:stretch>
        </p:blipFill>
        <p:spPr>
          <a:xfrm>
            <a:off x="1643602" y="1704386"/>
            <a:ext cx="8372475" cy="4343400"/>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F47EDC76-93E4-69B2-B3EB-FFBB9F9285CB}"/>
              </a:ext>
            </a:extLst>
          </p:cNvPr>
          <p:cNvSpPr txBox="1"/>
          <p:nvPr/>
        </p:nvSpPr>
        <p:spPr>
          <a:xfrm>
            <a:off x="6666532" y="1704386"/>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p:cNvPicPr>
            <a:picLocks noChangeAspect="1"/>
          </p:cNvPicPr>
          <p:nvPr/>
        </p:nvPicPr>
        <p:blipFill rotWithShape="1">
          <a:blip r:embed="rId4"/>
          <a:srcRect l="6827" t="7035" r="5654" b="3542"/>
          <a:stretch/>
        </p:blipFill>
        <p:spPr>
          <a:xfrm>
            <a:off x="6159960" y="3811120"/>
            <a:ext cx="868595" cy="868595"/>
          </a:xfrm>
          <a:prstGeom prst="ellipse">
            <a:avLst/>
          </a:prstGeom>
        </p:spPr>
      </p:pic>
      <p:pic>
        <p:nvPicPr>
          <p:cNvPr id="21" name="Picture 20"/>
          <p:cNvPicPr>
            <a:picLocks noChangeAspect="1"/>
          </p:cNvPicPr>
          <p:nvPr/>
        </p:nvPicPr>
        <p:blipFill rotWithShape="1">
          <a:blip r:embed="rId5"/>
          <a:srcRect l="9571" t="6413" r="10420" b="6660"/>
          <a:stretch/>
        </p:blipFill>
        <p:spPr>
          <a:xfrm>
            <a:off x="7390978" y="4779931"/>
            <a:ext cx="848933" cy="848933"/>
          </a:xfrm>
          <a:prstGeom prst="ellipse">
            <a:avLst/>
          </a:prstGeom>
        </p:spPr>
      </p:pic>
      <p:sp>
        <p:nvSpPr>
          <p:cNvPr id="25" name="TextBox 24"/>
          <p:cNvSpPr txBox="1"/>
          <p:nvPr/>
        </p:nvSpPr>
        <p:spPr>
          <a:xfrm>
            <a:off x="2343852" y="3663660"/>
            <a:ext cx="353004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Mô</a:t>
            </a:r>
            <a:r>
              <a:rPr kumimoji="0" lang="vi-VN" altLang="zh-CN" sz="16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hình thành phố hình học được lắp ghép từ những đồ vật có dạng khối lập phương, khối hộp chữ nhật, khối trụ, khối cầu</a:t>
            </a:r>
            <a:endParaRPr kumimoji="0" lang="vi-VN" altLang="zh-CN" sz="1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353480" y="4908458"/>
            <a:ext cx="327212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1600" dirty="0">
                <a:solidFill>
                  <a:srgbClr val="002060"/>
                </a:solidFill>
                <a:latin typeface="Roboto" panose="02000000000000000000" pitchFamily="2" charset="0"/>
                <a:ea typeface="Roboto" panose="02000000000000000000" pitchFamily="2" charset="0"/>
              </a:rPr>
              <a:t>Đảm bảo tính thẩm mĩ, hài hoà về màu sắc, cân đối về hình dáng</a:t>
            </a:r>
            <a:endParaRPr kumimoji="0" lang="vi-VN" altLang="zh-CN" sz="1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7229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2202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2029820" cy="1484555"/>
            <a:chOff x="442597" y="615596"/>
            <a:chExt cx="2029820" cy="1484555"/>
          </a:xfrm>
        </p:grpSpPr>
        <p:sp>
          <p:nvSpPr>
            <p:cNvPr id="2" name="Oval 1"/>
            <p:cNvSpPr/>
            <p:nvPr/>
          </p:nvSpPr>
          <p:spPr>
            <a:xfrm>
              <a:off x="700765" y="802476"/>
              <a:ext cx="1642322" cy="11556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97" y="615596"/>
              <a:ext cx="2029820" cy="1484555"/>
            </a:xfrm>
            <a:prstGeom prst="rect">
              <a:avLst/>
            </a:prstGeom>
            <a:ln>
              <a:noFill/>
            </a:ln>
          </p:spPr>
        </p:pic>
      </p:grpSp>
      <p:pic>
        <p:nvPicPr>
          <p:cNvPr id="6" name="Picture 5"/>
          <p:cNvPicPr>
            <a:picLocks noChangeAspect="1"/>
          </p:cNvPicPr>
          <p:nvPr/>
        </p:nvPicPr>
        <p:blipFill>
          <a:blip r:embed="rId4"/>
          <a:stretch>
            <a:fillRect/>
          </a:stretch>
        </p:blipFill>
        <p:spPr>
          <a:xfrm>
            <a:off x="3608061" y="1425422"/>
            <a:ext cx="5563858" cy="4793080"/>
          </a:xfrm>
          <a:prstGeom prst="rect">
            <a:avLst/>
          </a:prstGeom>
          <a:effectLst>
            <a:glow rad="228600">
              <a:schemeClr val="accent4">
                <a:satMod val="175000"/>
                <a:alpha val="40000"/>
              </a:schemeClr>
            </a:glow>
          </a:effectLst>
        </p:spPr>
      </p:pic>
      <p:grpSp>
        <p:nvGrpSpPr>
          <p:cNvPr id="10" name="Group 9"/>
          <p:cNvGrpSpPr/>
          <p:nvPr/>
        </p:nvGrpSpPr>
        <p:grpSpPr>
          <a:xfrm>
            <a:off x="393518" y="2333109"/>
            <a:ext cx="3530279" cy="2206077"/>
            <a:chOff x="1006997" y="1671435"/>
            <a:chExt cx="3530279" cy="2206077"/>
          </a:xfrm>
        </p:grpSpPr>
        <p:sp>
          <p:nvSpPr>
            <p:cNvPr id="9" name="Rectangular Callout 8"/>
            <p:cNvSpPr/>
            <p:nvPr/>
          </p:nvSpPr>
          <p:spPr>
            <a:xfrm>
              <a:off x="1006997" y="1671435"/>
              <a:ext cx="3530279" cy="2206077"/>
            </a:xfrm>
            <a:custGeom>
              <a:avLst/>
              <a:gdLst>
                <a:gd name="connsiteX0" fmla="*/ 0 w 2812648"/>
                <a:gd name="connsiteY0" fmla="*/ 0 h 1666755"/>
                <a:gd name="connsiteX1" fmla="*/ 1640711 w 2812648"/>
                <a:gd name="connsiteY1" fmla="*/ 0 h 1666755"/>
                <a:gd name="connsiteX2" fmla="*/ 1640711 w 2812648"/>
                <a:gd name="connsiteY2" fmla="*/ 0 h 1666755"/>
                <a:gd name="connsiteX3" fmla="*/ 2343873 w 2812648"/>
                <a:gd name="connsiteY3" fmla="*/ 0 h 1666755"/>
                <a:gd name="connsiteX4" fmla="*/ 2812648 w 2812648"/>
                <a:gd name="connsiteY4" fmla="*/ 0 h 1666755"/>
                <a:gd name="connsiteX5" fmla="*/ 2812648 w 2812648"/>
                <a:gd name="connsiteY5" fmla="*/ 972274 h 1666755"/>
                <a:gd name="connsiteX6" fmla="*/ 2812648 w 2812648"/>
                <a:gd name="connsiteY6" fmla="*/ 972274 h 1666755"/>
                <a:gd name="connsiteX7" fmla="*/ 2812648 w 2812648"/>
                <a:gd name="connsiteY7" fmla="*/ 1388963 h 1666755"/>
                <a:gd name="connsiteX8" fmla="*/ 2812648 w 2812648"/>
                <a:gd name="connsiteY8" fmla="*/ 1666755 h 1666755"/>
                <a:gd name="connsiteX9" fmla="*/ 2343873 w 2812648"/>
                <a:gd name="connsiteY9" fmla="*/ 1666755 h 1666755"/>
                <a:gd name="connsiteX10" fmla="*/ 2499516 w 2812648"/>
                <a:gd name="connsiteY10" fmla="*/ 2095011 h 1666755"/>
                <a:gd name="connsiteX11" fmla="*/ 1640711 w 2812648"/>
                <a:gd name="connsiteY11" fmla="*/ 1666755 h 1666755"/>
                <a:gd name="connsiteX12" fmla="*/ 0 w 2812648"/>
                <a:gd name="connsiteY12" fmla="*/ 1666755 h 1666755"/>
                <a:gd name="connsiteX13" fmla="*/ 0 w 2812648"/>
                <a:gd name="connsiteY13" fmla="*/ 1388963 h 1666755"/>
                <a:gd name="connsiteX14" fmla="*/ 0 w 2812648"/>
                <a:gd name="connsiteY14" fmla="*/ 972274 h 1666755"/>
                <a:gd name="connsiteX15" fmla="*/ 0 w 2812648"/>
                <a:gd name="connsiteY15" fmla="*/ 972274 h 1666755"/>
                <a:gd name="connsiteX16" fmla="*/ 0 w 2812648"/>
                <a:gd name="connsiteY16" fmla="*/ 0 h 1666755"/>
                <a:gd name="connsiteX0" fmla="*/ 0 w 2812648"/>
                <a:gd name="connsiteY0" fmla="*/ 0 h 2095011"/>
                <a:gd name="connsiteX1" fmla="*/ 1640711 w 2812648"/>
                <a:gd name="connsiteY1" fmla="*/ 0 h 2095011"/>
                <a:gd name="connsiteX2" fmla="*/ 1640711 w 2812648"/>
                <a:gd name="connsiteY2" fmla="*/ 0 h 2095011"/>
                <a:gd name="connsiteX3" fmla="*/ 2343873 w 2812648"/>
                <a:gd name="connsiteY3" fmla="*/ 0 h 2095011"/>
                <a:gd name="connsiteX4" fmla="*/ 2812648 w 2812648"/>
                <a:gd name="connsiteY4" fmla="*/ 0 h 2095011"/>
                <a:gd name="connsiteX5" fmla="*/ 2812648 w 2812648"/>
                <a:gd name="connsiteY5" fmla="*/ 972274 h 2095011"/>
                <a:gd name="connsiteX6" fmla="*/ 2812648 w 2812648"/>
                <a:gd name="connsiteY6" fmla="*/ 972274 h 2095011"/>
                <a:gd name="connsiteX7" fmla="*/ 2812648 w 2812648"/>
                <a:gd name="connsiteY7" fmla="*/ 1388963 h 2095011"/>
                <a:gd name="connsiteX8" fmla="*/ 2812648 w 2812648"/>
                <a:gd name="connsiteY8" fmla="*/ 1666755 h 2095011"/>
                <a:gd name="connsiteX9" fmla="*/ 2343873 w 2812648"/>
                <a:gd name="connsiteY9" fmla="*/ 1666755 h 2095011"/>
                <a:gd name="connsiteX10" fmla="*/ 2499516 w 2812648"/>
                <a:gd name="connsiteY10" fmla="*/ 2095011 h 2095011"/>
                <a:gd name="connsiteX11" fmla="*/ 1640711 w 2812648"/>
                <a:gd name="connsiteY11" fmla="*/ 1666755 h 2095011"/>
                <a:gd name="connsiteX12" fmla="*/ 0 w 2812648"/>
                <a:gd name="connsiteY12" fmla="*/ 1666755 h 2095011"/>
                <a:gd name="connsiteX13" fmla="*/ 0 w 2812648"/>
                <a:gd name="connsiteY13" fmla="*/ 1388963 h 2095011"/>
                <a:gd name="connsiteX14" fmla="*/ 0 w 2812648"/>
                <a:gd name="connsiteY14" fmla="*/ 972274 h 2095011"/>
                <a:gd name="connsiteX15" fmla="*/ 0 w 2812648"/>
                <a:gd name="connsiteY15" fmla="*/ 972274 h 2095011"/>
                <a:gd name="connsiteX16" fmla="*/ 0 w 2812648"/>
                <a:gd name="connsiteY16" fmla="*/ 0 h 2095011"/>
                <a:gd name="connsiteX0" fmla="*/ 0 w 2812648"/>
                <a:gd name="connsiteY0" fmla="*/ 0 h 2095011"/>
                <a:gd name="connsiteX1" fmla="*/ 1640711 w 2812648"/>
                <a:gd name="connsiteY1" fmla="*/ 0 h 2095011"/>
                <a:gd name="connsiteX2" fmla="*/ 1640711 w 2812648"/>
                <a:gd name="connsiteY2" fmla="*/ 0 h 2095011"/>
                <a:gd name="connsiteX3" fmla="*/ 2343873 w 2812648"/>
                <a:gd name="connsiteY3" fmla="*/ 0 h 2095011"/>
                <a:gd name="connsiteX4" fmla="*/ 2812648 w 2812648"/>
                <a:gd name="connsiteY4" fmla="*/ 0 h 2095011"/>
                <a:gd name="connsiteX5" fmla="*/ 2812648 w 2812648"/>
                <a:gd name="connsiteY5" fmla="*/ 972274 h 2095011"/>
                <a:gd name="connsiteX6" fmla="*/ 2812648 w 2812648"/>
                <a:gd name="connsiteY6" fmla="*/ 972274 h 2095011"/>
                <a:gd name="connsiteX7" fmla="*/ 2812648 w 2812648"/>
                <a:gd name="connsiteY7" fmla="*/ 1388963 h 2095011"/>
                <a:gd name="connsiteX8" fmla="*/ 2812648 w 2812648"/>
                <a:gd name="connsiteY8" fmla="*/ 1666755 h 2095011"/>
                <a:gd name="connsiteX9" fmla="*/ 2343873 w 2812648"/>
                <a:gd name="connsiteY9" fmla="*/ 1666755 h 2095011"/>
                <a:gd name="connsiteX10" fmla="*/ 2499516 w 2812648"/>
                <a:gd name="connsiteY10" fmla="*/ 2095011 h 2095011"/>
                <a:gd name="connsiteX11" fmla="*/ 1640711 w 2812648"/>
                <a:gd name="connsiteY11" fmla="*/ 1666755 h 2095011"/>
                <a:gd name="connsiteX12" fmla="*/ 0 w 2812648"/>
                <a:gd name="connsiteY12" fmla="*/ 1666755 h 2095011"/>
                <a:gd name="connsiteX13" fmla="*/ 0 w 2812648"/>
                <a:gd name="connsiteY13" fmla="*/ 1388963 h 2095011"/>
                <a:gd name="connsiteX14" fmla="*/ 0 w 2812648"/>
                <a:gd name="connsiteY14" fmla="*/ 972274 h 2095011"/>
                <a:gd name="connsiteX15" fmla="*/ 0 w 2812648"/>
                <a:gd name="connsiteY15" fmla="*/ 972274 h 2095011"/>
                <a:gd name="connsiteX16" fmla="*/ 0 w 2812648"/>
                <a:gd name="connsiteY16" fmla="*/ 0 h 2095011"/>
                <a:gd name="connsiteX0" fmla="*/ 0 w 2812648"/>
                <a:gd name="connsiteY0" fmla="*/ 0 h 2095011"/>
                <a:gd name="connsiteX1" fmla="*/ 1640711 w 2812648"/>
                <a:gd name="connsiteY1" fmla="*/ 0 h 2095011"/>
                <a:gd name="connsiteX2" fmla="*/ 1640711 w 2812648"/>
                <a:gd name="connsiteY2" fmla="*/ 0 h 2095011"/>
                <a:gd name="connsiteX3" fmla="*/ 2343873 w 2812648"/>
                <a:gd name="connsiteY3" fmla="*/ 0 h 2095011"/>
                <a:gd name="connsiteX4" fmla="*/ 2812648 w 2812648"/>
                <a:gd name="connsiteY4" fmla="*/ 0 h 2095011"/>
                <a:gd name="connsiteX5" fmla="*/ 2812648 w 2812648"/>
                <a:gd name="connsiteY5" fmla="*/ 972274 h 2095011"/>
                <a:gd name="connsiteX6" fmla="*/ 2812648 w 2812648"/>
                <a:gd name="connsiteY6" fmla="*/ 972274 h 2095011"/>
                <a:gd name="connsiteX7" fmla="*/ 2812648 w 2812648"/>
                <a:gd name="connsiteY7" fmla="*/ 1388963 h 2095011"/>
                <a:gd name="connsiteX8" fmla="*/ 2812648 w 2812648"/>
                <a:gd name="connsiteY8" fmla="*/ 1666755 h 2095011"/>
                <a:gd name="connsiteX9" fmla="*/ 2343873 w 2812648"/>
                <a:gd name="connsiteY9" fmla="*/ 1666755 h 2095011"/>
                <a:gd name="connsiteX10" fmla="*/ 2499516 w 2812648"/>
                <a:gd name="connsiteY10" fmla="*/ 2095011 h 2095011"/>
                <a:gd name="connsiteX11" fmla="*/ 1640711 w 2812648"/>
                <a:gd name="connsiteY11" fmla="*/ 1666755 h 2095011"/>
                <a:gd name="connsiteX12" fmla="*/ 0 w 2812648"/>
                <a:gd name="connsiteY12" fmla="*/ 1666755 h 2095011"/>
                <a:gd name="connsiteX13" fmla="*/ 0 w 2812648"/>
                <a:gd name="connsiteY13" fmla="*/ 1388963 h 2095011"/>
                <a:gd name="connsiteX14" fmla="*/ 0 w 2812648"/>
                <a:gd name="connsiteY14" fmla="*/ 972274 h 2095011"/>
                <a:gd name="connsiteX15" fmla="*/ 0 w 2812648"/>
                <a:gd name="connsiteY15" fmla="*/ 972274 h 2095011"/>
                <a:gd name="connsiteX16" fmla="*/ 0 w 2812648"/>
                <a:gd name="connsiteY16" fmla="*/ 0 h 20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2648" h="2095011">
                  <a:moveTo>
                    <a:pt x="0" y="0"/>
                  </a:moveTo>
                  <a:lnTo>
                    <a:pt x="1640711" y="0"/>
                  </a:lnTo>
                  <a:lnTo>
                    <a:pt x="1640711" y="0"/>
                  </a:lnTo>
                  <a:lnTo>
                    <a:pt x="2343873" y="0"/>
                  </a:lnTo>
                  <a:lnTo>
                    <a:pt x="2812648" y="0"/>
                  </a:lnTo>
                  <a:lnTo>
                    <a:pt x="2812648" y="972274"/>
                  </a:lnTo>
                  <a:lnTo>
                    <a:pt x="2812648" y="972274"/>
                  </a:lnTo>
                  <a:lnTo>
                    <a:pt x="2812648" y="1388963"/>
                  </a:lnTo>
                  <a:lnTo>
                    <a:pt x="2812648" y="1666755"/>
                  </a:lnTo>
                  <a:lnTo>
                    <a:pt x="2343873" y="1666755"/>
                  </a:lnTo>
                  <a:cubicBezTo>
                    <a:pt x="2175835" y="1844231"/>
                    <a:pt x="2447635" y="1952259"/>
                    <a:pt x="2499516" y="2095011"/>
                  </a:cubicBezTo>
                  <a:cubicBezTo>
                    <a:pt x="2213248" y="1952259"/>
                    <a:pt x="1973278" y="2017851"/>
                    <a:pt x="1640711" y="1666755"/>
                  </a:cubicBezTo>
                  <a:lnTo>
                    <a:pt x="0" y="1666755"/>
                  </a:lnTo>
                  <a:lnTo>
                    <a:pt x="0" y="1388963"/>
                  </a:lnTo>
                  <a:lnTo>
                    <a:pt x="0" y="972274"/>
                  </a:lnTo>
                  <a:lnTo>
                    <a:pt x="0" y="972274"/>
                  </a:lnTo>
                  <a:lnTo>
                    <a:pt x="0" y="0"/>
                  </a:lnTo>
                  <a:close/>
                </a:path>
              </a:pathLst>
            </a:cu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45677" y="1791635"/>
              <a:ext cx="3452918" cy="1569660"/>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Các hình này không chỉ có trong các đồ vật thực tế mà còn có trong tác phẩm nghệ thuật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30" name="Group 29"/>
          <p:cNvGrpSpPr/>
          <p:nvPr/>
        </p:nvGrpSpPr>
        <p:grpSpPr>
          <a:xfrm>
            <a:off x="8542118" y="2086648"/>
            <a:ext cx="3379808" cy="2206077"/>
            <a:chOff x="1006997" y="1671435"/>
            <a:chExt cx="3530279" cy="2206077"/>
          </a:xfrm>
        </p:grpSpPr>
        <p:sp>
          <p:nvSpPr>
            <p:cNvPr id="31" name="Rectangular Callout 8"/>
            <p:cNvSpPr/>
            <p:nvPr/>
          </p:nvSpPr>
          <p:spPr>
            <a:xfrm flipH="1">
              <a:off x="1006997" y="1671435"/>
              <a:ext cx="3530279" cy="2206077"/>
            </a:xfrm>
            <a:custGeom>
              <a:avLst/>
              <a:gdLst>
                <a:gd name="connsiteX0" fmla="*/ 0 w 2812648"/>
                <a:gd name="connsiteY0" fmla="*/ 0 h 1666755"/>
                <a:gd name="connsiteX1" fmla="*/ 1640711 w 2812648"/>
                <a:gd name="connsiteY1" fmla="*/ 0 h 1666755"/>
                <a:gd name="connsiteX2" fmla="*/ 1640711 w 2812648"/>
                <a:gd name="connsiteY2" fmla="*/ 0 h 1666755"/>
                <a:gd name="connsiteX3" fmla="*/ 2343873 w 2812648"/>
                <a:gd name="connsiteY3" fmla="*/ 0 h 1666755"/>
                <a:gd name="connsiteX4" fmla="*/ 2812648 w 2812648"/>
                <a:gd name="connsiteY4" fmla="*/ 0 h 1666755"/>
                <a:gd name="connsiteX5" fmla="*/ 2812648 w 2812648"/>
                <a:gd name="connsiteY5" fmla="*/ 972274 h 1666755"/>
                <a:gd name="connsiteX6" fmla="*/ 2812648 w 2812648"/>
                <a:gd name="connsiteY6" fmla="*/ 972274 h 1666755"/>
                <a:gd name="connsiteX7" fmla="*/ 2812648 w 2812648"/>
                <a:gd name="connsiteY7" fmla="*/ 1388963 h 1666755"/>
                <a:gd name="connsiteX8" fmla="*/ 2812648 w 2812648"/>
                <a:gd name="connsiteY8" fmla="*/ 1666755 h 1666755"/>
                <a:gd name="connsiteX9" fmla="*/ 2343873 w 2812648"/>
                <a:gd name="connsiteY9" fmla="*/ 1666755 h 1666755"/>
                <a:gd name="connsiteX10" fmla="*/ 2499516 w 2812648"/>
                <a:gd name="connsiteY10" fmla="*/ 2095011 h 1666755"/>
                <a:gd name="connsiteX11" fmla="*/ 1640711 w 2812648"/>
                <a:gd name="connsiteY11" fmla="*/ 1666755 h 1666755"/>
                <a:gd name="connsiteX12" fmla="*/ 0 w 2812648"/>
                <a:gd name="connsiteY12" fmla="*/ 1666755 h 1666755"/>
                <a:gd name="connsiteX13" fmla="*/ 0 w 2812648"/>
                <a:gd name="connsiteY13" fmla="*/ 1388963 h 1666755"/>
                <a:gd name="connsiteX14" fmla="*/ 0 w 2812648"/>
                <a:gd name="connsiteY14" fmla="*/ 972274 h 1666755"/>
                <a:gd name="connsiteX15" fmla="*/ 0 w 2812648"/>
                <a:gd name="connsiteY15" fmla="*/ 972274 h 1666755"/>
                <a:gd name="connsiteX16" fmla="*/ 0 w 2812648"/>
                <a:gd name="connsiteY16" fmla="*/ 0 h 1666755"/>
                <a:gd name="connsiteX0" fmla="*/ 0 w 2812648"/>
                <a:gd name="connsiteY0" fmla="*/ 0 h 2095011"/>
                <a:gd name="connsiteX1" fmla="*/ 1640711 w 2812648"/>
                <a:gd name="connsiteY1" fmla="*/ 0 h 2095011"/>
                <a:gd name="connsiteX2" fmla="*/ 1640711 w 2812648"/>
                <a:gd name="connsiteY2" fmla="*/ 0 h 2095011"/>
                <a:gd name="connsiteX3" fmla="*/ 2343873 w 2812648"/>
                <a:gd name="connsiteY3" fmla="*/ 0 h 2095011"/>
                <a:gd name="connsiteX4" fmla="*/ 2812648 w 2812648"/>
                <a:gd name="connsiteY4" fmla="*/ 0 h 2095011"/>
                <a:gd name="connsiteX5" fmla="*/ 2812648 w 2812648"/>
                <a:gd name="connsiteY5" fmla="*/ 972274 h 2095011"/>
                <a:gd name="connsiteX6" fmla="*/ 2812648 w 2812648"/>
                <a:gd name="connsiteY6" fmla="*/ 972274 h 2095011"/>
                <a:gd name="connsiteX7" fmla="*/ 2812648 w 2812648"/>
                <a:gd name="connsiteY7" fmla="*/ 1388963 h 2095011"/>
                <a:gd name="connsiteX8" fmla="*/ 2812648 w 2812648"/>
                <a:gd name="connsiteY8" fmla="*/ 1666755 h 2095011"/>
                <a:gd name="connsiteX9" fmla="*/ 2343873 w 2812648"/>
                <a:gd name="connsiteY9" fmla="*/ 1666755 h 2095011"/>
                <a:gd name="connsiteX10" fmla="*/ 2499516 w 2812648"/>
                <a:gd name="connsiteY10" fmla="*/ 2095011 h 2095011"/>
                <a:gd name="connsiteX11" fmla="*/ 1640711 w 2812648"/>
                <a:gd name="connsiteY11" fmla="*/ 1666755 h 2095011"/>
                <a:gd name="connsiteX12" fmla="*/ 0 w 2812648"/>
                <a:gd name="connsiteY12" fmla="*/ 1666755 h 2095011"/>
                <a:gd name="connsiteX13" fmla="*/ 0 w 2812648"/>
                <a:gd name="connsiteY13" fmla="*/ 1388963 h 2095011"/>
                <a:gd name="connsiteX14" fmla="*/ 0 w 2812648"/>
                <a:gd name="connsiteY14" fmla="*/ 972274 h 2095011"/>
                <a:gd name="connsiteX15" fmla="*/ 0 w 2812648"/>
                <a:gd name="connsiteY15" fmla="*/ 972274 h 2095011"/>
                <a:gd name="connsiteX16" fmla="*/ 0 w 2812648"/>
                <a:gd name="connsiteY16" fmla="*/ 0 h 2095011"/>
                <a:gd name="connsiteX0" fmla="*/ 0 w 2812648"/>
                <a:gd name="connsiteY0" fmla="*/ 0 h 2095011"/>
                <a:gd name="connsiteX1" fmla="*/ 1640711 w 2812648"/>
                <a:gd name="connsiteY1" fmla="*/ 0 h 2095011"/>
                <a:gd name="connsiteX2" fmla="*/ 1640711 w 2812648"/>
                <a:gd name="connsiteY2" fmla="*/ 0 h 2095011"/>
                <a:gd name="connsiteX3" fmla="*/ 2343873 w 2812648"/>
                <a:gd name="connsiteY3" fmla="*/ 0 h 2095011"/>
                <a:gd name="connsiteX4" fmla="*/ 2812648 w 2812648"/>
                <a:gd name="connsiteY4" fmla="*/ 0 h 2095011"/>
                <a:gd name="connsiteX5" fmla="*/ 2812648 w 2812648"/>
                <a:gd name="connsiteY5" fmla="*/ 972274 h 2095011"/>
                <a:gd name="connsiteX6" fmla="*/ 2812648 w 2812648"/>
                <a:gd name="connsiteY6" fmla="*/ 972274 h 2095011"/>
                <a:gd name="connsiteX7" fmla="*/ 2812648 w 2812648"/>
                <a:gd name="connsiteY7" fmla="*/ 1388963 h 2095011"/>
                <a:gd name="connsiteX8" fmla="*/ 2812648 w 2812648"/>
                <a:gd name="connsiteY8" fmla="*/ 1666755 h 2095011"/>
                <a:gd name="connsiteX9" fmla="*/ 2343873 w 2812648"/>
                <a:gd name="connsiteY9" fmla="*/ 1666755 h 2095011"/>
                <a:gd name="connsiteX10" fmla="*/ 2499516 w 2812648"/>
                <a:gd name="connsiteY10" fmla="*/ 2095011 h 2095011"/>
                <a:gd name="connsiteX11" fmla="*/ 1640711 w 2812648"/>
                <a:gd name="connsiteY11" fmla="*/ 1666755 h 2095011"/>
                <a:gd name="connsiteX12" fmla="*/ 0 w 2812648"/>
                <a:gd name="connsiteY12" fmla="*/ 1666755 h 2095011"/>
                <a:gd name="connsiteX13" fmla="*/ 0 w 2812648"/>
                <a:gd name="connsiteY13" fmla="*/ 1388963 h 2095011"/>
                <a:gd name="connsiteX14" fmla="*/ 0 w 2812648"/>
                <a:gd name="connsiteY14" fmla="*/ 972274 h 2095011"/>
                <a:gd name="connsiteX15" fmla="*/ 0 w 2812648"/>
                <a:gd name="connsiteY15" fmla="*/ 972274 h 2095011"/>
                <a:gd name="connsiteX16" fmla="*/ 0 w 2812648"/>
                <a:gd name="connsiteY16" fmla="*/ 0 h 2095011"/>
                <a:gd name="connsiteX0" fmla="*/ 0 w 2812648"/>
                <a:gd name="connsiteY0" fmla="*/ 0 h 2095011"/>
                <a:gd name="connsiteX1" fmla="*/ 1640711 w 2812648"/>
                <a:gd name="connsiteY1" fmla="*/ 0 h 2095011"/>
                <a:gd name="connsiteX2" fmla="*/ 1640711 w 2812648"/>
                <a:gd name="connsiteY2" fmla="*/ 0 h 2095011"/>
                <a:gd name="connsiteX3" fmla="*/ 2343873 w 2812648"/>
                <a:gd name="connsiteY3" fmla="*/ 0 h 2095011"/>
                <a:gd name="connsiteX4" fmla="*/ 2812648 w 2812648"/>
                <a:gd name="connsiteY4" fmla="*/ 0 h 2095011"/>
                <a:gd name="connsiteX5" fmla="*/ 2812648 w 2812648"/>
                <a:gd name="connsiteY5" fmla="*/ 972274 h 2095011"/>
                <a:gd name="connsiteX6" fmla="*/ 2812648 w 2812648"/>
                <a:gd name="connsiteY6" fmla="*/ 972274 h 2095011"/>
                <a:gd name="connsiteX7" fmla="*/ 2812648 w 2812648"/>
                <a:gd name="connsiteY7" fmla="*/ 1388963 h 2095011"/>
                <a:gd name="connsiteX8" fmla="*/ 2812648 w 2812648"/>
                <a:gd name="connsiteY8" fmla="*/ 1666755 h 2095011"/>
                <a:gd name="connsiteX9" fmla="*/ 2343873 w 2812648"/>
                <a:gd name="connsiteY9" fmla="*/ 1666755 h 2095011"/>
                <a:gd name="connsiteX10" fmla="*/ 2499516 w 2812648"/>
                <a:gd name="connsiteY10" fmla="*/ 2095011 h 2095011"/>
                <a:gd name="connsiteX11" fmla="*/ 1640711 w 2812648"/>
                <a:gd name="connsiteY11" fmla="*/ 1666755 h 2095011"/>
                <a:gd name="connsiteX12" fmla="*/ 0 w 2812648"/>
                <a:gd name="connsiteY12" fmla="*/ 1666755 h 2095011"/>
                <a:gd name="connsiteX13" fmla="*/ 0 w 2812648"/>
                <a:gd name="connsiteY13" fmla="*/ 1388963 h 2095011"/>
                <a:gd name="connsiteX14" fmla="*/ 0 w 2812648"/>
                <a:gd name="connsiteY14" fmla="*/ 972274 h 2095011"/>
                <a:gd name="connsiteX15" fmla="*/ 0 w 2812648"/>
                <a:gd name="connsiteY15" fmla="*/ 972274 h 2095011"/>
                <a:gd name="connsiteX16" fmla="*/ 0 w 2812648"/>
                <a:gd name="connsiteY16" fmla="*/ 0 h 20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2648" h="2095011">
                  <a:moveTo>
                    <a:pt x="0" y="0"/>
                  </a:moveTo>
                  <a:lnTo>
                    <a:pt x="1640711" y="0"/>
                  </a:lnTo>
                  <a:lnTo>
                    <a:pt x="1640711" y="0"/>
                  </a:lnTo>
                  <a:lnTo>
                    <a:pt x="2343873" y="0"/>
                  </a:lnTo>
                  <a:lnTo>
                    <a:pt x="2812648" y="0"/>
                  </a:lnTo>
                  <a:lnTo>
                    <a:pt x="2812648" y="972274"/>
                  </a:lnTo>
                  <a:lnTo>
                    <a:pt x="2812648" y="972274"/>
                  </a:lnTo>
                  <a:lnTo>
                    <a:pt x="2812648" y="1388963"/>
                  </a:lnTo>
                  <a:lnTo>
                    <a:pt x="2812648" y="1666755"/>
                  </a:lnTo>
                  <a:lnTo>
                    <a:pt x="2343873" y="1666755"/>
                  </a:lnTo>
                  <a:cubicBezTo>
                    <a:pt x="2175835" y="1844231"/>
                    <a:pt x="2447635" y="1952259"/>
                    <a:pt x="2499516" y="2095011"/>
                  </a:cubicBezTo>
                  <a:cubicBezTo>
                    <a:pt x="2213248" y="1952259"/>
                    <a:pt x="1973278" y="2017851"/>
                    <a:pt x="1640711" y="1666755"/>
                  </a:cubicBezTo>
                  <a:lnTo>
                    <a:pt x="0" y="1666755"/>
                  </a:lnTo>
                  <a:lnTo>
                    <a:pt x="0" y="1388963"/>
                  </a:lnTo>
                  <a:lnTo>
                    <a:pt x="0" y="972274"/>
                  </a:lnTo>
                  <a:lnTo>
                    <a:pt x="0" y="972274"/>
                  </a:lnTo>
                  <a:lnTo>
                    <a:pt x="0" y="0"/>
                  </a:lnTo>
                  <a:close/>
                </a:path>
              </a:pathLst>
            </a:custGeom>
            <a:solidFill>
              <a:srgbClr val="F7CB9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171020" y="1830485"/>
              <a:ext cx="3202232"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cùng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sáng tạo một sản phẩm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từ những hình khối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đã học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grpSp>
      <p:sp>
        <p:nvSpPr>
          <p:cNvPr id="33" name="TextBox 32"/>
          <p:cNvSpPr txBox="1"/>
          <p:nvPr/>
        </p:nvSpPr>
        <p:spPr>
          <a:xfrm>
            <a:off x="4295006" y="819395"/>
            <a:ext cx="4450689" cy="461665"/>
          </a:xfrm>
          <a:prstGeom prst="rect">
            <a:avLst/>
          </a:prstGeom>
          <a:noFill/>
        </p:spPr>
        <p:txBody>
          <a:bodyPr wrap="square" rtlCol="0">
            <a:spAutoFit/>
          </a:bodyPr>
          <a:lstStyle/>
          <a:p>
            <a:pPr lvl="0" algn="just">
              <a:defRPr/>
            </a:pPr>
            <a:r>
              <a:rPr lang="en-US" altLang="zh-CN" sz="2400">
                <a:latin typeface="Roboto" panose="02000000000000000000" pitchFamily="2" charset="0"/>
                <a:ea typeface="Roboto" panose="02000000000000000000" pitchFamily="2" charset="0"/>
              </a:rPr>
              <a:t>Hai bạn đang trao đổi điều gì? </a:t>
            </a:r>
            <a:endParaRPr kumimoji="0" lang="en-US" altLang="zh-CN" sz="24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454071B4-7E12-9485-4E41-33426921EA3C}"/>
              </a:ext>
            </a:extLst>
          </p:cNvPr>
          <p:cNvSpPr txBox="1"/>
          <p:nvPr/>
        </p:nvSpPr>
        <p:spPr>
          <a:xfrm>
            <a:off x="4237095" y="212518"/>
            <a:ext cx="39210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Black" panose="02000000000000000000" pitchFamily="2" charset="0"/>
                <a:ea typeface="Roboto Black" panose="02000000000000000000" pitchFamily="2" charset="0"/>
              </a:rPr>
              <a:t>ĐỐ BẠN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10616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61330" y="472308"/>
            <a:ext cx="64655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MỜI CÁC</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BẠN XEM VIDEO NHÉ</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grpSp>
        <p:nvGrpSpPr>
          <p:cNvPr id="3" name="Group 2"/>
          <p:cNvGrpSpPr/>
          <p:nvPr/>
        </p:nvGrpSpPr>
        <p:grpSpPr>
          <a:xfrm>
            <a:off x="0" y="0"/>
            <a:ext cx="2029820" cy="1484555"/>
            <a:chOff x="442597" y="615596"/>
            <a:chExt cx="2029820" cy="1484555"/>
          </a:xfrm>
        </p:grpSpPr>
        <p:sp>
          <p:nvSpPr>
            <p:cNvPr id="2" name="Oval 1"/>
            <p:cNvSpPr/>
            <p:nvPr/>
          </p:nvSpPr>
          <p:spPr>
            <a:xfrm>
              <a:off x="700765" y="802476"/>
              <a:ext cx="1642322" cy="11556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2597" y="615596"/>
              <a:ext cx="2029820" cy="1484555"/>
            </a:xfrm>
            <a:prstGeom prst="rect">
              <a:avLst/>
            </a:prstGeom>
            <a:ln>
              <a:noFill/>
            </a:ln>
          </p:spPr>
        </p:pic>
      </p:grpSp>
      <p:pic>
        <p:nvPicPr>
          <p:cNvPr id="10" name="2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7587" y="911942"/>
            <a:ext cx="609600" cy="609600"/>
          </a:xfrm>
          <a:prstGeom prst="rect">
            <a:avLst/>
          </a:prstGeom>
        </p:spPr>
      </p:pic>
      <p:pic>
        <p:nvPicPr>
          <p:cNvPr id="13" name="25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27587" y="1795351"/>
            <a:ext cx="609600" cy="609600"/>
          </a:xfrm>
          <a:prstGeom prst="rect">
            <a:avLst/>
          </a:prstGeom>
        </p:spPr>
      </p:pic>
      <p:pic>
        <p:nvPicPr>
          <p:cNvPr id="14" name="25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27587" y="2603090"/>
            <a:ext cx="609600" cy="609600"/>
          </a:xfrm>
          <a:prstGeom prst="rect">
            <a:avLst/>
          </a:prstGeom>
        </p:spPr>
      </p:pic>
      <p:pic>
        <p:nvPicPr>
          <p:cNvPr id="15" name="25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27587" y="3280491"/>
            <a:ext cx="609600" cy="609600"/>
          </a:xfrm>
          <a:prstGeom prst="rect">
            <a:avLst/>
          </a:prstGeom>
        </p:spPr>
      </p:pic>
      <p:pic>
        <p:nvPicPr>
          <p:cNvPr id="4" name="video xếp hình khối">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5"/>
          <a:stretch>
            <a:fillRect/>
          </a:stretch>
        </p:blipFill>
        <p:spPr>
          <a:xfrm>
            <a:off x="2705411" y="1664970"/>
            <a:ext cx="7402830" cy="4123400"/>
          </a:xfrm>
          <a:prstGeom prst="rect">
            <a:avLst/>
          </a:prstGeom>
        </p:spPr>
      </p:pic>
    </p:spTree>
    <p:extLst>
      <p:ext uri="{BB962C8B-B14F-4D97-AF65-F5344CB8AC3E}">
        <p14:creationId xmlns:p14="http://schemas.microsoft.com/office/powerpoint/2010/main" val="1043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 presetClass="mediacall" presetSubtype="0" fill="hold" nodeType="withEffect">
                                  <p:stCondLst>
                                    <p:cond delay="0"/>
                                  </p:stCondLst>
                                  <p:childTnLst>
                                    <p:cmd type="call" cmd="playFrom(0.0)">
                                      <p:cBhvr>
                                        <p:cTn id="9" dur="3526" fill="hold"/>
                                        <p:tgtEl>
                                          <p:spTgt spid="10"/>
                                        </p:tgtEl>
                                      </p:cBhvr>
                                    </p:cmd>
                                  </p:childTnLst>
                                </p:cTn>
                              </p:par>
                            </p:childTnLst>
                          </p:cTn>
                        </p:par>
                        <p:par>
                          <p:cTn id="10" fill="hold">
                            <p:stCondLst>
                              <p:cond delay="3526"/>
                            </p:stCondLst>
                            <p:childTnLst>
                              <p:par>
                                <p:cTn id="11" presetID="1" presetClass="mediacall" presetSubtype="0" fill="hold" nodeType="afterEffect">
                                  <p:stCondLst>
                                    <p:cond delay="0"/>
                                  </p:stCondLst>
                                  <p:childTnLst>
                                    <p:cmd type="call" cmd="playFrom(0.0)">
                                      <p:cBhvr>
                                        <p:cTn id="12" dur="3761" fill="hold"/>
                                        <p:tgtEl>
                                          <p:spTgt spid="13"/>
                                        </p:tgtEl>
                                      </p:cBhvr>
                                    </p:cmd>
                                  </p:childTnLst>
                                </p:cTn>
                              </p:par>
                            </p:childTnLst>
                          </p:cTn>
                        </p:par>
                        <p:par>
                          <p:cTn id="13" fill="hold">
                            <p:stCondLst>
                              <p:cond delay="7287"/>
                            </p:stCondLst>
                            <p:childTnLst>
                              <p:par>
                                <p:cTn id="14" presetID="1" presetClass="mediacall" presetSubtype="0" fill="hold" nodeType="afterEffect">
                                  <p:stCondLst>
                                    <p:cond delay="0"/>
                                  </p:stCondLst>
                                  <p:childTnLst>
                                    <p:cmd type="call" cmd="playFrom(0.0)">
                                      <p:cBhvr>
                                        <p:cTn id="15" dur="5590" fill="hold"/>
                                        <p:tgtEl>
                                          <p:spTgt spid="14"/>
                                        </p:tgtEl>
                                      </p:cBhvr>
                                    </p:cmd>
                                  </p:childTnLst>
                                </p:cTn>
                              </p:par>
                            </p:childTnLst>
                          </p:cTn>
                        </p:par>
                        <p:par>
                          <p:cTn id="16" fill="hold">
                            <p:stCondLst>
                              <p:cond delay="12877"/>
                            </p:stCondLst>
                            <p:childTnLst>
                              <p:par>
                                <p:cTn id="17" presetID="1" presetClass="mediacall" presetSubtype="0" fill="hold" nodeType="afterEffect">
                                  <p:stCondLst>
                                    <p:cond delay="0"/>
                                  </p:stCondLst>
                                  <p:childTnLst>
                                    <p:cmd type="call" cmd="playFrom(0.0)">
                                      <p:cBhvr>
                                        <p:cTn id="18" dur="370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audio>
              <p:cMediaNode vol="80000">
                <p:cTn id="22" fill="hold" display="0">
                  <p:stCondLst>
                    <p:cond delay="indefinite"/>
                  </p:stCondLst>
                  <p:endCondLst>
                    <p:cond evt="onStopAudio" delay="0">
                      <p:tgtEl>
                        <p:sldTgt/>
                      </p:tgtEl>
                    </p:cond>
                  </p:endCondLst>
                </p:cTn>
                <p:tgtEl>
                  <p:spTgt spid="15"/>
                </p:tgtEl>
              </p:cMediaNode>
            </p:audi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fullScrn="1">
              <p:cMediaNode vol="80000">
                <p:cTn id="28" fill="hold" display="0">
                  <p:stCondLst>
                    <p:cond delay="indefinite"/>
                  </p:stCondLst>
                </p:cTn>
                <p:tgtEl>
                  <p:spTgt spid="4"/>
                </p:tgtEl>
              </p:cMediaNode>
            </p:video>
          </p:childTnLst>
        </p:cTn>
      </p:par>
    </p:tnLst>
    <p:bldLst>
      <p:bldP spid="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97813" y="510089"/>
            <a:ext cx="39210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grpSp>
        <p:nvGrpSpPr>
          <p:cNvPr id="3" name="Group 2"/>
          <p:cNvGrpSpPr/>
          <p:nvPr/>
        </p:nvGrpSpPr>
        <p:grpSpPr>
          <a:xfrm>
            <a:off x="0" y="0"/>
            <a:ext cx="2029820" cy="1484555"/>
            <a:chOff x="442597" y="615596"/>
            <a:chExt cx="2029820" cy="1484555"/>
          </a:xfrm>
        </p:grpSpPr>
        <p:sp>
          <p:nvSpPr>
            <p:cNvPr id="2" name="Oval 1"/>
            <p:cNvSpPr/>
            <p:nvPr/>
          </p:nvSpPr>
          <p:spPr>
            <a:xfrm>
              <a:off x="700765" y="802476"/>
              <a:ext cx="1642322" cy="11556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97" y="615596"/>
              <a:ext cx="2029820" cy="1484555"/>
            </a:xfrm>
            <a:prstGeom prst="rect">
              <a:avLst/>
            </a:prstGeom>
            <a:ln>
              <a:noFill/>
            </a:ln>
          </p:spPr>
        </p:pic>
      </p:grpSp>
      <p:sp>
        <p:nvSpPr>
          <p:cNvPr id="18" name="Flowchart: Punched Tape 3"/>
          <p:cNvSpPr/>
          <p:nvPr/>
        </p:nvSpPr>
        <p:spPr>
          <a:xfrm>
            <a:off x="6865321" y="2412870"/>
            <a:ext cx="4154183" cy="2405220"/>
          </a:xfrm>
          <a:custGeom>
            <a:avLst/>
            <a:gdLst>
              <a:gd name="connsiteX0" fmla="*/ 4477010 w 3924104"/>
              <a:gd name="connsiteY0" fmla="*/ 1453744 h 2141134"/>
              <a:gd name="connsiteX1" fmla="*/ 3716407 w 3924104"/>
              <a:gd name="connsiteY1" fmla="*/ 1549947 h 2141134"/>
              <a:gd name="connsiteX2" fmla="*/ 1734270 w 3924104"/>
              <a:gd name="connsiteY2" fmla="*/ 2133895 h 2141134"/>
              <a:gd name="connsiteX3" fmla="*/ 76113 w 3924104"/>
              <a:gd name="connsiteY3" fmla="*/ 775277 h 2141134"/>
              <a:gd name="connsiteX4" fmla="*/ 2068876 w 3924104"/>
              <a:gd name="connsiteY4" fmla="*/ 1588 h 2141134"/>
              <a:gd name="connsiteX5" fmla="*/ 3917780 w 3924104"/>
              <a:gd name="connsiteY5" fmla="*/ 1156453 h 2141134"/>
              <a:gd name="connsiteX6" fmla="*/ 4477010 w 3924104"/>
              <a:gd name="connsiteY6" fmla="*/ 1453744 h 2141134"/>
              <a:gd name="connsiteX0" fmla="*/ 4476120 w 4476120"/>
              <a:gd name="connsiteY0" fmla="*/ 1453759 h 2190570"/>
              <a:gd name="connsiteX1" fmla="*/ 3715517 w 4476120"/>
              <a:gd name="connsiteY1" fmla="*/ 1549962 h 2190570"/>
              <a:gd name="connsiteX2" fmla="*/ 1733380 w 4476120"/>
              <a:gd name="connsiteY2" fmla="*/ 2133910 h 2190570"/>
              <a:gd name="connsiteX3" fmla="*/ 75223 w 4476120"/>
              <a:gd name="connsiteY3" fmla="*/ 775292 h 2190570"/>
              <a:gd name="connsiteX4" fmla="*/ 2067986 w 4476120"/>
              <a:gd name="connsiteY4" fmla="*/ 1603 h 2190570"/>
              <a:gd name="connsiteX5" fmla="*/ 3916890 w 4476120"/>
              <a:gd name="connsiteY5" fmla="*/ 1156468 h 2190570"/>
              <a:gd name="connsiteX6" fmla="*/ 4476120 w 4476120"/>
              <a:gd name="connsiteY6" fmla="*/ 1453759 h 2190570"/>
              <a:gd name="connsiteX0" fmla="*/ 4445162 w 4445162"/>
              <a:gd name="connsiteY0" fmla="*/ 1454671 h 2191482"/>
              <a:gd name="connsiteX1" fmla="*/ 3684559 w 4445162"/>
              <a:gd name="connsiteY1" fmla="*/ 1550874 h 2191482"/>
              <a:gd name="connsiteX2" fmla="*/ 1702422 w 4445162"/>
              <a:gd name="connsiteY2" fmla="*/ 2134822 h 2191482"/>
              <a:gd name="connsiteX3" fmla="*/ 44265 w 4445162"/>
              <a:gd name="connsiteY3" fmla="*/ 776204 h 2191482"/>
              <a:gd name="connsiteX4" fmla="*/ 2037028 w 4445162"/>
              <a:gd name="connsiteY4" fmla="*/ 2515 h 2191482"/>
              <a:gd name="connsiteX5" fmla="*/ 3885932 w 4445162"/>
              <a:gd name="connsiteY5" fmla="*/ 1157380 h 2191482"/>
              <a:gd name="connsiteX6" fmla="*/ 4445162 w 4445162"/>
              <a:gd name="connsiteY6" fmla="*/ 1454671 h 2191482"/>
              <a:gd name="connsiteX0" fmla="*/ 4445162 w 4445162"/>
              <a:gd name="connsiteY0" fmla="*/ 1454671 h 2191482"/>
              <a:gd name="connsiteX1" fmla="*/ 3684559 w 4445162"/>
              <a:gd name="connsiteY1" fmla="*/ 1550874 h 2191482"/>
              <a:gd name="connsiteX2" fmla="*/ 1702422 w 4445162"/>
              <a:gd name="connsiteY2" fmla="*/ 2134822 h 2191482"/>
              <a:gd name="connsiteX3" fmla="*/ 44265 w 4445162"/>
              <a:gd name="connsiteY3" fmla="*/ 776204 h 2191482"/>
              <a:gd name="connsiteX4" fmla="*/ 2037028 w 4445162"/>
              <a:gd name="connsiteY4" fmla="*/ 2515 h 2191482"/>
              <a:gd name="connsiteX5" fmla="*/ 3885932 w 4445162"/>
              <a:gd name="connsiteY5" fmla="*/ 1157380 h 2191482"/>
              <a:gd name="connsiteX6" fmla="*/ 4445162 w 4445162"/>
              <a:gd name="connsiteY6" fmla="*/ 1454671 h 2191482"/>
              <a:gd name="connsiteX0" fmla="*/ 4445162 w 4445162"/>
              <a:gd name="connsiteY0" fmla="*/ 1454671 h 2191482"/>
              <a:gd name="connsiteX1" fmla="*/ 3684559 w 4445162"/>
              <a:gd name="connsiteY1" fmla="*/ 1550874 h 2191482"/>
              <a:gd name="connsiteX2" fmla="*/ 1702422 w 4445162"/>
              <a:gd name="connsiteY2" fmla="*/ 2134822 h 2191482"/>
              <a:gd name="connsiteX3" fmla="*/ 44265 w 4445162"/>
              <a:gd name="connsiteY3" fmla="*/ 776204 h 2191482"/>
              <a:gd name="connsiteX4" fmla="*/ 2037028 w 4445162"/>
              <a:gd name="connsiteY4" fmla="*/ 2515 h 2191482"/>
              <a:gd name="connsiteX5" fmla="*/ 3885932 w 4445162"/>
              <a:gd name="connsiteY5" fmla="*/ 1157380 h 2191482"/>
              <a:gd name="connsiteX6" fmla="*/ 4445162 w 4445162"/>
              <a:gd name="connsiteY6" fmla="*/ 1454671 h 2191482"/>
              <a:gd name="connsiteX0" fmla="*/ 4445162 w 4445162"/>
              <a:gd name="connsiteY0" fmla="*/ 1508607 h 2245418"/>
              <a:gd name="connsiteX1" fmla="*/ 3684559 w 4445162"/>
              <a:gd name="connsiteY1" fmla="*/ 1604810 h 2245418"/>
              <a:gd name="connsiteX2" fmla="*/ 1702422 w 4445162"/>
              <a:gd name="connsiteY2" fmla="*/ 2188758 h 2245418"/>
              <a:gd name="connsiteX3" fmla="*/ 44265 w 4445162"/>
              <a:gd name="connsiteY3" fmla="*/ 830140 h 2245418"/>
              <a:gd name="connsiteX4" fmla="*/ 2037028 w 4445162"/>
              <a:gd name="connsiteY4" fmla="*/ 56451 h 2245418"/>
              <a:gd name="connsiteX5" fmla="*/ 3885932 w 4445162"/>
              <a:gd name="connsiteY5" fmla="*/ 1211316 h 2245418"/>
              <a:gd name="connsiteX6" fmla="*/ 4445162 w 4445162"/>
              <a:gd name="connsiteY6" fmla="*/ 1508607 h 2245418"/>
              <a:gd name="connsiteX0" fmla="*/ 4445162 w 4445162"/>
              <a:gd name="connsiteY0" fmla="*/ 1454672 h 2191483"/>
              <a:gd name="connsiteX1" fmla="*/ 3684559 w 4445162"/>
              <a:gd name="connsiteY1" fmla="*/ 1550875 h 2191483"/>
              <a:gd name="connsiteX2" fmla="*/ 1702422 w 4445162"/>
              <a:gd name="connsiteY2" fmla="*/ 2134823 h 2191483"/>
              <a:gd name="connsiteX3" fmla="*/ 44265 w 4445162"/>
              <a:gd name="connsiteY3" fmla="*/ 776205 h 2191483"/>
              <a:gd name="connsiteX4" fmla="*/ 2037028 w 4445162"/>
              <a:gd name="connsiteY4" fmla="*/ 2516 h 2191483"/>
              <a:gd name="connsiteX5" fmla="*/ 3885932 w 4445162"/>
              <a:gd name="connsiteY5" fmla="*/ 1157381 h 2191483"/>
              <a:gd name="connsiteX6" fmla="*/ 4445162 w 4445162"/>
              <a:gd name="connsiteY6" fmla="*/ 1454672 h 2191483"/>
              <a:gd name="connsiteX0" fmla="*/ 4445162 w 4445162"/>
              <a:gd name="connsiteY0" fmla="*/ 1615568 h 2352379"/>
              <a:gd name="connsiteX1" fmla="*/ 3684559 w 4445162"/>
              <a:gd name="connsiteY1" fmla="*/ 1711771 h 2352379"/>
              <a:gd name="connsiteX2" fmla="*/ 1702422 w 4445162"/>
              <a:gd name="connsiteY2" fmla="*/ 2295719 h 2352379"/>
              <a:gd name="connsiteX3" fmla="*/ 44265 w 4445162"/>
              <a:gd name="connsiteY3" fmla="*/ 937101 h 2352379"/>
              <a:gd name="connsiteX4" fmla="*/ 2037028 w 4445162"/>
              <a:gd name="connsiteY4" fmla="*/ 163412 h 2352379"/>
              <a:gd name="connsiteX5" fmla="*/ 3885932 w 4445162"/>
              <a:gd name="connsiteY5" fmla="*/ 1318277 h 2352379"/>
              <a:gd name="connsiteX6" fmla="*/ 4445162 w 4445162"/>
              <a:gd name="connsiteY6" fmla="*/ 1615568 h 2352379"/>
              <a:gd name="connsiteX0" fmla="*/ 4445162 w 4445162"/>
              <a:gd name="connsiteY0" fmla="*/ 1615568 h 2352379"/>
              <a:gd name="connsiteX1" fmla="*/ 3684559 w 4445162"/>
              <a:gd name="connsiteY1" fmla="*/ 1711771 h 2352379"/>
              <a:gd name="connsiteX2" fmla="*/ 1702422 w 4445162"/>
              <a:gd name="connsiteY2" fmla="*/ 2295719 h 2352379"/>
              <a:gd name="connsiteX3" fmla="*/ 44265 w 4445162"/>
              <a:gd name="connsiteY3" fmla="*/ 937101 h 2352379"/>
              <a:gd name="connsiteX4" fmla="*/ 2037028 w 4445162"/>
              <a:gd name="connsiteY4" fmla="*/ 163412 h 2352379"/>
              <a:gd name="connsiteX5" fmla="*/ 3885932 w 4445162"/>
              <a:gd name="connsiteY5" fmla="*/ 1318277 h 2352379"/>
              <a:gd name="connsiteX6" fmla="*/ 4445162 w 4445162"/>
              <a:gd name="connsiteY6" fmla="*/ 1615568 h 2352379"/>
              <a:gd name="connsiteX0" fmla="*/ 4445162 w 4445162"/>
              <a:gd name="connsiteY0" fmla="*/ 1615568 h 2352379"/>
              <a:gd name="connsiteX1" fmla="*/ 3684559 w 4445162"/>
              <a:gd name="connsiteY1" fmla="*/ 1711771 h 2352379"/>
              <a:gd name="connsiteX2" fmla="*/ 1702422 w 4445162"/>
              <a:gd name="connsiteY2" fmla="*/ 2295719 h 2352379"/>
              <a:gd name="connsiteX3" fmla="*/ 44265 w 4445162"/>
              <a:gd name="connsiteY3" fmla="*/ 937101 h 2352379"/>
              <a:gd name="connsiteX4" fmla="*/ 2037028 w 4445162"/>
              <a:gd name="connsiteY4" fmla="*/ 163412 h 2352379"/>
              <a:gd name="connsiteX5" fmla="*/ 3885932 w 4445162"/>
              <a:gd name="connsiteY5" fmla="*/ 1318277 h 2352379"/>
              <a:gd name="connsiteX6" fmla="*/ 4445162 w 4445162"/>
              <a:gd name="connsiteY6" fmla="*/ 1615568 h 2352379"/>
              <a:gd name="connsiteX0" fmla="*/ 4445162 w 4445162"/>
              <a:gd name="connsiteY0" fmla="*/ 1615568 h 2352379"/>
              <a:gd name="connsiteX1" fmla="*/ 3684559 w 4445162"/>
              <a:gd name="connsiteY1" fmla="*/ 1711771 h 2352379"/>
              <a:gd name="connsiteX2" fmla="*/ 1702422 w 4445162"/>
              <a:gd name="connsiteY2" fmla="*/ 2295719 h 2352379"/>
              <a:gd name="connsiteX3" fmla="*/ 44265 w 4445162"/>
              <a:gd name="connsiteY3" fmla="*/ 937101 h 2352379"/>
              <a:gd name="connsiteX4" fmla="*/ 2037028 w 4445162"/>
              <a:gd name="connsiteY4" fmla="*/ 163412 h 2352379"/>
              <a:gd name="connsiteX5" fmla="*/ 3885932 w 4445162"/>
              <a:gd name="connsiteY5" fmla="*/ 1318277 h 2352379"/>
              <a:gd name="connsiteX6" fmla="*/ 4445162 w 4445162"/>
              <a:gd name="connsiteY6" fmla="*/ 1615568 h 2352379"/>
              <a:gd name="connsiteX0" fmla="*/ 4445162 w 4445162"/>
              <a:gd name="connsiteY0" fmla="*/ 1615568 h 2352379"/>
              <a:gd name="connsiteX1" fmla="*/ 3684559 w 4445162"/>
              <a:gd name="connsiteY1" fmla="*/ 1711771 h 2352379"/>
              <a:gd name="connsiteX2" fmla="*/ 1702422 w 4445162"/>
              <a:gd name="connsiteY2" fmla="*/ 2295719 h 2352379"/>
              <a:gd name="connsiteX3" fmla="*/ 44265 w 4445162"/>
              <a:gd name="connsiteY3" fmla="*/ 937101 h 2352379"/>
              <a:gd name="connsiteX4" fmla="*/ 2037028 w 4445162"/>
              <a:gd name="connsiteY4" fmla="*/ 163412 h 2352379"/>
              <a:gd name="connsiteX5" fmla="*/ 3885932 w 4445162"/>
              <a:gd name="connsiteY5" fmla="*/ 1318277 h 2352379"/>
              <a:gd name="connsiteX6" fmla="*/ 4445162 w 4445162"/>
              <a:gd name="connsiteY6" fmla="*/ 1615568 h 2352379"/>
              <a:gd name="connsiteX0" fmla="*/ 4445162 w 4445162"/>
              <a:gd name="connsiteY0" fmla="*/ 1615568 h 2352379"/>
              <a:gd name="connsiteX1" fmla="*/ 3684559 w 4445162"/>
              <a:gd name="connsiteY1" fmla="*/ 1711771 h 2352379"/>
              <a:gd name="connsiteX2" fmla="*/ 1702422 w 4445162"/>
              <a:gd name="connsiteY2" fmla="*/ 2295719 h 2352379"/>
              <a:gd name="connsiteX3" fmla="*/ 44265 w 4445162"/>
              <a:gd name="connsiteY3" fmla="*/ 937101 h 2352379"/>
              <a:gd name="connsiteX4" fmla="*/ 2037028 w 4445162"/>
              <a:gd name="connsiteY4" fmla="*/ 163412 h 2352379"/>
              <a:gd name="connsiteX5" fmla="*/ 3885932 w 4445162"/>
              <a:gd name="connsiteY5" fmla="*/ 1318277 h 2352379"/>
              <a:gd name="connsiteX6" fmla="*/ 4445162 w 4445162"/>
              <a:gd name="connsiteY6" fmla="*/ 1615568 h 235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5162" h="2352379">
                <a:moveTo>
                  <a:pt x="4445162" y="1615568"/>
                </a:moveTo>
                <a:cubicBezTo>
                  <a:pt x="4191628" y="1647636"/>
                  <a:pt x="4110813" y="1852423"/>
                  <a:pt x="3684559" y="1711771"/>
                </a:cubicBezTo>
                <a:cubicBezTo>
                  <a:pt x="3314842" y="2114593"/>
                  <a:pt x="2583462" y="2500420"/>
                  <a:pt x="1702422" y="2295719"/>
                </a:cubicBezTo>
                <a:cubicBezTo>
                  <a:pt x="528635" y="2023001"/>
                  <a:pt x="-190338" y="1615153"/>
                  <a:pt x="44265" y="937101"/>
                </a:cubicBezTo>
                <a:cubicBezTo>
                  <a:pt x="256000" y="325142"/>
                  <a:pt x="914881" y="-306249"/>
                  <a:pt x="2037028" y="163412"/>
                </a:cubicBezTo>
                <a:cubicBezTo>
                  <a:pt x="3159175" y="633073"/>
                  <a:pt x="3974457" y="718127"/>
                  <a:pt x="3885932" y="1318277"/>
                </a:cubicBezTo>
                <a:cubicBezTo>
                  <a:pt x="4031702" y="1701854"/>
                  <a:pt x="4258752" y="1516471"/>
                  <a:pt x="4445162" y="1615568"/>
                </a:cubicBezTo>
                <a:close/>
              </a:path>
            </a:pathLst>
          </a:custGeom>
          <a:solidFill>
            <a:srgbClr val="F7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7146578" y="2769807"/>
            <a:ext cx="26258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bạn trong video vừa chơi xếp hình gì nhỉ? Xếp bằng hình gì?</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984588" y="1325160"/>
            <a:ext cx="879002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Các</a:t>
            </a:r>
            <a:r>
              <a:rPr kumimoji="0" lang="en-US" altLang="zh-CN"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bạn trong video vừa chơi xếp nhà bằng các hình khối: </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22" name="TextBox 21"/>
          <p:cNvSpPr txBox="1"/>
          <p:nvPr/>
        </p:nvSpPr>
        <p:spPr>
          <a:xfrm>
            <a:off x="393480" y="3552034"/>
            <a:ext cx="1591108" cy="461665"/>
          </a:xfrm>
          <a:prstGeom prst="rect">
            <a:avLst/>
          </a:prstGeom>
          <a:no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Khối cầu </a:t>
            </a:r>
            <a:endParaRPr lang="en-US" altLang="zh-CN" sz="2400">
              <a:solidFill>
                <a:schemeClr val="bg1"/>
              </a:solidFill>
              <a:latin typeface="Roboto" panose="02000000000000000000" pitchFamily="2" charset="0"/>
              <a:ea typeface="Roboto" panose="02000000000000000000" pitchFamily="2" charset="0"/>
            </a:endParaRPr>
          </a:p>
        </p:txBody>
      </p:sp>
      <p:sp>
        <p:nvSpPr>
          <p:cNvPr id="23" name="TextBox 22"/>
          <p:cNvSpPr txBox="1"/>
          <p:nvPr/>
        </p:nvSpPr>
        <p:spPr>
          <a:xfrm>
            <a:off x="2920271" y="3549027"/>
            <a:ext cx="2430572" cy="461665"/>
          </a:xfrm>
          <a:prstGeom prst="rect">
            <a:avLst/>
          </a:prstGeom>
          <a:no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Khối</a:t>
            </a:r>
            <a:r>
              <a:rPr lang="en-US" altLang="zh-CN" sz="2400">
                <a:solidFill>
                  <a:schemeClr val="bg1"/>
                </a:solidFill>
                <a:latin typeface="Roboto" panose="02000000000000000000" pitchFamily="2" charset="0"/>
                <a:ea typeface="Roboto" panose="02000000000000000000" pitchFamily="2" charset="0"/>
              </a:rPr>
              <a:t> </a:t>
            </a:r>
            <a:r>
              <a:rPr lang="vi-VN" altLang="zh-CN" sz="2400">
                <a:solidFill>
                  <a:schemeClr val="bg1"/>
                </a:solidFill>
                <a:latin typeface="Roboto" panose="02000000000000000000" pitchFamily="2" charset="0"/>
                <a:ea typeface="Roboto" panose="02000000000000000000" pitchFamily="2" charset="0"/>
              </a:rPr>
              <a:t>lập phương</a:t>
            </a:r>
            <a:endParaRPr lang="en-US" altLang="zh-CN" sz="2400">
              <a:solidFill>
                <a:schemeClr val="bg1"/>
              </a:solidFill>
              <a:latin typeface="Roboto" panose="02000000000000000000" pitchFamily="2" charset="0"/>
              <a:ea typeface="Roboto" panose="02000000000000000000" pitchFamily="2" charset="0"/>
            </a:endParaRPr>
          </a:p>
        </p:txBody>
      </p:sp>
      <p:sp>
        <p:nvSpPr>
          <p:cNvPr id="24" name="TextBox 23"/>
          <p:cNvSpPr txBox="1"/>
          <p:nvPr/>
        </p:nvSpPr>
        <p:spPr>
          <a:xfrm>
            <a:off x="1874645" y="6184431"/>
            <a:ext cx="2718449" cy="461665"/>
          </a:xfrm>
          <a:prstGeom prst="rect">
            <a:avLst/>
          </a:prstGeom>
          <a:no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Khối hộp</a:t>
            </a:r>
            <a:r>
              <a:rPr lang="en-US" altLang="zh-CN" sz="2400">
                <a:solidFill>
                  <a:schemeClr val="bg1"/>
                </a:solidFill>
                <a:latin typeface="Roboto" panose="02000000000000000000" pitchFamily="2" charset="0"/>
                <a:ea typeface="Roboto" panose="02000000000000000000" pitchFamily="2" charset="0"/>
              </a:rPr>
              <a:t> </a:t>
            </a:r>
            <a:r>
              <a:rPr lang="vi-VN" altLang="zh-CN" sz="2400">
                <a:solidFill>
                  <a:schemeClr val="bg1"/>
                </a:solidFill>
                <a:latin typeface="Roboto" panose="02000000000000000000" pitchFamily="2" charset="0"/>
                <a:ea typeface="Roboto" panose="02000000000000000000" pitchFamily="2" charset="0"/>
              </a:rPr>
              <a:t>chữ nhật</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4" name="Cube 3"/>
          <p:cNvSpPr/>
          <p:nvPr/>
        </p:nvSpPr>
        <p:spPr>
          <a:xfrm>
            <a:off x="3200346" y="2120514"/>
            <a:ext cx="1303220" cy="1247190"/>
          </a:xfrm>
          <a:prstGeom prst="cube">
            <a:avLst/>
          </a:prstGeom>
          <a:solidFill>
            <a:srgbClr val="01FFF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a:off x="1708395" y="4606945"/>
            <a:ext cx="2423751" cy="1471226"/>
          </a:xfrm>
          <a:prstGeom prst="cube">
            <a:avLst/>
          </a:prstGeom>
          <a:solidFill>
            <a:srgbClr val="FFFF00"/>
          </a:solidFill>
          <a:ln>
            <a:solidFill>
              <a:srgbClr val="F5CC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37232" y="2235186"/>
            <a:ext cx="1132518" cy="1132518"/>
          </a:xfrm>
          <a:prstGeom prst="ellipse">
            <a:avLst/>
          </a:prstGeom>
          <a:solidFill>
            <a:srgbClr val="4FF702"/>
          </a:solidFill>
          <a:ln>
            <a:noFill/>
          </a:ln>
          <a:scene3d>
            <a:camera prst="orthographicFront"/>
            <a:lightRig rig="threePt" dir="t"/>
          </a:scene3d>
          <a:sp3d>
            <a:bevelT w="635000" h="635000"/>
            <a:bevelB w="63500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4276223" y="5109420"/>
            <a:ext cx="633743" cy="947235"/>
          </a:xfrm>
          <a:prstGeom prst="cube">
            <a:avLst/>
          </a:prstGeom>
          <a:solidFill>
            <a:srgbClr val="006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9BDC0C9-AAD7-8745-81E5-B891777CF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8197" y="3389930"/>
            <a:ext cx="1905675" cy="2479988"/>
          </a:xfrm>
          <a:prstGeom prst="rect">
            <a:avLst/>
          </a:prstGeom>
        </p:spPr>
      </p:pic>
    </p:spTree>
    <p:extLst>
      <p:ext uri="{BB962C8B-B14F-4D97-AF65-F5344CB8AC3E}">
        <p14:creationId xmlns:p14="http://schemas.microsoft.com/office/powerpoint/2010/main" val="7902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6"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80">
                                          <p:stCondLst>
                                            <p:cond delay="0"/>
                                          </p:stCondLst>
                                        </p:cTn>
                                        <p:tgtEl>
                                          <p:spTgt spid="25"/>
                                        </p:tgtEl>
                                      </p:cBhvr>
                                    </p:animEffect>
                                    <p:anim calcmode="lin" valueType="num">
                                      <p:cBhvr>
                                        <p:cTn id="2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2" dur="26">
                                          <p:stCondLst>
                                            <p:cond delay="650"/>
                                          </p:stCondLst>
                                        </p:cTn>
                                        <p:tgtEl>
                                          <p:spTgt spid="25"/>
                                        </p:tgtEl>
                                      </p:cBhvr>
                                      <p:to x="100000" y="60000"/>
                                    </p:animScale>
                                    <p:animScale>
                                      <p:cBhvr>
                                        <p:cTn id="33" dur="166" decel="50000">
                                          <p:stCondLst>
                                            <p:cond delay="676"/>
                                          </p:stCondLst>
                                        </p:cTn>
                                        <p:tgtEl>
                                          <p:spTgt spid="25"/>
                                        </p:tgtEl>
                                      </p:cBhvr>
                                      <p:to x="100000" y="100000"/>
                                    </p:animScale>
                                    <p:animScale>
                                      <p:cBhvr>
                                        <p:cTn id="34" dur="26">
                                          <p:stCondLst>
                                            <p:cond delay="1312"/>
                                          </p:stCondLst>
                                        </p:cTn>
                                        <p:tgtEl>
                                          <p:spTgt spid="25"/>
                                        </p:tgtEl>
                                      </p:cBhvr>
                                      <p:to x="100000" y="80000"/>
                                    </p:animScale>
                                    <p:animScale>
                                      <p:cBhvr>
                                        <p:cTn id="35" dur="166" decel="50000">
                                          <p:stCondLst>
                                            <p:cond delay="1338"/>
                                          </p:stCondLst>
                                        </p:cTn>
                                        <p:tgtEl>
                                          <p:spTgt spid="25"/>
                                        </p:tgtEl>
                                      </p:cBhvr>
                                      <p:to x="100000" y="100000"/>
                                    </p:animScale>
                                    <p:animScale>
                                      <p:cBhvr>
                                        <p:cTn id="36" dur="26">
                                          <p:stCondLst>
                                            <p:cond delay="1642"/>
                                          </p:stCondLst>
                                        </p:cTn>
                                        <p:tgtEl>
                                          <p:spTgt spid="25"/>
                                        </p:tgtEl>
                                      </p:cBhvr>
                                      <p:to x="100000" y="90000"/>
                                    </p:animScale>
                                    <p:animScale>
                                      <p:cBhvr>
                                        <p:cTn id="37" dur="166" decel="50000">
                                          <p:stCondLst>
                                            <p:cond delay="1668"/>
                                          </p:stCondLst>
                                        </p:cTn>
                                        <p:tgtEl>
                                          <p:spTgt spid="25"/>
                                        </p:tgtEl>
                                      </p:cBhvr>
                                      <p:to x="100000" y="100000"/>
                                    </p:animScale>
                                    <p:animScale>
                                      <p:cBhvr>
                                        <p:cTn id="38" dur="26">
                                          <p:stCondLst>
                                            <p:cond delay="1808"/>
                                          </p:stCondLst>
                                        </p:cTn>
                                        <p:tgtEl>
                                          <p:spTgt spid="25"/>
                                        </p:tgtEl>
                                      </p:cBhvr>
                                      <p:to x="100000" y="95000"/>
                                    </p:animScale>
                                    <p:animScale>
                                      <p:cBhvr>
                                        <p:cTn id="39" dur="166" decel="50000">
                                          <p:stCondLst>
                                            <p:cond delay="1834"/>
                                          </p:stCondLst>
                                        </p:cTn>
                                        <p:tgtEl>
                                          <p:spTgt spid="2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par>
                                <p:cTn id="45" presetID="26"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80">
                                          <p:stCondLst>
                                            <p:cond delay="0"/>
                                          </p:stCondLst>
                                        </p:cTn>
                                        <p:tgtEl>
                                          <p:spTgt spid="4"/>
                                        </p:tgtEl>
                                      </p:cBhvr>
                                    </p:animEffect>
                                    <p:anim calcmode="lin" valueType="num">
                                      <p:cBhvr>
                                        <p:cTn id="4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3" dur="26">
                                          <p:stCondLst>
                                            <p:cond delay="650"/>
                                          </p:stCondLst>
                                        </p:cTn>
                                        <p:tgtEl>
                                          <p:spTgt spid="4"/>
                                        </p:tgtEl>
                                      </p:cBhvr>
                                      <p:to x="100000" y="60000"/>
                                    </p:animScale>
                                    <p:animScale>
                                      <p:cBhvr>
                                        <p:cTn id="54" dur="166" decel="50000">
                                          <p:stCondLst>
                                            <p:cond delay="676"/>
                                          </p:stCondLst>
                                        </p:cTn>
                                        <p:tgtEl>
                                          <p:spTgt spid="4"/>
                                        </p:tgtEl>
                                      </p:cBhvr>
                                      <p:to x="100000" y="100000"/>
                                    </p:animScale>
                                    <p:animScale>
                                      <p:cBhvr>
                                        <p:cTn id="55" dur="26">
                                          <p:stCondLst>
                                            <p:cond delay="1312"/>
                                          </p:stCondLst>
                                        </p:cTn>
                                        <p:tgtEl>
                                          <p:spTgt spid="4"/>
                                        </p:tgtEl>
                                      </p:cBhvr>
                                      <p:to x="100000" y="80000"/>
                                    </p:animScale>
                                    <p:animScale>
                                      <p:cBhvr>
                                        <p:cTn id="56" dur="166" decel="50000">
                                          <p:stCondLst>
                                            <p:cond delay="1338"/>
                                          </p:stCondLst>
                                        </p:cTn>
                                        <p:tgtEl>
                                          <p:spTgt spid="4"/>
                                        </p:tgtEl>
                                      </p:cBhvr>
                                      <p:to x="100000" y="100000"/>
                                    </p:animScale>
                                    <p:animScale>
                                      <p:cBhvr>
                                        <p:cTn id="57" dur="26">
                                          <p:stCondLst>
                                            <p:cond delay="1642"/>
                                          </p:stCondLst>
                                        </p:cTn>
                                        <p:tgtEl>
                                          <p:spTgt spid="4"/>
                                        </p:tgtEl>
                                      </p:cBhvr>
                                      <p:to x="100000" y="90000"/>
                                    </p:animScale>
                                    <p:animScale>
                                      <p:cBhvr>
                                        <p:cTn id="58" dur="166" decel="50000">
                                          <p:stCondLst>
                                            <p:cond delay="1668"/>
                                          </p:stCondLst>
                                        </p:cTn>
                                        <p:tgtEl>
                                          <p:spTgt spid="4"/>
                                        </p:tgtEl>
                                      </p:cBhvr>
                                      <p:to x="100000" y="100000"/>
                                    </p:animScale>
                                    <p:animScale>
                                      <p:cBhvr>
                                        <p:cTn id="59" dur="26">
                                          <p:stCondLst>
                                            <p:cond delay="1808"/>
                                          </p:stCondLst>
                                        </p:cTn>
                                        <p:tgtEl>
                                          <p:spTgt spid="4"/>
                                        </p:tgtEl>
                                      </p:cBhvr>
                                      <p:to x="100000" y="95000"/>
                                    </p:animScale>
                                    <p:animScale>
                                      <p:cBhvr>
                                        <p:cTn id="60" dur="166" decel="50000">
                                          <p:stCondLst>
                                            <p:cond delay="1834"/>
                                          </p:stCondLst>
                                        </p:cTn>
                                        <p:tgtEl>
                                          <p:spTgt spid="4"/>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par>
                                <p:cTn id="66" presetID="26"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580">
                                          <p:stCondLst>
                                            <p:cond delay="0"/>
                                          </p:stCondLst>
                                        </p:cTn>
                                        <p:tgtEl>
                                          <p:spTgt spid="5"/>
                                        </p:tgtEl>
                                      </p:cBhvr>
                                    </p:animEffect>
                                    <p:anim calcmode="lin" valueType="num">
                                      <p:cBhvr>
                                        <p:cTn id="6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4" dur="26">
                                          <p:stCondLst>
                                            <p:cond delay="650"/>
                                          </p:stCondLst>
                                        </p:cTn>
                                        <p:tgtEl>
                                          <p:spTgt spid="5"/>
                                        </p:tgtEl>
                                      </p:cBhvr>
                                      <p:to x="100000" y="60000"/>
                                    </p:animScale>
                                    <p:animScale>
                                      <p:cBhvr>
                                        <p:cTn id="75" dur="166" decel="50000">
                                          <p:stCondLst>
                                            <p:cond delay="676"/>
                                          </p:stCondLst>
                                        </p:cTn>
                                        <p:tgtEl>
                                          <p:spTgt spid="5"/>
                                        </p:tgtEl>
                                      </p:cBhvr>
                                      <p:to x="100000" y="100000"/>
                                    </p:animScale>
                                    <p:animScale>
                                      <p:cBhvr>
                                        <p:cTn id="76" dur="26">
                                          <p:stCondLst>
                                            <p:cond delay="1312"/>
                                          </p:stCondLst>
                                        </p:cTn>
                                        <p:tgtEl>
                                          <p:spTgt spid="5"/>
                                        </p:tgtEl>
                                      </p:cBhvr>
                                      <p:to x="100000" y="80000"/>
                                    </p:animScale>
                                    <p:animScale>
                                      <p:cBhvr>
                                        <p:cTn id="77" dur="166" decel="50000">
                                          <p:stCondLst>
                                            <p:cond delay="1338"/>
                                          </p:stCondLst>
                                        </p:cTn>
                                        <p:tgtEl>
                                          <p:spTgt spid="5"/>
                                        </p:tgtEl>
                                      </p:cBhvr>
                                      <p:to x="100000" y="100000"/>
                                    </p:animScale>
                                    <p:animScale>
                                      <p:cBhvr>
                                        <p:cTn id="78" dur="26">
                                          <p:stCondLst>
                                            <p:cond delay="1642"/>
                                          </p:stCondLst>
                                        </p:cTn>
                                        <p:tgtEl>
                                          <p:spTgt spid="5"/>
                                        </p:tgtEl>
                                      </p:cBhvr>
                                      <p:to x="100000" y="90000"/>
                                    </p:animScale>
                                    <p:animScale>
                                      <p:cBhvr>
                                        <p:cTn id="79" dur="166" decel="50000">
                                          <p:stCondLst>
                                            <p:cond delay="1668"/>
                                          </p:stCondLst>
                                        </p:cTn>
                                        <p:tgtEl>
                                          <p:spTgt spid="5"/>
                                        </p:tgtEl>
                                      </p:cBhvr>
                                      <p:to x="100000" y="100000"/>
                                    </p:animScale>
                                    <p:animScale>
                                      <p:cBhvr>
                                        <p:cTn id="80" dur="26">
                                          <p:stCondLst>
                                            <p:cond delay="1808"/>
                                          </p:stCondLst>
                                        </p:cTn>
                                        <p:tgtEl>
                                          <p:spTgt spid="5"/>
                                        </p:tgtEl>
                                      </p:cBhvr>
                                      <p:to x="100000" y="95000"/>
                                    </p:animScale>
                                    <p:animScale>
                                      <p:cBhvr>
                                        <p:cTn id="81" dur="166" decel="50000">
                                          <p:stCondLst>
                                            <p:cond delay="1834"/>
                                          </p:stCondLst>
                                        </p:cTn>
                                        <p:tgtEl>
                                          <p:spTgt spid="5"/>
                                        </p:tgtEl>
                                      </p:cBhvr>
                                      <p:to x="100000" y="100000"/>
                                    </p:animScale>
                                  </p:childTnLst>
                                </p:cTn>
                              </p:par>
                              <p:par>
                                <p:cTn id="82" presetID="26"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down)">
                                      <p:cBhvr>
                                        <p:cTn id="84" dur="580">
                                          <p:stCondLst>
                                            <p:cond delay="0"/>
                                          </p:stCondLst>
                                        </p:cTn>
                                        <p:tgtEl>
                                          <p:spTgt spid="29"/>
                                        </p:tgtEl>
                                      </p:cBhvr>
                                    </p:animEffect>
                                    <p:anim calcmode="lin" valueType="num">
                                      <p:cBhvr>
                                        <p:cTn id="8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90" dur="26">
                                          <p:stCondLst>
                                            <p:cond delay="650"/>
                                          </p:stCondLst>
                                        </p:cTn>
                                        <p:tgtEl>
                                          <p:spTgt spid="29"/>
                                        </p:tgtEl>
                                      </p:cBhvr>
                                      <p:to x="100000" y="60000"/>
                                    </p:animScale>
                                    <p:animScale>
                                      <p:cBhvr>
                                        <p:cTn id="91" dur="166" decel="50000">
                                          <p:stCondLst>
                                            <p:cond delay="676"/>
                                          </p:stCondLst>
                                        </p:cTn>
                                        <p:tgtEl>
                                          <p:spTgt spid="29"/>
                                        </p:tgtEl>
                                      </p:cBhvr>
                                      <p:to x="100000" y="100000"/>
                                    </p:animScale>
                                    <p:animScale>
                                      <p:cBhvr>
                                        <p:cTn id="92" dur="26">
                                          <p:stCondLst>
                                            <p:cond delay="1312"/>
                                          </p:stCondLst>
                                        </p:cTn>
                                        <p:tgtEl>
                                          <p:spTgt spid="29"/>
                                        </p:tgtEl>
                                      </p:cBhvr>
                                      <p:to x="100000" y="80000"/>
                                    </p:animScale>
                                    <p:animScale>
                                      <p:cBhvr>
                                        <p:cTn id="93" dur="166" decel="50000">
                                          <p:stCondLst>
                                            <p:cond delay="1338"/>
                                          </p:stCondLst>
                                        </p:cTn>
                                        <p:tgtEl>
                                          <p:spTgt spid="29"/>
                                        </p:tgtEl>
                                      </p:cBhvr>
                                      <p:to x="100000" y="100000"/>
                                    </p:animScale>
                                    <p:animScale>
                                      <p:cBhvr>
                                        <p:cTn id="94" dur="26">
                                          <p:stCondLst>
                                            <p:cond delay="1642"/>
                                          </p:stCondLst>
                                        </p:cTn>
                                        <p:tgtEl>
                                          <p:spTgt spid="29"/>
                                        </p:tgtEl>
                                      </p:cBhvr>
                                      <p:to x="100000" y="90000"/>
                                    </p:animScale>
                                    <p:animScale>
                                      <p:cBhvr>
                                        <p:cTn id="95" dur="166" decel="50000">
                                          <p:stCondLst>
                                            <p:cond delay="1668"/>
                                          </p:stCondLst>
                                        </p:cTn>
                                        <p:tgtEl>
                                          <p:spTgt spid="29"/>
                                        </p:tgtEl>
                                      </p:cBhvr>
                                      <p:to x="100000" y="100000"/>
                                    </p:animScale>
                                    <p:animScale>
                                      <p:cBhvr>
                                        <p:cTn id="96" dur="26">
                                          <p:stCondLst>
                                            <p:cond delay="1808"/>
                                          </p:stCondLst>
                                        </p:cTn>
                                        <p:tgtEl>
                                          <p:spTgt spid="29"/>
                                        </p:tgtEl>
                                      </p:cBhvr>
                                      <p:to x="100000" y="95000"/>
                                    </p:animScale>
                                    <p:animScale>
                                      <p:cBhvr>
                                        <p:cTn id="97"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9" grpId="0"/>
      <p:bldP spid="20" grpId="0"/>
      <p:bldP spid="22" grpId="0"/>
      <p:bldP spid="23" grpId="0"/>
      <p:bldP spid="24" grpId="0"/>
      <p:bldP spid="4" grpId="0" animBg="1"/>
      <p:bldP spid="5" grpId="0" animBg="1"/>
      <p:bldP spid="25"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BFF56D0-2844-95C8-8995-31488293D368}"/>
              </a:ext>
            </a:extLst>
          </p:cNvPr>
          <p:cNvSpPr/>
          <p:nvPr/>
        </p:nvSpPr>
        <p:spPr>
          <a:xfrm>
            <a:off x="593557" y="1529393"/>
            <a:ext cx="10847095" cy="5153395"/>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 name="Group 2"/>
          <p:cNvGrpSpPr/>
          <p:nvPr/>
        </p:nvGrpSpPr>
        <p:grpSpPr>
          <a:xfrm>
            <a:off x="0" y="0"/>
            <a:ext cx="2029820" cy="1484555"/>
            <a:chOff x="442597" y="615596"/>
            <a:chExt cx="2029820" cy="1484555"/>
          </a:xfrm>
        </p:grpSpPr>
        <p:sp>
          <p:nvSpPr>
            <p:cNvPr id="2" name="Oval 1"/>
            <p:cNvSpPr/>
            <p:nvPr/>
          </p:nvSpPr>
          <p:spPr>
            <a:xfrm>
              <a:off x="700765" y="802476"/>
              <a:ext cx="1642322" cy="11556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97" y="615596"/>
              <a:ext cx="2029820" cy="1484555"/>
            </a:xfrm>
            <a:prstGeom prst="rect">
              <a:avLst/>
            </a:prstGeom>
            <a:ln>
              <a:noFill/>
            </a:ln>
          </p:spPr>
        </p:pic>
      </p:grpSp>
      <p:sp>
        <p:nvSpPr>
          <p:cNvPr id="21" name="TextBox 20"/>
          <p:cNvSpPr txBox="1"/>
          <p:nvPr/>
        </p:nvSpPr>
        <p:spPr>
          <a:xfrm>
            <a:off x="6397920" y="3006840"/>
            <a:ext cx="1474355" cy="461665"/>
          </a:xfrm>
          <a:prstGeom prst="rect">
            <a:avLst/>
          </a:prstGeom>
          <a:noFill/>
        </p:spPr>
        <p:txBody>
          <a:bodyPr wrap="square" rtlCol="0">
            <a:spAutoFit/>
          </a:bodyPr>
          <a:lstStyle/>
          <a:p>
            <a:pPr lvl="0" algn="just">
              <a:defRPr/>
            </a:pPr>
            <a:r>
              <a:rPr lang="vi-VN" altLang="zh-CN" sz="2400">
                <a:latin typeface="Roboto" panose="02000000000000000000" pitchFamily="2" charset="0"/>
                <a:ea typeface="Roboto" panose="02000000000000000000" pitchFamily="2" charset="0"/>
              </a:rPr>
              <a:t>Khối </a:t>
            </a:r>
            <a:r>
              <a:rPr lang="en-US" altLang="zh-CN" sz="2400">
                <a:latin typeface="Roboto" panose="02000000000000000000" pitchFamily="2" charset="0"/>
                <a:ea typeface="Roboto" panose="02000000000000000000" pitchFamily="2" charset="0"/>
              </a:rPr>
              <a:t>trụ</a:t>
            </a:r>
          </a:p>
        </p:txBody>
      </p:sp>
      <p:sp>
        <p:nvSpPr>
          <p:cNvPr id="22" name="TextBox 21"/>
          <p:cNvSpPr txBox="1"/>
          <p:nvPr/>
        </p:nvSpPr>
        <p:spPr>
          <a:xfrm>
            <a:off x="1011810" y="3006840"/>
            <a:ext cx="1591108" cy="461665"/>
          </a:xfrm>
          <a:prstGeom prst="rect">
            <a:avLst/>
          </a:prstGeom>
          <a:noFill/>
        </p:spPr>
        <p:txBody>
          <a:bodyPr wrap="square" rtlCol="0">
            <a:spAutoFit/>
          </a:bodyPr>
          <a:lstStyle/>
          <a:p>
            <a:pPr lvl="0" algn="just">
              <a:defRPr/>
            </a:pPr>
            <a:r>
              <a:rPr lang="vi-VN" altLang="zh-CN" sz="2400">
                <a:latin typeface="Roboto" panose="02000000000000000000" pitchFamily="2" charset="0"/>
                <a:ea typeface="Roboto" panose="02000000000000000000" pitchFamily="2" charset="0"/>
              </a:rPr>
              <a:t>Khối cầu </a:t>
            </a:r>
            <a:endParaRPr lang="en-US" altLang="zh-CN" sz="2400">
              <a:latin typeface="Roboto" panose="02000000000000000000" pitchFamily="2" charset="0"/>
              <a:ea typeface="Roboto" panose="02000000000000000000" pitchFamily="2" charset="0"/>
            </a:endParaRPr>
          </a:p>
        </p:txBody>
      </p:sp>
      <p:sp>
        <p:nvSpPr>
          <p:cNvPr id="23" name="TextBox 22"/>
          <p:cNvSpPr txBox="1"/>
          <p:nvPr/>
        </p:nvSpPr>
        <p:spPr>
          <a:xfrm>
            <a:off x="3021106" y="3006840"/>
            <a:ext cx="2430572" cy="461665"/>
          </a:xfrm>
          <a:prstGeom prst="rect">
            <a:avLst/>
          </a:prstGeom>
          <a:noFill/>
        </p:spPr>
        <p:txBody>
          <a:bodyPr wrap="square" rtlCol="0">
            <a:spAutoFit/>
          </a:bodyPr>
          <a:lstStyle/>
          <a:p>
            <a:pPr lvl="0" algn="just">
              <a:defRPr/>
            </a:pPr>
            <a:r>
              <a:rPr lang="vi-VN" altLang="zh-CN" sz="2400">
                <a:latin typeface="Roboto" panose="02000000000000000000" pitchFamily="2" charset="0"/>
                <a:ea typeface="Roboto" panose="02000000000000000000" pitchFamily="2" charset="0"/>
              </a:rPr>
              <a:t>Khối</a:t>
            </a:r>
            <a:r>
              <a:rPr lang="en-US" altLang="zh-CN" sz="2400">
                <a:latin typeface="Roboto" panose="02000000000000000000" pitchFamily="2" charset="0"/>
                <a:ea typeface="Roboto" panose="02000000000000000000" pitchFamily="2" charset="0"/>
              </a:rPr>
              <a:t> </a:t>
            </a:r>
            <a:r>
              <a:rPr lang="vi-VN" altLang="zh-CN" sz="2400">
                <a:latin typeface="Roboto" panose="02000000000000000000" pitchFamily="2" charset="0"/>
                <a:ea typeface="Roboto" panose="02000000000000000000" pitchFamily="2" charset="0"/>
              </a:rPr>
              <a:t>lập phương</a:t>
            </a:r>
            <a:endParaRPr lang="en-US" altLang="zh-CN" sz="2400">
              <a:latin typeface="Roboto" panose="02000000000000000000" pitchFamily="2" charset="0"/>
              <a:ea typeface="Roboto" panose="02000000000000000000" pitchFamily="2" charset="0"/>
            </a:endParaRPr>
          </a:p>
        </p:txBody>
      </p:sp>
      <p:sp>
        <p:nvSpPr>
          <p:cNvPr id="24" name="TextBox 23"/>
          <p:cNvSpPr txBox="1"/>
          <p:nvPr/>
        </p:nvSpPr>
        <p:spPr>
          <a:xfrm>
            <a:off x="8297239" y="3006840"/>
            <a:ext cx="2718449" cy="461665"/>
          </a:xfrm>
          <a:prstGeom prst="rect">
            <a:avLst/>
          </a:prstGeom>
          <a:noFill/>
        </p:spPr>
        <p:txBody>
          <a:bodyPr wrap="square" rtlCol="0">
            <a:spAutoFit/>
          </a:bodyPr>
          <a:lstStyle/>
          <a:p>
            <a:pPr lvl="0" algn="just">
              <a:defRPr/>
            </a:pPr>
            <a:r>
              <a:rPr lang="vi-VN" altLang="zh-CN" sz="2400">
                <a:latin typeface="Roboto" panose="02000000000000000000" pitchFamily="2" charset="0"/>
                <a:ea typeface="Roboto" panose="02000000000000000000" pitchFamily="2" charset="0"/>
              </a:rPr>
              <a:t>Khối hộp</a:t>
            </a:r>
            <a:r>
              <a:rPr lang="en-US" altLang="zh-CN" sz="2400">
                <a:latin typeface="Roboto" panose="02000000000000000000" pitchFamily="2" charset="0"/>
                <a:ea typeface="Roboto" panose="02000000000000000000" pitchFamily="2" charset="0"/>
              </a:rPr>
              <a:t> </a:t>
            </a:r>
            <a:r>
              <a:rPr lang="vi-VN" altLang="zh-CN" sz="2400">
                <a:latin typeface="Roboto" panose="02000000000000000000" pitchFamily="2" charset="0"/>
                <a:ea typeface="Roboto" panose="02000000000000000000" pitchFamily="2" charset="0"/>
              </a:rPr>
              <a:t>chữ nhật</a:t>
            </a:r>
            <a:endParaRPr kumimoji="0" lang="en-US" altLang="zh-CN" sz="24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4" name="Cube 3"/>
          <p:cNvSpPr/>
          <p:nvPr/>
        </p:nvSpPr>
        <p:spPr>
          <a:xfrm>
            <a:off x="1248880" y="4409829"/>
            <a:ext cx="1303220" cy="1247190"/>
          </a:xfrm>
          <a:prstGeom prst="cube">
            <a:avLst/>
          </a:prstGeom>
          <a:gradFill flip="none" rotWithShape="1">
            <a:gsLst>
              <a:gs pos="0">
                <a:srgbClr val="2FAAB2"/>
              </a:gs>
              <a:gs pos="48000">
                <a:srgbClr val="49C5CF"/>
              </a:gs>
              <a:gs pos="100000">
                <a:srgbClr val="7DD6D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Roboto Black" panose="02000000000000000000" pitchFamily="2" charset="0"/>
                <a:ea typeface="Roboto Black" panose="02000000000000000000" pitchFamily="2" charset="0"/>
              </a:rPr>
              <a:t>1</a:t>
            </a:r>
          </a:p>
        </p:txBody>
      </p:sp>
      <p:sp>
        <p:nvSpPr>
          <p:cNvPr id="25" name="Oval 24"/>
          <p:cNvSpPr/>
          <p:nvPr/>
        </p:nvSpPr>
        <p:spPr>
          <a:xfrm>
            <a:off x="9513668" y="4462394"/>
            <a:ext cx="1132518" cy="1132518"/>
          </a:xfrm>
          <a:prstGeom prst="ellipse">
            <a:avLst/>
          </a:prstGeom>
          <a:gradFill flip="none" rotWithShape="1">
            <a:gsLst>
              <a:gs pos="0">
                <a:schemeClr val="accent2">
                  <a:lumMod val="0"/>
                  <a:lumOff val="100000"/>
                </a:schemeClr>
              </a:gs>
              <a:gs pos="19000">
                <a:schemeClr val="accent2">
                  <a:lumMod val="0"/>
                  <a:lumOff val="100000"/>
                </a:schemeClr>
              </a:gs>
              <a:gs pos="93000">
                <a:schemeClr val="accent2">
                  <a:lumMod val="100000"/>
                </a:schemeClr>
              </a:gs>
            </a:gsLst>
            <a:path path="circle">
              <a:fillToRect l="50000" t="-80000" r="50000" b="180000"/>
            </a:path>
            <a:tileRect/>
          </a:gradFill>
          <a:ln>
            <a:noFill/>
          </a:ln>
          <a:scene3d>
            <a:camera prst="orthographicFront"/>
            <a:lightRig rig="threePt" dir="t"/>
          </a:scene3d>
          <a:sp3d>
            <a:bevelT w="635000" h="635000"/>
            <a:bevelB w="63500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Roboto Black" panose="02000000000000000000" pitchFamily="2" charset="0"/>
                <a:ea typeface="Roboto Black" panose="02000000000000000000" pitchFamily="2" charset="0"/>
              </a:rPr>
              <a:t>4</a:t>
            </a:r>
          </a:p>
        </p:txBody>
      </p:sp>
      <p:sp>
        <p:nvSpPr>
          <p:cNvPr id="29" name="Cube 28"/>
          <p:cNvSpPr/>
          <p:nvPr/>
        </p:nvSpPr>
        <p:spPr>
          <a:xfrm>
            <a:off x="5995863" y="4714455"/>
            <a:ext cx="1992708" cy="797091"/>
          </a:xfrm>
          <a:prstGeom prst="cube">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Roboto Black" panose="02000000000000000000" pitchFamily="2" charset="0"/>
                <a:ea typeface="Roboto Black" panose="02000000000000000000" pitchFamily="2" charset="0"/>
              </a:rPr>
              <a:t>3</a:t>
            </a:r>
          </a:p>
        </p:txBody>
      </p:sp>
      <p:sp>
        <p:nvSpPr>
          <p:cNvPr id="6" name="Can 5"/>
          <p:cNvSpPr/>
          <p:nvPr/>
        </p:nvSpPr>
        <p:spPr>
          <a:xfrm>
            <a:off x="3879296" y="4409829"/>
            <a:ext cx="821803" cy="1281536"/>
          </a:xfrm>
          <a:prstGeom prst="can">
            <a:avLst/>
          </a:prstGeom>
          <a:gradFill flip="none" rotWithShape="1">
            <a:gsLst>
              <a:gs pos="0">
                <a:srgbClr val="FF8B8B"/>
              </a:gs>
              <a:gs pos="23000">
                <a:srgbClr val="FF5353"/>
              </a:gs>
              <a:gs pos="69000">
                <a:srgbClr val="E0444B"/>
              </a:gs>
              <a:gs pos="97000">
                <a:srgbClr val="D1232A"/>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Roboto Black" panose="02000000000000000000" pitchFamily="2" charset="0"/>
                <a:ea typeface="Roboto Black" panose="02000000000000000000" pitchFamily="2" charset="0"/>
              </a:rPr>
              <a:t>2</a:t>
            </a:r>
          </a:p>
        </p:txBody>
      </p:sp>
      <p:sp>
        <p:nvSpPr>
          <p:cNvPr id="34" name="TextBox 33"/>
          <p:cNvSpPr txBox="1"/>
          <p:nvPr/>
        </p:nvSpPr>
        <p:spPr>
          <a:xfrm>
            <a:off x="3444283" y="1916414"/>
            <a:ext cx="5907274" cy="523220"/>
          </a:xfrm>
          <a:prstGeom prst="rect">
            <a:avLst/>
          </a:prstGeom>
          <a:noFill/>
        </p:spPr>
        <p:txBody>
          <a:bodyPr wrap="square" rtlCol="0">
            <a:spAutoFit/>
          </a:bodyPr>
          <a:lstStyle/>
          <a:p>
            <a:pPr lvl="0" algn="just">
              <a:defRPr/>
            </a:pPr>
            <a:r>
              <a:rPr lang="en-US" altLang="zh-CN" sz="2800" b="1" noProof="0">
                <a:latin typeface="Roboto" panose="02000000000000000000" pitchFamily="2" charset="0"/>
                <a:ea typeface="Roboto" panose="02000000000000000000" pitchFamily="2" charset="0"/>
              </a:rPr>
              <a:t>Ghép tên với hình khối thích hợp:</a:t>
            </a:r>
            <a:endParaRPr kumimoji="0" lang="en-US" altLang="zh-CN" sz="2800" b="1"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38590738-D5B5-38E1-31A6-4A1E1A90A46F}"/>
              </a:ext>
            </a:extLst>
          </p:cNvPr>
          <p:cNvSpPr txBox="1"/>
          <p:nvPr/>
        </p:nvSpPr>
        <p:spPr>
          <a:xfrm>
            <a:off x="3734688" y="516292"/>
            <a:ext cx="4983442" cy="646331"/>
          </a:xfrm>
          <a:prstGeom prst="rect">
            <a:avLst/>
          </a:prstGeom>
          <a:noFill/>
        </p:spPr>
        <p:txBody>
          <a:bodyPr wrap="square" rtlCol="0">
            <a:spAutoFit/>
          </a:bodyPr>
          <a:lstStyle/>
          <a:p>
            <a:pPr lvl="0" algn="ctr">
              <a:defRPr/>
            </a:pPr>
            <a:r>
              <a:rPr lang="en-US" altLang="zh-CN" sz="3600" b="1">
                <a:solidFill>
                  <a:schemeClr val="bg1"/>
                </a:solidFill>
                <a:latin typeface="Pangolin" panose="00000500000000000000" pitchFamily="2" charset="0"/>
                <a:ea typeface="Roboto" panose="02000000000000000000" pitchFamily="2" charset="0"/>
              </a:rPr>
              <a:t>PHIẾU HỌC TẬP SỐ 1</a:t>
            </a:r>
            <a:endParaRPr kumimoji="0" lang="en-US" altLang="zh-CN" sz="36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endParaRPr>
          </a:p>
        </p:txBody>
      </p:sp>
    </p:spTree>
    <p:extLst>
      <p:ext uri="{BB962C8B-B14F-4D97-AF65-F5344CB8AC3E}">
        <p14:creationId xmlns:p14="http://schemas.microsoft.com/office/powerpoint/2010/main" val="354690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80">
                                          <p:stCondLst>
                                            <p:cond delay="0"/>
                                          </p:stCondLst>
                                        </p:cTn>
                                        <p:tgtEl>
                                          <p:spTgt spid="25"/>
                                        </p:tgtEl>
                                      </p:cBhvr>
                                    </p:animEffect>
                                    <p:anim calcmode="lin" valueType="num">
                                      <p:cBhvr>
                                        <p:cTn id="1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6" dur="26">
                                          <p:stCondLst>
                                            <p:cond delay="650"/>
                                          </p:stCondLst>
                                        </p:cTn>
                                        <p:tgtEl>
                                          <p:spTgt spid="25"/>
                                        </p:tgtEl>
                                      </p:cBhvr>
                                      <p:to x="100000" y="60000"/>
                                    </p:animScale>
                                    <p:animScale>
                                      <p:cBhvr>
                                        <p:cTn id="17" dur="166" decel="50000">
                                          <p:stCondLst>
                                            <p:cond delay="676"/>
                                          </p:stCondLst>
                                        </p:cTn>
                                        <p:tgtEl>
                                          <p:spTgt spid="25"/>
                                        </p:tgtEl>
                                      </p:cBhvr>
                                      <p:to x="100000" y="100000"/>
                                    </p:animScale>
                                    <p:animScale>
                                      <p:cBhvr>
                                        <p:cTn id="18" dur="26">
                                          <p:stCondLst>
                                            <p:cond delay="1312"/>
                                          </p:stCondLst>
                                        </p:cTn>
                                        <p:tgtEl>
                                          <p:spTgt spid="25"/>
                                        </p:tgtEl>
                                      </p:cBhvr>
                                      <p:to x="100000" y="80000"/>
                                    </p:animScale>
                                    <p:animScale>
                                      <p:cBhvr>
                                        <p:cTn id="19" dur="166" decel="50000">
                                          <p:stCondLst>
                                            <p:cond delay="1338"/>
                                          </p:stCondLst>
                                        </p:cTn>
                                        <p:tgtEl>
                                          <p:spTgt spid="25"/>
                                        </p:tgtEl>
                                      </p:cBhvr>
                                      <p:to x="100000" y="100000"/>
                                    </p:animScale>
                                    <p:animScale>
                                      <p:cBhvr>
                                        <p:cTn id="20" dur="26">
                                          <p:stCondLst>
                                            <p:cond delay="1642"/>
                                          </p:stCondLst>
                                        </p:cTn>
                                        <p:tgtEl>
                                          <p:spTgt spid="25"/>
                                        </p:tgtEl>
                                      </p:cBhvr>
                                      <p:to x="100000" y="90000"/>
                                    </p:animScale>
                                    <p:animScale>
                                      <p:cBhvr>
                                        <p:cTn id="21" dur="166" decel="50000">
                                          <p:stCondLst>
                                            <p:cond delay="1668"/>
                                          </p:stCondLst>
                                        </p:cTn>
                                        <p:tgtEl>
                                          <p:spTgt spid="25"/>
                                        </p:tgtEl>
                                      </p:cBhvr>
                                      <p:to x="100000" y="100000"/>
                                    </p:animScale>
                                    <p:animScale>
                                      <p:cBhvr>
                                        <p:cTn id="22" dur="26">
                                          <p:stCondLst>
                                            <p:cond delay="1808"/>
                                          </p:stCondLst>
                                        </p:cTn>
                                        <p:tgtEl>
                                          <p:spTgt spid="25"/>
                                        </p:tgtEl>
                                      </p:cBhvr>
                                      <p:to x="100000" y="95000"/>
                                    </p:animScale>
                                    <p:animScale>
                                      <p:cBhvr>
                                        <p:cTn id="23" dur="166" decel="50000">
                                          <p:stCondLst>
                                            <p:cond delay="1834"/>
                                          </p:stCondLst>
                                        </p:cTn>
                                        <p:tgtEl>
                                          <p:spTgt spid="25"/>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80">
                                          <p:stCondLst>
                                            <p:cond delay="0"/>
                                          </p:stCondLst>
                                        </p:cTn>
                                        <p:tgtEl>
                                          <p:spTgt spid="29"/>
                                        </p:tgtEl>
                                      </p:cBhvr>
                                    </p:animEffect>
                                    <p:anim calcmode="lin" valueType="num">
                                      <p:cBhvr>
                                        <p:cTn id="4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8" dur="26">
                                          <p:stCondLst>
                                            <p:cond delay="650"/>
                                          </p:stCondLst>
                                        </p:cTn>
                                        <p:tgtEl>
                                          <p:spTgt spid="29"/>
                                        </p:tgtEl>
                                      </p:cBhvr>
                                      <p:to x="100000" y="60000"/>
                                    </p:animScale>
                                    <p:animScale>
                                      <p:cBhvr>
                                        <p:cTn id="49" dur="166" decel="50000">
                                          <p:stCondLst>
                                            <p:cond delay="676"/>
                                          </p:stCondLst>
                                        </p:cTn>
                                        <p:tgtEl>
                                          <p:spTgt spid="29"/>
                                        </p:tgtEl>
                                      </p:cBhvr>
                                      <p:to x="100000" y="100000"/>
                                    </p:animScale>
                                    <p:animScale>
                                      <p:cBhvr>
                                        <p:cTn id="50" dur="26">
                                          <p:stCondLst>
                                            <p:cond delay="1312"/>
                                          </p:stCondLst>
                                        </p:cTn>
                                        <p:tgtEl>
                                          <p:spTgt spid="29"/>
                                        </p:tgtEl>
                                      </p:cBhvr>
                                      <p:to x="100000" y="80000"/>
                                    </p:animScale>
                                    <p:animScale>
                                      <p:cBhvr>
                                        <p:cTn id="51" dur="166" decel="50000">
                                          <p:stCondLst>
                                            <p:cond delay="1338"/>
                                          </p:stCondLst>
                                        </p:cTn>
                                        <p:tgtEl>
                                          <p:spTgt spid="29"/>
                                        </p:tgtEl>
                                      </p:cBhvr>
                                      <p:to x="100000" y="100000"/>
                                    </p:animScale>
                                    <p:animScale>
                                      <p:cBhvr>
                                        <p:cTn id="52" dur="26">
                                          <p:stCondLst>
                                            <p:cond delay="1642"/>
                                          </p:stCondLst>
                                        </p:cTn>
                                        <p:tgtEl>
                                          <p:spTgt spid="29"/>
                                        </p:tgtEl>
                                      </p:cBhvr>
                                      <p:to x="100000" y="90000"/>
                                    </p:animScale>
                                    <p:animScale>
                                      <p:cBhvr>
                                        <p:cTn id="53" dur="166" decel="50000">
                                          <p:stCondLst>
                                            <p:cond delay="1668"/>
                                          </p:stCondLst>
                                        </p:cTn>
                                        <p:tgtEl>
                                          <p:spTgt spid="29"/>
                                        </p:tgtEl>
                                      </p:cBhvr>
                                      <p:to x="100000" y="100000"/>
                                    </p:animScale>
                                    <p:animScale>
                                      <p:cBhvr>
                                        <p:cTn id="54" dur="26">
                                          <p:stCondLst>
                                            <p:cond delay="1808"/>
                                          </p:stCondLst>
                                        </p:cTn>
                                        <p:tgtEl>
                                          <p:spTgt spid="29"/>
                                        </p:tgtEl>
                                      </p:cBhvr>
                                      <p:to x="100000" y="95000"/>
                                    </p:animScale>
                                    <p:animScale>
                                      <p:cBhvr>
                                        <p:cTn id="55" dur="166" decel="50000">
                                          <p:stCondLst>
                                            <p:cond delay="1834"/>
                                          </p:stCondLst>
                                        </p:cTn>
                                        <p:tgtEl>
                                          <p:spTgt spid="29"/>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par>
                                <p:cTn id="72" presetID="2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down)">
                                      <p:cBhvr>
                                        <p:cTn id="74" dur="500"/>
                                        <p:tgtEl>
                                          <p:spTgt spid="2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500"/>
                                        <p:tgtEl>
                                          <p:spTgt spid="24"/>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00"/>
                                        <p:tgtEl>
                                          <p:spTgt spid="22"/>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4"/>
                    </p:tgtEl>
                  </p:cond>
                </p:stCondLst>
                <p:endSync evt="end" delay="0">
                  <p:rtn val="all"/>
                </p:endSync>
                <p:childTnLst>
                  <p:par>
                    <p:cTn id="85" fill="hold">
                      <p:stCondLst>
                        <p:cond delay="0"/>
                      </p:stCondLst>
                      <p:childTnLst>
                        <p:par>
                          <p:cTn id="86" fill="hold">
                            <p:stCondLst>
                              <p:cond delay="0"/>
                            </p:stCondLst>
                            <p:childTnLst>
                              <p:par>
                                <p:cTn id="87" presetID="42" presetClass="path" presetSubtype="0" accel="50000" decel="50000" fill="hold" grpId="1" nodeType="clickEffect">
                                  <p:stCondLst>
                                    <p:cond delay="0"/>
                                  </p:stCondLst>
                                  <p:childTnLst>
                                    <p:animMotion origin="layout" path="M 0.0263 -0.1162 L -0.19154 0.42107 " pathEditMode="relative" rAng="0" ptsTypes="AA">
                                      <p:cBhvr>
                                        <p:cTn id="88" dur="2000" fill="hold"/>
                                        <p:tgtEl>
                                          <p:spTgt spid="23"/>
                                        </p:tgtEl>
                                        <p:attrNameLst>
                                          <p:attrName>ppt_x</p:attrName>
                                          <p:attrName>ppt_y</p:attrName>
                                        </p:attrNameLst>
                                      </p:cBhvr>
                                      <p:rCtr x="-10898" y="26852"/>
                                    </p:animMotion>
                                  </p:childTnLst>
                                </p:cTn>
                              </p:par>
                            </p:childTnLst>
                          </p:cTn>
                        </p:par>
                      </p:childTnLst>
                    </p:cTn>
                  </p:par>
                </p:childTnLst>
              </p:cTn>
              <p:nextCondLst>
                <p:cond evt="onClick" delay="0">
                  <p:tgtEl>
                    <p:spTgt spid="4"/>
                  </p:tgtEl>
                </p:cond>
              </p:nextCondLst>
            </p:seq>
            <p:seq concurrent="1" nextAc="seek">
              <p:cTn id="89" restart="whenNotActive" fill="hold" evtFilter="cancelBubble" nodeType="interactiveSeq">
                <p:stCondLst>
                  <p:cond evt="onClick" delay="0">
                    <p:tgtEl>
                      <p:spTgt spid="6"/>
                    </p:tgtEl>
                  </p:cond>
                </p:stCondLst>
                <p:endSync evt="end" delay="0">
                  <p:rtn val="all"/>
                </p:endSync>
                <p:childTnLst>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3.75E-6 -7.40741E-7 L -0.22292 0.41412 " pathEditMode="relative" rAng="0" ptsTypes="AA">
                                      <p:cBhvr>
                                        <p:cTn id="93" dur="2000" fill="hold"/>
                                        <p:tgtEl>
                                          <p:spTgt spid="21"/>
                                        </p:tgtEl>
                                        <p:attrNameLst>
                                          <p:attrName>ppt_x</p:attrName>
                                          <p:attrName>ppt_y</p:attrName>
                                        </p:attrNameLst>
                                      </p:cBhvr>
                                      <p:rCtr x="-11146" y="20694"/>
                                    </p:animMotion>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2.70833E-6 -7.40741E-7 L -0.22292 0.42384 " pathEditMode="relative" rAng="0" ptsTypes="AA">
                                      <p:cBhvr>
                                        <p:cTn id="98" dur="2000" fill="hold"/>
                                        <p:tgtEl>
                                          <p:spTgt spid="24"/>
                                        </p:tgtEl>
                                        <p:attrNameLst>
                                          <p:attrName>ppt_x</p:attrName>
                                          <p:attrName>ppt_y</p:attrName>
                                        </p:attrNameLst>
                                      </p:cBhvr>
                                      <p:rCtr x="-11146" y="21181"/>
                                    </p:animMotion>
                                  </p:childTnLst>
                                </p:cTn>
                              </p:par>
                            </p:childTnLst>
                          </p:cTn>
                        </p:par>
                      </p:childTnLst>
                    </p:cTn>
                  </p:par>
                </p:childTnLst>
              </p:cTn>
              <p:nextCondLst>
                <p:cond evt="onClick" delay="0">
                  <p:tgtEl>
                    <p:spTgt spid="29"/>
                  </p:tgtEl>
                </p:cond>
              </p:nextCondLst>
            </p:seq>
            <p:seq concurrent="1" nextAc="seek">
              <p:cTn id="99" restart="whenNotActive" fill="hold" evtFilter="cancelBubble" nodeType="interactiveSeq">
                <p:stCondLst>
                  <p:cond evt="onClick" delay="0">
                    <p:tgtEl>
                      <p:spTgt spid="25"/>
                    </p:tgtEl>
                  </p:cond>
                </p:stCondLst>
                <p:endSync evt="end" delay="0">
                  <p:rtn val="all"/>
                </p:endSync>
                <p:childTnLst>
                  <p:par>
                    <p:cTn id="100" fill="hold">
                      <p:stCondLst>
                        <p:cond delay="0"/>
                      </p:stCondLst>
                      <p:childTnLst>
                        <p:par>
                          <p:cTn id="101" fill="hold">
                            <p:stCondLst>
                              <p:cond delay="0"/>
                            </p:stCondLst>
                            <p:childTnLst>
                              <p:par>
                                <p:cTn id="102" presetID="42" presetClass="path" presetSubtype="0" accel="50000" decel="50000" fill="hold" grpId="1" nodeType="clickEffect">
                                  <p:stCondLst>
                                    <p:cond delay="0"/>
                                  </p:stCondLst>
                                  <p:childTnLst>
                                    <p:animMotion origin="layout" path="M 2.91667E-6 -7.40741E-7 L 0.68932 0.4169 " pathEditMode="relative" rAng="0" ptsTypes="AA">
                                      <p:cBhvr>
                                        <p:cTn id="103" dur="2000" fill="hold"/>
                                        <p:tgtEl>
                                          <p:spTgt spid="22"/>
                                        </p:tgtEl>
                                        <p:attrNameLst>
                                          <p:attrName>ppt_x</p:attrName>
                                          <p:attrName>ppt_y</p:attrName>
                                        </p:attrNameLst>
                                      </p:cBhvr>
                                      <p:rCtr x="34466" y="20833"/>
                                    </p:animMotion>
                                  </p:childTnLst>
                                </p:cTn>
                              </p:par>
                            </p:childTnLst>
                          </p:cTn>
                        </p:par>
                      </p:childTnLst>
                    </p:cTn>
                  </p:par>
                </p:childTnLst>
              </p:cTn>
              <p:nextCondLst>
                <p:cond evt="onClick" delay="0">
                  <p:tgtEl>
                    <p:spTgt spid="25"/>
                  </p:tgtEl>
                </p:cond>
              </p:nextCondLst>
            </p:seq>
          </p:childTnLst>
        </p:cTn>
      </p:par>
    </p:tnLst>
    <p:bldLst>
      <p:bldP spid="21" grpId="0"/>
      <p:bldP spid="21" grpId="1"/>
      <p:bldP spid="22" grpId="0"/>
      <p:bldP spid="22" grpId="1"/>
      <p:bldP spid="23" grpId="0"/>
      <p:bldP spid="23" grpId="1"/>
      <p:bldP spid="24" grpId="0"/>
      <p:bldP spid="24" grpId="1"/>
      <p:bldP spid="4" grpId="0" animBg="1"/>
      <p:bldP spid="25" grpId="0" animBg="1"/>
      <p:bldP spid="29" grpId="0" animBg="1"/>
      <p:bldP spid="6"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876424" y="1065795"/>
            <a:ext cx="7962901" cy="5068305"/>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3404191" y="343417"/>
            <a:ext cx="5003018" cy="646331"/>
          </a:xfrm>
          <a:prstGeom prst="rect">
            <a:avLst/>
          </a:prstGeom>
          <a:noFill/>
        </p:spPr>
        <p:txBody>
          <a:bodyPr wrap="square" rtlCol="0">
            <a:spAutoFit/>
          </a:bodyPr>
          <a:lstStyle/>
          <a:p>
            <a:pPr lvl="0" algn="ctr">
              <a:defRPr/>
            </a:pPr>
            <a:r>
              <a:rPr lang="en-US" altLang="zh-CN" sz="3600" b="1">
                <a:solidFill>
                  <a:schemeClr val="bg1"/>
                </a:solidFill>
                <a:latin typeface="Pangolin" panose="00000500000000000000" pitchFamily="2" charset="0"/>
                <a:ea typeface="Roboto" panose="02000000000000000000" pitchFamily="2" charset="0"/>
              </a:rPr>
              <a:t>PHIẾU HỌC TẬP SỐ 2</a:t>
            </a:r>
            <a:endParaRPr kumimoji="0" lang="en-US" altLang="zh-CN" sz="36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endParaRPr>
          </a:p>
        </p:txBody>
      </p:sp>
      <p:pic>
        <p:nvPicPr>
          <p:cNvPr id="2" name="Picture 1"/>
          <p:cNvPicPr>
            <a:picLocks noChangeAspect="1"/>
          </p:cNvPicPr>
          <p:nvPr/>
        </p:nvPicPr>
        <p:blipFill>
          <a:blip r:embed="rId3"/>
          <a:stretch>
            <a:fillRect/>
          </a:stretch>
        </p:blipFill>
        <p:spPr>
          <a:xfrm>
            <a:off x="1951964" y="1455257"/>
            <a:ext cx="7751197" cy="4410773"/>
          </a:xfrm>
          <a:prstGeom prst="rect">
            <a:avLst/>
          </a:prstGeom>
        </p:spPr>
      </p:pic>
      <p:sp>
        <p:nvSpPr>
          <p:cNvPr id="17" name="TextBox 16"/>
          <p:cNvSpPr txBox="1"/>
          <p:nvPr/>
        </p:nvSpPr>
        <p:spPr>
          <a:xfrm>
            <a:off x="4351657" y="4152359"/>
            <a:ext cx="1082355"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 </a:t>
            </a:r>
            <a:r>
              <a:rPr lang="en-US" altLang="zh-CN" sz="1600">
                <a:solidFill>
                  <a:srgbClr val="FF0000"/>
                </a:solidFill>
                <a:latin typeface="Roboto" panose="02000000000000000000" pitchFamily="2" charset="0"/>
                <a:ea typeface="Roboto" panose="02000000000000000000" pitchFamily="2" charset="0"/>
              </a:rPr>
              <a:t>trụ</a:t>
            </a:r>
          </a:p>
        </p:txBody>
      </p:sp>
      <p:sp>
        <p:nvSpPr>
          <p:cNvPr id="18" name="TextBox 17"/>
          <p:cNvSpPr txBox="1"/>
          <p:nvPr/>
        </p:nvSpPr>
        <p:spPr>
          <a:xfrm>
            <a:off x="2380031" y="5469707"/>
            <a:ext cx="976149"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 cầu </a:t>
            </a:r>
            <a:endParaRPr lang="en-US" altLang="zh-CN" sz="1600">
              <a:solidFill>
                <a:srgbClr val="FF0000"/>
              </a:solidFill>
              <a:latin typeface="Roboto" panose="02000000000000000000" pitchFamily="2" charset="0"/>
              <a:ea typeface="Roboto" panose="02000000000000000000" pitchFamily="2" charset="0"/>
            </a:endParaRPr>
          </a:p>
        </p:txBody>
      </p:sp>
      <p:sp>
        <p:nvSpPr>
          <p:cNvPr id="19" name="TextBox 18"/>
          <p:cNvSpPr txBox="1"/>
          <p:nvPr/>
        </p:nvSpPr>
        <p:spPr>
          <a:xfrm>
            <a:off x="6077444" y="5469707"/>
            <a:ext cx="1681315"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a:t>
            </a:r>
            <a:r>
              <a:rPr lang="en-US" altLang="zh-CN" sz="1600">
                <a:solidFill>
                  <a:srgbClr val="FF0000"/>
                </a:solidFill>
                <a:latin typeface="Roboto" panose="02000000000000000000" pitchFamily="2" charset="0"/>
                <a:ea typeface="Roboto" panose="02000000000000000000" pitchFamily="2" charset="0"/>
              </a:rPr>
              <a:t> </a:t>
            </a:r>
            <a:r>
              <a:rPr lang="vi-VN" altLang="zh-CN" sz="1600">
                <a:solidFill>
                  <a:srgbClr val="FF0000"/>
                </a:solidFill>
                <a:latin typeface="Roboto" panose="02000000000000000000" pitchFamily="2" charset="0"/>
                <a:ea typeface="Roboto" panose="02000000000000000000" pitchFamily="2" charset="0"/>
              </a:rPr>
              <a:t>lập phương</a:t>
            </a:r>
            <a:endParaRPr lang="en-US" altLang="zh-CN" sz="160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2071594" y="2835011"/>
            <a:ext cx="1866851"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 hộp</a:t>
            </a:r>
            <a:r>
              <a:rPr lang="en-US" altLang="zh-CN" sz="1600">
                <a:solidFill>
                  <a:srgbClr val="FF0000"/>
                </a:solidFill>
                <a:latin typeface="Roboto" panose="02000000000000000000" pitchFamily="2" charset="0"/>
                <a:ea typeface="Roboto" panose="02000000000000000000" pitchFamily="2" charset="0"/>
              </a:rPr>
              <a:t> </a:t>
            </a:r>
            <a:r>
              <a:rPr lang="vi-VN" altLang="zh-CN" sz="1600">
                <a:solidFill>
                  <a:srgbClr val="FF0000"/>
                </a:solidFill>
                <a:latin typeface="Roboto" panose="02000000000000000000" pitchFamily="2" charset="0"/>
                <a:ea typeface="Roboto" panose="02000000000000000000" pitchFamily="2" charset="0"/>
              </a:rPr>
              <a:t>chữ nhật</a:t>
            </a:r>
            <a:endParaRPr kumimoji="0" lang="en-US" altLang="zh-CN" sz="16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4075828" y="5469707"/>
            <a:ext cx="2718449"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 hộp</a:t>
            </a:r>
            <a:r>
              <a:rPr lang="en-US" altLang="zh-CN" sz="1600">
                <a:solidFill>
                  <a:srgbClr val="FF0000"/>
                </a:solidFill>
                <a:latin typeface="Roboto" panose="02000000000000000000" pitchFamily="2" charset="0"/>
                <a:ea typeface="Roboto" panose="02000000000000000000" pitchFamily="2" charset="0"/>
              </a:rPr>
              <a:t> </a:t>
            </a:r>
            <a:r>
              <a:rPr lang="vi-VN" altLang="zh-CN" sz="1600">
                <a:solidFill>
                  <a:srgbClr val="FF0000"/>
                </a:solidFill>
                <a:latin typeface="Roboto" panose="02000000000000000000" pitchFamily="2" charset="0"/>
                <a:ea typeface="Roboto" panose="02000000000000000000" pitchFamily="2" charset="0"/>
              </a:rPr>
              <a:t>chữ nhật</a:t>
            </a:r>
            <a:endParaRPr kumimoji="0" lang="en-US" altLang="zh-CN" sz="16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2034882" y="4152359"/>
            <a:ext cx="1832884"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 hộp</a:t>
            </a:r>
            <a:r>
              <a:rPr lang="en-US" altLang="zh-CN" sz="1600">
                <a:solidFill>
                  <a:srgbClr val="FF0000"/>
                </a:solidFill>
                <a:latin typeface="Roboto" panose="02000000000000000000" pitchFamily="2" charset="0"/>
                <a:ea typeface="Roboto" panose="02000000000000000000" pitchFamily="2" charset="0"/>
              </a:rPr>
              <a:t> </a:t>
            </a:r>
            <a:r>
              <a:rPr lang="vi-VN" altLang="zh-CN" sz="1600">
                <a:solidFill>
                  <a:srgbClr val="FF0000"/>
                </a:solidFill>
                <a:latin typeface="Roboto" panose="02000000000000000000" pitchFamily="2" charset="0"/>
                <a:ea typeface="Roboto" panose="02000000000000000000" pitchFamily="2" charset="0"/>
              </a:rPr>
              <a:t>chữ nhật</a:t>
            </a:r>
            <a:endParaRPr kumimoji="0" lang="en-US" altLang="zh-CN" sz="16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8251991" y="2828050"/>
            <a:ext cx="1082355"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 </a:t>
            </a:r>
            <a:r>
              <a:rPr lang="en-US" altLang="zh-CN" sz="1600">
                <a:solidFill>
                  <a:srgbClr val="FF0000"/>
                </a:solidFill>
                <a:latin typeface="Roboto" panose="02000000000000000000" pitchFamily="2" charset="0"/>
                <a:ea typeface="Roboto" panose="02000000000000000000" pitchFamily="2" charset="0"/>
              </a:rPr>
              <a:t>trụ</a:t>
            </a:r>
          </a:p>
        </p:txBody>
      </p:sp>
      <p:sp>
        <p:nvSpPr>
          <p:cNvPr id="26" name="TextBox 25"/>
          <p:cNvSpPr txBox="1"/>
          <p:nvPr/>
        </p:nvSpPr>
        <p:spPr>
          <a:xfrm>
            <a:off x="8299616" y="5469707"/>
            <a:ext cx="1082355"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 </a:t>
            </a:r>
            <a:r>
              <a:rPr lang="en-US" altLang="zh-CN" sz="1600">
                <a:solidFill>
                  <a:srgbClr val="FF0000"/>
                </a:solidFill>
                <a:latin typeface="Roboto" panose="02000000000000000000" pitchFamily="2" charset="0"/>
                <a:ea typeface="Roboto" panose="02000000000000000000" pitchFamily="2" charset="0"/>
              </a:rPr>
              <a:t>trụ</a:t>
            </a:r>
          </a:p>
        </p:txBody>
      </p:sp>
      <p:sp>
        <p:nvSpPr>
          <p:cNvPr id="27" name="TextBox 26"/>
          <p:cNvSpPr txBox="1"/>
          <p:nvPr/>
        </p:nvSpPr>
        <p:spPr>
          <a:xfrm>
            <a:off x="6301303" y="2828050"/>
            <a:ext cx="976149"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 cầu </a:t>
            </a:r>
            <a:endParaRPr lang="en-US" altLang="zh-CN" sz="1600">
              <a:solidFill>
                <a:srgbClr val="FF0000"/>
              </a:solidFill>
              <a:latin typeface="Roboto" panose="02000000000000000000" pitchFamily="2" charset="0"/>
              <a:ea typeface="Roboto" panose="02000000000000000000" pitchFamily="2" charset="0"/>
            </a:endParaRPr>
          </a:p>
        </p:txBody>
      </p:sp>
      <p:sp>
        <p:nvSpPr>
          <p:cNvPr id="28" name="TextBox 27"/>
          <p:cNvSpPr txBox="1"/>
          <p:nvPr/>
        </p:nvSpPr>
        <p:spPr>
          <a:xfrm>
            <a:off x="8201080" y="4152359"/>
            <a:ext cx="976149"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 cầu </a:t>
            </a:r>
            <a:endParaRPr lang="en-US" altLang="zh-CN" sz="1600">
              <a:solidFill>
                <a:srgbClr val="FF0000"/>
              </a:solidFill>
              <a:latin typeface="Roboto" panose="02000000000000000000" pitchFamily="2" charset="0"/>
              <a:ea typeface="Roboto" panose="02000000000000000000" pitchFamily="2" charset="0"/>
            </a:endParaRPr>
          </a:p>
        </p:txBody>
      </p:sp>
      <p:sp>
        <p:nvSpPr>
          <p:cNvPr id="29" name="TextBox 28"/>
          <p:cNvSpPr txBox="1"/>
          <p:nvPr/>
        </p:nvSpPr>
        <p:spPr>
          <a:xfrm>
            <a:off x="5905700" y="4152359"/>
            <a:ext cx="1681315"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a:t>
            </a:r>
            <a:r>
              <a:rPr lang="en-US" altLang="zh-CN" sz="1600">
                <a:solidFill>
                  <a:srgbClr val="FF0000"/>
                </a:solidFill>
                <a:latin typeface="Roboto" panose="02000000000000000000" pitchFamily="2" charset="0"/>
                <a:ea typeface="Roboto" panose="02000000000000000000" pitchFamily="2" charset="0"/>
              </a:rPr>
              <a:t> </a:t>
            </a:r>
            <a:r>
              <a:rPr lang="vi-VN" altLang="zh-CN" sz="1600">
                <a:solidFill>
                  <a:srgbClr val="FF0000"/>
                </a:solidFill>
                <a:latin typeface="Roboto" panose="02000000000000000000" pitchFamily="2" charset="0"/>
                <a:ea typeface="Roboto" panose="02000000000000000000" pitchFamily="2" charset="0"/>
              </a:rPr>
              <a:t>lập phương</a:t>
            </a:r>
            <a:endParaRPr lang="en-US" altLang="zh-CN" sz="1600">
              <a:solidFill>
                <a:srgbClr val="FF0000"/>
              </a:solidFill>
              <a:latin typeface="Roboto" panose="02000000000000000000" pitchFamily="2" charset="0"/>
              <a:ea typeface="Roboto" panose="02000000000000000000" pitchFamily="2" charset="0"/>
            </a:endParaRPr>
          </a:p>
        </p:txBody>
      </p:sp>
      <p:sp>
        <p:nvSpPr>
          <p:cNvPr id="30" name="TextBox 29"/>
          <p:cNvSpPr txBox="1"/>
          <p:nvPr/>
        </p:nvSpPr>
        <p:spPr>
          <a:xfrm>
            <a:off x="4083954" y="2828050"/>
            <a:ext cx="1681315" cy="338554"/>
          </a:xfrm>
          <a:prstGeom prst="rect">
            <a:avLst/>
          </a:prstGeom>
          <a:noFill/>
        </p:spPr>
        <p:txBody>
          <a:bodyPr wrap="square" rtlCol="0">
            <a:spAutoFit/>
          </a:bodyPr>
          <a:lstStyle/>
          <a:p>
            <a:pPr lvl="0" algn="just">
              <a:defRPr/>
            </a:pPr>
            <a:r>
              <a:rPr lang="vi-VN" altLang="zh-CN" sz="1600">
                <a:solidFill>
                  <a:srgbClr val="FF0000"/>
                </a:solidFill>
                <a:latin typeface="Roboto" panose="02000000000000000000" pitchFamily="2" charset="0"/>
                <a:ea typeface="Roboto" panose="02000000000000000000" pitchFamily="2" charset="0"/>
              </a:rPr>
              <a:t>Khối</a:t>
            </a:r>
            <a:r>
              <a:rPr lang="en-US" altLang="zh-CN" sz="1600">
                <a:solidFill>
                  <a:srgbClr val="FF0000"/>
                </a:solidFill>
                <a:latin typeface="Roboto" panose="02000000000000000000" pitchFamily="2" charset="0"/>
                <a:ea typeface="Roboto" panose="02000000000000000000" pitchFamily="2" charset="0"/>
              </a:rPr>
              <a:t> </a:t>
            </a:r>
            <a:r>
              <a:rPr lang="vi-VN" altLang="zh-CN" sz="1600">
                <a:solidFill>
                  <a:srgbClr val="FF0000"/>
                </a:solidFill>
                <a:latin typeface="Roboto" panose="02000000000000000000" pitchFamily="2" charset="0"/>
                <a:ea typeface="Roboto" panose="02000000000000000000" pitchFamily="2" charset="0"/>
              </a:rPr>
              <a:t>lập phương</a:t>
            </a:r>
            <a:endParaRPr lang="en-US" altLang="zh-CN" sz="1600">
              <a:solidFill>
                <a:srgbClr val="FF0000"/>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6217F96B-E12B-3DFE-DB36-776B2DD954A0}"/>
              </a:ext>
            </a:extLst>
          </p:cNvPr>
          <p:cNvPicPr>
            <a:picLocks noChangeAspect="1"/>
          </p:cNvPicPr>
          <p:nvPr/>
        </p:nvPicPr>
        <p:blipFill>
          <a:blip r:embed="rId4"/>
          <a:stretch>
            <a:fillRect/>
          </a:stretch>
        </p:blipFill>
        <p:spPr>
          <a:xfrm>
            <a:off x="4333816" y="1455257"/>
            <a:ext cx="2943636" cy="338554"/>
          </a:xfrm>
          <a:prstGeom prst="rect">
            <a:avLst/>
          </a:prstGeom>
        </p:spPr>
      </p:pic>
      <p:sp>
        <p:nvSpPr>
          <p:cNvPr id="5" name="TextBox 4">
            <a:extLst>
              <a:ext uri="{FF2B5EF4-FFF2-40B4-BE49-F238E27FC236}">
                <a16:creationId xmlns:a16="http://schemas.microsoft.com/office/drawing/2014/main" id="{34BF2331-DCC0-75D1-1786-49689F215874}"/>
              </a:ext>
            </a:extLst>
          </p:cNvPr>
          <p:cNvSpPr txBox="1"/>
          <p:nvPr/>
        </p:nvSpPr>
        <p:spPr>
          <a:xfrm>
            <a:off x="3755656" y="1217889"/>
            <a:ext cx="4395755" cy="430887"/>
          </a:xfrm>
          <a:prstGeom prst="rect">
            <a:avLst/>
          </a:prstGeom>
          <a:noFill/>
        </p:spPr>
        <p:txBody>
          <a:bodyPr wrap="none" rtlCol="0">
            <a:spAutoFit/>
          </a:bodyPr>
          <a:lstStyle/>
          <a:p>
            <a:r>
              <a:rPr lang="en-US" sz="2200" b="1"/>
              <a:t>Các đồ vật sau có dạng hình khối gì?</a:t>
            </a:r>
          </a:p>
        </p:txBody>
      </p:sp>
    </p:spTree>
    <p:extLst>
      <p:ext uri="{BB962C8B-B14F-4D97-AF65-F5344CB8AC3E}">
        <p14:creationId xmlns:p14="http://schemas.microsoft.com/office/powerpoint/2010/main" val="1664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14692" y="1701809"/>
            <a:ext cx="8991600" cy="4080757"/>
          </a:xfrm>
          <a:prstGeom prst="roundRect">
            <a:avLst>
              <a:gd name="adj" fmla="val 9417"/>
            </a:avLst>
          </a:prstGeom>
          <a:solidFill>
            <a:srgbClr val="FFFFF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962831" y="1813069"/>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55" y="23040"/>
            <a:ext cx="2029820" cy="1484555"/>
          </a:xfrm>
          <a:prstGeom prst="rect">
            <a:avLst/>
          </a:prstGeom>
          <a:ln>
            <a:noFill/>
          </a:ln>
        </p:spPr>
      </p:pic>
      <p:sp>
        <p:nvSpPr>
          <p:cNvPr id="28" name="TextBox 27">
            <a:extLst>
              <a:ext uri="{FF2B5EF4-FFF2-40B4-BE49-F238E27FC236}">
                <a16:creationId xmlns:a16="http://schemas.microsoft.com/office/drawing/2014/main" id="{C50EEADF-F242-4F8F-96FE-76601BA8159E}"/>
              </a:ext>
            </a:extLst>
          </p:cNvPr>
          <p:cNvSpPr txBox="1"/>
          <p:nvPr/>
        </p:nvSpPr>
        <p:spPr>
          <a:xfrm>
            <a:off x="1821952" y="2200757"/>
            <a:ext cx="824932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A4, giấy màu, bút màu, bút chì, keo dán, kéo</a:t>
            </a:r>
            <a:r>
              <a:rPr lang="vi-VN" sz="2400" dirty="0">
                <a:solidFill>
                  <a:srgbClr val="002060"/>
                </a:solidFill>
                <a:latin typeface="Roboto" panose="02000000000000000000" pitchFamily="2" charset="0"/>
                <a:ea typeface="Roboto" panose="02000000000000000000" pitchFamily="2" charset="0"/>
              </a:rPr>
              <a: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9" name="Picture 28"/>
          <p:cNvPicPr>
            <a:picLocks noChangeAspect="1"/>
          </p:cNvPicPr>
          <p:nvPr/>
        </p:nvPicPr>
        <p:blipFill rotWithShape="1">
          <a:blip r:embed="rId5" cstate="hqprint">
            <a:extLst>
              <a:ext uri="{28A0092B-C50C-407E-A947-70E740481C1C}">
                <a14:useLocalDpi xmlns:a14="http://schemas.microsoft.com/office/drawing/2010/main" val="0"/>
              </a:ext>
            </a:extLst>
          </a:blip>
          <a:srcRect t="24941" b="13099"/>
          <a:stretch/>
        </p:blipFill>
        <p:spPr>
          <a:xfrm>
            <a:off x="4949836" y="3018023"/>
            <a:ext cx="2931521" cy="2421857"/>
          </a:xfrm>
          <a:prstGeom prst="rect">
            <a:avLst/>
          </a:prstGeom>
        </p:spPr>
      </p:pic>
      <p:pic>
        <p:nvPicPr>
          <p:cNvPr id="30" name="Picture 29"/>
          <p:cNvPicPr>
            <a:picLocks noChangeAspect="1"/>
          </p:cNvPicPr>
          <p:nvPr/>
        </p:nvPicPr>
        <p:blipFill>
          <a:blip r:embed="rId6"/>
          <a:stretch>
            <a:fillRect/>
          </a:stretch>
        </p:blipFill>
        <p:spPr>
          <a:xfrm>
            <a:off x="2844239" y="2934686"/>
            <a:ext cx="1382651" cy="2137834"/>
          </a:xfrm>
          <a:prstGeom prst="rect">
            <a:avLst/>
          </a:prstGeom>
          <a:effectLst>
            <a:outerShdw blurRad="63500" sx="102000" sy="102000" algn="ctr" rotWithShape="0">
              <a:prstClr val="black">
                <a:alpha val="40000"/>
              </a:prstClr>
            </a:outerShdw>
          </a:effectLst>
        </p:spPr>
      </p:pic>
      <p:pic>
        <p:nvPicPr>
          <p:cNvPr id="31" name="Picture 30"/>
          <p:cNvPicPr>
            <a:picLocks noChangeAspect="1"/>
          </p:cNvPicPr>
          <p:nvPr/>
        </p:nvPicPr>
        <p:blipFill>
          <a:blip r:embed="rId7"/>
          <a:stretch>
            <a:fillRect/>
          </a:stretch>
        </p:blipFill>
        <p:spPr>
          <a:xfrm>
            <a:off x="1556287" y="2681349"/>
            <a:ext cx="1095375" cy="1047750"/>
          </a:xfrm>
          <a:prstGeom prst="rect">
            <a:avLst/>
          </a:prstGeom>
        </p:spPr>
      </p:pic>
      <p:pic>
        <p:nvPicPr>
          <p:cNvPr id="32" name="Picture 31"/>
          <p:cNvPicPr>
            <a:picLocks noChangeAspect="1"/>
          </p:cNvPicPr>
          <p:nvPr/>
        </p:nvPicPr>
        <p:blipFill>
          <a:blip r:embed="rId6"/>
          <a:stretch>
            <a:fillRect/>
          </a:stretch>
        </p:blipFill>
        <p:spPr>
          <a:xfrm rot="1357331">
            <a:off x="3109424" y="3118366"/>
            <a:ext cx="1382651" cy="2137834"/>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613E9B00-A03E-D7B8-B3FF-AEDAE40A3246}"/>
              </a:ext>
            </a:extLst>
          </p:cNvPr>
          <p:cNvPicPr>
            <a:picLocks noChangeAspect="1"/>
          </p:cNvPicPr>
          <p:nvPr/>
        </p:nvPicPr>
        <p:blipFill>
          <a:blip r:embed="rId8"/>
          <a:stretch>
            <a:fillRect/>
          </a:stretch>
        </p:blipFill>
        <p:spPr>
          <a:xfrm>
            <a:off x="8017692" y="2570089"/>
            <a:ext cx="2103477" cy="1641498"/>
          </a:xfrm>
          <a:prstGeom prst="rect">
            <a:avLst/>
          </a:prstGeom>
        </p:spPr>
      </p:pic>
    </p:spTree>
    <p:extLst>
      <p:ext uri="{BB962C8B-B14F-4D97-AF65-F5344CB8AC3E}">
        <p14:creationId xmlns:p14="http://schemas.microsoft.com/office/powerpoint/2010/main" val="45824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Chuong cu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36911" y="287100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47869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2.70833E-6 3.33333E-6 L -2.70833E-6 -0.07223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3860</TotalTime>
  <Words>1228</Words>
  <Application>Microsoft Office PowerPoint</Application>
  <PresentationFormat>Widescreen</PresentationFormat>
  <Paragraphs>148</Paragraphs>
  <Slides>23</Slides>
  <Notes>22</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Roboto Black</vt:lpstr>
      <vt:lpstr>Roboto</vt:lpstr>
      <vt:lpstr>Wingdings</vt:lpstr>
      <vt:lpstr>Times New Roman</vt:lpstr>
      <vt:lpstr>Calibri Light</vt:lpstr>
      <vt:lpstr>Pangolin</vt:lpstr>
      <vt:lpstr>Calibri</vt:lpstr>
      <vt:lpstr>Arial</vt:lpstr>
      <vt:lpstr>3_Office Theme</vt:lpstr>
      <vt:lpstr>4_Office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183</cp:revision>
  <dcterms:created xsi:type="dcterms:W3CDTF">2023-04-01T23:44:56Z</dcterms:created>
  <dcterms:modified xsi:type="dcterms:W3CDTF">2023-08-09T05:35:30Z</dcterms:modified>
</cp:coreProperties>
</file>