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20"/>
  </p:notesMasterIdLst>
  <p:sldIdLst>
    <p:sldId id="4190" r:id="rId4"/>
    <p:sldId id="4191" r:id="rId5"/>
    <p:sldId id="4192" r:id="rId6"/>
    <p:sldId id="4153" r:id="rId7"/>
    <p:sldId id="4193" r:id="rId8"/>
    <p:sldId id="4194" r:id="rId9"/>
    <p:sldId id="4188" r:id="rId10"/>
    <p:sldId id="4158" r:id="rId11"/>
    <p:sldId id="4195" r:id="rId12"/>
    <p:sldId id="4196" r:id="rId13"/>
    <p:sldId id="4159" r:id="rId14"/>
    <p:sldId id="4169" r:id="rId15"/>
    <p:sldId id="4171" r:id="rId16"/>
    <p:sldId id="4200" r:id="rId17"/>
    <p:sldId id="4208" r:id="rId18"/>
    <p:sldId id="4220" r:id="rId19"/>
  </p:sldIdLst>
  <p:sldSz cx="12192000" cy="6858000"/>
  <p:notesSz cx="6858000" cy="9144000"/>
  <p:embeddedFontLst>
    <p:embeddedFont>
      <p:font typeface="Roboto" panose="02000000000000000000" pitchFamily="2" charset="0"/>
      <p:regular r:id="rId21"/>
      <p:bold r:id="rId22"/>
      <p:italic r:id="rId23"/>
      <p:boldItalic r:id="rId24"/>
    </p:embeddedFont>
    <p:embeddedFont>
      <p:font typeface="Roboto Black" panose="02000000000000000000" pitchFamily="2" charset="0"/>
      <p:regular r:id="rId25"/>
      <p:bold r:id="rId26"/>
      <p:boldItalic r:id="rId2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AB89"/>
    <a:srgbClr val="55CBF1"/>
    <a:srgbClr val="DE2ED1"/>
    <a:srgbClr val="AC5545"/>
    <a:srgbClr val="FFF5EC"/>
    <a:srgbClr val="FFFFFF"/>
    <a:srgbClr val="FCAF19"/>
    <a:srgbClr val="31BEB9"/>
    <a:srgbClr val="DD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29"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56A71-5BA8-41AF-A304-3D195D01D94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078FD6F-E8BB-43E6-868A-95B805C2E25C}">
      <dgm:prSet phldrT="[Text]" custT="1"/>
      <dgm:spPr/>
      <dgm:t>
        <a:bodyPr/>
        <a:lstStyle/>
        <a:p>
          <a:endParaRPr lang="en-US" sz="2400">
            <a:latin typeface="Roboto" panose="02000000000000000000" pitchFamily="2" charset="0"/>
            <a:ea typeface="Roboto" panose="02000000000000000000" pitchFamily="2" charset="0"/>
          </a:endParaRPr>
        </a:p>
      </dgm:t>
    </dgm:pt>
    <dgm:pt modelId="{D9B9890E-F744-4A28-827F-324B5B1ED637}" type="parTrans" cxnId="{928D1EFE-EBE5-4173-BFB2-80A6E08BBCE4}">
      <dgm:prSet/>
      <dgm:spPr/>
      <dgm:t>
        <a:bodyPr/>
        <a:lstStyle/>
        <a:p>
          <a:endParaRPr lang="en-US" sz="2400">
            <a:latin typeface="Roboto" panose="02000000000000000000" pitchFamily="2" charset="0"/>
            <a:ea typeface="Roboto" panose="02000000000000000000" pitchFamily="2" charset="0"/>
          </a:endParaRPr>
        </a:p>
      </dgm:t>
    </dgm:pt>
    <dgm:pt modelId="{1FD7CC05-2D46-4232-A208-47928EFB621C}" type="sibTrans" cxnId="{928D1EFE-EBE5-4173-BFB2-80A6E08BBCE4}">
      <dgm:prSet/>
      <dgm:spPr/>
      <dgm:t>
        <a:bodyPr/>
        <a:lstStyle/>
        <a:p>
          <a:endParaRPr lang="en-US" sz="2400">
            <a:latin typeface="Roboto" panose="02000000000000000000" pitchFamily="2" charset="0"/>
            <a:ea typeface="Roboto" panose="02000000000000000000" pitchFamily="2" charset="0"/>
          </a:endParaRPr>
        </a:p>
      </dgm:t>
    </dgm:pt>
    <dgm:pt modelId="{D60E9B84-472C-48CE-A5D2-B6AA6FE45508}">
      <dgm:prSet phldrT="[Text]" phldr="1" custT="1"/>
      <dgm:spPr/>
      <dgm:t>
        <a:bodyPr/>
        <a:lstStyle/>
        <a:p>
          <a:endParaRPr lang="en-US" sz="2400">
            <a:latin typeface="Roboto" panose="02000000000000000000" pitchFamily="2" charset="0"/>
            <a:ea typeface="Roboto" panose="02000000000000000000" pitchFamily="2" charset="0"/>
          </a:endParaRPr>
        </a:p>
      </dgm:t>
    </dgm:pt>
    <dgm:pt modelId="{73B0F467-B566-45BA-90BF-778B392C6B35}" type="parTrans" cxnId="{C74D79ED-48A8-4DDC-A2A2-A9B51093A8E6}">
      <dgm:prSet/>
      <dgm:spPr/>
      <dgm:t>
        <a:bodyPr/>
        <a:lstStyle/>
        <a:p>
          <a:endParaRPr lang="en-US" sz="2400">
            <a:latin typeface="Roboto" panose="02000000000000000000" pitchFamily="2" charset="0"/>
            <a:ea typeface="Roboto" panose="02000000000000000000" pitchFamily="2" charset="0"/>
          </a:endParaRPr>
        </a:p>
      </dgm:t>
    </dgm:pt>
    <dgm:pt modelId="{28847890-28B1-4B41-B1A7-D3550EF1479E}" type="sibTrans" cxnId="{C74D79ED-48A8-4DDC-A2A2-A9B51093A8E6}">
      <dgm:prSet/>
      <dgm:spPr/>
      <dgm:t>
        <a:bodyPr/>
        <a:lstStyle/>
        <a:p>
          <a:endParaRPr lang="en-US" sz="2400">
            <a:latin typeface="Roboto" panose="02000000000000000000" pitchFamily="2" charset="0"/>
            <a:ea typeface="Roboto" panose="02000000000000000000" pitchFamily="2" charset="0"/>
          </a:endParaRPr>
        </a:p>
      </dgm:t>
    </dgm:pt>
    <dgm:pt modelId="{1FA29236-210E-44D6-949E-9E901CD90A7E}">
      <dgm:prSet phldrT="[Text]" phldr="1" custT="1"/>
      <dgm:spPr/>
      <dgm:t>
        <a:bodyPr/>
        <a:lstStyle/>
        <a:p>
          <a:endParaRPr lang="en-US" sz="2400">
            <a:latin typeface="Roboto" panose="02000000000000000000" pitchFamily="2" charset="0"/>
            <a:ea typeface="Roboto" panose="02000000000000000000" pitchFamily="2" charset="0"/>
          </a:endParaRPr>
        </a:p>
      </dgm:t>
    </dgm:pt>
    <dgm:pt modelId="{54A39BB7-C36E-415D-8E99-72B469758B6E}" type="sibTrans" cxnId="{104A8C36-28A5-45EF-B364-996FC14741A3}">
      <dgm:prSet/>
      <dgm:spPr/>
      <dgm:t>
        <a:bodyPr/>
        <a:lstStyle/>
        <a:p>
          <a:endParaRPr lang="en-US" sz="2400">
            <a:latin typeface="Roboto" panose="02000000000000000000" pitchFamily="2" charset="0"/>
            <a:ea typeface="Roboto" panose="02000000000000000000" pitchFamily="2" charset="0"/>
          </a:endParaRPr>
        </a:p>
      </dgm:t>
    </dgm:pt>
    <dgm:pt modelId="{F259220E-16E8-44F7-B10E-8213321DA017}" type="parTrans" cxnId="{104A8C36-28A5-45EF-B364-996FC14741A3}">
      <dgm:prSet/>
      <dgm:spPr/>
      <dgm:t>
        <a:bodyPr/>
        <a:lstStyle/>
        <a:p>
          <a:endParaRPr lang="en-US" sz="2400">
            <a:latin typeface="Roboto" panose="02000000000000000000" pitchFamily="2" charset="0"/>
            <a:ea typeface="Roboto" panose="02000000000000000000" pitchFamily="2" charset="0"/>
          </a:endParaRPr>
        </a:p>
      </dgm:t>
    </dgm:pt>
    <dgm:pt modelId="{EE61AFAE-9825-404F-B272-CC745E6F3506}" type="pres">
      <dgm:prSet presAssocID="{1EA56A71-5BA8-41AF-A304-3D195D01D940}" presName="linear" presStyleCnt="0">
        <dgm:presLayoutVars>
          <dgm:dir/>
          <dgm:animLvl val="lvl"/>
          <dgm:resizeHandles val="exact"/>
        </dgm:presLayoutVars>
      </dgm:prSet>
      <dgm:spPr/>
    </dgm:pt>
    <dgm:pt modelId="{44224052-B068-4800-937E-AE4085309311}" type="pres">
      <dgm:prSet presAssocID="{E078FD6F-E8BB-43E6-868A-95B805C2E25C}" presName="parentLin" presStyleCnt="0"/>
      <dgm:spPr/>
    </dgm:pt>
    <dgm:pt modelId="{74E84031-0CBA-40BB-B79D-5B960397A094}" type="pres">
      <dgm:prSet presAssocID="{E078FD6F-E8BB-43E6-868A-95B805C2E25C}" presName="parentLeftMargin" presStyleLbl="node1" presStyleIdx="0" presStyleCnt="3"/>
      <dgm:spPr/>
    </dgm:pt>
    <dgm:pt modelId="{C69CF1CA-097F-4E97-90ED-6187376F4456}" type="pres">
      <dgm:prSet presAssocID="{E078FD6F-E8BB-43E6-868A-95B805C2E25C}" presName="parentText" presStyleLbl="node1" presStyleIdx="0" presStyleCnt="3" custScaleY="62825">
        <dgm:presLayoutVars>
          <dgm:chMax val="0"/>
          <dgm:bulletEnabled val="1"/>
        </dgm:presLayoutVars>
      </dgm:prSet>
      <dgm:spPr/>
    </dgm:pt>
    <dgm:pt modelId="{368327CE-FC2D-4A0A-9DE1-76E7F8BD6879}" type="pres">
      <dgm:prSet presAssocID="{E078FD6F-E8BB-43E6-868A-95B805C2E25C}" presName="negativeSpace" presStyleCnt="0"/>
      <dgm:spPr/>
    </dgm:pt>
    <dgm:pt modelId="{4A83B10A-B79F-44E2-9972-9F4EC8BD9D19}" type="pres">
      <dgm:prSet presAssocID="{E078FD6F-E8BB-43E6-868A-95B805C2E25C}" presName="childText" presStyleLbl="conFgAcc1" presStyleIdx="0" presStyleCnt="3" custScaleY="73964">
        <dgm:presLayoutVars>
          <dgm:bulletEnabled val="1"/>
        </dgm:presLayoutVars>
      </dgm:prSet>
      <dgm:spPr/>
    </dgm:pt>
    <dgm:pt modelId="{1F88F500-ACD6-452E-B577-444A03B68401}" type="pres">
      <dgm:prSet presAssocID="{1FD7CC05-2D46-4232-A208-47928EFB621C}" presName="spaceBetweenRectangles" presStyleCnt="0"/>
      <dgm:spPr/>
    </dgm:pt>
    <dgm:pt modelId="{396B3118-BF00-40E9-8A67-320FFFABAADE}" type="pres">
      <dgm:prSet presAssocID="{1FA29236-210E-44D6-949E-9E901CD90A7E}" presName="parentLin" presStyleCnt="0"/>
      <dgm:spPr/>
    </dgm:pt>
    <dgm:pt modelId="{DC87275A-C622-4DCF-83F6-3B3914380102}" type="pres">
      <dgm:prSet presAssocID="{1FA29236-210E-44D6-949E-9E901CD90A7E}" presName="parentLeftMargin" presStyleLbl="node1" presStyleIdx="0" presStyleCnt="3"/>
      <dgm:spPr/>
    </dgm:pt>
    <dgm:pt modelId="{11690FC6-1622-40D8-B3DF-11790C524A34}" type="pres">
      <dgm:prSet presAssocID="{1FA29236-210E-44D6-949E-9E901CD90A7E}" presName="parentText" presStyleLbl="node1" presStyleIdx="1" presStyleCnt="3">
        <dgm:presLayoutVars>
          <dgm:chMax val="0"/>
          <dgm:bulletEnabled val="1"/>
        </dgm:presLayoutVars>
      </dgm:prSet>
      <dgm:spPr>
        <a:prstGeom prst="roundRect">
          <a:avLst/>
        </a:prstGeom>
      </dgm:spPr>
    </dgm:pt>
    <dgm:pt modelId="{0EB95E0E-69CA-4738-B7B2-9D2132887CAE}" type="pres">
      <dgm:prSet presAssocID="{1FA29236-210E-44D6-949E-9E901CD90A7E}" presName="negativeSpace" presStyleCnt="0"/>
      <dgm:spPr/>
    </dgm:pt>
    <dgm:pt modelId="{79E2E637-1DA8-4B73-9A69-1CB685C4D386}" type="pres">
      <dgm:prSet presAssocID="{1FA29236-210E-44D6-949E-9E901CD90A7E}" presName="childText" presStyleLbl="conFgAcc1" presStyleIdx="1" presStyleCnt="3">
        <dgm:presLayoutVars>
          <dgm:bulletEnabled val="1"/>
        </dgm:presLayoutVars>
      </dgm:prSet>
      <dgm:spPr/>
    </dgm:pt>
    <dgm:pt modelId="{FE0E2B87-BE36-4238-84E6-2340F9EF32F8}" type="pres">
      <dgm:prSet presAssocID="{54A39BB7-C36E-415D-8E99-72B469758B6E}" presName="spaceBetweenRectangles" presStyleCnt="0"/>
      <dgm:spPr/>
    </dgm:pt>
    <dgm:pt modelId="{D8CEADD1-79D7-4C55-B065-D488E7D4CEA7}" type="pres">
      <dgm:prSet presAssocID="{D60E9B84-472C-48CE-A5D2-B6AA6FE45508}" presName="parentLin" presStyleCnt="0"/>
      <dgm:spPr/>
    </dgm:pt>
    <dgm:pt modelId="{52D53607-9EC3-48F3-AA39-F702F1A7E514}" type="pres">
      <dgm:prSet presAssocID="{D60E9B84-472C-48CE-A5D2-B6AA6FE45508}" presName="parentLeftMargin" presStyleLbl="node1" presStyleIdx="1" presStyleCnt="3"/>
      <dgm:spPr/>
    </dgm:pt>
    <dgm:pt modelId="{1D6C0023-C1C4-4FC6-A24A-F2474DC19BAD}" type="pres">
      <dgm:prSet presAssocID="{D60E9B84-472C-48CE-A5D2-B6AA6FE45508}" presName="parentText" presStyleLbl="node1" presStyleIdx="2" presStyleCnt="3" custScaleY="59671">
        <dgm:presLayoutVars>
          <dgm:chMax val="0"/>
          <dgm:bulletEnabled val="1"/>
        </dgm:presLayoutVars>
      </dgm:prSet>
      <dgm:spPr/>
    </dgm:pt>
    <dgm:pt modelId="{91ED0DEC-025B-4CA8-8F60-76E820DD8DCB}" type="pres">
      <dgm:prSet presAssocID="{D60E9B84-472C-48CE-A5D2-B6AA6FE45508}" presName="negativeSpace" presStyleCnt="0"/>
      <dgm:spPr/>
    </dgm:pt>
    <dgm:pt modelId="{DD3C9CA5-A4C5-4B40-A533-DE70EB57566C}" type="pres">
      <dgm:prSet presAssocID="{D60E9B84-472C-48CE-A5D2-B6AA6FE45508}" presName="childText" presStyleLbl="conFgAcc1" presStyleIdx="2" presStyleCnt="3" custScaleY="73345">
        <dgm:presLayoutVars>
          <dgm:bulletEnabled val="1"/>
        </dgm:presLayoutVars>
      </dgm:prSet>
      <dgm:spPr/>
    </dgm:pt>
  </dgm:ptLst>
  <dgm:cxnLst>
    <dgm:cxn modelId="{EB4DDF1A-2698-42DD-A062-374EC8E695FE}" type="presOf" srcId="{1EA56A71-5BA8-41AF-A304-3D195D01D940}" destId="{EE61AFAE-9825-404F-B272-CC745E6F3506}" srcOrd="0" destOrd="0" presId="urn:microsoft.com/office/officeart/2005/8/layout/list1"/>
    <dgm:cxn modelId="{8121C71E-AA96-4A5C-A38D-4E43741184EA}" type="presOf" srcId="{D60E9B84-472C-48CE-A5D2-B6AA6FE45508}" destId="{1D6C0023-C1C4-4FC6-A24A-F2474DC19BAD}" srcOrd="1" destOrd="0" presId="urn:microsoft.com/office/officeart/2005/8/layout/list1"/>
    <dgm:cxn modelId="{15433C36-44A5-4E0F-A3BF-AE79E8385E9C}" type="presOf" srcId="{E078FD6F-E8BB-43E6-868A-95B805C2E25C}" destId="{74E84031-0CBA-40BB-B79D-5B960397A094}" srcOrd="0" destOrd="0" presId="urn:microsoft.com/office/officeart/2005/8/layout/list1"/>
    <dgm:cxn modelId="{104A8C36-28A5-45EF-B364-996FC14741A3}" srcId="{1EA56A71-5BA8-41AF-A304-3D195D01D940}" destId="{1FA29236-210E-44D6-949E-9E901CD90A7E}" srcOrd="1" destOrd="0" parTransId="{F259220E-16E8-44F7-B10E-8213321DA017}" sibTransId="{54A39BB7-C36E-415D-8E99-72B469758B6E}"/>
    <dgm:cxn modelId="{4459E196-BB6D-4736-8A00-71D84D1BF2E2}" type="presOf" srcId="{1FA29236-210E-44D6-949E-9E901CD90A7E}" destId="{DC87275A-C622-4DCF-83F6-3B3914380102}" srcOrd="0" destOrd="0" presId="urn:microsoft.com/office/officeart/2005/8/layout/list1"/>
    <dgm:cxn modelId="{6639069E-48B0-4CE2-AC43-74196BC328EB}" type="presOf" srcId="{E078FD6F-E8BB-43E6-868A-95B805C2E25C}" destId="{C69CF1CA-097F-4E97-90ED-6187376F4456}" srcOrd="1" destOrd="0" presId="urn:microsoft.com/office/officeart/2005/8/layout/list1"/>
    <dgm:cxn modelId="{C74D79ED-48A8-4DDC-A2A2-A9B51093A8E6}" srcId="{1EA56A71-5BA8-41AF-A304-3D195D01D940}" destId="{D60E9B84-472C-48CE-A5D2-B6AA6FE45508}" srcOrd="2" destOrd="0" parTransId="{73B0F467-B566-45BA-90BF-778B392C6B35}" sibTransId="{28847890-28B1-4B41-B1A7-D3550EF1479E}"/>
    <dgm:cxn modelId="{3B6FC8F5-4BF6-471B-8764-111B9C8B39D9}" type="presOf" srcId="{D60E9B84-472C-48CE-A5D2-B6AA6FE45508}" destId="{52D53607-9EC3-48F3-AA39-F702F1A7E514}" srcOrd="0" destOrd="0" presId="urn:microsoft.com/office/officeart/2005/8/layout/list1"/>
    <dgm:cxn modelId="{03A0E6FB-A11B-478C-AF4F-61A35A07352F}" type="presOf" srcId="{1FA29236-210E-44D6-949E-9E901CD90A7E}" destId="{11690FC6-1622-40D8-B3DF-11790C524A34}" srcOrd="1" destOrd="0" presId="urn:microsoft.com/office/officeart/2005/8/layout/list1"/>
    <dgm:cxn modelId="{928D1EFE-EBE5-4173-BFB2-80A6E08BBCE4}" srcId="{1EA56A71-5BA8-41AF-A304-3D195D01D940}" destId="{E078FD6F-E8BB-43E6-868A-95B805C2E25C}" srcOrd="0" destOrd="0" parTransId="{D9B9890E-F744-4A28-827F-324B5B1ED637}" sibTransId="{1FD7CC05-2D46-4232-A208-47928EFB621C}"/>
    <dgm:cxn modelId="{8FA789FB-8DEC-487E-AD63-0AE8263547E9}" type="presParOf" srcId="{EE61AFAE-9825-404F-B272-CC745E6F3506}" destId="{44224052-B068-4800-937E-AE4085309311}" srcOrd="0" destOrd="0" presId="urn:microsoft.com/office/officeart/2005/8/layout/list1"/>
    <dgm:cxn modelId="{B5C436F0-80C0-4B08-8A7B-4E72B09FD843}" type="presParOf" srcId="{44224052-B068-4800-937E-AE4085309311}" destId="{74E84031-0CBA-40BB-B79D-5B960397A094}" srcOrd="0" destOrd="0" presId="urn:microsoft.com/office/officeart/2005/8/layout/list1"/>
    <dgm:cxn modelId="{C2E6C03D-EB35-4523-ACB2-48966D11FC6F}" type="presParOf" srcId="{44224052-B068-4800-937E-AE4085309311}" destId="{C69CF1CA-097F-4E97-90ED-6187376F4456}" srcOrd="1" destOrd="0" presId="urn:microsoft.com/office/officeart/2005/8/layout/list1"/>
    <dgm:cxn modelId="{BA1EDA9B-A48E-4FEF-B9B3-45DB14E83A72}" type="presParOf" srcId="{EE61AFAE-9825-404F-B272-CC745E6F3506}" destId="{368327CE-FC2D-4A0A-9DE1-76E7F8BD6879}" srcOrd="1" destOrd="0" presId="urn:microsoft.com/office/officeart/2005/8/layout/list1"/>
    <dgm:cxn modelId="{8BEFD04C-5D38-4603-AF36-FCCFBD30C155}" type="presParOf" srcId="{EE61AFAE-9825-404F-B272-CC745E6F3506}" destId="{4A83B10A-B79F-44E2-9972-9F4EC8BD9D19}" srcOrd="2" destOrd="0" presId="urn:microsoft.com/office/officeart/2005/8/layout/list1"/>
    <dgm:cxn modelId="{AA231998-6AC9-479F-B0A7-78A84DB91C84}" type="presParOf" srcId="{EE61AFAE-9825-404F-B272-CC745E6F3506}" destId="{1F88F500-ACD6-452E-B577-444A03B68401}" srcOrd="3" destOrd="0" presId="urn:microsoft.com/office/officeart/2005/8/layout/list1"/>
    <dgm:cxn modelId="{B9CDDFC1-BB9B-40A7-BE71-47D99120646E}" type="presParOf" srcId="{EE61AFAE-9825-404F-B272-CC745E6F3506}" destId="{396B3118-BF00-40E9-8A67-320FFFABAADE}" srcOrd="4" destOrd="0" presId="urn:microsoft.com/office/officeart/2005/8/layout/list1"/>
    <dgm:cxn modelId="{F3467EAD-3F28-4354-BBA7-06D438769CC1}" type="presParOf" srcId="{396B3118-BF00-40E9-8A67-320FFFABAADE}" destId="{DC87275A-C622-4DCF-83F6-3B3914380102}" srcOrd="0" destOrd="0" presId="urn:microsoft.com/office/officeart/2005/8/layout/list1"/>
    <dgm:cxn modelId="{33EE046E-095D-4C87-8FD9-035B635DED6D}" type="presParOf" srcId="{396B3118-BF00-40E9-8A67-320FFFABAADE}" destId="{11690FC6-1622-40D8-B3DF-11790C524A34}" srcOrd="1" destOrd="0" presId="urn:microsoft.com/office/officeart/2005/8/layout/list1"/>
    <dgm:cxn modelId="{B3086AE8-FEA3-49AB-B263-9BBFFB52ED3D}" type="presParOf" srcId="{EE61AFAE-9825-404F-B272-CC745E6F3506}" destId="{0EB95E0E-69CA-4738-B7B2-9D2132887CAE}" srcOrd="5" destOrd="0" presId="urn:microsoft.com/office/officeart/2005/8/layout/list1"/>
    <dgm:cxn modelId="{92CDB3F6-AA34-423F-850B-C45DBE4FA90D}" type="presParOf" srcId="{EE61AFAE-9825-404F-B272-CC745E6F3506}" destId="{79E2E637-1DA8-4B73-9A69-1CB685C4D386}" srcOrd="6" destOrd="0" presId="urn:microsoft.com/office/officeart/2005/8/layout/list1"/>
    <dgm:cxn modelId="{A7FB22B0-3932-43D9-B81E-40FD50370C6E}" type="presParOf" srcId="{EE61AFAE-9825-404F-B272-CC745E6F3506}" destId="{FE0E2B87-BE36-4238-84E6-2340F9EF32F8}" srcOrd="7" destOrd="0" presId="urn:microsoft.com/office/officeart/2005/8/layout/list1"/>
    <dgm:cxn modelId="{408EB479-8647-403B-9CA5-F45BA8D90CBB}" type="presParOf" srcId="{EE61AFAE-9825-404F-B272-CC745E6F3506}" destId="{D8CEADD1-79D7-4C55-B065-D488E7D4CEA7}" srcOrd="8" destOrd="0" presId="urn:microsoft.com/office/officeart/2005/8/layout/list1"/>
    <dgm:cxn modelId="{57120A6E-9664-49C1-ABA9-044C33C37EB8}" type="presParOf" srcId="{D8CEADD1-79D7-4C55-B065-D488E7D4CEA7}" destId="{52D53607-9EC3-48F3-AA39-F702F1A7E514}" srcOrd="0" destOrd="0" presId="urn:microsoft.com/office/officeart/2005/8/layout/list1"/>
    <dgm:cxn modelId="{4755E8AD-DED3-4752-94E1-859C021B0155}" type="presParOf" srcId="{D8CEADD1-79D7-4C55-B065-D488E7D4CEA7}" destId="{1D6C0023-C1C4-4FC6-A24A-F2474DC19BAD}" srcOrd="1" destOrd="0" presId="urn:microsoft.com/office/officeart/2005/8/layout/list1"/>
    <dgm:cxn modelId="{E5942290-11DD-4E11-898E-F360885E4E7A}" type="presParOf" srcId="{EE61AFAE-9825-404F-B272-CC745E6F3506}" destId="{91ED0DEC-025B-4CA8-8F60-76E820DD8DCB}" srcOrd="9" destOrd="0" presId="urn:microsoft.com/office/officeart/2005/8/layout/list1"/>
    <dgm:cxn modelId="{4C6EED2B-2043-4BC8-96A9-1EA5876B033C}" type="presParOf" srcId="{EE61AFAE-9825-404F-B272-CC745E6F3506}" destId="{DD3C9CA5-A4C5-4B40-A533-DE70EB57566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3B10A-B79F-44E2-9972-9F4EC8BD9D19}">
      <dsp:nvSpPr>
        <dsp:cNvPr id="0" name=""/>
        <dsp:cNvSpPr/>
      </dsp:nvSpPr>
      <dsp:spPr>
        <a:xfrm>
          <a:off x="0" y="221820"/>
          <a:ext cx="6018305" cy="8760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CF1CA-097F-4E97-90ED-6187376F4456}">
      <dsp:nvSpPr>
        <dsp:cNvPr id="0" name=""/>
        <dsp:cNvSpPr/>
      </dsp:nvSpPr>
      <dsp:spPr>
        <a:xfrm>
          <a:off x="300915" y="43881"/>
          <a:ext cx="4212813" cy="8716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34" tIns="0" rIns="159234" bIns="0" numCol="1" spcCol="1270" anchor="ctr"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endParaRPr>
        </a:p>
      </dsp:txBody>
      <dsp:txXfrm>
        <a:off x="343466" y="86432"/>
        <a:ext cx="4127711" cy="786557"/>
      </dsp:txXfrm>
    </dsp:sp>
    <dsp:sp modelId="{79E2E637-1DA8-4B73-9A69-1CB685C4D386}">
      <dsp:nvSpPr>
        <dsp:cNvPr id="0" name=""/>
        <dsp:cNvSpPr/>
      </dsp:nvSpPr>
      <dsp:spPr>
        <a:xfrm>
          <a:off x="0" y="2045370"/>
          <a:ext cx="6018305" cy="118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690FC6-1622-40D8-B3DF-11790C524A34}">
      <dsp:nvSpPr>
        <dsp:cNvPr id="0" name=""/>
        <dsp:cNvSpPr/>
      </dsp:nvSpPr>
      <dsp:spPr>
        <a:xfrm>
          <a:off x="300915" y="1351650"/>
          <a:ext cx="4212813" cy="1387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34" tIns="0" rIns="159234" bIns="0" numCol="1" spcCol="1270" anchor="ctr"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endParaRPr>
        </a:p>
      </dsp:txBody>
      <dsp:txXfrm>
        <a:off x="368644" y="1419379"/>
        <a:ext cx="4077355" cy="1251982"/>
      </dsp:txXfrm>
    </dsp:sp>
    <dsp:sp modelId="{DD3C9CA5-A4C5-4B40-A533-DE70EB57566C}">
      <dsp:nvSpPr>
        <dsp:cNvPr id="0" name=""/>
        <dsp:cNvSpPr/>
      </dsp:nvSpPr>
      <dsp:spPr>
        <a:xfrm>
          <a:off x="0" y="3617749"/>
          <a:ext cx="6018305" cy="86869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C0023-C1C4-4FC6-A24A-F2474DC19BAD}">
      <dsp:nvSpPr>
        <dsp:cNvPr id="0" name=""/>
        <dsp:cNvSpPr/>
      </dsp:nvSpPr>
      <dsp:spPr>
        <a:xfrm>
          <a:off x="300915" y="3483570"/>
          <a:ext cx="4212813" cy="8278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34" tIns="0" rIns="159234" bIns="0" numCol="1" spcCol="1270" anchor="ctr" anchorCtr="0">
          <a:noAutofit/>
        </a:bodyPr>
        <a:lstStyle/>
        <a:p>
          <a:pPr marL="0" lvl="0" indent="0" algn="l" defTabSz="1066800">
            <a:lnSpc>
              <a:spcPct val="90000"/>
            </a:lnSpc>
            <a:spcBef>
              <a:spcPct val="0"/>
            </a:spcBef>
            <a:spcAft>
              <a:spcPct val="35000"/>
            </a:spcAft>
            <a:buNone/>
          </a:pPr>
          <a:endParaRPr lang="en-US" sz="2400" kern="1200">
            <a:latin typeface="Roboto" panose="02000000000000000000" pitchFamily="2" charset="0"/>
            <a:ea typeface="Roboto" panose="02000000000000000000" pitchFamily="2" charset="0"/>
          </a:endParaRPr>
        </a:p>
      </dsp:txBody>
      <dsp:txXfrm>
        <a:off x="341330" y="3523985"/>
        <a:ext cx="4131983" cy="7470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20/05/2024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về bài học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282510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GV đặt câu hỏi và gọi HS nói về nghề nghiệp người thân hoặc em thấy mọi người thường làm gì</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647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nhóm, sau đó đại diện nhóm lên trình bày, nêu rõ vì sao em chọn phương án đó. HS nhóm khác nhận xét câu trả lời của nhóm bạn</a:t>
            </a:r>
          </a:p>
          <a:p>
            <a:r>
              <a:rPr lang="en-US"/>
              <a:t>Giáo viên nhận xét và nêu thêm cho học sinh thấy ý nghĩa của các công việc, nghề nghiệp trong xã hội. “Mỗi công việc, nghề nghiệp đều đem lại những giá trị cho xã hội và chúng ta phải biết trân trọng các công việc, nghề nghiệp trong xã hội.”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dirty="0" err="1"/>
              <a:t>hành</a:t>
            </a:r>
            <a:r>
              <a:rPr lang="en-US" dirty="0"/>
              <a:t> </a:t>
            </a:r>
            <a:r>
              <a:rPr lang="en-US" err="1"/>
              <a:t>làm</a:t>
            </a:r>
            <a:r>
              <a:rPr lang="en-US"/>
              <a:t> sổ</a:t>
            </a:r>
            <a:r>
              <a:rPr lang="en-US" baseline="0"/>
              <a:t> tay nghề nghiệp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29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của sản phẩm để HS thảo luận, đối chiếu sản phẩm sau khi làm xong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563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Trang </a:t>
            </a:r>
            <a:r>
              <a:rPr lang="en-US" err="1">
                <a:latin typeface="Times New Roman" panose="02020603050405020304" pitchFamily="18" charset="0"/>
                <a:cs typeface="Times New Roman" panose="02020603050405020304" pitchFamily="18" charset="0"/>
              </a:rPr>
              <a:t>trí</a:t>
            </a:r>
            <a:r>
              <a:rPr lang="en-US">
                <a:latin typeface="Times New Roman" panose="02020603050405020304" pitchFamily="18" charset="0"/>
                <a:cs typeface="Times New Roman" panose="02020603050405020304" pitchFamily="18" charset="0"/>
              </a:rPr>
              <a:t> sổ,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612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743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a:t>
            </a:r>
            <a:r>
              <a:rPr lang="en-US" baseline="0"/>
              <a:t> viên bấm vào các ô vuông màu vàng để mở hình cho hs xem và đoán nghề nghiệp của từng người trong ảnh. Bấm vào ô màu xanh  để đưa ra đáp án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41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cùng</a:t>
            </a:r>
            <a:r>
              <a:rPr lang="en-US" dirty="0"/>
              <a:t> HS </a:t>
            </a:r>
            <a:r>
              <a:rPr lang="en-US" dirty="0" err="1"/>
              <a:t>khởi</a:t>
            </a:r>
            <a:r>
              <a:rPr lang="en-US" dirty="0"/>
              <a:t> </a:t>
            </a:r>
            <a:r>
              <a:rPr lang="en-US" dirty="0" err="1"/>
              <a:t>động</a:t>
            </a:r>
            <a:r>
              <a:rPr lang="en-US" dirty="0"/>
              <a:t> </a:t>
            </a:r>
            <a:r>
              <a:rPr lang="en-US" dirty="0" err="1"/>
              <a:t>cho</a:t>
            </a:r>
            <a:r>
              <a:rPr lang="en-US" dirty="0"/>
              <a:t> </a:t>
            </a:r>
            <a:r>
              <a:rPr lang="en-US" dirty="0" err="1"/>
              <a:t>bài</a:t>
            </a:r>
            <a:r>
              <a:rPr lang="en-US" dirty="0"/>
              <a:t> </a:t>
            </a:r>
            <a:r>
              <a:rPr lang="en-US" dirty="0" err="1"/>
              <a:t>học</a:t>
            </a:r>
            <a:r>
              <a:rPr lang="en-US" dirty="0"/>
              <a:t> </a:t>
            </a:r>
            <a:r>
              <a:rPr lang="en-US" dirty="0" err="1"/>
              <a:t>mới</a:t>
            </a:r>
            <a:r>
              <a:rPr lang="en-US" dirty="0"/>
              <a:t> </a:t>
            </a:r>
            <a:r>
              <a:rPr lang="en-US" dirty="0" err="1"/>
              <a:t>bằng</a:t>
            </a:r>
            <a:r>
              <a:rPr lang="en-US" dirty="0"/>
              <a:t> </a:t>
            </a:r>
            <a:r>
              <a:rPr lang="en-US" dirty="0" err="1"/>
              <a:t>cách</a:t>
            </a:r>
            <a:r>
              <a:rPr lang="en-US" dirty="0"/>
              <a:t> </a:t>
            </a:r>
            <a:r>
              <a:rPr lang="en-US" dirty="0" err="1"/>
              <a:t>hát</a:t>
            </a:r>
            <a:r>
              <a:rPr lang="en-US" dirty="0"/>
              <a:t> </a:t>
            </a:r>
            <a:r>
              <a:rPr lang="en-US" dirty="0" err="1"/>
              <a:t>và</a:t>
            </a:r>
            <a:r>
              <a:rPr lang="en-US" dirty="0"/>
              <a:t> </a:t>
            </a:r>
            <a:r>
              <a:rPr lang="en-US" dirty="0" err="1"/>
              <a:t>nhảy</a:t>
            </a:r>
            <a:r>
              <a:rPr lang="en-US" dirty="0"/>
              <a:t> </a:t>
            </a:r>
            <a:r>
              <a:rPr lang="en-US" dirty="0" err="1"/>
              <a:t>theo</a:t>
            </a:r>
            <a:r>
              <a:rPr lang="en-US" dirty="0"/>
              <a:t> </a:t>
            </a:r>
            <a:r>
              <a:rPr lang="en-US" dirty="0" err="1"/>
              <a:t>bài</a:t>
            </a:r>
            <a:r>
              <a:rPr lang="en-US" dirty="0"/>
              <a:t> </a:t>
            </a:r>
            <a:r>
              <a:rPr lang="en-US" dirty="0" err="1"/>
              <a:t>hát</a:t>
            </a:r>
            <a:r>
              <a:rPr lang="en-US" dirty="0"/>
              <a:t> </a:t>
            </a:r>
            <a:r>
              <a:rPr lang="en-US" dirty="0" err="1"/>
              <a:t>trong</a:t>
            </a:r>
            <a:r>
              <a:rPr lang="en-US" dirty="0"/>
              <a:t> video </a:t>
            </a:r>
            <a:r>
              <a:rPr lang="en-US" dirty="0" err="1"/>
              <a:t>để</a:t>
            </a: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vui</a:t>
            </a:r>
            <a:r>
              <a:rPr lang="en-US" dirty="0"/>
              <a:t> </a:t>
            </a:r>
            <a:r>
              <a:rPr lang="en-US" dirty="0" err="1"/>
              <a:t>tươi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176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chọn tên các công việc được nhắc trong bài hát. Nhắc đến nghề nào thì bấm vào tên đó, nghề được nhắc đến sẽ hiện ra ảnh. GV giới thiệu thêm về 4 nghề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nhận xét câu trả lời của học sinh và đưa</a:t>
            </a:r>
            <a:r>
              <a:rPr lang="en-US" baseline="0"/>
              <a:t> ra nhận định: Không có nghề nào cao quý hơn nghề nào. Mỗi nghề có một trọng trách riêng như bác sĩ thì cứu người, chăm sóc sức khỏe cho mọi người; giáo viên thì dạy học, dạy người trở nên hiểu biết, đạo đức; thợ xây xây cho chúng ta những ngôi nhà đẹp để ở, khu vui chơi để chơi; nông dân làm ra hạt thóc, ngô, khoai, rau cho chúng ta ăn hằng ngày…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276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dẫn dắt, nêu nhiệm vụ của bài học và ghi bảng để cả lớp cùng theo dõi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16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20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bấm chuột để quay. Sau khi cho HS nêu tên nghề nghiệp và nói nghề nghiệp đó là gì, GV bấm chuột để đưa ra đáp án. Khích lệ đối với HS trả lời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cho HS kể tên một số nghề nghiệp, gợi ý hãy hàng xóm làm nghề gì, trong trường có những người làm gì (GV, HS, bảo vệ, lao công…)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619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7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31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99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0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9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76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1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79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8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37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8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25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54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721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193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469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78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569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68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496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76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807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8954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4.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6"/>
            <a:ext cx="1990316" cy="1455663"/>
          </a:xfrm>
          <a:prstGeom prst="rect">
            <a:avLst/>
          </a:prstGeom>
          <a:ln>
            <a:noFill/>
          </a:ln>
        </p:spPr>
      </p:pic>
      <p:sp>
        <p:nvSpPr>
          <p:cNvPr id="40" name="TextBox 39">
            <a:extLst>
              <a:ext uri="{FF2B5EF4-FFF2-40B4-BE49-F238E27FC236}">
                <a16:creationId xmlns:a16="http://schemas.microsoft.com/office/drawing/2014/main" id="{DA14CBFD-2C6F-E4A0-F468-3C5C731B2275}"/>
              </a:ext>
            </a:extLst>
          </p:cNvPr>
          <p:cNvSpPr txBox="1"/>
          <p:nvPr/>
        </p:nvSpPr>
        <p:spPr>
          <a:xfrm>
            <a:off x="1807285" y="3127922"/>
            <a:ext cx="1731981"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sp>
        <p:nvSpPr>
          <p:cNvPr id="43" name="TextBox 42">
            <a:extLst>
              <a:ext uri="{FF2B5EF4-FFF2-40B4-BE49-F238E27FC236}">
                <a16:creationId xmlns:a16="http://schemas.microsoft.com/office/drawing/2014/main" id="{5B1500B4-2A13-B105-884B-9C3A22343CC6}"/>
              </a:ext>
            </a:extLst>
          </p:cNvPr>
          <p:cNvSpPr txBox="1"/>
          <p:nvPr/>
        </p:nvSpPr>
        <p:spPr>
          <a:xfrm>
            <a:off x="239122" y="605479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B9BD5">
                    <a:lumMod val="50000"/>
                  </a:srgbClr>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3068347" y="4485136"/>
            <a:ext cx="53168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NGHỀ NGHIỆP CỦA NGƯỜI THÂN</a:t>
            </a:r>
            <a:endParaRPr kumimoji="0" lang="en-US" altLang="zh-CN" sz="4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1352" y="290456"/>
            <a:ext cx="4951350" cy="3778005"/>
          </a:xfrm>
          <a:prstGeom prst="snip2Diag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325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30268" y="1532639"/>
            <a:ext cx="10127467" cy="461665"/>
          </a:xfrm>
          <a:prstGeom prst="rect">
            <a:avLst/>
          </a:prstGeom>
          <a:noFill/>
        </p:spPr>
        <p:txBody>
          <a:bodyPr wrap="square" rtlCol="0">
            <a:spAutoFit/>
          </a:bodyPr>
          <a:lstStyle/>
          <a:p>
            <a:pPr algn="just">
              <a:defRPr/>
            </a:pPr>
            <a:r>
              <a:rPr lang="vi-VN" altLang="zh-CN" sz="2400">
                <a:solidFill>
                  <a:srgbClr val="002060"/>
                </a:solidFill>
                <a:latin typeface="Roboto" panose="02000000000000000000" pitchFamily="2" charset="0"/>
                <a:ea typeface="Roboto" panose="02000000000000000000" pitchFamily="2" charset="0"/>
              </a:rPr>
              <a:t>Chia sẻ về nghề nghiệp hoặc công việc của người lớn trong gia đình em</a:t>
            </a:r>
            <a:endParaRPr lang="en-US"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2560692" y="411616"/>
            <a:ext cx="760387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CỦA NGƯỜI THÂN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stretch>
            <a:fillRect/>
          </a:stretch>
        </p:blipFill>
        <p:spPr>
          <a:xfrm>
            <a:off x="170453" y="2157574"/>
            <a:ext cx="5182384" cy="4541066"/>
          </a:xfrm>
          <a:prstGeom prst="ellipse">
            <a:avLst/>
          </a:prstGeom>
          <a:effectLst>
            <a:outerShdw blurRad="63500" sx="102000" sy="102000" algn="ctr" rotWithShape="0">
              <a:prstClr val="black">
                <a:alpha val="40000"/>
              </a:prstClr>
            </a:outerShdw>
          </a:effectLst>
        </p:spPr>
      </p:pic>
      <p:sp>
        <p:nvSpPr>
          <p:cNvPr id="11" name="TextBox 10"/>
          <p:cNvSpPr txBox="1"/>
          <p:nvPr/>
        </p:nvSpPr>
        <p:spPr>
          <a:xfrm>
            <a:off x="5455576" y="2478526"/>
            <a:ext cx="5979562"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Tên của công việc hoặc nghề nghiệp đó</a:t>
            </a:r>
            <a:endParaRPr lang="en-US" altLang="zh-CN" sz="1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5455576" y="3278043"/>
            <a:ext cx="6486423"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Ý nghĩa của nghề nghiệp hoặc công việc đó</a:t>
            </a:r>
            <a:endParaRPr lang="en-US" altLang="zh-CN" sz="16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5455576" y="4077560"/>
            <a:ext cx="5150777" cy="830997"/>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Nghề nghiệp hoặc công việc đó có thu nhập không?</a:t>
            </a:r>
            <a:endParaRPr lang="en-US" altLang="zh-CN" sz="16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5455576" y="5246408"/>
            <a:ext cx="6486424" cy="461665"/>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Niềm vui của nghề nghiệp hoặc công việc đó</a:t>
            </a:r>
            <a:endParaRPr lang="en-US" altLang="zh-CN" sz="1600">
              <a:solidFill>
                <a:srgbClr val="002060"/>
              </a:solidFill>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290118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1836" y="0"/>
            <a:ext cx="4068566" cy="6858000"/>
          </a:xfrm>
          <a:prstGeom prst="rect">
            <a:avLst/>
          </a:prstGeom>
          <a:solidFill>
            <a:srgbClr val="AC5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4808307" y="113221"/>
            <a:ext cx="711999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Ghép mỗi tranh công việc với bông hoa tương ứng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6769" y="571255"/>
            <a:ext cx="4196170" cy="6001643"/>
          </a:xfrm>
          <a:prstGeom prst="rect">
            <a:avLst/>
          </a:prstGeom>
          <a:noFill/>
        </p:spPr>
        <p:txBody>
          <a:bodyPr wrap="square" rtlCol="0">
            <a:spAutoFit/>
          </a:bodyPr>
          <a:lstStyle/>
          <a:p>
            <a:pPr lvl="0" algn="ctr">
              <a:lnSpc>
                <a:spcPct val="200000"/>
              </a:lnSpc>
              <a:spcBef>
                <a:spcPts val="600"/>
              </a:spcBef>
              <a:defRPr/>
            </a:pPr>
            <a:r>
              <a:rPr lang="vi-VN" altLang="zh-CN" sz="3200" b="1">
                <a:solidFill>
                  <a:schemeClr val="bg1"/>
                </a:solidFill>
                <a:latin typeface="Roboto" panose="02000000000000000000" pitchFamily="2" charset="0"/>
                <a:ea typeface="Roboto" panose="02000000000000000000" pitchFamily="2" charset="0"/>
              </a:rPr>
              <a:t>XÁC ĐỊNH NGHỀ NGHIỆP HOẶC CÔNG VIỆC CÓ THU NHẬP VÀ CÔNG VIỆC</a:t>
            </a:r>
            <a:r>
              <a:rPr lang="en-US" altLang="zh-CN" sz="3200" b="1">
                <a:solidFill>
                  <a:schemeClr val="bg1"/>
                </a:solidFill>
                <a:latin typeface="Roboto" panose="02000000000000000000" pitchFamily="2" charset="0"/>
                <a:ea typeface="Roboto" panose="02000000000000000000" pitchFamily="2" charset="0"/>
              </a:rPr>
              <a:t> </a:t>
            </a:r>
            <a:r>
              <a:rPr lang="vi-VN" altLang="zh-CN" sz="3200" b="1">
                <a:solidFill>
                  <a:schemeClr val="bg1"/>
                </a:solidFill>
                <a:latin typeface="Roboto" panose="02000000000000000000" pitchFamily="2" charset="0"/>
                <a:ea typeface="Roboto" panose="02000000000000000000" pitchFamily="2" charset="0"/>
              </a:rPr>
              <a:t>TÌNH NGUYỆN KHÔNG NHẬN LƯƠNG</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3743" y="629837"/>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7728" y="5026664"/>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57728" y="2840312"/>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43743" y="2805819"/>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3743" y="4981800"/>
            <a:ext cx="2590454" cy="1831336"/>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8"/>
          <a:stretch>
            <a:fillRect/>
          </a:stretch>
        </p:blipFill>
        <p:spPr>
          <a:xfrm>
            <a:off x="4597364" y="629837"/>
            <a:ext cx="2590453" cy="1855459"/>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6010" y="4165326"/>
            <a:ext cx="1791487" cy="1632948"/>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5645" y="1874723"/>
            <a:ext cx="1751852" cy="1593313"/>
          </a:xfrm>
          <a:prstGeom prst="rect">
            <a:avLst/>
          </a:prstGeom>
        </p:spPr>
      </p:pic>
      <p:cxnSp>
        <p:nvCxnSpPr>
          <p:cNvPr id="27" name="Curved Connector 26"/>
          <p:cNvCxnSpPr>
            <a:stCxn id="3" idx="2"/>
            <a:endCxn id="23" idx="0"/>
          </p:cNvCxnSpPr>
          <p:nvPr/>
        </p:nvCxnSpPr>
        <p:spPr>
          <a:xfrm rot="10800000" flipV="1">
            <a:off x="8481571" y="1545505"/>
            <a:ext cx="1062172" cy="329218"/>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5" idx="0"/>
            <a:endCxn id="22" idx="0"/>
          </p:cNvCxnSpPr>
          <p:nvPr/>
        </p:nvCxnSpPr>
        <p:spPr>
          <a:xfrm>
            <a:off x="7148182" y="3755980"/>
            <a:ext cx="1313572" cy="409346"/>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endCxn id="23" idx="2"/>
          </p:cNvCxnSpPr>
          <p:nvPr/>
        </p:nvCxnSpPr>
        <p:spPr>
          <a:xfrm rot="5400000" flipH="1" flipV="1">
            <a:off x="6562361" y="4127163"/>
            <a:ext cx="2578336" cy="1260083"/>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8" idx="0"/>
            <a:endCxn id="23" idx="1"/>
          </p:cNvCxnSpPr>
          <p:nvPr/>
        </p:nvCxnSpPr>
        <p:spPr>
          <a:xfrm>
            <a:off x="7187817" y="1557567"/>
            <a:ext cx="417828" cy="1113813"/>
          </a:xfrm>
          <a:prstGeom prst="curvedConnector3">
            <a:avLst/>
          </a:prstGeom>
          <a:ln w="38100">
            <a:solidFill>
              <a:srgbClr val="3CAB8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a:stCxn id="6" idx="2"/>
            <a:endCxn id="22" idx="3"/>
          </p:cNvCxnSpPr>
          <p:nvPr/>
        </p:nvCxnSpPr>
        <p:spPr>
          <a:xfrm rot="10800000" flipV="1">
            <a:off x="9357497" y="3721486"/>
            <a:ext cx="186246" cy="1260313"/>
          </a:xfrm>
          <a:prstGeom prst="curvedConnector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7" idx="2"/>
            <a:endCxn id="22" idx="2"/>
          </p:cNvCxnSpPr>
          <p:nvPr/>
        </p:nvCxnSpPr>
        <p:spPr>
          <a:xfrm rot="10800000">
            <a:off x="8461755" y="5798274"/>
            <a:ext cx="1081989" cy="99194"/>
          </a:xfrm>
          <a:prstGeom prst="curvedConnector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620927" y="64541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1</a:t>
            </a:r>
          </a:p>
        </p:txBody>
      </p:sp>
      <p:sp>
        <p:nvSpPr>
          <p:cNvPr id="109" name="Oval 108"/>
          <p:cNvSpPr/>
          <p:nvPr/>
        </p:nvSpPr>
        <p:spPr>
          <a:xfrm>
            <a:off x="9733997" y="657479"/>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2</a:t>
            </a:r>
          </a:p>
        </p:txBody>
      </p:sp>
      <p:sp>
        <p:nvSpPr>
          <p:cNvPr id="121" name="Oval 120"/>
          <p:cNvSpPr/>
          <p:nvPr/>
        </p:nvSpPr>
        <p:spPr>
          <a:xfrm>
            <a:off x="6679412" y="2845526"/>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3</a:t>
            </a:r>
          </a:p>
        </p:txBody>
      </p:sp>
      <p:sp>
        <p:nvSpPr>
          <p:cNvPr id="122" name="Oval 121"/>
          <p:cNvSpPr/>
          <p:nvPr/>
        </p:nvSpPr>
        <p:spPr>
          <a:xfrm>
            <a:off x="9653169" y="2908441"/>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4</a:t>
            </a:r>
          </a:p>
        </p:txBody>
      </p:sp>
      <p:sp>
        <p:nvSpPr>
          <p:cNvPr id="123" name="Oval 122"/>
          <p:cNvSpPr/>
          <p:nvPr/>
        </p:nvSpPr>
        <p:spPr>
          <a:xfrm>
            <a:off x="6620927" y="508099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5</a:t>
            </a:r>
          </a:p>
        </p:txBody>
      </p:sp>
      <p:sp>
        <p:nvSpPr>
          <p:cNvPr id="124" name="Oval 123"/>
          <p:cNvSpPr/>
          <p:nvPr/>
        </p:nvSpPr>
        <p:spPr>
          <a:xfrm>
            <a:off x="9653170" y="5080994"/>
            <a:ext cx="441789" cy="418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Roboto Black" panose="02000000000000000000" pitchFamily="2" charset="0"/>
                <a:ea typeface="Roboto Black" panose="02000000000000000000" pitchFamily="2" charset="0"/>
              </a:rPr>
              <a:t>6</a:t>
            </a:r>
          </a:p>
        </p:txBody>
      </p:sp>
      <p:pic>
        <p:nvPicPr>
          <p:cNvPr id="26" name="Picture 2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 y="-79445"/>
            <a:ext cx="1229032" cy="898880"/>
          </a:xfrm>
          <a:prstGeom prst="rect">
            <a:avLst/>
          </a:prstGeom>
          <a:ln>
            <a:noFill/>
          </a:ln>
        </p:spPr>
      </p:pic>
    </p:spTree>
    <p:extLst>
      <p:ext uri="{BB962C8B-B14F-4D97-AF65-F5344CB8AC3E}">
        <p14:creationId xmlns:p14="http://schemas.microsoft.com/office/powerpoint/2010/main" val="311454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1"/>
                                        </p:tgtEl>
                                        <p:attrNameLst>
                                          <p:attrName>style.visibility</p:attrName>
                                        </p:attrNameLst>
                                      </p:cBhvr>
                                      <p:to>
                                        <p:strVal val="visible"/>
                                      </p:to>
                                    </p:set>
                                    <p:animEffect transition="in" filter="fade">
                                      <p:cBhvr>
                                        <p:cTn id="40" dur="500"/>
                                        <p:tgtEl>
                                          <p:spTgt spid="1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500"/>
                                        <p:tgtEl>
                                          <p:spTgt spid="1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4"/>
                                        </p:tgtEl>
                                        <p:attrNameLst>
                                          <p:attrName>style.visibility</p:attrName>
                                        </p:attrNameLst>
                                      </p:cBhvr>
                                      <p:to>
                                        <p:strVal val="visible"/>
                                      </p:to>
                                    </p:set>
                                    <p:animEffect transition="in" filter="fade">
                                      <p:cBhvr>
                                        <p:cTn id="49"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00"/>
                                        <p:tgtEl>
                                          <p:spTgt spid="29"/>
                                        </p:tgtEl>
                                      </p:cBhvr>
                                    </p:animEffec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4"/>
                    </p:tgtEl>
                  </p:cond>
                </p:stCondLst>
                <p:endSync evt="end" delay="0">
                  <p:rtn val="all"/>
                </p:endSync>
                <p:childTnLst>
                  <p:par>
                    <p:cTn id="63" fill="hold">
                      <p:stCondLst>
                        <p:cond delay="0"/>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00"/>
                                        <p:tgtEl>
                                          <p:spTgt spid="37"/>
                                        </p:tgtEl>
                                      </p:cBhvr>
                                    </p:animEffec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3"/>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childTnLst>
              </p:cTn>
              <p:nextCondLst>
                <p:cond evt="onClick" delay="0">
                  <p:tgtEl>
                    <p:spTgt spid="3"/>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childTnLst>
                    </p:cTn>
                  </p:par>
                </p:childTnLst>
              </p:cTn>
              <p:nextCondLst>
                <p:cond evt="onClick" delay="0">
                  <p:tgtEl>
                    <p:spTgt spid="6"/>
                  </p:tgtEl>
                </p:cond>
              </p:nextCondLst>
            </p:seq>
          </p:childTnLst>
        </p:cTn>
      </p:par>
    </p:tnLst>
    <p:bldLst>
      <p:bldP spid="117" grpId="0"/>
      <p:bldP spid="40" grpId="0" animBg="1"/>
      <p:bldP spid="109" grpId="0" animBg="1"/>
      <p:bldP spid="121" grpId="0" animBg="1"/>
      <p:bldP spid="122" grpId="0" animBg="1"/>
      <p:bldP spid="123" grpId="0" animBg="1"/>
      <p:bldP spid="1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9" y="2507790"/>
            <a:ext cx="822960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màu, giấy</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chì, tẩy, thước kẻ, kéo, keo, kẹp</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tài liệu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3"/>
          <a:stretch>
            <a:fillRect/>
          </a:stretch>
        </p:blipFill>
        <p:spPr>
          <a:xfrm rot="10800000">
            <a:off x="6764644" y="3415836"/>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4"/>
          <a:stretch>
            <a:fillRect/>
          </a:stretch>
        </p:blipFill>
        <p:spPr>
          <a:xfrm>
            <a:off x="7082076" y="3860465"/>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5">
            <a:extLst>
              <a:ext uri="{28A0092B-C50C-407E-A947-70E740481C1C}">
                <a14:useLocalDpi xmlns:a14="http://schemas.microsoft.com/office/drawing/2010/main" val="0"/>
              </a:ext>
            </a:extLst>
          </a:blip>
          <a:srcRect l="16228" r="13090"/>
          <a:stretch/>
        </p:blipFill>
        <p:spPr>
          <a:xfrm>
            <a:off x="8900166" y="3561250"/>
            <a:ext cx="1091108" cy="1412294"/>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35EBBBBE-4F8E-9E78-565A-A45F4445CFC4}"/>
              </a:ext>
            </a:extLst>
          </p:cNvPr>
          <p:cNvSpPr/>
          <p:nvPr/>
        </p:nvSpPr>
        <p:spPr>
          <a:xfrm>
            <a:off x="1804879" y="3766960"/>
            <a:ext cx="1804328" cy="1000874"/>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6" name="Rectangle 15">
            <a:extLst>
              <a:ext uri="{FF2B5EF4-FFF2-40B4-BE49-F238E27FC236}">
                <a16:creationId xmlns:a16="http://schemas.microsoft.com/office/drawing/2014/main" id="{35EBBBBE-4F8E-9E78-565A-A45F4445CFC4}"/>
              </a:ext>
            </a:extLst>
          </p:cNvPr>
          <p:cNvSpPr/>
          <p:nvPr/>
        </p:nvSpPr>
        <p:spPr>
          <a:xfrm>
            <a:off x="1641339" y="3917721"/>
            <a:ext cx="1804328" cy="1000874"/>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892" y="3060186"/>
            <a:ext cx="2647193" cy="1970536"/>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131358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96086" y="1206676"/>
            <a:ext cx="9809181" cy="6576105"/>
          </a:xfrm>
          <a:prstGeom prst="rect">
            <a:avLst/>
          </a:prstGeom>
          <a:noFill/>
        </p:spPr>
        <p:txBody>
          <a:bodyPr wrap="square" rtlCol="0">
            <a:prstTxWarp prst="textArchUp">
              <a:avLst/>
            </a:prstTxWarp>
            <a:spAutoFit/>
          </a:bodyPr>
          <a:lstStyle/>
          <a:p>
            <a:pPr lvl="0" algn="ctr">
              <a:defRPr/>
            </a:pPr>
            <a:r>
              <a:rPr lang="vi-VN" altLang="zh-CN" sz="4800" b="1">
                <a:solidFill>
                  <a:srgbClr val="002060"/>
                </a:solidFill>
                <a:latin typeface="Roboto" panose="02000000000000000000" pitchFamily="2" charset="0"/>
                <a:ea typeface="Roboto" panose="02000000000000000000" pitchFamily="2" charset="0"/>
              </a:rPr>
              <a:t>NGHỀ NGHIỆP CỦA NGƯỜI THÂN</a:t>
            </a:r>
          </a:p>
        </p:txBody>
      </p:sp>
      <p:sp>
        <p:nvSpPr>
          <p:cNvPr id="40" name="TextBox 39">
            <a:extLst>
              <a:ext uri="{FF2B5EF4-FFF2-40B4-BE49-F238E27FC236}">
                <a16:creationId xmlns:a16="http://schemas.microsoft.com/office/drawing/2014/main" id="{DA14CBFD-2C6F-E4A0-F468-3C5C731B2275}"/>
              </a:ext>
            </a:extLst>
          </p:cNvPr>
          <p:cNvSpPr txBox="1"/>
          <p:nvPr/>
        </p:nvSpPr>
        <p:spPr>
          <a:xfrm>
            <a:off x="5537082" y="1872884"/>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0" y="-115525"/>
            <a:ext cx="2574732" cy="1883089"/>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10536984" y="5502181"/>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2050" name="Picture 2" descr="https://o.rada.vn/data/image/2023/03/21/Nghe-ng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921" y="2991358"/>
            <a:ext cx="6667500" cy="34956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3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66353" y="267863"/>
            <a:ext cx="8878434"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SỔ TAY THÔNG TIN CÔNG VIỆC, NGHỀ NGHIỆP</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486654" y="1345081"/>
            <a:ext cx="1028175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Thảo luận và chia sẻ ý tưởng làm sổ tay thông tin công việc, nghề nghiệp</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theo các tiêu chí sau</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aphicFrame>
        <p:nvGraphicFramePr>
          <p:cNvPr id="4" name="Diagram 3"/>
          <p:cNvGraphicFramePr/>
          <p:nvPr>
            <p:extLst>
              <p:ext uri="{D42A27DB-BD31-4B8C-83A1-F6EECF244321}">
                <p14:modId xmlns:p14="http://schemas.microsoft.com/office/powerpoint/2010/main" val="498142078"/>
              </p:ext>
            </p:extLst>
          </p:nvPr>
        </p:nvGraphicFramePr>
        <p:xfrm>
          <a:off x="4475180" y="2327671"/>
          <a:ext cx="6018305" cy="453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508709" y="3803352"/>
            <a:ext cx="4564231" cy="1200329"/>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Mỗi trang sổ có thông tin về công việc, nghề của một</a:t>
            </a:r>
            <a:r>
              <a:rPr lang="en-US" altLang="zh-CN" sz="2400">
                <a:solidFill>
                  <a:schemeClr val="bg1"/>
                </a:solidFill>
                <a:latin typeface="Roboto" panose="02000000000000000000" pitchFamily="2" charset="0"/>
                <a:ea typeface="Roboto" panose="02000000000000000000" pitchFamily="2" charset="0"/>
              </a:rPr>
              <a:t> </a:t>
            </a:r>
          </a:p>
          <a:p>
            <a:pPr lvl="0" algn="ctr">
              <a:defRPr/>
            </a:pPr>
            <a:r>
              <a:rPr lang="vi-VN" altLang="zh-CN" sz="2400">
                <a:solidFill>
                  <a:schemeClr val="bg1"/>
                </a:solidFill>
                <a:latin typeface="Roboto" panose="02000000000000000000" pitchFamily="2" charset="0"/>
                <a:ea typeface="Roboto" panose="02000000000000000000" pitchFamily="2" charset="0"/>
              </a:rPr>
              <a:t>người trong gia đình</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759124" y="5808496"/>
            <a:ext cx="4313816" cy="830997"/>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Sản phẩm chắc chắn và đảm bảo tính thẩm mĩ</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604270" y="2409974"/>
            <a:ext cx="4528969" cy="830997"/>
          </a:xfrm>
          <a:prstGeom prst="rect">
            <a:avLst/>
          </a:prstGeom>
          <a:noFill/>
        </p:spPr>
        <p:txBody>
          <a:bodyPr wrap="square" rtlCol="0">
            <a:spAutoFit/>
          </a:bodyPr>
          <a:lstStyle/>
          <a:p>
            <a:pPr lvl="0" algn="ctr">
              <a:defRPr/>
            </a:pPr>
            <a:r>
              <a:rPr lang="vi-VN" altLang="zh-CN" sz="2400">
                <a:solidFill>
                  <a:schemeClr val="bg1"/>
                </a:solidFill>
                <a:latin typeface="Roboto" panose="02000000000000000000" pitchFamily="2" charset="0"/>
                <a:ea typeface="Roboto" panose="02000000000000000000" pitchFamily="2" charset="0"/>
              </a:rPr>
              <a:t>Có đầy đủ các bộ phận của sổ tay: gáy, bìa, các trang sổ</a:t>
            </a:r>
            <a:endParaRPr kumimoji="0" lang="vi-VN"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8900063" y="4425457"/>
            <a:ext cx="1724130" cy="769441"/>
          </a:xfrm>
          <a:prstGeom prst="rect">
            <a:avLst/>
          </a:prstGeom>
          <a:noFill/>
        </p:spPr>
        <p:txBody>
          <a:bodyPr wrap="square" rtlCol="0">
            <a:spAutoFit/>
          </a:bodyPr>
          <a:lstStyle/>
          <a:p>
            <a:pPr lvl="0">
              <a:defRPr/>
            </a:pPr>
            <a:r>
              <a:rPr lang="en-US" altLang="zh-CN" sz="2200">
                <a:solidFill>
                  <a:srgbClr val="DE2ED1"/>
                </a:solidFill>
                <a:latin typeface="Roboto" panose="02000000000000000000" pitchFamily="2" charset="0"/>
                <a:ea typeface="Roboto" panose="02000000000000000000" pitchFamily="2" charset="0"/>
                <a:sym typeface="Wingdings" panose="05000000000000000000" pitchFamily="2" charset="2"/>
              </a:rPr>
              <a:t></a:t>
            </a:r>
            <a:r>
              <a:rPr lang="en-US" altLang="zh-CN" sz="2200">
                <a:solidFill>
                  <a:schemeClr val="accent5">
                    <a:lumMod val="50000"/>
                  </a:schemeClr>
                </a:solidFill>
                <a:latin typeface="Roboto" panose="02000000000000000000" pitchFamily="2" charset="0"/>
                <a:ea typeface="Roboto" panose="02000000000000000000" pitchFamily="2" charset="0"/>
              </a:rPr>
              <a:t>T</a:t>
            </a:r>
            <a:r>
              <a:rPr lang="vi-VN" altLang="zh-CN" sz="2200">
                <a:solidFill>
                  <a:schemeClr val="accent5">
                    <a:lumMod val="50000"/>
                  </a:schemeClr>
                </a:solidFill>
                <a:latin typeface="Roboto" panose="02000000000000000000" pitchFamily="2" charset="0"/>
                <a:ea typeface="Roboto" panose="02000000000000000000" pitchFamily="2" charset="0"/>
              </a:rPr>
              <a:t>ên nghề </a:t>
            </a:r>
            <a:endParaRPr lang="en-US" altLang="zh-CN" sz="2200">
              <a:solidFill>
                <a:schemeClr val="accent5">
                  <a:lumMod val="50000"/>
                </a:schemeClr>
              </a:solidFill>
              <a:latin typeface="Roboto" panose="02000000000000000000" pitchFamily="2" charset="0"/>
              <a:ea typeface="Roboto" panose="02000000000000000000" pitchFamily="2" charset="0"/>
            </a:endParaRPr>
          </a:p>
          <a:p>
            <a:pPr lvl="0">
              <a:defRPr/>
            </a:pPr>
            <a:r>
              <a:rPr lang="en-US" altLang="zh-CN" sz="22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en-US" altLang="zh-CN" sz="2200">
                <a:solidFill>
                  <a:schemeClr val="accent5">
                    <a:lumMod val="50000"/>
                  </a:schemeClr>
                </a:solidFill>
                <a:latin typeface="Roboto" panose="02000000000000000000" pitchFamily="2" charset="0"/>
                <a:ea typeface="Roboto" panose="02000000000000000000" pitchFamily="2" charset="0"/>
              </a:rPr>
              <a:t>Ý</a:t>
            </a:r>
            <a:r>
              <a:rPr lang="vi-VN" altLang="zh-CN" sz="2200">
                <a:solidFill>
                  <a:schemeClr val="accent5">
                    <a:lumMod val="50000"/>
                  </a:schemeClr>
                </a:solidFill>
                <a:latin typeface="Roboto" panose="02000000000000000000" pitchFamily="2" charset="0"/>
                <a:ea typeface="Roboto" panose="02000000000000000000" pitchFamily="2" charset="0"/>
              </a:rPr>
              <a:t> nghĩa</a:t>
            </a:r>
          </a:p>
        </p:txBody>
      </p:sp>
      <p:sp>
        <p:nvSpPr>
          <p:cNvPr id="16" name="TextBox 15"/>
          <p:cNvSpPr txBox="1"/>
          <p:nvPr/>
        </p:nvSpPr>
        <p:spPr>
          <a:xfrm>
            <a:off x="4393581" y="5128324"/>
            <a:ext cx="4950349" cy="430887"/>
          </a:xfrm>
          <a:prstGeom prst="rect">
            <a:avLst/>
          </a:prstGeom>
          <a:noFill/>
        </p:spPr>
        <p:txBody>
          <a:bodyPr wrap="square" rtlCol="0">
            <a:spAutoFit/>
          </a:bodyPr>
          <a:lstStyle/>
          <a:p>
            <a:pPr lvl="0" algn="ctr">
              <a:defRPr/>
            </a:pPr>
            <a:r>
              <a:rPr lang="en-US" altLang="zh-CN" sz="2200">
                <a:solidFill>
                  <a:srgbClr val="DE2ED1"/>
                </a:solidFill>
                <a:latin typeface="Roboto" panose="02000000000000000000" pitchFamily="2" charset="0"/>
                <a:ea typeface="Roboto" panose="02000000000000000000" pitchFamily="2" charset="0"/>
                <a:sym typeface="Wingdings" panose="05000000000000000000" pitchFamily="2" charset="2"/>
              </a:rPr>
              <a:t> </a:t>
            </a:r>
            <a:r>
              <a:rPr lang="en-US" altLang="zh-CN" sz="2200">
                <a:solidFill>
                  <a:schemeClr val="accent5">
                    <a:lumMod val="50000"/>
                  </a:schemeClr>
                </a:solidFill>
                <a:latin typeface="Roboto" panose="02000000000000000000" pitchFamily="2" charset="0"/>
                <a:ea typeface="Roboto" panose="02000000000000000000" pitchFamily="2" charset="0"/>
              </a:rPr>
              <a:t>M</a:t>
            </a:r>
            <a:r>
              <a:rPr lang="vi-VN" altLang="zh-CN" sz="2200">
                <a:solidFill>
                  <a:schemeClr val="accent5">
                    <a:lumMod val="50000"/>
                  </a:schemeClr>
                </a:solidFill>
                <a:latin typeface="Roboto" panose="02000000000000000000" pitchFamily="2" charset="0"/>
                <a:ea typeface="Roboto" panose="02000000000000000000" pitchFamily="2" charset="0"/>
              </a:rPr>
              <a:t>ô tả công việc, nghề nghiệp đó</a:t>
            </a:r>
            <a:endParaRPr kumimoji="0" lang="vi-VN" altLang="zh-CN" sz="2200" b="0" i="0" u="none" strike="noStrike" kern="1200" cap="none" spc="0" normalizeH="0" baseline="0" noProof="0">
              <a:ln>
                <a:noFill/>
              </a:ln>
              <a:solidFill>
                <a:schemeClr val="accent5">
                  <a:lumMod val="50000"/>
                </a:schemeClr>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424" b="98517" l="2671" r="96736">
                        <a14:foregroundMark x1="34718" y1="8686" x2="32047" y2="11017"/>
                        <a14:foregroundMark x1="35608" y1="13983" x2="35608" y2="23517"/>
                        <a14:foregroundMark x1="32047" y1="14619" x2="32641" y2="16102"/>
                        <a14:foregroundMark x1="60534" y1="71822" x2="73294" y2="87076"/>
                        <a14:foregroundMark x1="67359" y1="72458" x2="75964" y2="74153"/>
                        <a14:foregroundMark x1="57864" y1="74788" x2="60534" y2="83475"/>
                        <a14:foregroundMark x1="78042" y1="80720" x2="77151" y2="83475"/>
                      </a14:backgroundRemoval>
                    </a14:imgEffect>
                  </a14:imgLayer>
                </a14:imgProps>
              </a:ext>
            </a:extLst>
          </a:blip>
          <a:stretch>
            <a:fillRect/>
          </a:stretch>
        </p:blipFill>
        <p:spPr>
          <a:xfrm>
            <a:off x="590862" y="2342493"/>
            <a:ext cx="2622510" cy="3673070"/>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36754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57508" y="1366156"/>
            <a:ext cx="1222745" cy="950617"/>
            <a:chOff x="680484" y="2430536"/>
            <a:chExt cx="1222745" cy="950617"/>
          </a:xfrm>
        </p:grpSpPr>
        <p:sp>
          <p:nvSpPr>
            <p:cNvPr id="7" name="Rounded Rectangle 6"/>
            <p:cNvSpPr/>
            <p:nvPr/>
          </p:nvSpPr>
          <p:spPr>
            <a:xfrm>
              <a:off x="680484" y="2430536"/>
              <a:ext cx="1095153" cy="950617"/>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80484" y="2721178"/>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4</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2639743" y="1472132"/>
            <a:ext cx="599676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bìa và hoàn thiện cuốn sổ tay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0" y="290078"/>
            <a:ext cx="10243335"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SỔ TAY THÔNG TIN CÔNG VIỆC, NGHỀ NGHIỆP</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775" b="100000" l="0" r="98869">
                        <a14:foregroundMark x1="73529" y1="2481" x2="89593" y2="77209"/>
                        <a14:foregroundMark x1="82353" y1="4806" x2="93665" y2="37364"/>
                        <a14:foregroundMark x1="86878" y1="44496" x2="85747" y2="47907"/>
                        <a14:foregroundMark x1="85294" y1="42326" x2="85294" y2="42171"/>
                        <a14:foregroundMark x1="91403" y1="21395" x2="94570" y2="23256"/>
                        <a14:foregroundMark x1="69910" y1="36279" x2="71493" y2="43876"/>
                        <a14:foregroundMark x1="73529" y1="38450" x2="75339" y2="41085"/>
                        <a14:foregroundMark x1="46154" y1="36279" x2="57692" y2="42636"/>
                        <a14:foregroundMark x1="43213" y1="39535" x2="43665" y2="44186"/>
                        <a14:foregroundMark x1="47059" y1="35349" x2="39819" y2="42946"/>
                        <a14:foregroundMark x1="69231" y1="21860" x2="79864" y2="23411"/>
                        <a14:foregroundMark x1="33258" y1="5891" x2="76471" y2="6977"/>
                        <a14:foregroundMark x1="20136" y1="64186" x2="55882" y2="88837"/>
                        <a14:foregroundMark x1="80995" y1="62791" x2="84842" y2="77054"/>
                        <a14:foregroundMark x1="75792" y1="62636" x2="87557" y2="87442"/>
                        <a14:foregroundMark x1="55430" y1="78760" x2="92534" y2="95349"/>
                        <a14:foregroundMark x1="46154" y1="37054" x2="61538" y2="48217"/>
                      </a14:backgroundRemoval>
                    </a14:imgEffect>
                  </a14:imgLayer>
                </a14:imgProps>
              </a:ext>
            </a:extLst>
          </a:blip>
          <a:stretch>
            <a:fillRect/>
          </a:stretch>
        </p:blipFill>
        <p:spPr>
          <a:xfrm>
            <a:off x="4121562" y="2316773"/>
            <a:ext cx="2683803" cy="3916409"/>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0516" y="0"/>
            <a:ext cx="1563329" cy="1143376"/>
          </a:xfrm>
          <a:prstGeom prst="rect">
            <a:avLst/>
          </a:prstGeom>
          <a:ln>
            <a:noFill/>
          </a:ln>
        </p:spPr>
      </p:pic>
    </p:spTree>
    <p:extLst>
      <p:ext uri="{BB962C8B-B14F-4D97-AF65-F5344CB8AC3E}">
        <p14:creationId xmlns:p14="http://schemas.microsoft.com/office/powerpoint/2010/main" val="219785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2271" y="0"/>
            <a:ext cx="1563329" cy="1143376"/>
          </a:xfrm>
          <a:prstGeom prst="rect">
            <a:avLst/>
          </a:prstGeom>
          <a:ln>
            <a:noFill/>
          </a:ln>
        </p:spPr>
      </p:pic>
    </p:spTree>
    <p:extLst>
      <p:ext uri="{BB962C8B-B14F-4D97-AF65-F5344CB8AC3E}">
        <p14:creationId xmlns:p14="http://schemas.microsoft.com/office/powerpoint/2010/main" val="1766924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4"/>
                                        </p:tgtEl>
                                        <p:attrNameLst>
                                          <p:attrName>ppt_x</p:attrName>
                                          <p:attrName>ppt_y</p:attrName>
                                        </p:attrNameLst>
                                      </p:cBhvr>
                                    </p:animMotion>
                                    <p:animRot by="1500000">
                                      <p:cBhvr>
                                        <p:cTn id="22" dur="125" fill="hold">
                                          <p:stCondLst>
                                            <p:cond delay="0"/>
                                          </p:stCondLst>
                                        </p:cTn>
                                        <p:tgtEl>
                                          <p:spTgt spid="4"/>
                                        </p:tgtEl>
                                        <p:attrNameLst>
                                          <p:attrName>r</p:attrName>
                                        </p:attrNameLst>
                                      </p:cBhvr>
                                    </p:animRot>
                                    <p:animRot by="-1500000">
                                      <p:cBhvr>
                                        <p:cTn id="23" dur="125" fill="hold">
                                          <p:stCondLst>
                                            <p:cond delay="125"/>
                                          </p:stCondLst>
                                        </p:cTn>
                                        <p:tgtEl>
                                          <p:spTgt spid="4"/>
                                        </p:tgtEl>
                                        <p:attrNameLst>
                                          <p:attrName>r</p:attrName>
                                        </p:attrNameLst>
                                      </p:cBhvr>
                                    </p:animRot>
                                    <p:animRot by="-1500000">
                                      <p:cBhvr>
                                        <p:cTn id="24" dur="125" fill="hold">
                                          <p:stCondLst>
                                            <p:cond delay="250"/>
                                          </p:stCondLst>
                                        </p:cTn>
                                        <p:tgtEl>
                                          <p:spTgt spid="4"/>
                                        </p:tgtEl>
                                        <p:attrNameLst>
                                          <p:attrName>r</p:attrName>
                                        </p:attrNameLst>
                                      </p:cBhvr>
                                    </p:animRot>
                                    <p:animRot by="1500000">
                                      <p:cBhvr>
                                        <p:cTn id="2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2" name="TextBox 21"/>
          <p:cNvSpPr txBox="1"/>
          <p:nvPr/>
        </p:nvSpPr>
        <p:spPr>
          <a:xfrm>
            <a:off x="1765468" y="970498"/>
            <a:ext cx="86610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đoán xem những người sau đây làm nghề gì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997039" y="161716"/>
            <a:ext cx="6197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TRÒ CHƠI “ĐOÁN NGHỀ”</a:t>
            </a:r>
            <a:endParaRPr kumimoji="0" lang="en-US" altLang="zh-CN" sz="40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932" y="1490570"/>
            <a:ext cx="6525536" cy="2019582"/>
          </a:xfrm>
          <a:prstGeom prst="rect">
            <a:avLst/>
          </a:prstGeom>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563" y="4010902"/>
            <a:ext cx="7201905" cy="2200582"/>
          </a:xfrm>
          <a:prstGeom prst="rect">
            <a:avLst/>
          </a:prstGeom>
        </p:spPr>
      </p:pic>
      <p:grpSp>
        <p:nvGrpSpPr>
          <p:cNvPr id="6" name="Group 5"/>
          <p:cNvGrpSpPr/>
          <p:nvPr/>
        </p:nvGrpSpPr>
        <p:grpSpPr>
          <a:xfrm>
            <a:off x="2911561" y="3556357"/>
            <a:ext cx="1239545" cy="482885"/>
            <a:chOff x="1098605" y="3770616"/>
            <a:chExt cx="1239545" cy="482885"/>
          </a:xfrm>
        </p:grpSpPr>
        <p:sp>
          <p:nvSpPr>
            <p:cNvPr id="5" name="Rectangle 4"/>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098605" y="3789493"/>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Bác sĩ</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1" name="Group 30"/>
          <p:cNvGrpSpPr/>
          <p:nvPr/>
        </p:nvGrpSpPr>
        <p:grpSpPr>
          <a:xfrm>
            <a:off x="4521320" y="3556357"/>
            <a:ext cx="1314831" cy="482885"/>
            <a:chOff x="1061326" y="3770616"/>
            <a:chExt cx="1314831" cy="482885"/>
          </a:xfrm>
        </p:grpSpPr>
        <p:sp>
          <p:nvSpPr>
            <p:cNvPr id="32" name="Rectangle 31"/>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061326" y="3799553"/>
              <a:ext cx="13148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Cảnh sát</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4" name="Group 33"/>
          <p:cNvGrpSpPr/>
          <p:nvPr/>
        </p:nvGrpSpPr>
        <p:grpSpPr>
          <a:xfrm>
            <a:off x="6063889" y="3556357"/>
            <a:ext cx="1654140" cy="482885"/>
            <a:chOff x="1099335" y="3770616"/>
            <a:chExt cx="1238815" cy="482885"/>
          </a:xfrm>
        </p:grpSpPr>
        <p:sp>
          <p:nvSpPr>
            <p:cNvPr id="35" name="Rectangle 34"/>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1105159" y="3778957"/>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 hành gia</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7" name="Group 36"/>
          <p:cNvGrpSpPr/>
          <p:nvPr/>
        </p:nvGrpSpPr>
        <p:grpSpPr>
          <a:xfrm>
            <a:off x="7862813" y="3556357"/>
            <a:ext cx="1365350" cy="482885"/>
            <a:chOff x="1036067" y="3770616"/>
            <a:chExt cx="1365350" cy="482885"/>
          </a:xfrm>
        </p:grpSpPr>
        <p:sp>
          <p:nvSpPr>
            <p:cNvPr id="38" name="Rectangle 37"/>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1036067" y="3790703"/>
              <a:ext cx="13653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Giám đốc</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0" name="Group 39"/>
          <p:cNvGrpSpPr/>
          <p:nvPr/>
        </p:nvGrpSpPr>
        <p:grpSpPr>
          <a:xfrm>
            <a:off x="2560678" y="6195969"/>
            <a:ext cx="1662346" cy="716227"/>
            <a:chOff x="1099335" y="3770616"/>
            <a:chExt cx="1238815" cy="716227"/>
          </a:xfrm>
        </p:grpSpPr>
        <p:sp>
          <p:nvSpPr>
            <p:cNvPr id="41" name="Rectangle 40"/>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1105159" y="3778957"/>
              <a:ext cx="12329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Lính cứu hỏa</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4628075" y="6183438"/>
            <a:ext cx="1279734" cy="482885"/>
            <a:chOff x="1099335" y="3770616"/>
            <a:chExt cx="1279734" cy="482885"/>
          </a:xfrm>
        </p:grpSpPr>
        <p:sp>
          <p:nvSpPr>
            <p:cNvPr id="44" name="Rectangle 43"/>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1146078" y="3821072"/>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Đầu bếp</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138372" y="6194097"/>
            <a:ext cx="1579657" cy="482885"/>
            <a:chOff x="968175" y="3770616"/>
            <a:chExt cx="1477506" cy="482885"/>
          </a:xfrm>
        </p:grpSpPr>
        <p:sp>
          <p:nvSpPr>
            <p:cNvPr id="47" name="Rectangle 46"/>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968175" y="3830323"/>
              <a:ext cx="1477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Công nhân</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0" name="Group 49"/>
          <p:cNvGrpSpPr/>
          <p:nvPr/>
        </p:nvGrpSpPr>
        <p:grpSpPr>
          <a:xfrm>
            <a:off x="7948592" y="6173529"/>
            <a:ext cx="1252068" cy="482885"/>
            <a:chOff x="1086082" y="3770616"/>
            <a:chExt cx="1252068" cy="482885"/>
          </a:xfrm>
        </p:grpSpPr>
        <p:sp>
          <p:nvSpPr>
            <p:cNvPr id="51" name="Rectangle 50"/>
            <p:cNvSpPr/>
            <p:nvPr/>
          </p:nvSpPr>
          <p:spPr>
            <a:xfrm>
              <a:off x="1099335" y="3770616"/>
              <a:ext cx="1238815" cy="48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086082" y="3808571"/>
              <a:ext cx="1232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Ca sĩ</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sp>
        <p:nvSpPr>
          <p:cNvPr id="7" name="Rectangle 6"/>
          <p:cNvSpPr/>
          <p:nvPr/>
        </p:nvSpPr>
        <p:spPr>
          <a:xfrm>
            <a:off x="2470419" y="1505642"/>
            <a:ext cx="1762487"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p:cNvSpPr/>
          <p:nvPr/>
        </p:nvSpPr>
        <p:spPr>
          <a:xfrm>
            <a:off x="4319757" y="1495775"/>
            <a:ext cx="1664413"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6042218" y="1499001"/>
            <a:ext cx="1664413"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p:cNvSpPr/>
          <p:nvPr/>
        </p:nvSpPr>
        <p:spPr>
          <a:xfrm>
            <a:off x="7732880" y="1499001"/>
            <a:ext cx="1882101" cy="1941148"/>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p:cNvSpPr/>
          <p:nvPr/>
        </p:nvSpPr>
        <p:spPr>
          <a:xfrm>
            <a:off x="2470419" y="4066710"/>
            <a:ext cx="1865575"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4368348" y="4046389"/>
            <a:ext cx="1664413"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p:nvPr/>
        </p:nvSpPr>
        <p:spPr>
          <a:xfrm>
            <a:off x="6085971" y="4062562"/>
            <a:ext cx="1664413"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p:cNvSpPr/>
          <p:nvPr/>
        </p:nvSpPr>
        <p:spPr>
          <a:xfrm>
            <a:off x="7821176" y="4058153"/>
            <a:ext cx="1851148" cy="2075979"/>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645862" y="3505197"/>
            <a:ext cx="1491977"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p:cNvSpPr/>
          <p:nvPr/>
        </p:nvSpPr>
        <p:spPr>
          <a:xfrm>
            <a:off x="4372290" y="3512799"/>
            <a:ext cx="1512917"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p:cNvSpPr/>
          <p:nvPr/>
        </p:nvSpPr>
        <p:spPr>
          <a:xfrm>
            <a:off x="6065605" y="3505197"/>
            <a:ext cx="1650707"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p:cNvSpPr/>
          <p:nvPr/>
        </p:nvSpPr>
        <p:spPr>
          <a:xfrm>
            <a:off x="7818390" y="3505197"/>
            <a:ext cx="1506081"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p:cNvSpPr/>
          <p:nvPr/>
        </p:nvSpPr>
        <p:spPr>
          <a:xfrm>
            <a:off x="2513836" y="6157857"/>
            <a:ext cx="1709188"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p:cNvSpPr/>
          <p:nvPr/>
        </p:nvSpPr>
        <p:spPr>
          <a:xfrm>
            <a:off x="4499704" y="6181382"/>
            <a:ext cx="1447596"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p:cNvSpPr/>
          <p:nvPr/>
        </p:nvSpPr>
        <p:spPr>
          <a:xfrm>
            <a:off x="6147162" y="6181382"/>
            <a:ext cx="1562076"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p:cNvSpPr/>
          <p:nvPr/>
        </p:nvSpPr>
        <p:spPr>
          <a:xfrm>
            <a:off x="7782738" y="6181382"/>
            <a:ext cx="1645576" cy="534045"/>
          </a:xfrm>
          <a:prstGeom prst="rect">
            <a:avLst/>
          </a:prstGeom>
          <a:solidFill>
            <a:srgbClr val="92D0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446"/>
            <a:ext cx="1990316" cy="1455663"/>
          </a:xfrm>
          <a:prstGeom prst="rect">
            <a:avLst/>
          </a:prstGeom>
          <a:ln>
            <a:noFill/>
          </a:ln>
        </p:spPr>
      </p:pic>
    </p:spTree>
    <p:extLst>
      <p:ext uri="{BB962C8B-B14F-4D97-AF65-F5344CB8AC3E}">
        <p14:creationId xmlns:p14="http://schemas.microsoft.com/office/powerpoint/2010/main" val="2408931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 presetClass="exit"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ntr" presetSubtype="0" fill="hold" grpId="2"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par>
                                <p:cTn id="66" presetID="10"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withEffect">
                                  <p:stCondLst>
                                    <p:cond delay="0"/>
                                  </p:stCondLst>
                                  <p:childTnLst>
                                    <p:set>
                                      <p:cBhvr>
                                        <p:cTn id="7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53"/>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with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withEffect">
                                  <p:stCondLst>
                                    <p:cond delay="0"/>
                                  </p:stCondLst>
                                  <p:childTnLst>
                                    <p:set>
                                      <p:cBhvr>
                                        <p:cTn id="83"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4" restart="whenNotActive" fill="hold" evtFilter="cancelBubble" nodeType="interactiveSeq">
                <p:stCondLst>
                  <p:cond evt="onClick" delay="0">
                    <p:tgtEl>
                      <p:spTgt spid="55"/>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1" nodeType="withEffect">
                                  <p:stCondLst>
                                    <p:cond delay="0"/>
                                  </p:stCondLst>
                                  <p:childTnLst>
                                    <p:set>
                                      <p:cBhvr>
                                        <p:cTn id="88"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57"/>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1" nodeType="withEffect">
                                  <p:stCondLst>
                                    <p:cond delay="0"/>
                                  </p:stCondLst>
                                  <p:childTnLst>
                                    <p:set>
                                      <p:cBhvr>
                                        <p:cTn id="9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4" restart="whenNotActive" fill="hold" evtFilter="cancelBubble" nodeType="interactiveSeq">
                <p:stCondLst>
                  <p:cond evt="onClick" delay="0">
                    <p:tgtEl>
                      <p:spTgt spid="58"/>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1" nodeType="withEffect">
                                  <p:stCondLst>
                                    <p:cond delay="0"/>
                                  </p:stCondLst>
                                  <p:childTnLst>
                                    <p:set>
                                      <p:cBhvr>
                                        <p:cTn id="98"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9" restart="whenNotActive" fill="hold" evtFilter="cancelBubble" nodeType="interactiveSeq">
                <p:stCondLst>
                  <p:cond evt="onClick" delay="0">
                    <p:tgtEl>
                      <p:spTgt spid="59"/>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grpId="1" nodeType="withEffect">
                                  <p:stCondLst>
                                    <p:cond delay="0"/>
                                  </p:stCondLst>
                                  <p:childTnLst>
                                    <p:set>
                                      <p:cBhvr>
                                        <p:cTn id="103"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04" restart="whenNotActive" fill="hold" evtFilter="cancelBubble" nodeType="interactiveSeq">
                <p:stCondLst>
                  <p:cond evt="onClick" delay="0">
                    <p:tgtEl>
                      <p:spTgt spid="60"/>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1" nodeType="withEffect">
                                  <p:stCondLst>
                                    <p:cond delay="0"/>
                                  </p:stCondLst>
                                  <p:childTnLst>
                                    <p:set>
                                      <p:cBhvr>
                                        <p:cTn id="108"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9" restart="whenNotActive" fill="hold" evtFilter="cancelBubble" nodeType="interactiveSeq">
                <p:stCondLst>
                  <p:cond evt="onClick" delay="0">
                    <p:tgtEl>
                      <p:spTgt spid="62"/>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withEffect">
                                  <p:stCondLst>
                                    <p:cond delay="0"/>
                                  </p:stCondLst>
                                  <p:childTnLst>
                                    <p:set>
                                      <p:cBhvr>
                                        <p:cTn id="11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14" restart="whenNotActive" fill="hold" evtFilter="cancelBubble" nodeType="interactiveSeq">
                <p:stCondLst>
                  <p:cond evt="onClick" delay="0">
                    <p:tgtEl>
                      <p:spTgt spid="63"/>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withEffect">
                                  <p:stCondLst>
                                    <p:cond delay="0"/>
                                  </p:stCondLst>
                                  <p:childTnLst>
                                    <p:set>
                                      <p:cBhvr>
                                        <p:cTn id="118"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64"/>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withEffect">
                                  <p:stCondLst>
                                    <p:cond delay="0"/>
                                  </p:stCondLst>
                                  <p:childTnLst>
                                    <p:set>
                                      <p:cBhvr>
                                        <p:cTn id="123"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24" restart="whenNotActive" fill="hold" evtFilter="cancelBubble" nodeType="interactiveSeq">
                <p:stCondLst>
                  <p:cond evt="onClick" delay="0">
                    <p:tgtEl>
                      <p:spTgt spid="65"/>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withEffect">
                                  <p:stCondLst>
                                    <p:cond delay="0"/>
                                  </p:stCondLst>
                                  <p:childTnLst>
                                    <p:set>
                                      <p:cBhvr>
                                        <p:cTn id="12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9" restart="whenNotActive" fill="hold" evtFilter="cancelBubble" nodeType="interactiveSeq">
                <p:stCondLst>
                  <p:cond evt="onClick" delay="0">
                    <p:tgtEl>
                      <p:spTgt spid="66"/>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withEffect">
                                  <p:stCondLst>
                                    <p:cond delay="0"/>
                                  </p:stCondLst>
                                  <p:childTnLst>
                                    <p:set>
                                      <p:cBhvr>
                                        <p:cTn id="13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34" restart="whenNotActive" fill="hold" evtFilter="cancelBubble" nodeType="interactiveSeq">
                <p:stCondLst>
                  <p:cond evt="onClick" delay="0">
                    <p:tgtEl>
                      <p:spTgt spid="67"/>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1" nodeType="withEffect">
                                  <p:stCondLst>
                                    <p:cond delay="0"/>
                                  </p:stCondLst>
                                  <p:childTnLst>
                                    <p:set>
                                      <p:cBhvr>
                                        <p:cTn id="138"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8"/>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withEffect">
                                  <p:stCondLst>
                                    <p:cond delay="0"/>
                                  </p:stCondLst>
                                  <p:childTnLst>
                                    <p:set>
                                      <p:cBhvr>
                                        <p:cTn id="143"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grpId="1" nodeType="withEffect">
                                  <p:stCondLst>
                                    <p:cond delay="0"/>
                                  </p:stCondLst>
                                  <p:childTnLst>
                                    <p:set>
                                      <p:cBhvr>
                                        <p:cTn id="148"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2" grpId="0"/>
      <p:bldP spid="22" grpId="1"/>
      <p:bldP spid="22" grpId="2"/>
      <p:bldP spid="26" grpId="0"/>
      <p:bldP spid="7" grpId="0" animBg="1"/>
      <p:bldP spid="7" grpId="1"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6162" y="470878"/>
            <a:ext cx="6440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 HÁT VÀ</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VẬN ĐỘNG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NÀO!</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Lớn lên bé làm nghề g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2087" y="2487705"/>
            <a:ext cx="2866164" cy="1610959"/>
          </a:xfrm>
          <a:prstGeom prst="rect">
            <a:avLst/>
          </a:prstGeom>
        </p:spPr>
      </p:pic>
      <p:pic>
        <p:nvPicPr>
          <p:cNvPr id="5" name="Picture 4"/>
          <p:cNvPicPr>
            <a:picLocks noChangeAspect="1"/>
          </p:cNvPicPr>
          <p:nvPr/>
        </p:nvPicPr>
        <p:blipFill>
          <a:blip r:embed="rId6"/>
          <a:stretch>
            <a:fillRect/>
          </a:stretch>
        </p:blipFill>
        <p:spPr>
          <a:xfrm>
            <a:off x="3811848" y="1471556"/>
            <a:ext cx="5514975" cy="44958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73487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mediacall" presetSubtype="0" fill="hold" nodeType="withEffect">
                                  <p:stCondLst>
                                    <p:cond delay="0"/>
                                  </p:stCondLst>
                                  <p:childTnLst>
                                    <p:cmd type="call" cmd="togglePause">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49921" y="1343120"/>
            <a:ext cx="9488747"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Những công việc, nghề nghiệp nào được nhắc đến trong bài hát?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494099"/>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1" name="Picture 1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59" y="4453688"/>
            <a:ext cx="2728690" cy="19290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3" name="Group 2"/>
          <p:cNvGrpSpPr/>
          <p:nvPr/>
        </p:nvGrpSpPr>
        <p:grpSpPr>
          <a:xfrm>
            <a:off x="602701" y="1992063"/>
            <a:ext cx="1601534" cy="539629"/>
            <a:chOff x="1072953" y="2516816"/>
            <a:chExt cx="1601534" cy="539629"/>
          </a:xfrm>
        </p:grpSpPr>
        <p:sp>
          <p:nvSpPr>
            <p:cNvPr id="2" name="Rounded Rectangle 1"/>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Công an</a:t>
              </a:r>
            </a:p>
          </p:txBody>
        </p:sp>
      </p:grpSp>
      <p:grpSp>
        <p:nvGrpSpPr>
          <p:cNvPr id="11" name="Group 10"/>
          <p:cNvGrpSpPr/>
          <p:nvPr/>
        </p:nvGrpSpPr>
        <p:grpSpPr>
          <a:xfrm>
            <a:off x="4365732" y="2968027"/>
            <a:ext cx="1601534" cy="539629"/>
            <a:chOff x="1072953" y="2516816"/>
            <a:chExt cx="1601534" cy="539629"/>
          </a:xfrm>
        </p:grpSpPr>
        <p:sp>
          <p:nvSpPr>
            <p:cNvPr id="12" name="Rounded Rectangle 11"/>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Phi công</a:t>
              </a:r>
            </a:p>
          </p:txBody>
        </p:sp>
      </p:grpSp>
      <p:grpSp>
        <p:nvGrpSpPr>
          <p:cNvPr id="14" name="Group 13"/>
          <p:cNvGrpSpPr/>
          <p:nvPr/>
        </p:nvGrpSpPr>
        <p:grpSpPr>
          <a:xfrm>
            <a:off x="2268874" y="2968027"/>
            <a:ext cx="1372689" cy="539629"/>
            <a:chOff x="1072953" y="2516816"/>
            <a:chExt cx="1372689" cy="539629"/>
          </a:xfrm>
        </p:grpSpPr>
        <p:sp>
          <p:nvSpPr>
            <p:cNvPr id="15" name="Rounded Rectangle 14"/>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16886" y="2555799"/>
              <a:ext cx="1075462"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Bác sĩ</a:t>
              </a:r>
            </a:p>
          </p:txBody>
        </p:sp>
      </p:grpSp>
      <p:grpSp>
        <p:nvGrpSpPr>
          <p:cNvPr id="17" name="Group 16"/>
          <p:cNvGrpSpPr/>
          <p:nvPr/>
        </p:nvGrpSpPr>
        <p:grpSpPr>
          <a:xfrm>
            <a:off x="6282245" y="2968027"/>
            <a:ext cx="2103669" cy="539629"/>
            <a:chOff x="1029014" y="2516816"/>
            <a:chExt cx="1559430" cy="539629"/>
          </a:xfrm>
        </p:grpSpPr>
        <p:sp>
          <p:nvSpPr>
            <p:cNvPr id="18" name="Rounded Rectangle 17"/>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29014" y="2577222"/>
              <a:ext cx="1559430"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Lính cứu hoả</a:t>
              </a:r>
            </a:p>
          </p:txBody>
        </p:sp>
      </p:grpSp>
      <p:grpSp>
        <p:nvGrpSpPr>
          <p:cNvPr id="20" name="Group 19"/>
          <p:cNvGrpSpPr/>
          <p:nvPr/>
        </p:nvGrpSpPr>
        <p:grpSpPr>
          <a:xfrm>
            <a:off x="4458718" y="1992063"/>
            <a:ext cx="1601534" cy="539629"/>
            <a:chOff x="1051516" y="2516816"/>
            <a:chExt cx="1601534" cy="539629"/>
          </a:xfrm>
        </p:grpSpPr>
        <p:sp>
          <p:nvSpPr>
            <p:cNvPr id="21" name="Rounded Rectangle 20"/>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51516" y="2542041"/>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Giáo viên</a:t>
              </a:r>
            </a:p>
          </p:txBody>
        </p:sp>
      </p:grpSp>
      <p:grpSp>
        <p:nvGrpSpPr>
          <p:cNvPr id="23" name="Group 22"/>
          <p:cNvGrpSpPr/>
          <p:nvPr/>
        </p:nvGrpSpPr>
        <p:grpSpPr>
          <a:xfrm>
            <a:off x="10621890" y="2968027"/>
            <a:ext cx="1601534" cy="539629"/>
            <a:chOff x="1072953" y="2516816"/>
            <a:chExt cx="1601534" cy="539629"/>
          </a:xfrm>
        </p:grpSpPr>
        <p:sp>
          <p:nvSpPr>
            <p:cNvPr id="24" name="Rounded Rectangle 23"/>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Bán hàng</a:t>
              </a:r>
            </a:p>
          </p:txBody>
        </p:sp>
      </p:grpSp>
      <p:grpSp>
        <p:nvGrpSpPr>
          <p:cNvPr id="26" name="Group 25"/>
          <p:cNvGrpSpPr/>
          <p:nvPr/>
        </p:nvGrpSpPr>
        <p:grpSpPr>
          <a:xfrm>
            <a:off x="8228955" y="1992063"/>
            <a:ext cx="1775311" cy="539629"/>
            <a:chOff x="1072953" y="2516816"/>
            <a:chExt cx="1601534" cy="539629"/>
          </a:xfrm>
        </p:grpSpPr>
        <p:sp>
          <p:nvSpPr>
            <p:cNvPr id="27" name="Rounded Rectangle 26"/>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Nông dân </a:t>
              </a:r>
            </a:p>
          </p:txBody>
        </p:sp>
      </p:grpSp>
      <p:grpSp>
        <p:nvGrpSpPr>
          <p:cNvPr id="34" name="Group 33"/>
          <p:cNvGrpSpPr/>
          <p:nvPr/>
        </p:nvGrpSpPr>
        <p:grpSpPr>
          <a:xfrm>
            <a:off x="10337901" y="1992063"/>
            <a:ext cx="1601534" cy="539629"/>
            <a:chOff x="1072953" y="2516816"/>
            <a:chExt cx="1601534" cy="539629"/>
          </a:xfrm>
        </p:grpSpPr>
        <p:sp>
          <p:nvSpPr>
            <p:cNvPr id="35" name="Rounded Rectangle 34"/>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72953" y="2555799"/>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Đầu bếp</a:t>
              </a:r>
            </a:p>
          </p:txBody>
        </p:sp>
      </p:grpSp>
      <p:grpSp>
        <p:nvGrpSpPr>
          <p:cNvPr id="38" name="Group 37"/>
          <p:cNvGrpSpPr/>
          <p:nvPr/>
        </p:nvGrpSpPr>
        <p:grpSpPr>
          <a:xfrm>
            <a:off x="6458259" y="2013190"/>
            <a:ext cx="1715957" cy="539629"/>
            <a:chOff x="1072953" y="2516816"/>
            <a:chExt cx="1715957" cy="539629"/>
          </a:xfrm>
        </p:grpSpPr>
        <p:sp>
          <p:nvSpPr>
            <p:cNvPr id="39" name="Rounded Rectangle 38"/>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187376" y="2542042"/>
              <a:ext cx="160153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Họa sĩ</a:t>
              </a:r>
            </a:p>
          </p:txBody>
        </p:sp>
      </p:grpSp>
      <p:grpSp>
        <p:nvGrpSpPr>
          <p:cNvPr id="41" name="Group 40"/>
          <p:cNvGrpSpPr/>
          <p:nvPr/>
        </p:nvGrpSpPr>
        <p:grpSpPr>
          <a:xfrm>
            <a:off x="8752515" y="2968027"/>
            <a:ext cx="1239486" cy="539629"/>
            <a:chOff x="1072953" y="2516816"/>
            <a:chExt cx="1402190" cy="539629"/>
          </a:xfrm>
        </p:grpSpPr>
        <p:sp>
          <p:nvSpPr>
            <p:cNvPr id="42" name="Rounded Rectangle 41"/>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218860" y="2546006"/>
              <a:ext cx="1256283"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Lái tàu</a:t>
              </a:r>
            </a:p>
          </p:txBody>
        </p:sp>
      </p:grpSp>
      <p:grpSp>
        <p:nvGrpSpPr>
          <p:cNvPr id="44" name="Group 43"/>
          <p:cNvGrpSpPr/>
          <p:nvPr/>
        </p:nvGrpSpPr>
        <p:grpSpPr>
          <a:xfrm>
            <a:off x="182560" y="2968027"/>
            <a:ext cx="1483216" cy="539629"/>
            <a:chOff x="1072953" y="2516816"/>
            <a:chExt cx="1592296" cy="539629"/>
          </a:xfrm>
        </p:grpSpPr>
        <p:sp>
          <p:nvSpPr>
            <p:cNvPr id="45" name="Rounded Rectangle 44"/>
            <p:cNvSpPr/>
            <p:nvPr/>
          </p:nvSpPr>
          <p:spPr>
            <a:xfrm>
              <a:off x="1072953" y="2516816"/>
              <a:ext cx="1592296"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137912" y="2546004"/>
              <a:ext cx="1418257"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Thợ xây</a:t>
              </a:r>
            </a:p>
          </p:txBody>
        </p:sp>
      </p:grpSp>
      <p:pic>
        <p:nvPicPr>
          <p:cNvPr id="5" name="Picture 4"/>
          <p:cNvPicPr>
            <a:picLocks noChangeAspect="1"/>
          </p:cNvPicPr>
          <p:nvPr/>
        </p:nvPicPr>
        <p:blipFill>
          <a:blip r:embed="rId4"/>
          <a:stretch>
            <a:fillRect/>
          </a:stretch>
        </p:blipFill>
        <p:spPr>
          <a:xfrm rot="20584261">
            <a:off x="3092669" y="4049138"/>
            <a:ext cx="2646359" cy="206977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52" name="Group 51"/>
          <p:cNvGrpSpPr/>
          <p:nvPr/>
        </p:nvGrpSpPr>
        <p:grpSpPr>
          <a:xfrm>
            <a:off x="2537870" y="1992063"/>
            <a:ext cx="1372689" cy="539629"/>
            <a:chOff x="1072953" y="2516816"/>
            <a:chExt cx="1372689" cy="539629"/>
          </a:xfrm>
        </p:grpSpPr>
        <p:sp>
          <p:nvSpPr>
            <p:cNvPr id="53" name="Rounded Rectangle 52"/>
            <p:cNvSpPr/>
            <p:nvPr/>
          </p:nvSpPr>
          <p:spPr>
            <a:xfrm>
              <a:off x="1072953" y="2516816"/>
              <a:ext cx="1372689" cy="539629"/>
            </a:xfrm>
            <a:prstGeom prst="roundRect">
              <a:avLst>
                <a:gd name="adj" fmla="val 24641"/>
              </a:avLst>
            </a:pr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218859" y="2546006"/>
              <a:ext cx="1226783"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Kĩ sư</a:t>
              </a:r>
            </a:p>
          </p:txBody>
        </p:sp>
      </p:grpSp>
      <p:pic>
        <p:nvPicPr>
          <p:cNvPr id="1026" name="Picture 2" descr="Mô tả công việc kỹ sư trắc địa (Geodetic Engine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02385">
            <a:off x="9068647" y="4392873"/>
            <a:ext cx="2602178" cy="1895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rot="1058526">
            <a:off x="6093728" y="4310716"/>
            <a:ext cx="2676820" cy="200503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33848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with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fade">
                                      <p:cBhvr>
                                        <p:cTn id="52" dur="1000"/>
                                        <p:tgtEl>
                                          <p:spTgt spid="121"/>
                                        </p:tgtEl>
                                      </p:cBhvr>
                                    </p:animEffect>
                                    <p:anim calcmode="lin" valueType="num">
                                      <p:cBhvr>
                                        <p:cTn id="53" dur="1000" fill="hold"/>
                                        <p:tgtEl>
                                          <p:spTgt spid="121"/>
                                        </p:tgtEl>
                                        <p:attrNameLst>
                                          <p:attrName>ppt_x</p:attrName>
                                        </p:attrNameLst>
                                      </p:cBhvr>
                                      <p:tavLst>
                                        <p:tav tm="0">
                                          <p:val>
                                            <p:strVal val="#ppt_x"/>
                                          </p:val>
                                        </p:tav>
                                        <p:tav tm="100000">
                                          <p:val>
                                            <p:strVal val="#ppt_x"/>
                                          </p:val>
                                        </p:tav>
                                      </p:tavLst>
                                    </p:anim>
                                    <p:anim calcmode="lin" valueType="num">
                                      <p:cBhvr>
                                        <p:cTn id="54"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4"/>
                  </p:tgtEl>
                </p:cond>
              </p:nextCondLst>
            </p:seq>
            <p:seq concurrent="1" nextAc="seek">
              <p:cTn id="63" restart="whenNotActive" fill="hold" evtFilter="cancelBubble" nodeType="interactiveSeq">
                <p:stCondLst>
                  <p:cond evt="onClick" delay="0">
                    <p:tgtEl>
                      <p:spTgt spid="41"/>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seq concurrent="1" nextAc="seek">
              <p:cTn id="71" restart="whenNotActive" fill="hold" evtFilter="cancelBubble" nodeType="interactiveSeq">
                <p:stCondLst>
                  <p:cond evt="onClick" delay="0">
                    <p:tgtEl>
                      <p:spTgt spid="52"/>
                    </p:tgtEl>
                  </p:cond>
                </p:stCondLst>
                <p:endSync evt="end" delay="0">
                  <p:rtn val="all"/>
                </p:endSync>
                <p:childTnLst>
                  <p:par>
                    <p:cTn id="72" fill="hold">
                      <p:stCondLst>
                        <p:cond delay="0"/>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fade">
                                      <p:cBhvr>
                                        <p:cTn id="76" dur="1000"/>
                                        <p:tgtEl>
                                          <p:spTgt spid="1026"/>
                                        </p:tgtEl>
                                      </p:cBhvr>
                                    </p:animEffect>
                                    <p:anim calcmode="lin" valueType="num">
                                      <p:cBhvr>
                                        <p:cTn id="77" dur="1000" fill="hold"/>
                                        <p:tgtEl>
                                          <p:spTgt spid="1026"/>
                                        </p:tgtEl>
                                        <p:attrNameLst>
                                          <p:attrName>ppt_x</p:attrName>
                                        </p:attrNameLst>
                                      </p:cBhvr>
                                      <p:tavLst>
                                        <p:tav tm="0">
                                          <p:val>
                                            <p:strVal val="#ppt_x"/>
                                          </p:val>
                                        </p:tav>
                                        <p:tav tm="100000">
                                          <p:val>
                                            <p:strVal val="#ppt_x"/>
                                          </p:val>
                                        </p:tav>
                                      </p:tavLst>
                                    </p:anim>
                                    <p:anim calcmode="lin" valueType="num">
                                      <p:cBhvr>
                                        <p:cTn id="7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3"/>
                                        </p:tgtEl>
                                        <p:attrNameLst>
                                          <p:attrName>ppt_x</p:attrName>
                                        </p:attrNameLst>
                                      </p:cBhvr>
                                      <p:tavLst>
                                        <p:tav tm="0">
                                          <p:val>
                                            <p:strVal val="ppt_x"/>
                                          </p:val>
                                        </p:tav>
                                        <p:tav tm="100000">
                                          <p:val>
                                            <p:strVal val="ppt_x"/>
                                          </p:val>
                                        </p:tav>
                                      </p:tavLst>
                                    </p:anim>
                                    <p:anim calcmode="lin" valueType="num">
                                      <p:cBhvr additive="base">
                                        <p:cTn id="84" dur="500"/>
                                        <p:tgtEl>
                                          <p:spTgt spid="3"/>
                                        </p:tgtEl>
                                        <p:attrNameLst>
                                          <p:attrName>ppt_y</p:attrName>
                                        </p:attrNameLst>
                                      </p:cBhvr>
                                      <p:tavLst>
                                        <p:tav tm="0">
                                          <p:val>
                                            <p:strVal val="ppt_y"/>
                                          </p:val>
                                        </p:tav>
                                        <p:tav tm="100000">
                                          <p:val>
                                            <p:strVal val="1+ppt_h/2"/>
                                          </p:val>
                                        </p:tav>
                                      </p:tavLst>
                                    </p:anim>
                                    <p:set>
                                      <p:cBhvr>
                                        <p:cTn id="8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6" restart="whenNotActive" fill="hold" evtFilter="cancelBubble" nodeType="interactiveSeq">
                <p:stCondLst>
                  <p:cond evt="onClick" delay="0">
                    <p:tgtEl>
                      <p:spTgt spid="11"/>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14"/>
                                        </p:tgtEl>
                                        <p:attrNameLst>
                                          <p:attrName>ppt_x</p:attrName>
                                        </p:attrNameLst>
                                      </p:cBhvr>
                                      <p:tavLst>
                                        <p:tav tm="0">
                                          <p:val>
                                            <p:strVal val="ppt_x"/>
                                          </p:val>
                                        </p:tav>
                                        <p:tav tm="100000">
                                          <p:val>
                                            <p:strVal val="ppt_x"/>
                                          </p:val>
                                        </p:tav>
                                      </p:tavLst>
                                    </p:anim>
                                    <p:anim calcmode="lin" valueType="num">
                                      <p:cBhvr additive="base">
                                        <p:cTn id="98" dur="500"/>
                                        <p:tgtEl>
                                          <p:spTgt spid="14"/>
                                        </p:tgtEl>
                                        <p:attrNameLst>
                                          <p:attrName>ppt_y</p:attrName>
                                        </p:attrNameLst>
                                      </p:cBhvr>
                                      <p:tavLst>
                                        <p:tav tm="0">
                                          <p:val>
                                            <p:strVal val="ppt_y"/>
                                          </p:val>
                                        </p:tav>
                                        <p:tav tm="100000">
                                          <p:val>
                                            <p:strVal val="1+ppt_h/2"/>
                                          </p:val>
                                        </p:tav>
                                      </p:tavLst>
                                    </p:anim>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17"/>
                                        </p:tgtEl>
                                        <p:attrNameLst>
                                          <p:attrName>ppt_x</p:attrName>
                                        </p:attrNameLst>
                                      </p:cBhvr>
                                      <p:tavLst>
                                        <p:tav tm="0">
                                          <p:val>
                                            <p:strVal val="ppt_x"/>
                                          </p:val>
                                        </p:tav>
                                        <p:tav tm="100000">
                                          <p:val>
                                            <p:strVal val="ppt_x"/>
                                          </p:val>
                                        </p:tav>
                                      </p:tavLst>
                                    </p:anim>
                                    <p:anim calcmode="lin" valueType="num">
                                      <p:cBhvr additive="base">
                                        <p:cTn id="105" dur="500"/>
                                        <p:tgtEl>
                                          <p:spTgt spid="17"/>
                                        </p:tgtEl>
                                        <p:attrNameLst>
                                          <p:attrName>ppt_y</p:attrName>
                                        </p:attrNameLst>
                                      </p:cBhvr>
                                      <p:tavLst>
                                        <p:tav tm="0">
                                          <p:val>
                                            <p:strVal val="ppt_y"/>
                                          </p:val>
                                        </p:tav>
                                        <p:tav tm="100000">
                                          <p:val>
                                            <p:strVal val="1+ppt_h/2"/>
                                          </p:val>
                                        </p:tav>
                                      </p:tavLst>
                                    </p:anim>
                                    <p:set>
                                      <p:cBhvr>
                                        <p:cTn id="10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2" presetClass="exit" presetSubtype="4" fill="hold" nodeType="clickEffect">
                                  <p:stCondLst>
                                    <p:cond delay="0"/>
                                  </p:stCondLst>
                                  <p:childTnLst>
                                    <p:anim calcmode="lin" valueType="num">
                                      <p:cBhvr additive="base">
                                        <p:cTn id="111" dur="500"/>
                                        <p:tgtEl>
                                          <p:spTgt spid="20"/>
                                        </p:tgtEl>
                                        <p:attrNameLst>
                                          <p:attrName>ppt_x</p:attrName>
                                        </p:attrNameLst>
                                      </p:cBhvr>
                                      <p:tavLst>
                                        <p:tav tm="0">
                                          <p:val>
                                            <p:strVal val="ppt_x"/>
                                          </p:val>
                                        </p:tav>
                                        <p:tav tm="100000">
                                          <p:val>
                                            <p:strVal val="ppt_x"/>
                                          </p:val>
                                        </p:tav>
                                      </p:tavLst>
                                    </p:anim>
                                    <p:anim calcmode="lin" valueType="num">
                                      <p:cBhvr additive="base">
                                        <p:cTn id="112" dur="500"/>
                                        <p:tgtEl>
                                          <p:spTgt spid="20"/>
                                        </p:tgtEl>
                                        <p:attrNameLst>
                                          <p:attrName>ppt_y</p:attrName>
                                        </p:attrNameLst>
                                      </p:cBhvr>
                                      <p:tavLst>
                                        <p:tav tm="0">
                                          <p:val>
                                            <p:strVal val="ppt_y"/>
                                          </p:val>
                                        </p:tav>
                                        <p:tav tm="100000">
                                          <p:val>
                                            <p:strVal val="1+ppt_h/2"/>
                                          </p:val>
                                        </p:tav>
                                      </p:tavLst>
                                    </p:anim>
                                    <p:set>
                                      <p:cBhvr>
                                        <p:cTn id="1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4" restart="whenNotActive" fill="hold" evtFilter="cancelBubble" nodeType="interactiveSeq">
                <p:stCondLst>
                  <p:cond evt="onClick" delay="0">
                    <p:tgtEl>
                      <p:spTgt spid="23"/>
                    </p:tgtEl>
                  </p:cond>
                </p:stCondLst>
                <p:endSync evt="end" delay="0">
                  <p:rtn val="all"/>
                </p:endSync>
                <p:childTnLst>
                  <p:par>
                    <p:cTn id="115" fill="hold">
                      <p:stCondLst>
                        <p:cond delay="0"/>
                      </p:stCondLst>
                      <p:childTnLst>
                        <p:par>
                          <p:cTn id="116" fill="hold">
                            <p:stCondLst>
                              <p:cond delay="0"/>
                            </p:stCondLst>
                            <p:childTnLst>
                              <p:par>
                                <p:cTn id="117" presetID="2" presetClass="exit" presetSubtype="4" fill="hold" nodeType="clickEffect">
                                  <p:stCondLst>
                                    <p:cond delay="0"/>
                                  </p:stCondLst>
                                  <p:childTnLst>
                                    <p:anim calcmode="lin" valueType="num">
                                      <p:cBhvr additive="base">
                                        <p:cTn id="118" dur="500"/>
                                        <p:tgtEl>
                                          <p:spTgt spid="23"/>
                                        </p:tgtEl>
                                        <p:attrNameLst>
                                          <p:attrName>ppt_x</p:attrName>
                                        </p:attrNameLst>
                                      </p:cBhvr>
                                      <p:tavLst>
                                        <p:tav tm="0">
                                          <p:val>
                                            <p:strVal val="ppt_x"/>
                                          </p:val>
                                        </p:tav>
                                        <p:tav tm="100000">
                                          <p:val>
                                            <p:strVal val="ppt_x"/>
                                          </p:val>
                                        </p:tav>
                                      </p:tavLst>
                                    </p:anim>
                                    <p:anim calcmode="lin" valueType="num">
                                      <p:cBhvr additive="base">
                                        <p:cTn id="119" dur="500"/>
                                        <p:tgtEl>
                                          <p:spTgt spid="23"/>
                                        </p:tgtEl>
                                        <p:attrNameLst>
                                          <p:attrName>ppt_y</p:attrName>
                                        </p:attrNameLst>
                                      </p:cBhvr>
                                      <p:tavLst>
                                        <p:tav tm="0">
                                          <p:val>
                                            <p:strVal val="ppt_y"/>
                                          </p:val>
                                        </p:tav>
                                        <p:tav tm="100000">
                                          <p:val>
                                            <p:strVal val="1+ppt_h/2"/>
                                          </p:val>
                                        </p:tav>
                                      </p:tavLst>
                                    </p:anim>
                                    <p:set>
                                      <p:cBhvr>
                                        <p:cTn id="12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4" fill="hold" nodeType="clickEffect">
                                  <p:stCondLst>
                                    <p:cond delay="0"/>
                                  </p:stCondLst>
                                  <p:childTnLst>
                                    <p:anim calcmode="lin" valueType="num">
                                      <p:cBhvr additive="base">
                                        <p:cTn id="125" dur="500"/>
                                        <p:tgtEl>
                                          <p:spTgt spid="38"/>
                                        </p:tgtEl>
                                        <p:attrNameLst>
                                          <p:attrName>ppt_x</p:attrName>
                                        </p:attrNameLst>
                                      </p:cBhvr>
                                      <p:tavLst>
                                        <p:tav tm="0">
                                          <p:val>
                                            <p:strVal val="ppt_x"/>
                                          </p:val>
                                        </p:tav>
                                        <p:tav tm="100000">
                                          <p:val>
                                            <p:strVal val="ppt_x"/>
                                          </p:val>
                                        </p:tav>
                                      </p:tavLst>
                                    </p:anim>
                                    <p:anim calcmode="lin" valueType="num">
                                      <p:cBhvr additive="base">
                                        <p:cTn id="126" dur="500"/>
                                        <p:tgtEl>
                                          <p:spTgt spid="38"/>
                                        </p:tgtEl>
                                        <p:attrNameLst>
                                          <p:attrName>ppt_y</p:attrName>
                                        </p:attrNameLst>
                                      </p:cBhvr>
                                      <p:tavLst>
                                        <p:tav tm="0">
                                          <p:val>
                                            <p:strVal val="ppt_y"/>
                                          </p:val>
                                        </p:tav>
                                        <p:tav tm="100000">
                                          <p:val>
                                            <p:strVal val="1+ppt_h/2"/>
                                          </p:val>
                                        </p:tav>
                                      </p:tavLst>
                                    </p:anim>
                                    <p:set>
                                      <p:cBhvr>
                                        <p:cTn id="12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8" restart="whenNotActive" fill="hold" evtFilter="cancelBubble" nodeType="interactiveSeq">
                <p:stCondLst>
                  <p:cond evt="onClick" delay="0">
                    <p:tgtEl>
                      <p:spTgt spid="34"/>
                    </p:tgtEl>
                  </p:cond>
                </p:stCondLst>
                <p:endSync evt="end" delay="0">
                  <p:rtn val="all"/>
                </p:endSync>
                <p:childTnLst>
                  <p:par>
                    <p:cTn id="129" fill="hold">
                      <p:stCondLst>
                        <p:cond delay="0"/>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34"/>
                                        </p:tgtEl>
                                        <p:attrNameLst>
                                          <p:attrName>ppt_x</p:attrName>
                                        </p:attrNameLst>
                                      </p:cBhvr>
                                      <p:tavLst>
                                        <p:tav tm="0">
                                          <p:val>
                                            <p:strVal val="ppt_x"/>
                                          </p:val>
                                        </p:tav>
                                        <p:tav tm="100000">
                                          <p:val>
                                            <p:strVal val="ppt_x"/>
                                          </p:val>
                                        </p:tav>
                                      </p:tavLst>
                                    </p:anim>
                                    <p:anim calcmode="lin" valueType="num">
                                      <p:cBhvr additive="base">
                                        <p:cTn id="133" dur="500"/>
                                        <p:tgtEl>
                                          <p:spTgt spid="34"/>
                                        </p:tgtEl>
                                        <p:attrNameLst>
                                          <p:attrName>ppt_y</p:attrName>
                                        </p:attrNameLst>
                                      </p:cBhvr>
                                      <p:tavLst>
                                        <p:tav tm="0">
                                          <p:val>
                                            <p:strVal val="ppt_y"/>
                                          </p:val>
                                        </p:tav>
                                        <p:tav tm="100000">
                                          <p:val>
                                            <p:strVal val="1+ppt_h/2"/>
                                          </p:val>
                                        </p:tav>
                                      </p:tavLst>
                                    </p:anim>
                                    <p:set>
                                      <p:cBhvr>
                                        <p:cTn id="13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16" grpId="0"/>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033585" y="1643523"/>
            <a:ext cx="702074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Bạn nhỏ trong bài hát mơ ước làm nghề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489410"/>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3172418" y="2443693"/>
            <a:ext cx="607893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Em muốn làm nghề gì sau này?</a:t>
            </a:r>
            <a:r>
              <a:rPr lang="en-US" altLang="zh-CN" sz="2400">
                <a:solidFill>
                  <a:srgbClr val="002060"/>
                </a:solidFill>
                <a:latin typeface="Roboto" panose="02000000000000000000" pitchFamily="2" charset="0"/>
                <a:ea typeface="Roboto" panose="02000000000000000000" pitchFamily="2" charset="0"/>
              </a:rPr>
              <a:t> Vì sao?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16" y="3243863"/>
            <a:ext cx="5106113" cy="3221483"/>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67193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150902" y="489410"/>
            <a:ext cx="661704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HÁT VÀ VẬN ĐỘNG THEO NHẠC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2209609" y="1236178"/>
            <a:ext cx="8499628"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Để tìm hiểu thêm về một số công việc, nghề nghiệp, chúng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mình cùng làm sổ tay thông tin công việc, nghề nghiệp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2138" y="3499039"/>
            <a:ext cx="2008488" cy="28521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491" y="2229168"/>
            <a:ext cx="4686292" cy="4257014"/>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245051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6315" y="4249048"/>
            <a:ext cx="1613580" cy="2291362"/>
          </a:xfrm>
          <a:prstGeom prst="rect">
            <a:avLst/>
          </a:prstGeom>
        </p:spPr>
      </p:pic>
      <p:sp>
        <p:nvSpPr>
          <p:cNvPr id="5" name="TextBox 4"/>
          <p:cNvSpPr txBox="1"/>
          <p:nvPr/>
        </p:nvSpPr>
        <p:spPr>
          <a:xfrm>
            <a:off x="2476443" y="319148"/>
            <a:ext cx="760387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CỦA NGƯỜI THÂN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13"/>
            <a:ext cx="1563329" cy="1143376"/>
          </a:xfrm>
          <a:prstGeom prst="rect">
            <a:avLst/>
          </a:prstGeom>
          <a:ln>
            <a:noFill/>
          </a:ln>
        </p:spPr>
      </p:pic>
      <p:pic>
        <p:nvPicPr>
          <p:cNvPr id="7" name="Picture 6"/>
          <p:cNvPicPr>
            <a:picLocks noChangeAspect="1"/>
          </p:cNvPicPr>
          <p:nvPr/>
        </p:nvPicPr>
        <p:blipFill>
          <a:blip r:embed="rId5"/>
          <a:stretch>
            <a:fillRect/>
          </a:stretch>
        </p:blipFill>
        <p:spPr>
          <a:xfrm>
            <a:off x="2181474" y="1474113"/>
            <a:ext cx="7563341" cy="4562893"/>
          </a:xfrm>
          <a:prstGeom prst="rect">
            <a:avLst/>
          </a:prstGeom>
        </p:spPr>
      </p:pic>
    </p:spTree>
    <p:extLst>
      <p:ext uri="{BB962C8B-B14F-4D97-AF65-F5344CB8AC3E}">
        <p14:creationId xmlns:p14="http://schemas.microsoft.com/office/powerpoint/2010/main" val="57008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413" y="3165552"/>
            <a:ext cx="2008488" cy="2852149"/>
          </a:xfrm>
          <a:prstGeom prst="rect">
            <a:avLst/>
          </a:prstGeom>
        </p:spPr>
      </p:pic>
      <p:sp>
        <p:nvSpPr>
          <p:cNvPr id="116" name="TextBox 115"/>
          <p:cNvSpPr txBox="1"/>
          <p:nvPr/>
        </p:nvSpPr>
        <p:spPr>
          <a:xfrm>
            <a:off x="4790609" y="1109748"/>
            <a:ext cx="7013142" cy="830997"/>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Xoay vòng quay nghề nghiệp, mũi tên dừng ở hình ảnh nào thì nêu tên và ý nghĩa của nghề nghiệp đó</a:t>
            </a:r>
          </a:p>
        </p:txBody>
      </p:sp>
      <p:sp>
        <p:nvSpPr>
          <p:cNvPr id="117" name="TextBox 116"/>
          <p:cNvSpPr txBox="1"/>
          <p:nvPr/>
        </p:nvSpPr>
        <p:spPr>
          <a:xfrm>
            <a:off x="3030379" y="463642"/>
            <a:ext cx="7603872"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“VÒNG QUAY NGHỀ NGHIỆP”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9" name="Group 8"/>
          <p:cNvGrpSpPr/>
          <p:nvPr/>
        </p:nvGrpSpPr>
        <p:grpSpPr>
          <a:xfrm>
            <a:off x="1025246" y="1634919"/>
            <a:ext cx="4367604" cy="4367604"/>
            <a:chOff x="1226372" y="2194560"/>
            <a:chExt cx="4367604" cy="4367604"/>
          </a:xfrm>
        </p:grpSpPr>
        <p:grpSp>
          <p:nvGrpSpPr>
            <p:cNvPr id="118" name="Group 117"/>
            <p:cNvGrpSpPr/>
            <p:nvPr/>
          </p:nvGrpSpPr>
          <p:grpSpPr>
            <a:xfrm>
              <a:off x="2663420" y="5284410"/>
              <a:ext cx="1920537" cy="733291"/>
              <a:chOff x="9823678" y="2616146"/>
              <a:chExt cx="1920537" cy="733291"/>
            </a:xfrm>
          </p:grpSpPr>
          <p:sp>
            <p:nvSpPr>
              <p:cNvPr id="119" name="Rounded Rectangle 118"/>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TextBox 119"/>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7" name="Oval 6"/>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7" idx="2"/>
              <a:endCxn id="7"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7" idx="0"/>
              <a:endCxn id="7"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 idx="1"/>
              <a:endCxn id="7"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 idx="7"/>
              <a:endCxn id="7"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31"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rot="8380218">
            <a:off x="1007299" y="1650097"/>
            <a:ext cx="4367604" cy="4367604"/>
            <a:chOff x="1226372" y="2194560"/>
            <a:chExt cx="4367604" cy="4367604"/>
          </a:xfrm>
        </p:grpSpPr>
        <p:grpSp>
          <p:nvGrpSpPr>
            <p:cNvPr id="38" name="Group 37"/>
            <p:cNvGrpSpPr/>
            <p:nvPr/>
          </p:nvGrpSpPr>
          <p:grpSpPr>
            <a:xfrm>
              <a:off x="2663420" y="5284410"/>
              <a:ext cx="1920537" cy="733291"/>
              <a:chOff x="9823678" y="2616146"/>
              <a:chExt cx="1920537" cy="733291"/>
            </a:xfrm>
          </p:grpSpPr>
          <p:sp>
            <p:nvSpPr>
              <p:cNvPr id="53" name="Rounded Rectangle 52"/>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39" name="Oval 38"/>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2"/>
              <a:endCxn id="39"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0"/>
              <a:endCxn id="39"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9" idx="1"/>
              <a:endCxn id="39"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7"/>
              <a:endCxn id="39"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44"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rot="16654565">
            <a:off x="1025246" y="1634919"/>
            <a:ext cx="4367604" cy="4367604"/>
            <a:chOff x="1226372" y="2194560"/>
            <a:chExt cx="4367604" cy="4367604"/>
          </a:xfrm>
        </p:grpSpPr>
        <p:grpSp>
          <p:nvGrpSpPr>
            <p:cNvPr id="56" name="Group 55"/>
            <p:cNvGrpSpPr/>
            <p:nvPr/>
          </p:nvGrpSpPr>
          <p:grpSpPr>
            <a:xfrm>
              <a:off x="2663420" y="5284410"/>
              <a:ext cx="1920537" cy="733291"/>
              <a:chOff x="9823678" y="2616146"/>
              <a:chExt cx="1920537" cy="733291"/>
            </a:xfrm>
          </p:grpSpPr>
          <p:sp>
            <p:nvSpPr>
              <p:cNvPr id="71" name="Rounded Rectangle 70"/>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57" name="Oval 56"/>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a:stCxn id="57" idx="2"/>
              <a:endCxn id="57"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7" idx="0"/>
              <a:endCxn id="57"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7" idx="1"/>
              <a:endCxn id="57"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7" idx="7"/>
              <a:endCxn id="57"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62"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3337768">
            <a:off x="978058" y="1650097"/>
            <a:ext cx="4367604" cy="4367604"/>
            <a:chOff x="1226372" y="2194560"/>
            <a:chExt cx="4367604" cy="4367604"/>
          </a:xfrm>
        </p:grpSpPr>
        <p:grpSp>
          <p:nvGrpSpPr>
            <p:cNvPr id="74" name="Group 73"/>
            <p:cNvGrpSpPr/>
            <p:nvPr/>
          </p:nvGrpSpPr>
          <p:grpSpPr>
            <a:xfrm>
              <a:off x="2663420" y="5284410"/>
              <a:ext cx="1920537" cy="733291"/>
              <a:chOff x="9823678" y="2616146"/>
              <a:chExt cx="1920537" cy="733291"/>
            </a:xfrm>
          </p:grpSpPr>
          <p:sp>
            <p:nvSpPr>
              <p:cNvPr id="89" name="Rounded Rectangle 88"/>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75" name="Oval 74"/>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stCxn id="75" idx="2"/>
              <a:endCxn id="75"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5" idx="0"/>
              <a:endCxn id="75"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5" idx="1"/>
              <a:endCxn id="75"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5" idx="7"/>
              <a:endCxn id="75"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80"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rot="11507858">
            <a:off x="1025246" y="1634919"/>
            <a:ext cx="4367604" cy="4367604"/>
            <a:chOff x="1226372" y="2194560"/>
            <a:chExt cx="4367604" cy="4367604"/>
          </a:xfrm>
        </p:grpSpPr>
        <p:grpSp>
          <p:nvGrpSpPr>
            <p:cNvPr id="92" name="Group 91"/>
            <p:cNvGrpSpPr/>
            <p:nvPr/>
          </p:nvGrpSpPr>
          <p:grpSpPr>
            <a:xfrm>
              <a:off x="2663420" y="5284410"/>
              <a:ext cx="1920537" cy="733291"/>
              <a:chOff x="9823678" y="2616146"/>
              <a:chExt cx="1920537" cy="733291"/>
            </a:xfrm>
          </p:grpSpPr>
          <p:sp>
            <p:nvSpPr>
              <p:cNvPr id="112" name="Rounded Rectangle 111"/>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extBox 112"/>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93" name="Oval 92"/>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stCxn id="93" idx="2"/>
              <a:endCxn id="93"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3" idx="0"/>
              <a:endCxn id="93"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93" idx="1"/>
              <a:endCxn id="93"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3" idx="7"/>
              <a:endCxn id="93"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rot="19697129">
            <a:off x="1015878" y="1639799"/>
            <a:ext cx="4367604" cy="4367604"/>
            <a:chOff x="1226372" y="2194560"/>
            <a:chExt cx="4367604" cy="4367604"/>
          </a:xfrm>
        </p:grpSpPr>
        <p:grpSp>
          <p:nvGrpSpPr>
            <p:cNvPr id="115" name="Group 114"/>
            <p:cNvGrpSpPr/>
            <p:nvPr/>
          </p:nvGrpSpPr>
          <p:grpSpPr>
            <a:xfrm>
              <a:off x="2663420" y="5284410"/>
              <a:ext cx="1920537" cy="733291"/>
              <a:chOff x="9823678" y="2616146"/>
              <a:chExt cx="1920537" cy="733291"/>
            </a:xfrm>
          </p:grpSpPr>
          <p:sp>
            <p:nvSpPr>
              <p:cNvPr id="135" name="Rounded Rectangle 134"/>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121" name="Oval 120"/>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p:cNvCxnSpPr>
              <a:stCxn id="121" idx="2"/>
              <a:endCxn id="121"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21" idx="0"/>
              <a:endCxn id="121"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21" idx="1"/>
              <a:endCxn id="121"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21" idx="7"/>
              <a:endCxn id="121"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126"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rot="6208618">
            <a:off x="1025246" y="1634919"/>
            <a:ext cx="4367604" cy="4367604"/>
            <a:chOff x="1226372" y="2194560"/>
            <a:chExt cx="4367604" cy="4367604"/>
          </a:xfrm>
        </p:grpSpPr>
        <p:grpSp>
          <p:nvGrpSpPr>
            <p:cNvPr id="138" name="Group 137"/>
            <p:cNvGrpSpPr/>
            <p:nvPr/>
          </p:nvGrpSpPr>
          <p:grpSpPr>
            <a:xfrm>
              <a:off x="2663420" y="5284410"/>
              <a:ext cx="1920537" cy="733291"/>
              <a:chOff x="9823678" y="2616146"/>
              <a:chExt cx="1920537" cy="733291"/>
            </a:xfrm>
          </p:grpSpPr>
          <p:sp>
            <p:nvSpPr>
              <p:cNvPr id="153" name="Rounded Rectangle 152"/>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TextBox 153"/>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139" name="Oval 138"/>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p:cNvCxnSpPr>
              <a:stCxn id="139" idx="2"/>
              <a:endCxn id="139"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139" idx="0"/>
              <a:endCxn id="139"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139" idx="1"/>
              <a:endCxn id="139"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39" idx="7"/>
              <a:endCxn id="139"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144"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rot="14450926">
            <a:off x="1015248" y="1629894"/>
            <a:ext cx="4367604" cy="4367604"/>
            <a:chOff x="1226372" y="2194560"/>
            <a:chExt cx="4367604" cy="4367604"/>
          </a:xfrm>
        </p:grpSpPr>
        <p:grpSp>
          <p:nvGrpSpPr>
            <p:cNvPr id="156" name="Group 155"/>
            <p:cNvGrpSpPr/>
            <p:nvPr/>
          </p:nvGrpSpPr>
          <p:grpSpPr>
            <a:xfrm>
              <a:off x="2663420" y="5284410"/>
              <a:ext cx="1920537" cy="733291"/>
              <a:chOff x="9823678" y="2616146"/>
              <a:chExt cx="1920537" cy="733291"/>
            </a:xfrm>
          </p:grpSpPr>
          <p:sp>
            <p:nvSpPr>
              <p:cNvPr id="171" name="Rounded Rectangle 170"/>
              <p:cNvSpPr/>
              <p:nvPr/>
            </p:nvSpPr>
            <p:spPr>
              <a:xfrm>
                <a:off x="9823678" y="2616146"/>
                <a:ext cx="1920537" cy="73329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p:cNvSpPr txBox="1"/>
              <p:nvPr/>
            </p:nvSpPr>
            <p:spPr>
              <a:xfrm>
                <a:off x="9983876" y="2721182"/>
                <a:ext cx="1600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ĐÁP ÁN</a:t>
                </a:r>
                <a:endParaRPr kumimoji="0" lang="en-US" altLang="zh-CN" sz="28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p:txBody>
          </p:sp>
        </p:grpSp>
        <p:sp>
          <p:nvSpPr>
            <p:cNvPr id="157" name="Oval 156"/>
            <p:cNvSpPr/>
            <p:nvPr/>
          </p:nvSpPr>
          <p:spPr>
            <a:xfrm>
              <a:off x="1226372" y="2194560"/>
              <a:ext cx="4367604" cy="4367604"/>
            </a:xfrm>
            <a:prstGeom prst="ellipse">
              <a:avLst/>
            </a:prstGeom>
            <a:solidFill>
              <a:srgbClr val="55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p:cNvCxnSpPr>
              <a:stCxn id="157" idx="2"/>
              <a:endCxn id="157" idx="6"/>
            </p:cNvCxnSpPr>
            <p:nvPr/>
          </p:nvCxnSpPr>
          <p:spPr>
            <a:xfrm>
              <a:off x="1226372" y="4378362"/>
              <a:ext cx="4367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57" idx="0"/>
              <a:endCxn id="157" idx="4"/>
            </p:cNvCxnSpPr>
            <p:nvPr/>
          </p:nvCxnSpPr>
          <p:spPr>
            <a:xfrm>
              <a:off x="3410174" y="2194560"/>
              <a:ext cx="0" cy="436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57" idx="1"/>
              <a:endCxn id="157" idx="5"/>
            </p:cNvCxnSpPr>
            <p:nvPr/>
          </p:nvCxnSpPr>
          <p:spPr>
            <a:xfrm>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57" idx="7"/>
              <a:endCxn id="157" idx="3"/>
            </p:cNvCxnSpPr>
            <p:nvPr/>
          </p:nvCxnSpPr>
          <p:spPr>
            <a:xfrm flipH="1">
              <a:off x="1865993" y="2834181"/>
              <a:ext cx="3088362" cy="3088362"/>
            </a:xfrm>
            <a:prstGeom prst="line">
              <a:avLst/>
            </a:prstGeom>
          </p:spPr>
          <p:style>
            <a:lnRef idx="1">
              <a:schemeClr val="accent1"/>
            </a:lnRef>
            <a:fillRef idx="0">
              <a:schemeClr val="accent1"/>
            </a:fillRef>
            <a:effectRef idx="0">
              <a:schemeClr val="accent1"/>
            </a:effectRef>
            <a:fontRef idx="minor">
              <a:schemeClr val="tx1"/>
            </a:fontRef>
          </p:style>
        </p:cxnSp>
        <p:sp>
          <p:nvSpPr>
            <p:cNvPr id="162" name="Flowchart: Merge 30"/>
            <p:cNvSpPr/>
            <p:nvPr/>
          </p:nvSpPr>
          <p:spPr>
            <a:xfrm rot="1602103">
              <a:off x="3240503" y="2370031"/>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lowchart: Merge 30"/>
            <p:cNvSpPr/>
            <p:nvPr/>
          </p:nvSpPr>
          <p:spPr>
            <a:xfrm rot="4245068">
              <a:off x="3962711" y="3026710"/>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Merge 30"/>
            <p:cNvSpPr/>
            <p:nvPr/>
          </p:nvSpPr>
          <p:spPr>
            <a:xfrm rot="6845973">
              <a:off x="3987497" y="399996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Merge 30"/>
            <p:cNvSpPr/>
            <p:nvPr/>
          </p:nvSpPr>
          <p:spPr>
            <a:xfrm rot="9391518">
              <a:off x="3321032" y="474245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Merge 30"/>
            <p:cNvSpPr/>
            <p:nvPr/>
          </p:nvSpPr>
          <p:spPr>
            <a:xfrm rot="12162799">
              <a:off x="2326694" y="4748696"/>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Merge 30"/>
            <p:cNvSpPr/>
            <p:nvPr/>
          </p:nvSpPr>
          <p:spPr>
            <a:xfrm rot="14843425">
              <a:off x="1621491" y="4069118"/>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Merge 30"/>
            <p:cNvSpPr/>
            <p:nvPr/>
          </p:nvSpPr>
          <p:spPr>
            <a:xfrm rot="17616199">
              <a:off x="1579807" y="3078494"/>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Merge 30"/>
            <p:cNvSpPr/>
            <p:nvPr/>
          </p:nvSpPr>
          <p:spPr>
            <a:xfrm rot="20379671">
              <a:off x="2292310" y="2390537"/>
              <a:ext cx="1248494" cy="167502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108"/>
                <a:gd name="connsiteY0" fmla="*/ 1250 h 11250"/>
                <a:gd name="connsiteX1" fmla="*/ 10000 w 10108"/>
                <a:gd name="connsiteY1" fmla="*/ 1250 h 11250"/>
                <a:gd name="connsiteX2" fmla="*/ 5000 w 10108"/>
                <a:gd name="connsiteY2" fmla="*/ 11250 h 11250"/>
                <a:gd name="connsiteX3" fmla="*/ 0 w 10108"/>
                <a:gd name="connsiteY3" fmla="*/ 1250 h 11250"/>
                <a:gd name="connsiteX0" fmla="*/ 108 w 10216"/>
                <a:gd name="connsiteY0" fmla="*/ 1250 h 11250"/>
                <a:gd name="connsiteX1" fmla="*/ 10108 w 10216"/>
                <a:gd name="connsiteY1" fmla="*/ 1250 h 11250"/>
                <a:gd name="connsiteX2" fmla="*/ 5108 w 10216"/>
                <a:gd name="connsiteY2" fmla="*/ 11250 h 11250"/>
                <a:gd name="connsiteX3" fmla="*/ 108 w 10216"/>
                <a:gd name="connsiteY3" fmla="*/ 1250 h 11250"/>
                <a:gd name="connsiteX0" fmla="*/ 108 w 10216"/>
                <a:gd name="connsiteY0" fmla="*/ 1250 h 11845"/>
                <a:gd name="connsiteX1" fmla="*/ 10108 w 10216"/>
                <a:gd name="connsiteY1" fmla="*/ 1250 h 11845"/>
                <a:gd name="connsiteX2" fmla="*/ 5108 w 10216"/>
                <a:gd name="connsiteY2" fmla="*/ 11250 h 11845"/>
                <a:gd name="connsiteX3" fmla="*/ 108 w 10216"/>
                <a:gd name="connsiteY3" fmla="*/ 1250 h 11845"/>
                <a:gd name="connsiteX0" fmla="*/ 115 w 10230"/>
                <a:gd name="connsiteY0" fmla="*/ 1250 h 11712"/>
                <a:gd name="connsiteX1" fmla="*/ 10115 w 10230"/>
                <a:gd name="connsiteY1" fmla="*/ 1250 h 11712"/>
                <a:gd name="connsiteX2" fmla="*/ 5115 w 10230"/>
                <a:gd name="connsiteY2" fmla="*/ 11250 h 11712"/>
                <a:gd name="connsiteX3" fmla="*/ 115 w 10230"/>
                <a:gd name="connsiteY3" fmla="*/ 1250 h 11712"/>
                <a:gd name="connsiteX0" fmla="*/ 115 w 10230"/>
                <a:gd name="connsiteY0" fmla="*/ 1250 h 11589"/>
                <a:gd name="connsiteX1" fmla="*/ 10115 w 10230"/>
                <a:gd name="connsiteY1" fmla="*/ 1250 h 11589"/>
                <a:gd name="connsiteX2" fmla="*/ 5115 w 10230"/>
                <a:gd name="connsiteY2" fmla="*/ 11250 h 11589"/>
                <a:gd name="connsiteX3" fmla="*/ 115 w 10230"/>
                <a:gd name="connsiteY3" fmla="*/ 1250 h 11589"/>
                <a:gd name="connsiteX0" fmla="*/ 143 w 10235"/>
                <a:gd name="connsiteY0" fmla="*/ 1270 h 11767"/>
                <a:gd name="connsiteX1" fmla="*/ 10143 w 10235"/>
                <a:gd name="connsiteY1" fmla="*/ 1270 h 11767"/>
                <a:gd name="connsiteX2" fmla="*/ 4742 w 10235"/>
                <a:gd name="connsiteY2" fmla="*/ 11431 h 11767"/>
                <a:gd name="connsiteX3" fmla="*/ 143 w 10235"/>
                <a:gd name="connsiteY3" fmla="*/ 1270 h 11767"/>
              </a:gdLst>
              <a:ahLst/>
              <a:cxnLst>
                <a:cxn ang="0">
                  <a:pos x="connsiteX0" y="connsiteY0"/>
                </a:cxn>
                <a:cxn ang="0">
                  <a:pos x="connsiteX1" y="connsiteY1"/>
                </a:cxn>
                <a:cxn ang="0">
                  <a:pos x="connsiteX2" y="connsiteY2"/>
                </a:cxn>
                <a:cxn ang="0">
                  <a:pos x="connsiteX3" y="connsiteY3"/>
                </a:cxn>
              </a:cxnLst>
              <a:rect l="l" t="t" r="r" b="b"/>
              <a:pathLst>
                <a:path w="10235" h="11767">
                  <a:moveTo>
                    <a:pt x="143" y="1270"/>
                  </a:moveTo>
                  <a:cubicBezTo>
                    <a:pt x="1043" y="-424"/>
                    <a:pt x="9377" y="-424"/>
                    <a:pt x="10143" y="1270"/>
                  </a:cubicBezTo>
                  <a:cubicBezTo>
                    <a:pt x="10910" y="2964"/>
                    <a:pt x="6695" y="13796"/>
                    <a:pt x="4742" y="11431"/>
                  </a:cubicBezTo>
                  <a:cubicBezTo>
                    <a:pt x="2789" y="9066"/>
                    <a:pt x="-757" y="2964"/>
                    <a:pt x="143" y="1270"/>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754757" y="3744605"/>
              <a:ext cx="1234604" cy="1234604"/>
            </a:xfrm>
            <a:prstGeom prst="ellipse">
              <a:avLst/>
            </a:prstGeom>
            <a:solidFill>
              <a:srgbClr val="3CAB89"/>
            </a:solidFill>
            <a:ln w="57150">
              <a:solidFill>
                <a:srgbClr val="55C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830801">
            <a:off x="3128433" y="2838399"/>
            <a:ext cx="455473" cy="1155678"/>
            <a:chOff x="3816721" y="2617472"/>
            <a:chExt cx="455473" cy="1155678"/>
          </a:xfrm>
        </p:grpSpPr>
        <p:sp>
          <p:nvSpPr>
            <p:cNvPr id="10" name="Up Arrow 9"/>
            <p:cNvSpPr/>
            <p:nvPr/>
          </p:nvSpPr>
          <p:spPr>
            <a:xfrm>
              <a:off x="3942862" y="2617472"/>
              <a:ext cx="207273" cy="1018713"/>
            </a:xfrm>
            <a:prstGeom prst="upArrow">
              <a:avLst>
                <a:gd name="adj1" fmla="val 50000"/>
                <a:gd name="adj2" fmla="val 984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16721" y="3317677"/>
              <a:ext cx="455473" cy="4554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TextBox 172"/>
          <p:cNvSpPr txBox="1"/>
          <p:nvPr/>
        </p:nvSpPr>
        <p:spPr>
          <a:xfrm>
            <a:off x="5688148" y="2624370"/>
            <a:ext cx="4422604" cy="1569660"/>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Công nhân vệ sinh môi trường </a:t>
            </a:r>
            <a:r>
              <a:rPr lang="en-US" altLang="zh-CN" sz="2400">
                <a:solidFill>
                  <a:srgbClr val="002060"/>
                </a:solidFill>
                <a:latin typeface="Roboto" panose="02000000000000000000" pitchFamily="2" charset="0"/>
                <a:ea typeface="Roboto" panose="02000000000000000000" pitchFamily="2" charset="0"/>
              </a:rPr>
              <a:t>thực hiện dọn dẹp vệ sinh, thu gom rác thải ở từng khu vực theo giờ giấc quy định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4" name="TextBox 173"/>
          <p:cNvSpPr txBox="1"/>
          <p:nvPr/>
        </p:nvSpPr>
        <p:spPr>
          <a:xfrm>
            <a:off x="5689938" y="2634102"/>
            <a:ext cx="4422604" cy="1938992"/>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Nhiếp ảnh gia </a:t>
            </a:r>
            <a:r>
              <a:rPr lang="vi-VN" altLang="zh-CN" sz="2400">
                <a:solidFill>
                  <a:srgbClr val="002060"/>
                </a:solidFill>
                <a:latin typeface="Roboto" panose="02000000000000000000" pitchFamily="2" charset="0"/>
                <a:ea typeface="Roboto" panose="02000000000000000000" pitchFamily="2" charset="0"/>
              </a:rPr>
              <a:t>là những người chụp ảnh chuyên nghiệp</a:t>
            </a:r>
            <a:r>
              <a:rPr lang="en-US" altLang="zh-CN" sz="2400">
                <a:solidFill>
                  <a:srgbClr val="002060"/>
                </a:solidFill>
                <a:latin typeface="Roboto" panose="02000000000000000000" pitchFamily="2" charset="0"/>
                <a:ea typeface="Roboto" panose="02000000000000000000" pitchFamily="2" charset="0"/>
              </a:rPr>
              <a:t>, họ</a:t>
            </a:r>
            <a:r>
              <a:rPr lang="vi-VN" altLang="zh-CN" sz="2400">
                <a:solidFill>
                  <a:srgbClr val="002060"/>
                </a:solidFill>
                <a:latin typeface="Roboto" panose="02000000000000000000" pitchFamily="2" charset="0"/>
                <a:ea typeface="Roboto" panose="02000000000000000000" pitchFamily="2" charset="0"/>
              </a:rPr>
              <a:t> tìm kiếm và ghi lại những cảm xúc tuyệt vời của con người, động vật và thế giới quan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5" name="TextBox 174"/>
          <p:cNvSpPr txBox="1"/>
          <p:nvPr/>
        </p:nvSpPr>
        <p:spPr>
          <a:xfrm>
            <a:off x="5688148" y="2615636"/>
            <a:ext cx="4422604" cy="1938992"/>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Bác sĩ </a:t>
            </a:r>
            <a:r>
              <a:rPr lang="vi-VN" altLang="zh-CN" sz="2400">
                <a:solidFill>
                  <a:srgbClr val="002060"/>
                </a:solidFill>
                <a:latin typeface="Roboto" panose="02000000000000000000" pitchFamily="2" charset="0"/>
                <a:ea typeface="Roboto" panose="02000000000000000000" pitchFamily="2" charset="0"/>
              </a:rPr>
              <a:t>là người duy trì, phục hồi sức khỏe con người bằng cách nghiên cứu, chẩn đoán và chữa trị bệnh và thương tật dựa trên kiến thức về cơ thể con người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6" name="TextBox 175"/>
          <p:cNvSpPr txBox="1"/>
          <p:nvPr/>
        </p:nvSpPr>
        <p:spPr>
          <a:xfrm>
            <a:off x="5708904" y="2624688"/>
            <a:ext cx="4422604" cy="1200329"/>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Nông dân </a:t>
            </a:r>
            <a:r>
              <a:rPr lang="vi-VN" altLang="zh-CN" sz="2400">
                <a:solidFill>
                  <a:srgbClr val="002060"/>
                </a:solidFill>
                <a:latin typeface="Roboto" panose="02000000000000000000" pitchFamily="2" charset="0"/>
                <a:ea typeface="Roboto" panose="02000000000000000000" pitchFamily="2" charset="0"/>
              </a:rPr>
              <a:t>là những người lao động cư trú ở nông thôn, tham gia sản xuất nông nghiệp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7" name="TextBox 176"/>
          <p:cNvSpPr txBox="1"/>
          <p:nvPr/>
        </p:nvSpPr>
        <p:spPr>
          <a:xfrm>
            <a:off x="5702069" y="2688171"/>
            <a:ext cx="4422604" cy="830997"/>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Giáo viên </a:t>
            </a:r>
            <a:r>
              <a:rPr lang="vi-VN" altLang="zh-CN" sz="2400">
                <a:solidFill>
                  <a:srgbClr val="002060"/>
                </a:solidFill>
                <a:latin typeface="Roboto" panose="02000000000000000000" pitchFamily="2" charset="0"/>
                <a:ea typeface="Roboto" panose="02000000000000000000" pitchFamily="2" charset="0"/>
              </a:rPr>
              <a:t>là người giảng dạy, giáo dục cho các học sinh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8" name="TextBox 177"/>
          <p:cNvSpPr txBox="1"/>
          <p:nvPr/>
        </p:nvSpPr>
        <p:spPr>
          <a:xfrm>
            <a:off x="5722533" y="2788407"/>
            <a:ext cx="4422604" cy="1569660"/>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Công an </a:t>
            </a:r>
            <a:r>
              <a:rPr lang="en-US" altLang="zh-CN" sz="2400">
                <a:solidFill>
                  <a:srgbClr val="002060"/>
                </a:solidFill>
                <a:latin typeface="Roboto" panose="02000000000000000000" pitchFamily="2" charset="0"/>
                <a:ea typeface="Roboto" panose="02000000000000000000" pitchFamily="2" charset="0"/>
              </a:rPr>
              <a:t>là những người </a:t>
            </a:r>
            <a:r>
              <a:rPr lang="vi-VN" altLang="zh-CN" sz="2400">
                <a:solidFill>
                  <a:srgbClr val="002060"/>
                </a:solidFill>
                <a:latin typeface="Roboto" panose="02000000000000000000" pitchFamily="2" charset="0"/>
                <a:ea typeface="Roboto" panose="02000000000000000000" pitchFamily="2" charset="0"/>
              </a:rPr>
              <a:t>thực hiện nhiệm vụ bảo vệ an ninh quốc gia, bảo đảm trật tự, an toàn xã hội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9" name="TextBox 178"/>
          <p:cNvSpPr txBox="1"/>
          <p:nvPr/>
        </p:nvSpPr>
        <p:spPr>
          <a:xfrm>
            <a:off x="5690317" y="2710592"/>
            <a:ext cx="4422604" cy="1938992"/>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a:t>
            </a:r>
            <a:r>
              <a:rPr lang="vi-VN" altLang="zh-CN" sz="2400">
                <a:solidFill>
                  <a:srgbClr val="FF0000"/>
                </a:solidFill>
                <a:latin typeface="Roboto" panose="02000000000000000000" pitchFamily="2" charset="0"/>
                <a:ea typeface="Roboto" panose="02000000000000000000" pitchFamily="2" charset="0"/>
              </a:rPr>
              <a:t>ầu bếp </a:t>
            </a:r>
            <a:r>
              <a:rPr lang="vi-VN" altLang="zh-CN" sz="2400">
                <a:solidFill>
                  <a:srgbClr val="002060"/>
                </a:solidFill>
                <a:latin typeface="Roboto" panose="02000000000000000000" pitchFamily="2" charset="0"/>
                <a:ea typeface="Roboto" panose="02000000000000000000" pitchFamily="2" charset="0"/>
              </a:rPr>
              <a:t>là những người làm công việc nấu nướng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phục vụ nấu nướng tại các nhà hàng, khách sạn, cơ sở kinh doanh ăn uống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80" name="TextBox 179"/>
          <p:cNvSpPr txBox="1"/>
          <p:nvPr/>
        </p:nvSpPr>
        <p:spPr>
          <a:xfrm>
            <a:off x="5701690" y="2668955"/>
            <a:ext cx="4422604" cy="1200329"/>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ầu thủ </a:t>
            </a:r>
            <a:r>
              <a:rPr lang="vi-VN" altLang="zh-CN" sz="2400">
                <a:solidFill>
                  <a:srgbClr val="002060"/>
                </a:solidFill>
                <a:latin typeface="Roboto" panose="02000000000000000000" pitchFamily="2" charset="0"/>
                <a:ea typeface="Roboto" panose="02000000000000000000" pitchFamily="2" charset="0"/>
              </a:rPr>
              <a:t>là một vận động viên thể thao chơi môn thể thao bóng đá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Rectangle 12"/>
          <p:cNvSpPr/>
          <p:nvPr/>
        </p:nvSpPr>
        <p:spPr>
          <a:xfrm>
            <a:off x="5661706" y="2420575"/>
            <a:ext cx="4449046" cy="2409230"/>
          </a:xfrm>
          <a:prstGeom prst="rect">
            <a:avLst/>
          </a:prstGeom>
          <a:solidFill>
            <a:srgbClr val="FFF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340627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0800000">
                                      <p:cBhvr>
                                        <p:cTn id="22" dur="2000" fill="hold"/>
                                        <p:tgtEl>
                                          <p:spTgt spid="9"/>
                                        </p:tgtEl>
                                        <p:attrNameLst>
                                          <p:attrName>r</p:attrName>
                                        </p:attrNameLst>
                                      </p:cBhvr>
                                    </p:animRo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cBhvr>
                                        <p:cTn id="29" dur="500" fill="hold"/>
                                        <p:tgtEl>
                                          <p:spTgt spid="173"/>
                                        </p:tgtEl>
                                        <p:attrNameLst>
                                          <p:attrName>ppt_w</p:attrName>
                                        </p:attrNameLst>
                                      </p:cBhvr>
                                      <p:tavLst>
                                        <p:tav tm="0">
                                          <p:val>
                                            <p:fltVal val="0"/>
                                          </p:val>
                                        </p:tav>
                                        <p:tav tm="100000">
                                          <p:val>
                                            <p:strVal val="#ppt_w"/>
                                          </p:val>
                                        </p:tav>
                                      </p:tavLst>
                                    </p:anim>
                                    <p:anim calcmode="lin" valueType="num">
                                      <p:cBhvr>
                                        <p:cTn id="30" dur="500" fill="hold"/>
                                        <p:tgtEl>
                                          <p:spTgt spid="173"/>
                                        </p:tgtEl>
                                        <p:attrNameLst>
                                          <p:attrName>ppt_h</p:attrName>
                                        </p:attrNameLst>
                                      </p:cBhvr>
                                      <p:tavLst>
                                        <p:tav tm="0">
                                          <p:val>
                                            <p:fltVal val="0"/>
                                          </p:val>
                                        </p:tav>
                                        <p:tav tm="100000">
                                          <p:val>
                                            <p:strVal val="#ppt_h"/>
                                          </p:val>
                                        </p:tav>
                                      </p:tavLst>
                                    </p:anim>
                                    <p:animEffect transition="in" filter="fade">
                                      <p:cBhvr>
                                        <p:cTn id="31" dur="500"/>
                                        <p:tgtEl>
                                          <p:spTgt spid="1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173"/>
                                        </p:tgtEl>
                                        <p:attrNameLst>
                                          <p:attrName>style.visibility</p:attrName>
                                        </p:attrNameLst>
                                      </p:cBhvr>
                                      <p:to>
                                        <p:strVal val="hidden"/>
                                      </p:to>
                                    </p:set>
                                  </p:childTnLst>
                                </p:cTn>
                              </p:par>
                              <p:par>
                                <p:cTn id="39" presetID="8" presetClass="emph" presetSubtype="0" fill="hold" nodeType="withEffect">
                                  <p:stCondLst>
                                    <p:cond delay="0"/>
                                  </p:stCondLst>
                                  <p:childTnLst>
                                    <p:animRot by="10800000">
                                      <p:cBhvr>
                                        <p:cTn id="40" dur="2000" fill="hold"/>
                                        <p:tgtEl>
                                          <p:spTgt spid="3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p:cTn id="45" dur="500" fill="hold"/>
                                        <p:tgtEl>
                                          <p:spTgt spid="174"/>
                                        </p:tgtEl>
                                        <p:attrNameLst>
                                          <p:attrName>ppt_w</p:attrName>
                                        </p:attrNameLst>
                                      </p:cBhvr>
                                      <p:tavLst>
                                        <p:tav tm="0">
                                          <p:val>
                                            <p:fltVal val="0"/>
                                          </p:val>
                                        </p:tav>
                                        <p:tav tm="100000">
                                          <p:val>
                                            <p:strVal val="#ppt_w"/>
                                          </p:val>
                                        </p:tav>
                                      </p:tavLst>
                                    </p:anim>
                                    <p:anim calcmode="lin" valueType="num">
                                      <p:cBhvr>
                                        <p:cTn id="46" dur="500" fill="hold"/>
                                        <p:tgtEl>
                                          <p:spTgt spid="174"/>
                                        </p:tgtEl>
                                        <p:attrNameLst>
                                          <p:attrName>ppt_h</p:attrName>
                                        </p:attrNameLst>
                                      </p:cBhvr>
                                      <p:tavLst>
                                        <p:tav tm="0">
                                          <p:val>
                                            <p:fltVal val="0"/>
                                          </p:val>
                                        </p:tav>
                                        <p:tav tm="100000">
                                          <p:val>
                                            <p:strVal val="#ppt_h"/>
                                          </p:val>
                                        </p:tav>
                                      </p:tavLst>
                                    </p:anim>
                                    <p:animEffect transition="in" filter="fade">
                                      <p:cBhvr>
                                        <p:cTn id="47" dur="500"/>
                                        <p:tgtEl>
                                          <p:spTgt spid="1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 presetClass="exit" presetSubtype="0" fill="hold" grpId="1" nodeType="withEffect">
                                  <p:stCondLst>
                                    <p:cond delay="0"/>
                                  </p:stCondLst>
                                  <p:childTnLst>
                                    <p:set>
                                      <p:cBhvr>
                                        <p:cTn id="54" dur="1" fill="hold">
                                          <p:stCondLst>
                                            <p:cond delay="0"/>
                                          </p:stCondLst>
                                        </p:cTn>
                                        <p:tgtEl>
                                          <p:spTgt spid="174"/>
                                        </p:tgtEl>
                                        <p:attrNameLst>
                                          <p:attrName>style.visibility</p:attrName>
                                        </p:attrNameLst>
                                      </p:cBhvr>
                                      <p:to>
                                        <p:strVal val="hidden"/>
                                      </p:to>
                                    </p:set>
                                  </p:childTnLst>
                                </p:cTn>
                              </p:par>
                              <p:par>
                                <p:cTn id="55" presetID="8" presetClass="emph" presetSubtype="0" fill="hold" nodeType="withEffect">
                                  <p:stCondLst>
                                    <p:cond delay="0"/>
                                  </p:stCondLst>
                                  <p:childTnLst>
                                    <p:animRot by="10800000">
                                      <p:cBhvr>
                                        <p:cTn id="56" dur="2000" fill="hold"/>
                                        <p:tgtEl>
                                          <p:spTgt spid="55"/>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5"/>
                                        </p:tgtEl>
                                        <p:attrNameLst>
                                          <p:attrName>style.visibility</p:attrName>
                                        </p:attrNameLst>
                                      </p:cBhvr>
                                      <p:to>
                                        <p:strVal val="visible"/>
                                      </p:to>
                                    </p:set>
                                    <p:anim calcmode="lin" valueType="num">
                                      <p:cBhvr>
                                        <p:cTn id="61" dur="500" fill="hold"/>
                                        <p:tgtEl>
                                          <p:spTgt spid="175"/>
                                        </p:tgtEl>
                                        <p:attrNameLst>
                                          <p:attrName>ppt_w</p:attrName>
                                        </p:attrNameLst>
                                      </p:cBhvr>
                                      <p:tavLst>
                                        <p:tav tm="0">
                                          <p:val>
                                            <p:fltVal val="0"/>
                                          </p:val>
                                        </p:tav>
                                        <p:tav tm="100000">
                                          <p:val>
                                            <p:strVal val="#ppt_w"/>
                                          </p:val>
                                        </p:tav>
                                      </p:tavLst>
                                    </p:anim>
                                    <p:anim calcmode="lin" valueType="num">
                                      <p:cBhvr>
                                        <p:cTn id="62" dur="500" fill="hold"/>
                                        <p:tgtEl>
                                          <p:spTgt spid="175"/>
                                        </p:tgtEl>
                                        <p:attrNameLst>
                                          <p:attrName>ppt_h</p:attrName>
                                        </p:attrNameLst>
                                      </p:cBhvr>
                                      <p:tavLst>
                                        <p:tav tm="0">
                                          <p:val>
                                            <p:fltVal val="0"/>
                                          </p:val>
                                        </p:tav>
                                        <p:tav tm="100000">
                                          <p:val>
                                            <p:strVal val="#ppt_h"/>
                                          </p:val>
                                        </p:tav>
                                      </p:tavLst>
                                    </p:anim>
                                    <p:animEffect transition="in" filter="fade">
                                      <p:cBhvr>
                                        <p:cTn id="63" dur="500"/>
                                        <p:tgtEl>
                                          <p:spTgt spid="17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1" presetClass="exit" presetSubtype="0" fill="hold" grpId="1" nodeType="withEffect">
                                  <p:stCondLst>
                                    <p:cond delay="0"/>
                                  </p:stCondLst>
                                  <p:childTnLst>
                                    <p:set>
                                      <p:cBhvr>
                                        <p:cTn id="70" dur="1" fill="hold">
                                          <p:stCondLst>
                                            <p:cond delay="0"/>
                                          </p:stCondLst>
                                        </p:cTn>
                                        <p:tgtEl>
                                          <p:spTgt spid="175"/>
                                        </p:tgtEl>
                                        <p:attrNameLst>
                                          <p:attrName>style.visibility</p:attrName>
                                        </p:attrNameLst>
                                      </p:cBhvr>
                                      <p:to>
                                        <p:strVal val="hidden"/>
                                      </p:to>
                                    </p:set>
                                  </p:childTnLst>
                                </p:cTn>
                              </p:par>
                              <p:par>
                                <p:cTn id="71" presetID="8" presetClass="emph" presetSubtype="0" fill="hold" nodeType="withEffect">
                                  <p:stCondLst>
                                    <p:cond delay="0"/>
                                  </p:stCondLst>
                                  <p:childTnLst>
                                    <p:animRot by="10800000">
                                      <p:cBhvr>
                                        <p:cTn id="72" dur="2000" fill="hold"/>
                                        <p:tgtEl>
                                          <p:spTgt spid="7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6"/>
                                        </p:tgtEl>
                                        <p:attrNameLst>
                                          <p:attrName>style.visibility</p:attrName>
                                        </p:attrNameLst>
                                      </p:cBhvr>
                                      <p:to>
                                        <p:strVal val="visible"/>
                                      </p:to>
                                    </p:set>
                                    <p:anim calcmode="lin" valueType="num">
                                      <p:cBhvr>
                                        <p:cTn id="77" dur="500" fill="hold"/>
                                        <p:tgtEl>
                                          <p:spTgt spid="176"/>
                                        </p:tgtEl>
                                        <p:attrNameLst>
                                          <p:attrName>ppt_w</p:attrName>
                                        </p:attrNameLst>
                                      </p:cBhvr>
                                      <p:tavLst>
                                        <p:tav tm="0">
                                          <p:val>
                                            <p:fltVal val="0"/>
                                          </p:val>
                                        </p:tav>
                                        <p:tav tm="100000">
                                          <p:val>
                                            <p:strVal val="#ppt_w"/>
                                          </p:val>
                                        </p:tav>
                                      </p:tavLst>
                                    </p:anim>
                                    <p:anim calcmode="lin" valueType="num">
                                      <p:cBhvr>
                                        <p:cTn id="78" dur="500" fill="hold"/>
                                        <p:tgtEl>
                                          <p:spTgt spid="176"/>
                                        </p:tgtEl>
                                        <p:attrNameLst>
                                          <p:attrName>ppt_h</p:attrName>
                                        </p:attrNameLst>
                                      </p:cBhvr>
                                      <p:tavLst>
                                        <p:tav tm="0">
                                          <p:val>
                                            <p:fltVal val="0"/>
                                          </p:val>
                                        </p:tav>
                                        <p:tav tm="100000">
                                          <p:val>
                                            <p:strVal val="#ppt_h"/>
                                          </p:val>
                                        </p:tav>
                                      </p:tavLst>
                                    </p:anim>
                                    <p:animEffect transition="in" filter="fade">
                                      <p:cBhvr>
                                        <p:cTn id="79" dur="500"/>
                                        <p:tgtEl>
                                          <p:spTgt spid="17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500"/>
                                        <p:tgtEl>
                                          <p:spTgt spid="91"/>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176"/>
                                        </p:tgtEl>
                                        <p:attrNameLst>
                                          <p:attrName>style.visibility</p:attrName>
                                        </p:attrNameLst>
                                      </p:cBhvr>
                                      <p:to>
                                        <p:strVal val="hidden"/>
                                      </p:to>
                                    </p:set>
                                  </p:childTnLst>
                                </p:cTn>
                              </p:par>
                              <p:par>
                                <p:cTn id="87" presetID="8" presetClass="emph" presetSubtype="0" fill="hold" nodeType="withEffect">
                                  <p:stCondLst>
                                    <p:cond delay="0"/>
                                  </p:stCondLst>
                                  <p:childTnLst>
                                    <p:animRot by="10800000">
                                      <p:cBhvr>
                                        <p:cTn id="88" dur="2000" fill="hold"/>
                                        <p:tgtEl>
                                          <p:spTgt spid="91"/>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77"/>
                                        </p:tgtEl>
                                        <p:attrNameLst>
                                          <p:attrName>style.visibility</p:attrName>
                                        </p:attrNameLst>
                                      </p:cBhvr>
                                      <p:to>
                                        <p:strVal val="visible"/>
                                      </p:to>
                                    </p:set>
                                    <p:anim calcmode="lin" valueType="num">
                                      <p:cBhvr>
                                        <p:cTn id="93" dur="500" fill="hold"/>
                                        <p:tgtEl>
                                          <p:spTgt spid="177"/>
                                        </p:tgtEl>
                                        <p:attrNameLst>
                                          <p:attrName>ppt_w</p:attrName>
                                        </p:attrNameLst>
                                      </p:cBhvr>
                                      <p:tavLst>
                                        <p:tav tm="0">
                                          <p:val>
                                            <p:fltVal val="0"/>
                                          </p:val>
                                        </p:tav>
                                        <p:tav tm="100000">
                                          <p:val>
                                            <p:strVal val="#ppt_w"/>
                                          </p:val>
                                        </p:tav>
                                      </p:tavLst>
                                    </p:anim>
                                    <p:anim calcmode="lin" valueType="num">
                                      <p:cBhvr>
                                        <p:cTn id="94" dur="500" fill="hold"/>
                                        <p:tgtEl>
                                          <p:spTgt spid="177"/>
                                        </p:tgtEl>
                                        <p:attrNameLst>
                                          <p:attrName>ppt_h</p:attrName>
                                        </p:attrNameLst>
                                      </p:cBhvr>
                                      <p:tavLst>
                                        <p:tav tm="0">
                                          <p:val>
                                            <p:fltVal val="0"/>
                                          </p:val>
                                        </p:tav>
                                        <p:tav tm="100000">
                                          <p:val>
                                            <p:strVal val="#ppt_h"/>
                                          </p:val>
                                        </p:tav>
                                      </p:tavLst>
                                    </p:anim>
                                    <p:animEffect transition="in" filter="fade">
                                      <p:cBhvr>
                                        <p:cTn id="95" dur="500"/>
                                        <p:tgtEl>
                                          <p:spTgt spid="17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14"/>
                                        </p:tgtEl>
                                        <p:attrNameLst>
                                          <p:attrName>style.visibility</p:attrName>
                                        </p:attrNameLst>
                                      </p:cBhvr>
                                      <p:to>
                                        <p:strVal val="visible"/>
                                      </p:to>
                                    </p:set>
                                    <p:animEffect transition="in" filter="fade">
                                      <p:cBhvr>
                                        <p:cTn id="100" dur="500"/>
                                        <p:tgtEl>
                                          <p:spTgt spid="114"/>
                                        </p:tgtEl>
                                      </p:cBhvr>
                                    </p:animEffect>
                                  </p:childTnLst>
                                </p:cTn>
                              </p:par>
                              <p:par>
                                <p:cTn id="101" presetID="1" presetClass="exit" presetSubtype="0" fill="hold" grpId="1" nodeType="withEffect">
                                  <p:stCondLst>
                                    <p:cond delay="0"/>
                                  </p:stCondLst>
                                  <p:childTnLst>
                                    <p:set>
                                      <p:cBhvr>
                                        <p:cTn id="102" dur="1" fill="hold">
                                          <p:stCondLst>
                                            <p:cond delay="0"/>
                                          </p:stCondLst>
                                        </p:cTn>
                                        <p:tgtEl>
                                          <p:spTgt spid="177"/>
                                        </p:tgtEl>
                                        <p:attrNameLst>
                                          <p:attrName>style.visibility</p:attrName>
                                        </p:attrNameLst>
                                      </p:cBhvr>
                                      <p:to>
                                        <p:strVal val="hidden"/>
                                      </p:to>
                                    </p:set>
                                  </p:childTnLst>
                                </p:cTn>
                              </p:par>
                              <p:par>
                                <p:cTn id="103" presetID="8" presetClass="emph" presetSubtype="0" fill="hold" nodeType="withEffect">
                                  <p:stCondLst>
                                    <p:cond delay="0"/>
                                  </p:stCondLst>
                                  <p:childTnLst>
                                    <p:animRot by="10800000">
                                      <p:cBhvr>
                                        <p:cTn id="104" dur="2000" fill="hold"/>
                                        <p:tgtEl>
                                          <p:spTgt spid="114"/>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78"/>
                                        </p:tgtEl>
                                        <p:attrNameLst>
                                          <p:attrName>style.visibility</p:attrName>
                                        </p:attrNameLst>
                                      </p:cBhvr>
                                      <p:to>
                                        <p:strVal val="visible"/>
                                      </p:to>
                                    </p:set>
                                    <p:anim calcmode="lin" valueType="num">
                                      <p:cBhvr>
                                        <p:cTn id="109" dur="500" fill="hold"/>
                                        <p:tgtEl>
                                          <p:spTgt spid="178"/>
                                        </p:tgtEl>
                                        <p:attrNameLst>
                                          <p:attrName>ppt_w</p:attrName>
                                        </p:attrNameLst>
                                      </p:cBhvr>
                                      <p:tavLst>
                                        <p:tav tm="0">
                                          <p:val>
                                            <p:fltVal val="0"/>
                                          </p:val>
                                        </p:tav>
                                        <p:tav tm="100000">
                                          <p:val>
                                            <p:strVal val="#ppt_w"/>
                                          </p:val>
                                        </p:tav>
                                      </p:tavLst>
                                    </p:anim>
                                    <p:anim calcmode="lin" valueType="num">
                                      <p:cBhvr>
                                        <p:cTn id="110" dur="500" fill="hold"/>
                                        <p:tgtEl>
                                          <p:spTgt spid="178"/>
                                        </p:tgtEl>
                                        <p:attrNameLst>
                                          <p:attrName>ppt_h</p:attrName>
                                        </p:attrNameLst>
                                      </p:cBhvr>
                                      <p:tavLst>
                                        <p:tav tm="0">
                                          <p:val>
                                            <p:fltVal val="0"/>
                                          </p:val>
                                        </p:tav>
                                        <p:tav tm="100000">
                                          <p:val>
                                            <p:strVal val="#ppt_h"/>
                                          </p:val>
                                        </p:tav>
                                      </p:tavLst>
                                    </p:anim>
                                    <p:animEffect transition="in" filter="fade">
                                      <p:cBhvr>
                                        <p:cTn id="111" dur="500"/>
                                        <p:tgtEl>
                                          <p:spTgt spid="17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37"/>
                                        </p:tgtEl>
                                        <p:attrNameLst>
                                          <p:attrName>style.visibility</p:attrName>
                                        </p:attrNameLst>
                                      </p:cBhvr>
                                      <p:to>
                                        <p:strVal val="visible"/>
                                      </p:to>
                                    </p:set>
                                    <p:animEffect transition="in" filter="fade">
                                      <p:cBhvr>
                                        <p:cTn id="116" dur="500"/>
                                        <p:tgtEl>
                                          <p:spTgt spid="137"/>
                                        </p:tgtEl>
                                      </p:cBhvr>
                                    </p:animEffect>
                                  </p:childTnLst>
                                </p:cTn>
                              </p:par>
                              <p:par>
                                <p:cTn id="117" presetID="1" presetClass="exit" presetSubtype="0" fill="hold" grpId="1" nodeType="withEffect">
                                  <p:stCondLst>
                                    <p:cond delay="0"/>
                                  </p:stCondLst>
                                  <p:childTnLst>
                                    <p:set>
                                      <p:cBhvr>
                                        <p:cTn id="118" dur="1" fill="hold">
                                          <p:stCondLst>
                                            <p:cond delay="0"/>
                                          </p:stCondLst>
                                        </p:cTn>
                                        <p:tgtEl>
                                          <p:spTgt spid="178"/>
                                        </p:tgtEl>
                                        <p:attrNameLst>
                                          <p:attrName>style.visibility</p:attrName>
                                        </p:attrNameLst>
                                      </p:cBhvr>
                                      <p:to>
                                        <p:strVal val="hidden"/>
                                      </p:to>
                                    </p:set>
                                  </p:childTnLst>
                                </p:cTn>
                              </p:par>
                              <p:par>
                                <p:cTn id="119" presetID="8" presetClass="emph" presetSubtype="0" fill="hold" nodeType="withEffect">
                                  <p:stCondLst>
                                    <p:cond delay="0"/>
                                  </p:stCondLst>
                                  <p:childTnLst>
                                    <p:animRot by="10800000">
                                      <p:cBhvr>
                                        <p:cTn id="120" dur="2000" fill="hold"/>
                                        <p:tgtEl>
                                          <p:spTgt spid="137"/>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79"/>
                                        </p:tgtEl>
                                        <p:attrNameLst>
                                          <p:attrName>style.visibility</p:attrName>
                                        </p:attrNameLst>
                                      </p:cBhvr>
                                      <p:to>
                                        <p:strVal val="visible"/>
                                      </p:to>
                                    </p:set>
                                    <p:anim calcmode="lin" valueType="num">
                                      <p:cBhvr>
                                        <p:cTn id="125" dur="500" fill="hold"/>
                                        <p:tgtEl>
                                          <p:spTgt spid="179"/>
                                        </p:tgtEl>
                                        <p:attrNameLst>
                                          <p:attrName>ppt_w</p:attrName>
                                        </p:attrNameLst>
                                      </p:cBhvr>
                                      <p:tavLst>
                                        <p:tav tm="0">
                                          <p:val>
                                            <p:fltVal val="0"/>
                                          </p:val>
                                        </p:tav>
                                        <p:tav tm="100000">
                                          <p:val>
                                            <p:strVal val="#ppt_w"/>
                                          </p:val>
                                        </p:tav>
                                      </p:tavLst>
                                    </p:anim>
                                    <p:anim calcmode="lin" valueType="num">
                                      <p:cBhvr>
                                        <p:cTn id="126" dur="500" fill="hold"/>
                                        <p:tgtEl>
                                          <p:spTgt spid="179"/>
                                        </p:tgtEl>
                                        <p:attrNameLst>
                                          <p:attrName>ppt_h</p:attrName>
                                        </p:attrNameLst>
                                      </p:cBhvr>
                                      <p:tavLst>
                                        <p:tav tm="0">
                                          <p:val>
                                            <p:fltVal val="0"/>
                                          </p:val>
                                        </p:tav>
                                        <p:tav tm="100000">
                                          <p:val>
                                            <p:strVal val="#ppt_h"/>
                                          </p:val>
                                        </p:tav>
                                      </p:tavLst>
                                    </p:anim>
                                    <p:animEffect transition="in" filter="fade">
                                      <p:cBhvr>
                                        <p:cTn id="127" dur="500"/>
                                        <p:tgtEl>
                                          <p:spTgt spid="17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55"/>
                                        </p:tgtEl>
                                        <p:attrNameLst>
                                          <p:attrName>style.visibility</p:attrName>
                                        </p:attrNameLst>
                                      </p:cBhvr>
                                      <p:to>
                                        <p:strVal val="visible"/>
                                      </p:to>
                                    </p:set>
                                    <p:animEffect transition="in" filter="fade">
                                      <p:cBhvr>
                                        <p:cTn id="132" dur="500"/>
                                        <p:tgtEl>
                                          <p:spTgt spid="155"/>
                                        </p:tgtEl>
                                      </p:cBhvr>
                                    </p:animEffect>
                                  </p:childTnLst>
                                </p:cTn>
                              </p:par>
                              <p:par>
                                <p:cTn id="133" presetID="1" presetClass="exit" presetSubtype="0" fill="hold" grpId="1" nodeType="withEffect">
                                  <p:stCondLst>
                                    <p:cond delay="0"/>
                                  </p:stCondLst>
                                  <p:childTnLst>
                                    <p:set>
                                      <p:cBhvr>
                                        <p:cTn id="134" dur="1" fill="hold">
                                          <p:stCondLst>
                                            <p:cond delay="0"/>
                                          </p:stCondLst>
                                        </p:cTn>
                                        <p:tgtEl>
                                          <p:spTgt spid="179"/>
                                        </p:tgtEl>
                                        <p:attrNameLst>
                                          <p:attrName>style.visibility</p:attrName>
                                        </p:attrNameLst>
                                      </p:cBhvr>
                                      <p:to>
                                        <p:strVal val="hidden"/>
                                      </p:to>
                                    </p:set>
                                  </p:childTnLst>
                                </p:cTn>
                              </p:par>
                              <p:par>
                                <p:cTn id="135" presetID="8" presetClass="emph" presetSubtype="0" fill="hold" nodeType="withEffect">
                                  <p:stCondLst>
                                    <p:cond delay="0"/>
                                  </p:stCondLst>
                                  <p:childTnLst>
                                    <p:animRot by="10800000">
                                      <p:cBhvr>
                                        <p:cTn id="136" dur="2000" fill="hold"/>
                                        <p:tgtEl>
                                          <p:spTgt spid="155"/>
                                        </p:tgtEl>
                                        <p:attrNameLst>
                                          <p:attrName>r</p:attrName>
                                        </p:attrNameLst>
                                      </p:cBhvr>
                                    </p:animRo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80"/>
                                        </p:tgtEl>
                                        <p:attrNameLst>
                                          <p:attrName>style.visibility</p:attrName>
                                        </p:attrNameLst>
                                      </p:cBhvr>
                                      <p:to>
                                        <p:strVal val="visible"/>
                                      </p:to>
                                    </p:set>
                                    <p:anim calcmode="lin" valueType="num">
                                      <p:cBhvr>
                                        <p:cTn id="141" dur="500" fill="hold"/>
                                        <p:tgtEl>
                                          <p:spTgt spid="180"/>
                                        </p:tgtEl>
                                        <p:attrNameLst>
                                          <p:attrName>ppt_w</p:attrName>
                                        </p:attrNameLst>
                                      </p:cBhvr>
                                      <p:tavLst>
                                        <p:tav tm="0">
                                          <p:val>
                                            <p:fltVal val="0"/>
                                          </p:val>
                                        </p:tav>
                                        <p:tav tm="100000">
                                          <p:val>
                                            <p:strVal val="#ppt_w"/>
                                          </p:val>
                                        </p:tav>
                                      </p:tavLst>
                                    </p:anim>
                                    <p:anim calcmode="lin" valueType="num">
                                      <p:cBhvr>
                                        <p:cTn id="142" dur="500" fill="hold"/>
                                        <p:tgtEl>
                                          <p:spTgt spid="180"/>
                                        </p:tgtEl>
                                        <p:attrNameLst>
                                          <p:attrName>ppt_h</p:attrName>
                                        </p:attrNameLst>
                                      </p:cBhvr>
                                      <p:tavLst>
                                        <p:tav tm="0">
                                          <p:val>
                                            <p:fltVal val="0"/>
                                          </p:val>
                                        </p:tav>
                                        <p:tav tm="100000">
                                          <p:val>
                                            <p:strVal val="#ppt_h"/>
                                          </p:val>
                                        </p:tav>
                                      </p:tavLst>
                                    </p:anim>
                                    <p:animEffect transition="in" filter="fade">
                                      <p:cBhvr>
                                        <p:cTn id="14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413" y="3165552"/>
            <a:ext cx="2008488" cy="2852149"/>
          </a:xfrm>
          <a:prstGeom prst="rect">
            <a:avLst/>
          </a:prstGeom>
        </p:spPr>
      </p:pic>
      <p:sp>
        <p:nvSpPr>
          <p:cNvPr id="116" name="TextBox 115"/>
          <p:cNvSpPr txBox="1"/>
          <p:nvPr/>
        </p:nvSpPr>
        <p:spPr>
          <a:xfrm>
            <a:off x="1667266" y="1537995"/>
            <a:ext cx="8560260" cy="830997"/>
          </a:xfrm>
          <a:prstGeom prst="rect">
            <a:avLst/>
          </a:prstGeom>
          <a:noFill/>
        </p:spPr>
        <p:txBody>
          <a:bodyPr wrap="square" rtlCol="0">
            <a:spAutoFit/>
          </a:bodyPr>
          <a:lstStyle/>
          <a:p>
            <a:pPr algn="just">
              <a:defRPr/>
            </a:pPr>
            <a:r>
              <a:rPr lang="en-US" altLang="zh-CN" sz="2400">
                <a:solidFill>
                  <a:srgbClr val="002060"/>
                </a:solidFill>
                <a:latin typeface="Roboto" panose="02000000000000000000" pitchFamily="2" charset="0"/>
                <a:ea typeface="Roboto" panose="02000000000000000000" pitchFamily="2" charset="0"/>
              </a:rPr>
              <a:t>Kể thêm tên một số nghề nghiệp hoặc công việc mà em biết và nêu ý nghĩa của nghề nghiệp hoặc công việc đó</a:t>
            </a:r>
          </a:p>
        </p:txBody>
      </p:sp>
      <p:sp>
        <p:nvSpPr>
          <p:cNvPr id="117" name="TextBox 116"/>
          <p:cNvSpPr txBox="1"/>
          <p:nvPr/>
        </p:nvSpPr>
        <p:spPr>
          <a:xfrm>
            <a:off x="3030379" y="463642"/>
            <a:ext cx="7043034"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CÁC </a:t>
            </a:r>
            <a:r>
              <a:rPr lang="vi-VN" altLang="zh-CN" sz="3200" b="1">
                <a:solidFill>
                  <a:srgbClr val="002060"/>
                </a:solidFill>
                <a:latin typeface="Roboto" panose="02000000000000000000" pitchFamily="2" charset="0"/>
                <a:ea typeface="Roboto" panose="02000000000000000000" pitchFamily="2" charset="0"/>
              </a:rPr>
              <a:t>NGHỀ NGHIỆP</a:t>
            </a:r>
            <a:r>
              <a:rPr lang="en-US" altLang="zh-CN" sz="3200" b="1">
                <a:solidFill>
                  <a:srgbClr val="002060"/>
                </a:solidFill>
                <a:latin typeface="Roboto" panose="02000000000000000000" pitchFamily="2" charset="0"/>
                <a:ea typeface="Roboto" panose="02000000000000000000" pitchFamily="2" charset="0"/>
              </a:rPr>
              <a:t> KHÁC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stretch>
            <a:fillRect/>
          </a:stretch>
        </p:blipFill>
        <p:spPr>
          <a:xfrm>
            <a:off x="939744" y="2858570"/>
            <a:ext cx="1228571" cy="16666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5"/>
          <a:stretch>
            <a:fillRect/>
          </a:stretch>
        </p:blipFill>
        <p:spPr>
          <a:xfrm>
            <a:off x="2793853" y="3255163"/>
            <a:ext cx="1619048" cy="16190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a:blip r:embed="rId6"/>
          <a:stretch>
            <a:fillRect/>
          </a:stretch>
        </p:blipFill>
        <p:spPr>
          <a:xfrm>
            <a:off x="7302072" y="4400847"/>
            <a:ext cx="1895238" cy="17523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7"/>
          <a:stretch>
            <a:fillRect/>
          </a:stretch>
        </p:blipFill>
        <p:spPr>
          <a:xfrm>
            <a:off x="5038439" y="3879752"/>
            <a:ext cx="1638095" cy="16952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9445"/>
            <a:ext cx="1563329" cy="1143376"/>
          </a:xfrm>
          <a:prstGeom prst="rect">
            <a:avLst/>
          </a:prstGeom>
          <a:ln>
            <a:noFill/>
          </a:ln>
        </p:spPr>
      </p:pic>
    </p:spTree>
    <p:extLst>
      <p:ext uri="{BB962C8B-B14F-4D97-AF65-F5344CB8AC3E}">
        <p14:creationId xmlns:p14="http://schemas.microsoft.com/office/powerpoint/2010/main" val="8075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2845</TotalTime>
  <Words>1237</Words>
  <Application>Microsoft Office PowerPoint</Application>
  <PresentationFormat>Widescreen</PresentationFormat>
  <Paragraphs>120</Paragraphs>
  <Slides>16</Slides>
  <Notes>16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Roboto</vt:lpstr>
      <vt:lpstr>Arial</vt:lpstr>
      <vt:lpstr>Calibri</vt:lpstr>
      <vt:lpstr>Roboto Black</vt:lpstr>
      <vt:lpstr>Times New Roman</vt:lpstr>
      <vt:lpstr>Calibri Light</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Pham Tan</cp:lastModifiedBy>
  <cp:revision>131</cp:revision>
  <dcterms:created xsi:type="dcterms:W3CDTF">2023-04-01T23:44:56Z</dcterms:created>
  <dcterms:modified xsi:type="dcterms:W3CDTF">2024-05-20T03:12:33Z</dcterms:modified>
</cp:coreProperties>
</file>