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6.wav" ContentType="audio/wav"/>
  <Override PartName="/ppt/notesSlides/notesSlide6.xml" ContentType="application/vnd.openxmlformats-officedocument.presentationml.notesSlide+xml"/>
  <Override PartName="/ppt/media/audio1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93" r:id="rId2"/>
    <p:sldMasterId id="2147483705" r:id="rId3"/>
    <p:sldMasterId id="2147483714" r:id="rId4"/>
    <p:sldMasterId id="2147483732" r:id="rId5"/>
    <p:sldMasterId id="2147483750" r:id="rId6"/>
  </p:sldMasterIdLst>
  <p:notesMasterIdLst>
    <p:notesMasterId r:id="rId38"/>
  </p:notesMasterIdLst>
  <p:sldIdLst>
    <p:sldId id="572" r:id="rId7"/>
    <p:sldId id="316" r:id="rId8"/>
    <p:sldId id="596" r:id="rId9"/>
    <p:sldId id="574" r:id="rId10"/>
    <p:sldId id="573" r:id="rId11"/>
    <p:sldId id="515" r:id="rId12"/>
    <p:sldId id="595" r:id="rId13"/>
    <p:sldId id="516" r:id="rId14"/>
    <p:sldId id="576" r:id="rId15"/>
    <p:sldId id="578" r:id="rId16"/>
    <p:sldId id="577" r:id="rId17"/>
    <p:sldId id="517" r:id="rId18"/>
    <p:sldId id="579" r:id="rId19"/>
    <p:sldId id="581" r:id="rId20"/>
    <p:sldId id="582" r:id="rId21"/>
    <p:sldId id="584" r:id="rId22"/>
    <p:sldId id="594" r:id="rId23"/>
    <p:sldId id="597" r:id="rId24"/>
    <p:sldId id="598" r:id="rId25"/>
    <p:sldId id="586" r:id="rId26"/>
    <p:sldId id="599" r:id="rId27"/>
    <p:sldId id="591" r:id="rId28"/>
    <p:sldId id="601" r:id="rId29"/>
    <p:sldId id="600" r:id="rId30"/>
    <p:sldId id="592" r:id="rId31"/>
    <p:sldId id="602" r:id="rId32"/>
    <p:sldId id="593" r:id="rId33"/>
    <p:sldId id="530" r:id="rId34"/>
    <p:sldId id="566" r:id="rId35"/>
    <p:sldId id="563" r:id="rId36"/>
    <p:sldId id="569" r:id="rId37"/>
  </p:sldIdLst>
  <p:sldSz cx="9144000" cy="5143500" type="screen16x9"/>
  <p:notesSz cx="9144000" cy="6858000"/>
  <p:embeddedFontLst>
    <p:embeddedFont>
      <p:font typeface="Comfortaa" panose="020B0604020202020204" charset="0"/>
      <p:regular r:id="rId39"/>
      <p:bold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Aharoni" panose="020B0604020202020204" charset="-79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Berlin Sans FB Demi" panose="020E0802020502020306" pitchFamily="34" charset="0"/>
      <p:bold r:id="rId48"/>
    </p:embeddedFont>
    <p:embeddedFont>
      <p:font typeface="Coming Soon" panose="020B0604020202020204" charset="0"/>
      <p:regular r:id="rId49"/>
    </p:embeddedFont>
    <p:embeddedFont>
      <p:font typeface="Cooper Black" panose="0208090404030B020404" pitchFamily="18" charset="0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Kirang Haerang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Delius Swash Caps" panose="020B0604020202020204" charset="0"/>
      <p:regular r:id="rId58"/>
    </p:embeddedFont>
    <p:embeddedFont>
      <p:font typeface="Pangolin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E48F"/>
    <a:srgbClr val="CB0305"/>
    <a:srgbClr val="FEF1D9"/>
    <a:srgbClr val="F8B67F"/>
    <a:srgbClr val="FFEAA7"/>
    <a:srgbClr val="FEE094"/>
    <a:srgbClr val="FDF1D9"/>
    <a:srgbClr val="F8A6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15" autoAdjust="0"/>
    <p:restoredTop sz="94660"/>
  </p:normalViewPr>
  <p:slideViewPr>
    <p:cSldViewPr>
      <p:cViewPr varScale="1">
        <p:scale>
          <a:sx n="94" d="100"/>
          <a:sy n="94" d="100"/>
        </p:scale>
        <p:origin x="288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23/03/2024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6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12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13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6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6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3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450"/>
            <a:ext cx="10909859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"/>
            <a:ext cx="9144000" cy="51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1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" y="0"/>
            <a:ext cx="9138512" cy="51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72050"/>
            <a:ext cx="1029158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8BA3C-1008-40E2-83ED-25A09D11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F4148AA-D340-4FA8-9B72-020E64F107BC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A2DB-1273-4F3C-83A3-578045C3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143B-C941-43CE-8F7C-69C1DC92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0CDC6B0F-8786-48E4-A4E5-7EA5840D2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86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E5611-F62B-454F-AEE2-E697720E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2AB31C0-F969-4E0F-B1C7-7135A678709E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321B-96EB-4443-945C-4AAD50F6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0A146-447C-46CC-8663-09EEE7A4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A0005001-5E18-4FC7-BE20-0457022D7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8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E79EC-5039-4A83-85C9-1C09071A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75271978-D9C4-475F-B15D-65C42B288A19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46665-6A3D-4508-83C8-41ADD0CA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28C7-B495-4F1B-9598-5BF78D51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76B7432F-3656-4E51-AAFD-6ED05A8574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785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ACA1A-B718-4CD7-B2A1-FEC4DAB7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D494D3A-37A8-4C3C-8DB4-7F6C3403BEDA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FB6E3-BE60-4A4E-9B33-76917B4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9F103-548B-4036-9F21-92DC97B6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FD977C5E-DCE7-4431-8A23-03B778510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047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F3E8F-CFCD-4D6F-ACF1-D0BFAC6B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A0F5EF7-B7CB-4E77-A496-7ABB00063E23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2A792-7DBF-4834-A86E-3A52C59B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170EC-F4F4-432E-B542-5464A40D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9B56AFDC-62A0-4446-B5D5-C24E53408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037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B6E93-5D24-4A92-B58B-704F2DB9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08BA776-1AA6-42DB-9ED7-8323F31D7136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8BD6A-B562-4EB7-AA00-E3013BB2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3CC17-D8B3-4EE0-8474-356E9FBA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23E404AC-F003-40A1-8A8D-185F4B705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40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B7A85-B790-4770-B8B9-430D4FD9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0DF277-A30F-4D6C-86F1-C1A2FC701279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A2B53-8AA0-4237-983A-CDC51479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83F3-3AF7-4D3F-B665-6598FDAD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D914B26B-CD53-4210-83A1-B6C9E002EE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079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3C56-D39D-42FC-BF7B-22EDCAF2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3ED9AFD4-2656-4936-B52D-B7C49723C30C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15599-CBFE-43D2-BF4C-6F6F4E53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D21B0-0757-4E37-B83C-F9D5CEE5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3C833036-564C-44ED-A573-81F461F26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71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DA1A6-1BE0-4695-B13D-08F8317E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9C422343-013E-4526-BA03-5CF62EF293BC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5AE12-9F51-4F32-8904-591BFB18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FEA49-216C-4FD0-A961-EB3E12FC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FE5DE7AA-A9B9-4F47-888A-390CCB4EF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249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0F7F9-E7AA-4ECF-A58F-1ACB7D21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7890AB0-9513-435A-95FB-CD961A6C392B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687DB-8C5D-4748-BE4A-16123A9F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1AF8A-6CFE-490F-833C-C78E4A6E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D78205E1-9919-4B9C-8D09-9A06E8520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777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643BD-8561-4F10-A27F-71D9F9E5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C5513E08-45D0-4080-89EF-CDC115530FEF}" type="datetimeFigureOut">
              <a:rPr lang="en-US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378A8-FAC8-42A1-AEB6-25FB4FB5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24628-A4E9-41A4-A0BE-C41299AE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Times New Roman" panose="02020603050405020304" pitchFamily="18" charset="0"/>
              </a:defRPr>
            </a:lvl1pPr>
          </a:lstStyle>
          <a:p>
            <a:fld id="{A4828107-393D-4509-9A21-B1AAA4A88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043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4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9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27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813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3263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133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577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186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28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59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83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6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5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0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2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98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99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95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78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35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450"/>
            <a:ext cx="10909859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5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0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"/>
            <a:ext cx="9144000" cy="51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31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4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" y="0"/>
            <a:ext cx="913851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7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308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10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43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50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52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6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73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25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2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5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98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60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450"/>
            <a:ext cx="10909859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"/>
            <a:ext cx="9144000" cy="51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435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2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" y="0"/>
            <a:ext cx="913851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4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1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2312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76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49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253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98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70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4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69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1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7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38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296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40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450"/>
            <a:ext cx="10909859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BADCDE2-0F70-4E5B-B921-F4D5754105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B6DFFA78-CC8F-474B-A422-B57AA3FDA0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74803-3A51-40DE-90AF-2E5DA0797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506B7FA2-063E-4D15-A579-C721A2AA82F9}" type="datetimeFigureOut">
              <a:rPr lang="en-US" kern="0"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23/03/2024</a:t>
            </a:fld>
            <a:endParaRPr lang="en-US" kern="0"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6C226-C7FB-426B-AC87-E294C1EEA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F9796-D131-4806-8210-FCD5AC9AB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CE52E3AE-3F23-456C-8BDF-8E8BA2F53155}" type="slidenum">
              <a:rPr lang="en-US" altLang="en-US" kern="0"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altLang="en-US"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54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149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3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4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jpg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2.xml"/><Relationship Id="rId7" Type="http://schemas.openxmlformats.org/officeDocument/2006/relationships/slide" Target="slide21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1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6.xml"/><Relationship Id="rId9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2.xml"/><Relationship Id="rId6" Type="http://schemas.openxmlformats.org/officeDocument/2006/relationships/slide" Target="slide20.xml"/><Relationship Id="rId5" Type="http://schemas.openxmlformats.org/officeDocument/2006/relationships/image" Target="../media/image32.gif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3.wav"/><Relationship Id="rId7" Type="http://schemas.openxmlformats.org/officeDocument/2006/relationships/image" Target="../media/image3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1.wav"/><Relationship Id="rId7" Type="http://schemas.openxmlformats.org/officeDocument/2006/relationships/image" Target="../media/image3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2.xml"/><Relationship Id="rId6" Type="http://schemas.openxmlformats.org/officeDocument/2006/relationships/slide" Target="slide20.xml"/><Relationship Id="rId5" Type="http://schemas.openxmlformats.org/officeDocument/2006/relationships/image" Target="../media/image32.gif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18.wav"/><Relationship Id="rId7" Type="http://schemas.openxmlformats.org/officeDocument/2006/relationships/image" Target="../media/image30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media6.mp3"/><Relationship Id="rId11" Type="http://schemas.openxmlformats.org/officeDocument/2006/relationships/image" Target="../media/image36.png"/><Relationship Id="rId5" Type="http://schemas.microsoft.com/office/2007/relationships/media" Target="../media/media6.mp3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2.jp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6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30">
            <a:extLst>
              <a:ext uri="{FF2B5EF4-FFF2-40B4-BE49-F238E27FC236}">
                <a16:creationId xmlns:a16="http://schemas.microsoft.com/office/drawing/2014/main" id="{B7CC7E61-808F-4C09-823A-83612B7A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3477156"/>
            <a:ext cx="5372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3200" b="1" dirty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Teacher: </a:t>
            </a:r>
            <a:r>
              <a:rPr lang="en-US" altLang="en-US" sz="32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Tạ</a:t>
            </a:r>
            <a:r>
              <a:rPr lang="en-US" altLang="en-US" sz="32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Thị</a:t>
            </a:r>
            <a:r>
              <a:rPr lang="en-US" altLang="en-US" sz="32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 Minh </a:t>
            </a:r>
            <a:r>
              <a:rPr lang="en-US" altLang="en-US" sz="32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Arial"/>
              </a:rPr>
              <a:t>Hồng</a:t>
            </a:r>
            <a:endParaRPr lang="en-US" altLang="en-US" sz="3200" b="1" dirty="0">
              <a:solidFill>
                <a:srgbClr val="7030A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701" name="WordArt 31">
            <a:extLst>
              <a:ext uri="{FF2B5EF4-FFF2-40B4-BE49-F238E27FC236}">
                <a16:creationId xmlns:a16="http://schemas.microsoft.com/office/drawing/2014/main" id="{7BBC2D35-2863-480C-BB82-79F7E9417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3100" y="1532342"/>
            <a:ext cx="5477017" cy="342836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4"/>
              </a:avLst>
            </a:prstTxWarp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oper Black" panose="0208090404030B020404" pitchFamily="18" charset="0"/>
                <a:cs typeface="Arial" panose="020B0604020202020204" pitchFamily="34" charset="0"/>
                <a:sym typeface="Arial"/>
              </a:rPr>
              <a:t>Welcome to our class!</a:t>
            </a:r>
          </a:p>
        </p:txBody>
      </p:sp>
      <p:sp>
        <p:nvSpPr>
          <p:cNvPr id="29702" name="Rectangle 36">
            <a:extLst>
              <a:ext uri="{FF2B5EF4-FFF2-40B4-BE49-F238E27FC236}">
                <a16:creationId xmlns:a16="http://schemas.microsoft.com/office/drawing/2014/main" id="{D0689A76-E952-4A94-A2E0-A0C5EB65C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979" y="4292564"/>
            <a:ext cx="238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cs typeface="Times New Roman" panose="02020603050405020304" pitchFamily="18" charset="0"/>
                <a:sym typeface="Arial"/>
              </a:rPr>
              <a:t>Class : 4A1</a:t>
            </a:r>
            <a:endParaRPr lang="en-US" altLang="en-US" sz="2800" b="1" dirty="0">
              <a:solidFill>
                <a:prstClr val="black"/>
              </a:solidFill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478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18226" y="2383727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tɜːnˈraɪt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317353" y="1417081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turn</a:t>
            </a:r>
            <a:r>
              <a:rPr lang="vi-VN" sz="54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right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46002" y="3060091"/>
            <a:ext cx="139044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rẽ phải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r="9919"/>
          <a:stretch/>
        </p:blipFill>
        <p:spPr>
          <a:xfrm>
            <a:off x="1219200" y="1414231"/>
            <a:ext cx="2869553" cy="2300519"/>
          </a:xfrm>
          <a:prstGeom prst="roundRect">
            <a:avLst/>
          </a:prstGeom>
          <a:ln w="12700">
            <a:solidFill>
              <a:srgbClr val="FF0000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2500515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94426" y="2390983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tɜːnˈleft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393553" y="1424337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turn</a:t>
            </a:r>
            <a:r>
              <a:rPr lang="vi-VN" sz="54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left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24794" y="3067347"/>
            <a:ext cx="118526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rẽ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trái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9461"/>
          <a:stretch/>
        </p:blipFill>
        <p:spPr>
          <a:xfrm>
            <a:off x="1232422" y="1414231"/>
            <a:ext cx="2869553" cy="2300519"/>
          </a:xfrm>
          <a:prstGeom prst="roundRect">
            <a:avLst/>
          </a:prstGeom>
          <a:ln w="12700">
            <a:solidFill>
              <a:srgbClr val="FF0000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1416139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23139" y="2487610"/>
            <a:ext cx="327234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tɜːnˈraʊnd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25711" y="1520919"/>
            <a:ext cx="41148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turn</a:t>
            </a:r>
            <a:r>
              <a:rPr lang="vi-VN" sz="54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round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894379" y="3121119"/>
            <a:ext cx="4929876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346"/>
          <a:stretch/>
        </p:blipFill>
        <p:spPr>
          <a:xfrm>
            <a:off x="457200" y="1520919"/>
            <a:ext cx="3201052" cy="2270031"/>
          </a:xfrm>
          <a:prstGeom prst="round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D482C90F-2D11-440C-86EA-06A4FBDBFC15}"/>
              </a:ext>
            </a:extLst>
          </p:cNvPr>
          <p:cNvSpPr txBox="1"/>
          <p:nvPr/>
        </p:nvSpPr>
        <p:spPr>
          <a:xfrm>
            <a:off x="609600" y="319835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65440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rn rou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rn rou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90550"/>
            <a:ext cx="3771899" cy="3833733"/>
          </a:xfrm>
          <a:prstGeom prst="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3004456" y="2647950"/>
            <a:ext cx="3249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Checking</a:t>
            </a:r>
            <a:r>
              <a:rPr lang="vi-V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vocabulary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8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2E0842E-2485-49E6-B127-F9AC07370500}"/>
              </a:ext>
            </a:extLst>
          </p:cNvPr>
          <p:cNvSpPr txBox="1"/>
          <p:nvPr/>
        </p:nvSpPr>
        <p:spPr>
          <a:xfrm>
            <a:off x="1780454" y="1841182"/>
            <a:ext cx="5583091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  <a:buClr>
                <a:srgbClr val="000000"/>
              </a:buClr>
              <a:buFont typeface="Arial"/>
              <a:buNone/>
            </a:pPr>
            <a:r>
              <a:rPr lang="en-US" sz="9600" kern="0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  <a:cs typeface="Arial"/>
                <a:sym typeface="Arial"/>
              </a:rPr>
              <a:t>I</a:t>
            </a:r>
            <a:r>
              <a:rPr lang="en-US" sz="9600" kern="0" dirty="0" smtClean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  <a:cs typeface="Arial"/>
                <a:sym typeface="Arial"/>
              </a:rPr>
              <a:t> say</a:t>
            </a:r>
            <a:endParaRPr lang="en-US" sz="9600" kern="0" dirty="0">
              <a:solidFill>
                <a:srgbClr val="0000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Love Craft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1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400" y="361950"/>
            <a:ext cx="18059400" cy="4552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8148" y="36195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How can we get there?</a:t>
            </a:r>
            <a:endParaRPr lang="vi-VN" sz="3200" b="1" dirty="0">
              <a:cs typeface="Arial" pitchFamily="34" charset="0"/>
            </a:endParaRPr>
          </a:p>
          <a:p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123950"/>
            <a:ext cx="49632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Go straight and turn left.</a:t>
            </a:r>
            <a:endParaRPr lang="vi-VN" sz="3200" b="1" dirty="0">
              <a:cs typeface="Arial" pitchFamily="34" charset="0"/>
            </a:endParaRPr>
          </a:p>
          <a:p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4218682"/>
            <a:ext cx="23455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Thank you.</a:t>
            </a:r>
            <a:endParaRPr lang="vi-VN" sz="3200" b="1" dirty="0" smtClean="0">
              <a:cs typeface="Arial" pitchFamily="34" charset="0"/>
            </a:endParaRPr>
          </a:p>
          <a:p>
            <a:endParaRPr lang="en-US" sz="32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-381000" y="361950"/>
            <a:ext cx="9448800" cy="685800"/>
          </a:xfrm>
          <a:prstGeom prst="wedgeRoundRectCallout">
            <a:avLst>
              <a:gd name="adj1" fmla="val -38637"/>
              <a:gd name="adj2" fmla="val 2447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get to </a:t>
            </a:r>
            <a:r>
              <a:rPr lang="en-US" sz="5400" u="sng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bookshop</a:t>
            </a:r>
            <a:r>
              <a:rPr lang="en-US" sz="5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124200" y="1064518"/>
            <a:ext cx="5638800" cy="685800"/>
          </a:xfrm>
          <a:prstGeom prst="wedgeRoundRectCallout">
            <a:avLst>
              <a:gd name="adj1" fmla="val -34801"/>
              <a:gd name="adj2" fmla="val 1113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straight and turn left</a:t>
            </a:r>
            <a:endParaRPr lang="en-US" sz="44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30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22650" y="1954352"/>
            <a:ext cx="407739" cy="404043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592085" y="2070703"/>
            <a:ext cx="4874230" cy="408623"/>
          </a:xfrm>
          <a:prstGeom prst="wedgeRoundRectCallout">
            <a:avLst>
              <a:gd name="adj1" fmla="val -56208"/>
              <a:gd name="adj2" fmla="val -49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I get to the </a:t>
            </a:r>
            <a:r>
              <a:rPr lang="vi-VN" sz="24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737163" y="3762533"/>
            <a:ext cx="2584074" cy="480923"/>
          </a:xfrm>
          <a:prstGeom prst="wedgeRoundRectCallout">
            <a:avLst>
              <a:gd name="adj1" fmla="val 64462"/>
              <a:gd name="adj2" fmla="val -88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1822650" y="2724150"/>
            <a:ext cx="67056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>
                <a:srgbClr val="1F497D"/>
              </a:buClr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914400" y="950628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vi-V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cách nào để đi tới một nơi:</a:t>
            </a:r>
            <a:endParaRPr 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81800" y="3738276"/>
            <a:ext cx="381000" cy="37630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417510" y="88682"/>
            <a:ext cx="6237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*SENTENCE PATTERNS</a:t>
            </a:r>
            <a:endParaRPr lang="en-US" sz="32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35928" y="267495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5A2D89-8BAE-44CD-A611-6DD2C94AB459}"/>
              </a:ext>
            </a:extLst>
          </p:cNvPr>
          <p:cNvGrpSpPr/>
          <p:nvPr/>
        </p:nvGrpSpPr>
        <p:grpSpPr>
          <a:xfrm>
            <a:off x="3542986" y="819150"/>
            <a:ext cx="5067614" cy="4069879"/>
            <a:chOff x="3635215" y="787871"/>
            <a:chExt cx="5067614" cy="40698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2"/>
            <a:stretch/>
          </p:blipFill>
          <p:spPr>
            <a:xfrm>
              <a:off x="3754899" y="924491"/>
              <a:ext cx="2383030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" r="2249"/>
            <a:stretch/>
          </p:blipFill>
          <p:spPr>
            <a:xfrm>
              <a:off x="3754899" y="2942530"/>
              <a:ext cx="2383030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" r="3186"/>
            <a:stretch/>
          </p:blipFill>
          <p:spPr>
            <a:xfrm>
              <a:off x="6298525" y="922146"/>
              <a:ext cx="2383030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r="3285"/>
            <a:stretch/>
          </p:blipFill>
          <p:spPr>
            <a:xfrm>
              <a:off x="6319798" y="2964871"/>
              <a:ext cx="2383031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4114800" y="2474933"/>
              <a:ext cx="1714914" cy="364800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straight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635215" y="85089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212949" y="78787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641539" y="2863157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212964" y="2857619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FBCE108-F128-43B4-9620-6571FDFE5F4F}"/>
                </a:ext>
              </a:extLst>
            </p:cNvPr>
            <p:cNvSpPr/>
            <p:nvPr/>
          </p:nvSpPr>
          <p:spPr>
            <a:xfrm>
              <a:off x="6705600" y="2480471"/>
              <a:ext cx="1530971" cy="364800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right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290F43-BCF4-4168-B38D-471EFD028C96}"/>
                </a:ext>
              </a:extLst>
            </p:cNvPr>
            <p:cNvSpPr/>
            <p:nvPr/>
          </p:nvSpPr>
          <p:spPr>
            <a:xfrm>
              <a:off x="6747048" y="4492950"/>
              <a:ext cx="1634952" cy="364800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round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959280C-1214-499C-AE74-837192FE24A4}"/>
                </a:ext>
              </a:extLst>
            </p:cNvPr>
            <p:cNvSpPr/>
            <p:nvPr/>
          </p:nvSpPr>
          <p:spPr>
            <a:xfrm>
              <a:off x="4267200" y="4492950"/>
              <a:ext cx="1397582" cy="359290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left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6AC18-21EE-4E2F-91F5-7D0C39C070B2}"/>
              </a:ext>
            </a:extLst>
          </p:cNvPr>
          <p:cNvGrpSpPr/>
          <p:nvPr/>
        </p:nvGrpSpPr>
        <p:grpSpPr>
          <a:xfrm>
            <a:off x="354054" y="1111882"/>
            <a:ext cx="2999153" cy="1529064"/>
            <a:chOff x="601393" y="1811853"/>
            <a:chExt cx="2999153" cy="1529064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80938737-29B8-4EA0-9A84-BA419D2321F4}"/>
                </a:ext>
              </a:extLst>
            </p:cNvPr>
            <p:cNvSpPr txBox="1"/>
            <p:nvPr/>
          </p:nvSpPr>
          <p:spPr>
            <a:xfrm>
              <a:off x="601393" y="1811853"/>
              <a:ext cx="2999153" cy="817245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48F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prstClr val="black"/>
                  </a:solidFill>
                  <a:effectLst/>
                  <a:latin typeface="Arial" pitchFamily="34" charset="0"/>
                  <a:cs typeface="Arial" pitchFamily="34" charset="0"/>
                </a:rPr>
                <a:t>How can I get to the _______?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909005B2-620A-40D5-AA51-758ECA92D8F2}"/>
                </a:ext>
              </a:extLst>
            </p:cNvPr>
            <p:cNvSpPr txBox="1"/>
            <p:nvPr/>
          </p:nvSpPr>
          <p:spPr>
            <a:xfrm>
              <a:off x="1184167" y="2932294"/>
              <a:ext cx="1833603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48F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prstClr val="black"/>
                  </a:solidFill>
                  <a:effectLst/>
                  <a:latin typeface="Arial" pitchFamily="34" charset="0"/>
                  <a:cs typeface="Arial" pitchFamily="34" charset="0"/>
                </a:rPr>
                <a:t>________.</a:t>
              </a:r>
            </a:p>
          </p:txBody>
        </p:sp>
      </p:grpSp>
      <p:pic>
        <p:nvPicPr>
          <p:cNvPr id="9" name="Track 67 Bùi Liễu">
            <a:hlinkClick r:id="" action="ppaction://media"/>
            <a:extLst>
              <a:ext uri="{FF2B5EF4-FFF2-40B4-BE49-F238E27FC236}">
                <a16:creationId xmlns:a16="http://schemas.microsoft.com/office/drawing/2014/main" id="{0F8C2670-1FB4-47CD-9277-D460A9914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406566"/>
            <a:ext cx="319088" cy="255797"/>
          </a:xfrm>
          <a:prstGeom prst="rect">
            <a:avLst/>
          </a:prstGeom>
        </p:spPr>
      </p:pic>
      <p:pic>
        <p:nvPicPr>
          <p:cNvPr id="4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" y="2973809"/>
            <a:ext cx="1894604" cy="1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0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62853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067330" y="3495247"/>
            <a:ext cx="5400270" cy="536552"/>
          </a:xfrm>
          <a:prstGeom prst="wedgeRoundRectCallout">
            <a:avLst>
              <a:gd name="adj1" fmla="val -56636"/>
              <a:gd name="adj2" fmla="val -11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bookshop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492168" y="4154180"/>
            <a:ext cx="2317418" cy="478381"/>
          </a:xfrm>
          <a:prstGeom prst="wedgeRoundRectCallout">
            <a:avLst>
              <a:gd name="adj1" fmla="val 68107"/>
              <a:gd name="adj2" fmla="val 195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 straight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217504" y="349524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235368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62853" y="463553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5334000" y="1038648"/>
            <a:ext cx="2855987" cy="2142702"/>
            <a:chOff x="5339438" y="927882"/>
            <a:chExt cx="2855987" cy="21427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" r="906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826982" y="2657913"/>
              <a:ext cx="1951659" cy="4126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straight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8443C6-BE98-4C0C-8511-90FF0D73EB5C}"/>
              </a:ext>
            </a:extLst>
          </p:cNvPr>
          <p:cNvGrpSpPr/>
          <p:nvPr/>
        </p:nvGrpSpPr>
        <p:grpSpPr>
          <a:xfrm>
            <a:off x="762000" y="1622626"/>
            <a:ext cx="4117792" cy="1126452"/>
            <a:chOff x="-79626" y="1981389"/>
            <a:chExt cx="4117792" cy="1126452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F7061D73-4A3E-463C-BA32-C23CF43DF94A}"/>
                </a:ext>
              </a:extLst>
            </p:cNvPr>
            <p:cNvSpPr txBox="1"/>
            <p:nvPr/>
          </p:nvSpPr>
          <p:spPr>
            <a:xfrm>
              <a:off x="-79626" y="1981389"/>
              <a:ext cx="4117792" cy="408623"/>
            </a:xfrm>
            <a:prstGeom prst="wedgeRoundRectCallout">
              <a:avLst>
                <a:gd name="adj1" fmla="val -1245"/>
                <a:gd name="adj2" fmla="val 79340"/>
                <a:gd name="adj3" fmla="val 16667"/>
              </a:avLst>
            </a:prstGeom>
            <a:solidFill>
              <a:srgbClr val="FFE48F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 can I get to the _____?</a:t>
              </a:r>
            </a:p>
          </p:txBody>
        </p:sp>
        <p:sp>
          <p:nvSpPr>
            <p:cNvPr id="25" name="Facebook: Bùi Liễu">
              <a:extLst>
                <a:ext uri="{FF2B5EF4-FFF2-40B4-BE49-F238E27FC236}">
                  <a16:creationId xmlns:a16="http://schemas.microsoft.com/office/drawing/2014/main" id="{8F356987-9396-4E89-B3E6-FCEE92D6BADA}"/>
                </a:ext>
              </a:extLst>
            </p:cNvPr>
            <p:cNvSpPr txBox="1"/>
            <p:nvPr/>
          </p:nvSpPr>
          <p:spPr>
            <a:xfrm>
              <a:off x="1046039" y="2699218"/>
              <a:ext cx="1833603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48F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9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0605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600200" y="864659"/>
            <a:ext cx="5920638" cy="536552"/>
          </a:xfrm>
          <a:prstGeom prst="wedgeRoundRectCallout">
            <a:avLst>
              <a:gd name="adj1" fmla="val -58352"/>
              <a:gd name="adj2" fmla="val 4951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supermarket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4026783" y="4248150"/>
            <a:ext cx="2148610" cy="478381"/>
          </a:xfrm>
          <a:prstGeom prst="wedgeRoundRectCallout">
            <a:avLst>
              <a:gd name="adj1" fmla="val 101207"/>
              <a:gd name="adj2" fmla="val -9088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Turn right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381000" y="864659"/>
            <a:ext cx="744667" cy="102533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7290363" y="3480450"/>
            <a:ext cx="786836" cy="99629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2743200" y="1579563"/>
            <a:ext cx="2855987" cy="2212724"/>
            <a:chOff x="5339438" y="927882"/>
            <a:chExt cx="2855987" cy="22127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" r="503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899577" y="2727935"/>
              <a:ext cx="1797749" cy="4126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turn right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9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9144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86101" y="2286000"/>
            <a:ext cx="3249386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3905" y="548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244259" y="721076"/>
            <a:ext cx="739980" cy="65827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12847" y="63713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89151" y="1379348"/>
            <a:ext cx="1054385" cy="88760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50739" y="25317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063033" y="918006"/>
            <a:ext cx="1072664" cy="88247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43612" y="124522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7619326" y="1973254"/>
            <a:ext cx="831245" cy="807489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38723" y="171048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4953001" y="2377705"/>
            <a:ext cx="973124" cy="727445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41395" y="166072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5-Point Star 62">
            <a:hlinkClick r:id="rId7" action="ppaction://hlinksldjump"/>
          </p:cNvPr>
          <p:cNvSpPr/>
          <p:nvPr/>
        </p:nvSpPr>
        <p:spPr>
          <a:xfrm>
            <a:off x="1125414" y="2411474"/>
            <a:ext cx="974234" cy="98151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rId8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585" y="3636020"/>
            <a:ext cx="469468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LUCKY STARS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1416885"/>
            <a:ext cx="130709" cy="1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50" y="305484"/>
            <a:ext cx="1566850" cy="160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2799" y="782419"/>
            <a:ext cx="176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points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71288" y="514143"/>
            <a:ext cx="4930038" cy="536552"/>
          </a:xfrm>
          <a:prstGeom prst="wedgeRoundRectCallout">
            <a:avLst>
              <a:gd name="adj1" fmla="val -60026"/>
              <a:gd name="adj2" fmla="val 1080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4404079" y="4248150"/>
            <a:ext cx="2164860" cy="478381"/>
          </a:xfrm>
          <a:prstGeom prst="wedgeRoundRectCallout">
            <a:avLst>
              <a:gd name="adj1" fmla="val 85088"/>
              <a:gd name="adj2" fmla="val -11261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Turn round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381000" y="895350"/>
            <a:ext cx="744667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7315200" y="3403594"/>
            <a:ext cx="762000" cy="84455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2764870" y="1733550"/>
            <a:ext cx="2855987" cy="1900887"/>
            <a:chOff x="5339438" y="927882"/>
            <a:chExt cx="2855987" cy="19008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" r="4081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7467600" y="447675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00379" y="2571751"/>
            <a:ext cx="269779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3 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9089" y="1020119"/>
            <a:ext cx="4240369" cy="13752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LUCKY STAR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 rot="10800000" flipH="1">
            <a:off x="7620000" y="4552950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627253" y="377065"/>
            <a:ext cx="5920638" cy="536552"/>
          </a:xfrm>
          <a:prstGeom prst="wedgeRoundRectCallout">
            <a:avLst>
              <a:gd name="adj1" fmla="val -56636"/>
              <a:gd name="adj2" fmla="val 892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supermarket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810000" y="4148526"/>
            <a:ext cx="2148610" cy="478381"/>
          </a:xfrm>
          <a:prstGeom prst="wedgeRoundRectCallout">
            <a:avLst>
              <a:gd name="adj1" fmla="val 84184"/>
              <a:gd name="adj2" fmla="val -10999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Turn right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381001" y="450519"/>
            <a:ext cx="838200" cy="109751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6705598" y="3329637"/>
            <a:ext cx="842293" cy="994713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2687911" y="1404620"/>
            <a:ext cx="2855987" cy="1900887"/>
            <a:chOff x="5339438" y="927882"/>
            <a:chExt cx="2855987" cy="19008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" r="503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50" y="819150"/>
            <a:ext cx="1566850" cy="1600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799" y="1296085"/>
            <a:ext cx="176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7547891" y="4358436"/>
            <a:ext cx="1138909" cy="575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679494" y="295761"/>
            <a:ext cx="5400270" cy="536552"/>
          </a:xfrm>
          <a:prstGeom prst="wedgeRoundRectCallout">
            <a:avLst>
              <a:gd name="adj1" fmla="val -58639"/>
              <a:gd name="adj2" fmla="val 9337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bookshop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505200" y="3958381"/>
            <a:ext cx="2317418" cy="478381"/>
          </a:xfrm>
          <a:prstGeom prst="wedgeRoundRectCallout">
            <a:avLst>
              <a:gd name="adj1" fmla="val 84654"/>
              <a:gd name="adj2" fmla="val -1284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 straight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242919" y="295760"/>
            <a:ext cx="976281" cy="113298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6629400" y="2952750"/>
            <a:ext cx="1066800" cy="10668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62853" y="463553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2895600" y="1199039"/>
            <a:ext cx="2855987" cy="1900887"/>
            <a:chOff x="5339438" y="927882"/>
            <a:chExt cx="2855987" cy="19008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" r="906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50" y="819150"/>
            <a:ext cx="1566850" cy="1600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799" y="1296085"/>
            <a:ext cx="176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points</a:t>
            </a: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7272350" y="4476750"/>
            <a:ext cx="881050" cy="528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00379" y="2571751"/>
            <a:ext cx="269779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3 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9089" y="1020119"/>
            <a:ext cx="4240369" cy="13752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LUCKY STAR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383891" y="379380"/>
            <a:ext cx="5234838" cy="536552"/>
          </a:xfrm>
          <a:prstGeom prst="wedgeRoundRectCallout">
            <a:avLst>
              <a:gd name="adj1" fmla="val -56824"/>
              <a:gd name="adj2" fmla="val 1098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can I get to the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cinema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766105" y="3942665"/>
            <a:ext cx="1862579" cy="478381"/>
          </a:xfrm>
          <a:prstGeom prst="wedgeRoundRectCallout">
            <a:avLst>
              <a:gd name="adj1" fmla="val 106115"/>
              <a:gd name="adj2" fmla="val -688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Turn left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52400" y="590550"/>
            <a:ext cx="838200" cy="99059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6705599" y="3253437"/>
            <a:ext cx="990600" cy="918513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2743200" y="1352550"/>
            <a:ext cx="2855987" cy="1900887"/>
            <a:chOff x="5339438" y="927882"/>
            <a:chExt cx="2855987" cy="19008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7" r="5207"/>
            <a:stretch/>
          </p:blipFill>
          <p:spPr>
            <a:xfrm>
              <a:off x="5410200" y="963362"/>
              <a:ext cx="2785225" cy="1865407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339438" y="92788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50" y="819150"/>
            <a:ext cx="1566850" cy="1600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799" y="1296085"/>
            <a:ext cx="176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7391400" y="455295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Berlin Sans FB Demi" panose="020E0802020502020306" pitchFamily="34" charset="0"/>
              </a:rPr>
              <a:t>Good 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-3371850"/>
            <a:ext cx="2000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Facebook : </a:t>
            </a:r>
            <a:r>
              <a:rPr lang="en-US" sz="1350" dirty="0" err="1">
                <a:solidFill>
                  <a:prstClr val="black"/>
                </a:solidFill>
              </a:rPr>
              <a:t>Bùi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Liễu</a:t>
            </a:r>
            <a:r>
              <a:rPr lang="en-US" sz="1350" dirty="0">
                <a:solidFill>
                  <a:prstClr val="black"/>
                </a:solidFill>
              </a:rPr>
              <a:t>  </a:t>
            </a:r>
          </a:p>
          <a:p>
            <a:r>
              <a:rPr lang="en-US" sz="1350" dirty="0">
                <a:solidFill>
                  <a:prstClr val="black"/>
                </a:solidFill>
              </a:rPr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282676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0EA8A-0980-4052-934D-A616099F9B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4066" r="333"/>
          <a:stretch/>
        </p:blipFill>
        <p:spPr>
          <a:xfrm>
            <a:off x="381000" y="742950"/>
            <a:ext cx="8382000" cy="4144866"/>
          </a:xfrm>
          <a:prstGeom prst="rect">
            <a:avLst/>
          </a:prstGeom>
        </p:spPr>
      </p:pic>
      <p:pic>
        <p:nvPicPr>
          <p:cNvPr id="4" name="dong ho 1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3509210"/>
            <a:ext cx="1219200" cy="1043740"/>
          </a:xfrm>
          <a:prstGeom prst="rect">
            <a:avLst/>
          </a:prstGeom>
        </p:spPr>
      </p:pic>
      <p:pic>
        <p:nvPicPr>
          <p:cNvPr id="6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3509210"/>
            <a:ext cx="1752600" cy="1123950"/>
          </a:xfrm>
          <a:prstGeom prst="rect">
            <a:avLst/>
          </a:prstGeom>
        </p:spPr>
      </p:pic>
      <p:pic>
        <p:nvPicPr>
          <p:cNvPr id="7" name="WheelsOn-the-Bus.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3047" y="235896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9537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2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20886465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7 - Song- When I cross the roa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83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73352" y="4113423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go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straight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62436" y="4529489"/>
            <a:ext cx="223197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left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77877" y="4523619"/>
            <a:ext cx="2001842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63346" y="4084373"/>
            <a:ext cx="174833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571682" y="2175935"/>
            <a:ext cx="3064476" cy="440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520168" y="2175935"/>
            <a:ext cx="1115990" cy="774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694789" y="2155419"/>
            <a:ext cx="959522" cy="833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36158" y="2175935"/>
            <a:ext cx="2756040" cy="422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r="3683"/>
          <a:stretch/>
        </p:blipFill>
        <p:spPr>
          <a:xfrm>
            <a:off x="349632" y="2729114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3303"/>
          <a:stretch/>
        </p:blipFill>
        <p:spPr>
          <a:xfrm>
            <a:off x="2513129" y="3163875"/>
            <a:ext cx="1956997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1201"/>
          <a:stretch/>
        </p:blipFill>
        <p:spPr>
          <a:xfrm>
            <a:off x="4697678" y="3163875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4148"/>
          <a:stretch/>
        </p:blipFill>
        <p:spPr>
          <a:xfrm>
            <a:off x="6867851" y="2731121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61742" y="12001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72143" y="1765346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464598" y="1233138"/>
            <a:ext cx="4698202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can 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20168" y="1767312"/>
            <a:ext cx="2231979" cy="408623"/>
          </a:xfrm>
          <a:prstGeom prst="wedgeRoundRectCallout">
            <a:avLst>
              <a:gd name="adj1" fmla="val 60915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1F4C9B97-66F8-42A1-8C3C-98E01AE9A947}"/>
              </a:ext>
            </a:extLst>
          </p:cNvPr>
          <p:cNvSpPr/>
          <p:nvPr/>
        </p:nvSpPr>
        <p:spPr>
          <a:xfrm>
            <a:off x="3739078" y="130879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25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10308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533400" y="772028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solidFill>
                  <a:srgbClr val="F79646">
                    <a:lumMod val="75000"/>
                  </a:srgbClr>
                </a:solidFill>
                <a:latin typeface="Berlin Sans FB" panose="020E0602020502020306" pitchFamily="34" charset="0"/>
              </a:rPr>
              <a:t>Unit</a:t>
            </a:r>
            <a:r>
              <a:rPr lang="vi-VN" sz="3600" dirty="0">
                <a:solidFill>
                  <a:srgbClr val="F79646">
                    <a:lumMod val="75000"/>
                  </a:srgbClr>
                </a:solidFill>
                <a:latin typeface="Berlin Sans FB" panose="020E0602020502020306" pitchFamily="34" charset="0"/>
              </a:rPr>
              <a:t> 17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32083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Wednesday,</a:t>
            </a:r>
            <a:r>
              <a:rPr lang="vi-VN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March 27</a:t>
            </a:r>
            <a:r>
              <a:rPr lang="en-US" sz="3200" baseline="300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  2024</a:t>
            </a:r>
            <a:endParaRPr lang="en-US" sz="3200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073695" y="2314091"/>
            <a:ext cx="529496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2 : Activity 1,2,3</a:t>
            </a:r>
            <a:endParaRPr lang="en-US" sz="4000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89825" y="1809750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8696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In the </a:t>
            </a:r>
            <a:r>
              <a:rPr lang="vi-VN" sz="8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city</a:t>
            </a:r>
            <a:endParaRPr lang="en-US" sz="8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23627" r="36334" b="1059"/>
          <a:stretch/>
        </p:blipFill>
        <p:spPr>
          <a:xfrm>
            <a:off x="3252384" y="2998894"/>
            <a:ext cx="2937584" cy="1905639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475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880973" y="2599118"/>
            <a:ext cx="661923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360680" y="2096618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TABLE OF CONTENTS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833309" y="3668768"/>
            <a:ext cx="3492501" cy="51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407E79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Look, listen and </a:t>
            </a:r>
            <a:r>
              <a:rPr lang="en-US" sz="2400" dirty="0" smtClean="0">
                <a:solidFill>
                  <a:srgbClr val="407E79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repeat.</a:t>
            </a:r>
            <a:endParaRPr lang="en" sz="2400" b="1" kern="0" dirty="0">
              <a:solidFill>
                <a:srgbClr val="FF9CA6">
                  <a:lumMod val="90000"/>
                </a:srgbClr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 kern="0" dirty="0">
              <a:solidFill>
                <a:srgbClr val="FF9CA6">
                  <a:lumMod val="90000"/>
                </a:srgbClr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203587" y="3650475"/>
            <a:ext cx="3041753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en-US" sz="2400" dirty="0">
                <a:solidFill>
                  <a:srgbClr val="407E79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Listen, point and say.</a:t>
            </a:r>
          </a:p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 kern="0" dirty="0">
              <a:solidFill>
                <a:srgbClr val="00B0F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7423103" y="3668768"/>
            <a:ext cx="1963048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en-US" sz="2400" dirty="0">
                <a:solidFill>
                  <a:srgbClr val="407E79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Let’s talk. </a:t>
            </a:r>
          </a:p>
          <a:p>
            <a:pPr algn="ctr"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 kern="0" dirty="0">
              <a:solidFill>
                <a:srgbClr val="FFC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1423850" y="2660874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62"/>
          <p:cNvSpPr/>
          <p:nvPr/>
        </p:nvSpPr>
        <p:spPr>
          <a:xfrm>
            <a:off x="7864477" y="2678231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62"/>
          <p:cNvSpPr/>
          <p:nvPr/>
        </p:nvSpPr>
        <p:spPr>
          <a:xfrm>
            <a:off x="4849673" y="2679156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62"/>
          <p:cNvSpPr txBox="1"/>
          <p:nvPr/>
        </p:nvSpPr>
        <p:spPr>
          <a:xfrm>
            <a:off x="1675979" y="2850239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900" b="1" kern="0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kern="0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8035220" y="290370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900" b="1" kern="0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kern="0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5020373" y="2949011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900" b="1" kern="0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kern="0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7CA6F5-652E-4BEB-9CE7-3FEAE388B586}"/>
              </a:ext>
            </a:extLst>
          </p:cNvPr>
          <p:cNvSpPr txBox="1">
            <a:spLocks/>
          </p:cNvSpPr>
          <p:nvPr/>
        </p:nvSpPr>
        <p:spPr>
          <a:xfrm>
            <a:off x="965538" y="1159599"/>
            <a:ext cx="6584192" cy="45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 panose="020F0502020204030204"/>
                <a:sym typeface="Arial"/>
              </a:rPr>
              <a:t>Lesson 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anose="020F0502020204030204"/>
                <a:sym typeface="Arial"/>
              </a:rPr>
              <a:t>2: </a:t>
            </a:r>
            <a:r>
              <a:rPr lang="en-US" altLang="en-US" sz="3200" b="1" dirty="0">
                <a:solidFill>
                  <a:srgbClr val="0000CC"/>
                </a:solidFill>
                <a:latin typeface="Calibri" panose="020F0502020204030204"/>
                <a:sym typeface="Arial"/>
              </a:rPr>
              <a:t>Activity 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anose="020F0502020204030204"/>
                <a:sym typeface="Arial"/>
              </a:rPr>
              <a:t>1,2,3 </a:t>
            </a:r>
            <a:r>
              <a:rPr lang="en-US" altLang="en-US" sz="3200" b="1" dirty="0">
                <a:solidFill>
                  <a:srgbClr val="0000CC"/>
                </a:solidFill>
                <a:latin typeface="Calibri" panose="020F0502020204030204"/>
                <a:sym typeface="Arial"/>
              </a:rPr>
              <a:t>/ 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anose="020F0502020204030204"/>
                <a:sym typeface="Arial"/>
              </a:rPr>
              <a:t>P.48</a:t>
            </a:r>
            <a:endParaRPr lang="en-US" altLang="en-US" sz="3200" b="1" dirty="0">
              <a:solidFill>
                <a:srgbClr val="0000CC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54F057-63A8-44F7-9BA0-F977940B5F41}"/>
              </a:ext>
            </a:extLst>
          </p:cNvPr>
          <p:cNvSpPr/>
          <p:nvPr/>
        </p:nvSpPr>
        <p:spPr>
          <a:xfrm>
            <a:off x="833309" y="444416"/>
            <a:ext cx="73962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4800" b="1" dirty="0">
                <a:solidFill>
                  <a:srgbClr val="0000CC"/>
                </a:solidFill>
                <a:latin typeface="Calibri"/>
                <a:cs typeface="Arial" panose="020B0604020202020204" pitchFamily="34" charset="0"/>
                <a:sym typeface="Arial"/>
              </a:rPr>
              <a:t>Unit </a:t>
            </a:r>
            <a:r>
              <a:rPr lang="en-US" sz="4800" b="1" dirty="0" smtClean="0">
                <a:solidFill>
                  <a:srgbClr val="0000CC"/>
                </a:solidFill>
                <a:latin typeface="Calibri"/>
                <a:cs typeface="Arial" panose="020B0604020202020204" pitchFamily="34" charset="0"/>
                <a:sym typeface="Arial"/>
              </a:rPr>
              <a:t>17: In the city</a:t>
            </a:r>
            <a:endParaRPr lang="en-US" sz="4800" b="1" dirty="0">
              <a:solidFill>
                <a:srgbClr val="0000CC"/>
              </a:solidFill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965538" y="50833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Wednesday,</a:t>
            </a:r>
            <a:r>
              <a:rPr lang="vi-VN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March 27</a:t>
            </a:r>
            <a:r>
              <a:rPr lang="en-US" sz="3200" baseline="300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  2024</a:t>
            </a:r>
            <a:endParaRPr lang="en-US" sz="3200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" grpId="0"/>
      <p:bldP spid="1238" grpId="0"/>
      <p:bldP spid="1240" grpId="0"/>
      <p:bldP spid="1242" grpId="0"/>
      <p:bldP spid="1244" grpId="0" animBg="1"/>
      <p:bldP spid="1246" grpId="0" animBg="1"/>
      <p:bldP spid="1247" grpId="0" animBg="1"/>
      <p:bldP spid="1248" grpId="0"/>
      <p:bldP spid="1249" grpId="0"/>
      <p:bldP spid="125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6452" y="179341"/>
            <a:ext cx="473111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4" y="4128563"/>
            <a:ext cx="247924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AD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3" y="4128562"/>
            <a:ext cx="279632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9AD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38400" y="4128562"/>
            <a:ext cx="46481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AD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8600" y="895350"/>
            <a:ext cx="8686800" cy="3198070"/>
            <a:chOff x="220572" y="816862"/>
            <a:chExt cx="8686800" cy="3070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" r="3312"/>
            <a:stretch/>
          </p:blipFill>
          <p:spPr>
            <a:xfrm>
              <a:off x="220572" y="816862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585876" y="978642"/>
              <a:ext cx="3881876" cy="568475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833055" y="826647"/>
              <a:ext cx="3236117" cy="4379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5474733" y="3376803"/>
              <a:ext cx="1690659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376898" y="2950455"/>
              <a:ext cx="3090853" cy="834026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543618" y="1081819"/>
            <a:ext cx="4124098" cy="5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want to buy some books.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855624" y="840549"/>
            <a:ext cx="3640676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can we get there?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1349478" y="3176411"/>
            <a:ext cx="3161748" cy="731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 a bookshop in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Street.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5463353" y="3573595"/>
            <a:ext cx="1751474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you.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31753" y="1286649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534629" y="128326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1D686CAE-2C64-4997-B1B1-5CD10FC05E65}"/>
              </a:ext>
            </a:extLst>
          </p:cNvPr>
          <p:cNvSpPr/>
          <p:nvPr/>
        </p:nvSpPr>
        <p:spPr>
          <a:xfrm>
            <a:off x="5606698" y="1387983"/>
            <a:ext cx="3350264" cy="425285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D436F2D8-B050-4FBE-AE61-3E7AAA74E312}"/>
              </a:ext>
            </a:extLst>
          </p:cNvPr>
          <p:cNvSpPr/>
          <p:nvPr/>
        </p:nvSpPr>
        <p:spPr>
          <a:xfrm>
            <a:off x="5589950" y="1306913"/>
            <a:ext cx="3794941" cy="570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straight and turn left.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Track 66 Bùi Liễu">
            <a:hlinkClick r:id="" action="ppaction://media"/>
            <a:extLst>
              <a:ext uri="{FF2B5EF4-FFF2-40B4-BE49-F238E27FC236}">
                <a16:creationId xmlns:a16="http://schemas.microsoft.com/office/drawing/2014/main" id="{6B1C25C2-E01F-4613-84FE-5A4C64C36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463" y="379299"/>
            <a:ext cx="290382" cy="2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08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6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6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6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6.5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6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2019692" y="474620"/>
            <a:ext cx="473111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167826" y="1359903"/>
            <a:ext cx="8686800" cy="3491166"/>
            <a:chOff x="220572" y="816862"/>
            <a:chExt cx="8686800" cy="3070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" r="3312"/>
            <a:stretch/>
          </p:blipFill>
          <p:spPr>
            <a:xfrm>
              <a:off x="220572" y="816862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585876" y="978642"/>
              <a:ext cx="3881876" cy="568475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prstClr val="black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833055" y="826647"/>
              <a:ext cx="3236117" cy="4379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prstClr val="black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5474733" y="3376803"/>
              <a:ext cx="1690659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prstClr val="black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376898" y="2950455"/>
              <a:ext cx="3090853" cy="834026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627596" y="1677139"/>
            <a:ext cx="4124098" cy="5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prstClr val="black"/>
                </a:solidFill>
                <a:cs typeface="Arial" pitchFamily="34" charset="0"/>
              </a:rPr>
              <a:t>We</a:t>
            </a: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want to buy some books.</a:t>
            </a:r>
            <a:endParaRPr lang="vi-VN" sz="2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930472" y="1391362"/>
            <a:ext cx="3640676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can we get there?</a:t>
            </a:r>
            <a:endParaRPr lang="vi-VN" sz="2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1349478" y="3976926"/>
            <a:ext cx="3161748" cy="731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There’s a bookshop in </a:t>
            </a:r>
            <a:r>
              <a:rPr lang="en-US" sz="2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Street.</a:t>
            </a:r>
            <a:endParaRPr lang="vi-VN" sz="2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5490443" y="4307631"/>
            <a:ext cx="1751474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Thank you.</a:t>
            </a:r>
            <a:endParaRPr lang="vi-VN" sz="2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31753" y="1286649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534629" y="128326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D436F2D8-B050-4FBE-AE61-3E7AAA74E312}"/>
              </a:ext>
            </a:extLst>
          </p:cNvPr>
          <p:cNvSpPr/>
          <p:nvPr/>
        </p:nvSpPr>
        <p:spPr>
          <a:xfrm>
            <a:off x="5638800" y="1968732"/>
            <a:ext cx="3581130" cy="570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 straight and turn left.</a:t>
            </a:r>
            <a:endParaRPr lang="vi-VN" sz="22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" name="ĐỒNG HỒ ĐẾM NGƯỢC 30s MP4 Phan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48400" y="232726"/>
            <a:ext cx="1550395" cy="11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3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6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6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6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6.5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6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/>
      <p:bldP spid="34" grpId="0"/>
      <p:bldP spid="35" grpId="0"/>
      <p:bldP spid="3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14350"/>
            <a:ext cx="4711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Listen, point and say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6872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042026" y="2410727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ɡəʊ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streɪt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53853" y="1460500"/>
            <a:ext cx="396304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5437561" y="3138539"/>
            <a:ext cx="1595630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đi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thẳng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9461"/>
          <a:stretch/>
        </p:blipFill>
        <p:spPr>
          <a:xfrm>
            <a:off x="927622" y="1414231"/>
            <a:ext cx="2869553" cy="2300519"/>
          </a:xfrm>
          <a:prstGeom prst="roundRect">
            <a:avLst/>
          </a:prstGeom>
          <a:ln w="12700">
            <a:solidFill>
              <a:srgbClr val="FF0000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432243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478</Words>
  <Application>Microsoft Office PowerPoint</Application>
  <PresentationFormat>On-screen Show (16:9)</PresentationFormat>
  <Paragraphs>132</Paragraphs>
  <Slides>31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Love Craft</vt:lpstr>
      <vt:lpstr>Comfortaa</vt:lpstr>
      <vt:lpstr>Berlin Sans FB</vt:lpstr>
      <vt:lpstr>Aharoni</vt:lpstr>
      <vt:lpstr>Comic Sans MS</vt:lpstr>
      <vt:lpstr>Berlin Sans FB Demi</vt:lpstr>
      <vt:lpstr>Coming Soon</vt:lpstr>
      <vt:lpstr>Cooper Black</vt:lpstr>
      <vt:lpstr>Calibri Light</vt:lpstr>
      <vt:lpstr>Times New Roman</vt:lpstr>
      <vt:lpstr>Kirang Haerang</vt:lpstr>
      <vt:lpstr>Calibri</vt:lpstr>
      <vt:lpstr>Delius Swash Caps</vt:lpstr>
      <vt:lpstr>Arial</vt:lpstr>
      <vt:lpstr>Pangolin</vt:lpstr>
      <vt:lpstr>1_Office Theme</vt:lpstr>
      <vt:lpstr>4_Office Theme</vt:lpstr>
      <vt:lpstr>Morning Greetings with Social DIstancing by Slidesgo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Admin</cp:lastModifiedBy>
  <cp:revision>609</cp:revision>
  <dcterms:created xsi:type="dcterms:W3CDTF">2006-08-16T00:00:00Z</dcterms:created>
  <dcterms:modified xsi:type="dcterms:W3CDTF">2024-03-23T07:57:12Z</dcterms:modified>
</cp:coreProperties>
</file>