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2"/>
  </p:notesMasterIdLst>
  <p:sldIdLst>
    <p:sldId id="482" r:id="rId2"/>
    <p:sldId id="499" r:id="rId3"/>
    <p:sldId id="480" r:id="rId4"/>
    <p:sldId id="483" r:id="rId5"/>
    <p:sldId id="507" r:id="rId6"/>
    <p:sldId id="420" r:id="rId7"/>
    <p:sldId id="442" r:id="rId8"/>
    <p:sldId id="345" r:id="rId9"/>
    <p:sldId id="500" r:id="rId10"/>
    <p:sldId id="501" r:id="rId11"/>
    <p:sldId id="502" r:id="rId12"/>
    <p:sldId id="503" r:id="rId13"/>
    <p:sldId id="504" r:id="rId14"/>
    <p:sldId id="451" r:id="rId15"/>
    <p:sldId id="498" r:id="rId16"/>
    <p:sldId id="491" r:id="rId17"/>
    <p:sldId id="497" r:id="rId18"/>
    <p:sldId id="452" r:id="rId19"/>
    <p:sldId id="492" r:id="rId20"/>
    <p:sldId id="506" r:id="rId2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66FF66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96" autoAdjust="0"/>
    <p:restoredTop sz="94660"/>
  </p:normalViewPr>
  <p:slideViewPr>
    <p:cSldViewPr>
      <p:cViewPr varScale="1">
        <p:scale>
          <a:sx n="73" d="100"/>
          <a:sy n="73" d="100"/>
        </p:scale>
        <p:origin x="750" y="72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9905CD2-4904-4A50-A805-5EB67A555E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640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C065B-D2E3-446D-B071-88B5B6C68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2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729AB-D89E-4205-A1E2-43CBC4920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340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28ABC-6D26-4105-8BC1-0092EAF542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272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A34C0-F147-4AB5-98A0-C28914487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22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7F94C-2A56-495F-B4BF-D90E6DF81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30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70649C-2492-4F9E-8DC0-B01756B1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00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5AD4E-6CA7-409F-A70F-62754366CA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888C6-4596-4E38-ABF2-A8A464EB7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43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5047F-DCD8-4D57-9260-2EED261CE4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64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BEF4F-C34E-495E-989C-A00236F283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03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907BC-7A92-49C1-A741-88104FB26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00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B660D2-9682-433F-8716-8FC7437B7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55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6EA95-F237-450B-97ED-17E8318713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59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6E67E079-F72E-4657-AC96-51AE1D7F5A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GV: </a:t>
            </a:r>
            <a:r>
              <a:rPr lang="en-US" sz="36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Nguyễn</a:t>
            </a:r>
            <a:r>
              <a:rPr lang="en-US" sz="36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Văn</a:t>
            </a:r>
            <a:r>
              <a:rPr lang="en-US" sz="3600" b="1" dirty="0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Constantia" pitchFamily="18" charset="0"/>
                <a:cs typeface="Times New Roman" pitchFamily="18" charset="0"/>
              </a:rPr>
              <a:t>Bảo</a:t>
            </a:r>
            <a:endParaRPr lang="en-US" sz="3600" b="1" dirty="0">
              <a:solidFill>
                <a:srgbClr val="C0000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6 - 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1268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126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610100"/>
            <a:ext cx="10104438" cy="101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563688"/>
            <a:ext cx="9798050" cy="323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1+2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29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2101850"/>
            <a:ext cx="9775825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1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2" b="9137"/>
          <a:stretch>
            <a:fillRect/>
          </a:stretch>
        </p:blipFill>
        <p:spPr bwMode="auto">
          <a:xfrm>
            <a:off x="687388" y="2205038"/>
            <a:ext cx="9623425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4191000" y="981075"/>
            <a:ext cx="2459038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3+4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434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34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18"/>
          <a:stretch>
            <a:fillRect/>
          </a:stretch>
        </p:blipFill>
        <p:spPr bwMode="auto">
          <a:xfrm>
            <a:off x="460375" y="4868863"/>
            <a:ext cx="10104438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830388"/>
            <a:ext cx="9531350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47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7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263" y="214313"/>
            <a:ext cx="22288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5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Cả bài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1638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639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639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8" y="31750"/>
            <a:ext cx="8208962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8"/>
          <p:cNvSpPr>
            <a:spLocks noChangeArrowheads="1"/>
          </p:cNvSpPr>
          <p:nvPr/>
        </p:nvSpPr>
        <p:spPr bwMode="auto">
          <a:xfrm>
            <a:off x="2916238" y="2435225"/>
            <a:ext cx="51530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</a:t>
            </a:r>
          </a:p>
        </p:txBody>
      </p:sp>
      <p:sp>
        <p:nvSpPr>
          <p:cNvPr id="1843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2913" y="392113"/>
            <a:ext cx="5430837" cy="6232525"/>
            <a:chOff x="5542642" y="220716"/>
            <a:chExt cx="5430158" cy="6232620"/>
          </a:xfrm>
        </p:grpSpPr>
        <p:pic>
          <p:nvPicPr>
            <p:cNvPr id="1844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0" y="392113"/>
            <a:ext cx="5561013" cy="6051550"/>
            <a:chOff x="-19050" y="220716"/>
            <a:chExt cx="5561692" cy="6051735"/>
          </a:xfrm>
        </p:grpSpPr>
        <p:pic>
          <p:nvPicPr>
            <p:cNvPr id="1843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75" y="0"/>
            <a:ext cx="81359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624013" y="1693863"/>
            <a:ext cx="8023225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00"/>
                </a:solidFill>
                <a:latin typeface="Cambria" pitchFamily="18" charset="0"/>
              </a:rPr>
              <a:t>NGHE VÀ HÁT THEO LỜI CA VỚI HAI CAO ĐỘ KHÁC NHAU</a:t>
            </a:r>
          </a:p>
        </p:txBody>
      </p:sp>
      <p:pic>
        <p:nvPicPr>
          <p:cNvPr id="20484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22350"/>
            <a:ext cx="30257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4" name="Picture 4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2917825"/>
            <a:ext cx="7920038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21508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598738"/>
            <a:ext cx="1714500" cy="874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Rectangle 3"/>
          <p:cNvSpPr>
            <a:spLocks noChangeArrowheads="1"/>
          </p:cNvSpPr>
          <p:nvPr/>
        </p:nvSpPr>
        <p:spPr bwMode="auto">
          <a:xfrm>
            <a:off x="1868488" y="1989138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6"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26"/>
          <p:cNvSpPr txBox="1">
            <a:spLocks noChangeArrowheads="1"/>
          </p:cNvSpPr>
          <p:nvPr/>
        </p:nvSpPr>
        <p:spPr bwMode="gray">
          <a:xfrm>
            <a:off x="1066800" y="323850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2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THƠ THEO TIẾT TẤU</a:t>
            </a:r>
          </a:p>
        </p:txBody>
      </p:sp>
      <p:sp>
        <p:nvSpPr>
          <p:cNvPr id="4100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3" name="Picture 5"/>
          <p:cNvPicPr>
            <a:picLocks noChangeAspect="1" noChangeArrowheads="1"/>
          </p:cNvPicPr>
          <p:nvPr/>
        </p:nvPicPr>
        <p:blipFill>
          <a:blip r:embed="rId3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484313"/>
            <a:ext cx="345916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447925" y="2611438"/>
            <a:ext cx="7502525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2800"/>
              <a:t>   </a:t>
            </a:r>
            <a:r>
              <a:rPr lang="en-US" sz="2800">
                <a:solidFill>
                  <a:srgbClr val="1713CB"/>
                </a:solidFill>
              </a:rPr>
              <a:t>Bàn tay mẹ                 Cơm con ăn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Bế chúng con             Tay mẹ nấu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Bàn tay mẹ                 Nước con uống</a:t>
            </a:r>
          </a:p>
          <a:p>
            <a:pPr algn="l"/>
            <a:r>
              <a:rPr lang="en-US" sz="2800">
                <a:solidFill>
                  <a:srgbClr val="1713CB"/>
                </a:solidFill>
              </a:rPr>
              <a:t>   Chăm chúng con        Tay mẹ đun…</a:t>
            </a:r>
          </a:p>
          <a:p>
            <a:r>
              <a:rPr lang="en-US" sz="2400"/>
              <a:t>                          </a:t>
            </a:r>
            <a:r>
              <a:rPr lang="en-US" sz="2400" i="1"/>
              <a:t>(Trích thơ: Tạ Hữu Yên) </a:t>
            </a:r>
            <a:endParaRPr lang="en-US" sz="240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6205538" y="3716338"/>
            <a:ext cx="3960812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Nguyễn Văn Chung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395663"/>
            <a:ext cx="5602288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566863" y="2852738"/>
            <a:ext cx="802322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89138"/>
            <a:ext cx="2447925" cy="1249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tical Scroll 2"/>
          <p:cNvSpPr/>
          <p:nvPr/>
        </p:nvSpPr>
        <p:spPr>
          <a:xfrm>
            <a:off x="446088" y="1196975"/>
            <a:ext cx="5256212" cy="4294188"/>
          </a:xfrm>
          <a:prstGeom prst="verticalScroll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236538"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endParaRPr lang="en-US" sz="1200" dirty="0">
              <a:solidFill>
                <a:srgbClr val="1713CB"/>
              </a:solidFill>
              <a:latin typeface="Cambria" pitchFamily="18" charset="0"/>
            </a:endParaRP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vi-VN" sz="2400" dirty="0">
                <a:solidFill>
                  <a:srgbClr val="1713CB"/>
                </a:solidFill>
                <a:latin typeface="Cambria" pitchFamily="18" charset="0"/>
              </a:rPr>
              <a:t>Nguyễn Văn Chung sinh ngày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12/4/1983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TP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Hồ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Minh.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Những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phẩm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tiêu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biểu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: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Nhật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kí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của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Gia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đình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nhỏ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hạnh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phúc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to,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Mẹ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ơi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có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biết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, ….</a:t>
            </a:r>
          </a:p>
          <a:p>
            <a:pPr indent="236538" algn="just">
              <a:defRPr/>
            </a:pP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Ông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được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trao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kỉ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lục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dành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cho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“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sĩ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trẻ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sáng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tác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nhiều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ca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khúc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thiếu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nhi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nhất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</a:t>
            </a:r>
            <a:r>
              <a:rPr lang="en-US" sz="2400" dirty="0" err="1">
                <a:solidFill>
                  <a:srgbClr val="1713CB"/>
                </a:solidFill>
                <a:latin typeface="Cambria" pitchFamily="18" charset="0"/>
              </a:rPr>
              <a:t>Việt</a:t>
            </a:r>
            <a:r>
              <a:rPr lang="en-US" sz="2400" dirty="0">
                <a:solidFill>
                  <a:srgbClr val="1713CB"/>
                </a:solidFill>
                <a:latin typeface="Cambria" pitchFamily="18" charset="0"/>
              </a:rPr>
              <a:t> Nam”</a:t>
            </a:r>
          </a:p>
          <a:p>
            <a:pPr algn="just">
              <a:defRPr/>
            </a:pPr>
            <a:endParaRPr lang="en-US" sz="2400" dirty="0">
              <a:solidFill>
                <a:srgbClr val="1713CB"/>
              </a:solidFill>
              <a:latin typeface="Cambria" pitchFamily="18" charset="0"/>
            </a:endParaRPr>
          </a:p>
        </p:txBody>
      </p:sp>
      <p:sp>
        <p:nvSpPr>
          <p:cNvPr id="6148" name="Rectangle 1"/>
          <p:cNvSpPr>
            <a:spLocks noChangeArrowheads="1"/>
          </p:cNvSpPr>
          <p:nvPr/>
        </p:nvSpPr>
        <p:spPr bwMode="auto">
          <a:xfrm>
            <a:off x="5694363" y="1208088"/>
            <a:ext cx="464661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600" b="1">
                <a:solidFill>
                  <a:srgbClr val="FF0000"/>
                </a:solidFill>
                <a:latin typeface="Cambria" pitchFamily="18" charset="0"/>
              </a:rPr>
              <a:t>NHẠC SĨ NGUYỄN VĂN CHUNG</a:t>
            </a:r>
            <a:endParaRPr lang="en-US" sz="2600" b="1">
              <a:solidFill>
                <a:srgbClr val="FF0000"/>
              </a:solidFill>
            </a:endParaRPr>
          </a:p>
        </p:txBody>
      </p:sp>
      <p:pic>
        <p:nvPicPr>
          <p:cNvPr id="6149" name="Picture 2" descr="Nguyễn Văn Chung hạnh phúc khi nhận Kỷ lục Việt Nam cho dự án 300 bài hát  thiếu nhi trademark_s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1989138"/>
            <a:ext cx="5172075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31750"/>
            <a:ext cx="8208963" cy="671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39713" y="296863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hát mẫu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39713" y="29527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Nghe giai điệu</a:t>
            </a:r>
          </a:p>
        </p:txBody>
      </p:sp>
      <p:pic>
        <p:nvPicPr>
          <p:cNvPr id="7173" name="Picture 9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10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13" grpId="1"/>
      <p:bldP spid="14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9186" r="31018" b="16690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>
              <a:latin typeface="Cambria" pitchFamily="18" charset="0"/>
            </a:endParaRPr>
          </a:p>
        </p:txBody>
      </p:sp>
      <p:sp>
        <p:nvSpPr>
          <p:cNvPr id="8196" name="Rectangle 11"/>
          <p:cNvSpPr>
            <a:spLocks noChangeArrowheads="1"/>
          </p:cNvSpPr>
          <p:nvPr/>
        </p:nvSpPr>
        <p:spPr bwMode="auto">
          <a:xfrm>
            <a:off x="1028700" y="0"/>
            <a:ext cx="3200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ĐỌC LỜI CA</a:t>
            </a:r>
            <a:endParaRPr lang="en-US" sz="16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8198" name="Rectangle 7"/>
          <p:cNvSpPr>
            <a:spLocks noChangeArrowheads="1"/>
          </p:cNvSpPr>
          <p:nvPr/>
        </p:nvSpPr>
        <p:spPr bwMode="auto">
          <a:xfrm>
            <a:off x="3490913" y="701675"/>
            <a:ext cx="4010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MẸ ƠI CÓ BIẾT</a:t>
            </a:r>
            <a:endParaRPr lang="en-US" sz="4400" b="1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17525" y="1471613"/>
            <a:ext cx="9783763" cy="460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>
              <a:lnSpc>
                <a:spcPct val="114000"/>
              </a:lnSpc>
            </a:pPr>
            <a:r>
              <a:rPr lang="vi-VN" sz="3200">
                <a:latin typeface="Cambria" pitchFamily="18" charset="0"/>
              </a:rPr>
              <a:t>Mẹ ơi có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thương mẹ nhiều?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Cứ muốn ôm mẹ và cười thật </a:t>
            </a:r>
            <a:r>
              <a:rPr lang="en-US" sz="3200">
                <a:latin typeface="Cambria" pitchFamily="18" charset="0"/>
              </a:rPr>
              <a:t>tươi</a:t>
            </a:r>
            <a:r>
              <a:rPr lang="vi-VN" sz="3200">
                <a:latin typeface="Cambria" pitchFamily="18" charset="0"/>
              </a:rPr>
              <a:t>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Mẹ ơi con biết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mẹ yêu con lắm!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Mỗi khi con buồn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có mẹ kề bên.</a:t>
            </a:r>
            <a:br>
              <a:rPr lang="vi-VN" sz="3200">
                <a:latin typeface="Cambria" pitchFamily="18" charset="0"/>
              </a:rPr>
            </a:br>
            <a:r>
              <a:rPr lang="vi-VN" sz="3200">
                <a:latin typeface="Cambria" pitchFamily="18" charset="0"/>
              </a:rPr>
              <a:t>Mái tóc mẹ thơm, ánh mắt mẹ hiền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/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t</a:t>
            </a:r>
            <a:r>
              <a:rPr lang="vi-VN" sz="3200">
                <a:latin typeface="Cambria" pitchFamily="18" charset="0"/>
              </a:rPr>
              <a:t>hích nhất mẹ hát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con sẽ ngủ yên!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Đ</a:t>
            </a:r>
            <a:r>
              <a:rPr lang="vi-VN" sz="3200">
                <a:latin typeface="Cambria" pitchFamily="18" charset="0"/>
              </a:rPr>
              <a:t>ến lúc con lớn</a:t>
            </a:r>
            <a:r>
              <a:rPr lang="en-US" sz="3200">
                <a:latin typeface="Cambria" pitchFamily="18" charset="0"/>
              </a:rPr>
              <a:t>,</a:t>
            </a:r>
            <a:r>
              <a:rPr lang="vi-VN" sz="3200">
                <a:latin typeface="Cambria" pitchFamily="18" charset="0"/>
              </a:rPr>
              <a:t> hứa sẽ chăm ngoan,</a:t>
            </a:r>
            <a:br>
              <a:rPr lang="vi-VN" sz="3200">
                <a:latin typeface="Cambria" pitchFamily="18" charset="0"/>
              </a:rPr>
            </a:br>
            <a:r>
              <a:rPr lang="en-US" sz="3200">
                <a:latin typeface="Cambria" pitchFamily="18" charset="0"/>
              </a:rPr>
              <a:t>c</a:t>
            </a:r>
            <a:r>
              <a:rPr lang="vi-VN" sz="3200">
                <a:latin typeface="Cambria" pitchFamily="18" charset="0"/>
              </a:rPr>
              <a:t>ố gắng học hành để mẹ được vui</a:t>
            </a:r>
            <a:r>
              <a:rPr lang="en-US" sz="3200">
                <a:latin typeface="Cambria" pitchFamily="18" charset="0"/>
              </a:rPr>
              <a:t>.</a:t>
            </a:r>
            <a:endParaRPr lang="en-US" sz="320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44725"/>
            <a:ext cx="9937750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1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4481513" y="1246188"/>
            <a:ext cx="1952625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Câu 2</a:t>
            </a:r>
          </a:p>
        </p:txBody>
      </p:sp>
      <p:sp>
        <p:nvSpPr>
          <p:cNvPr id="5" name="Rectangle 4"/>
          <p:cNvSpPr/>
          <p:nvPr/>
        </p:nvSpPr>
        <p:spPr>
          <a:xfrm>
            <a:off x="8942388" y="3716338"/>
            <a:ext cx="1209675" cy="6286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291" tIns="57145" rIns="114291" bIns="57145" anchor="ctr"/>
          <a:lstStyle/>
          <a:p>
            <a:pPr>
              <a:defRPr/>
            </a:pPr>
            <a:endParaRPr lang="en-US"/>
          </a:p>
        </p:txBody>
      </p:sp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500063" y="279400"/>
            <a:ext cx="505777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35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HÁT TỪNG CÂU</a:t>
            </a:r>
            <a:endParaRPr lang="en-US" sz="2000" b="1" i="1">
              <a:solidFill>
                <a:srgbClr val="FFFF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46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716338"/>
            <a:ext cx="4162425" cy="18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8" y="2120900"/>
            <a:ext cx="9424987" cy="167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9794</TotalTime>
  <Words>307</Words>
  <Application>Microsoft Office PowerPoint</Application>
  <PresentationFormat>Custom</PresentationFormat>
  <Paragraphs>44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Cambria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634</cp:revision>
  <dcterms:created xsi:type="dcterms:W3CDTF">2010-04-30T18:19:48Z</dcterms:created>
  <dcterms:modified xsi:type="dcterms:W3CDTF">2024-05-22T07:51:16Z</dcterms:modified>
</cp:coreProperties>
</file>