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3" r:id="rId2"/>
    <p:sldId id="295" r:id="rId3"/>
    <p:sldId id="257" r:id="rId4"/>
    <p:sldId id="297" r:id="rId5"/>
    <p:sldId id="259" r:id="rId6"/>
    <p:sldId id="299" r:id="rId7"/>
    <p:sldId id="260" r:id="rId8"/>
    <p:sldId id="315" r:id="rId9"/>
    <p:sldId id="288" r:id="rId10"/>
    <p:sldId id="289" r:id="rId11"/>
    <p:sldId id="313" r:id="rId12"/>
    <p:sldId id="290" r:id="rId13"/>
    <p:sldId id="300" r:id="rId14"/>
    <p:sldId id="311" r:id="rId15"/>
    <p:sldId id="310" r:id="rId16"/>
    <p:sldId id="302" r:id="rId17"/>
    <p:sldId id="291" r:id="rId18"/>
    <p:sldId id="308" r:id="rId19"/>
    <p:sldId id="317" r:id="rId20"/>
    <p:sldId id="318" r:id="rId21"/>
    <p:sldId id="304" r:id="rId22"/>
    <p:sldId id="306" r:id="rId23"/>
  </p:sldIdLst>
  <p:sldSz cx="10515600" cy="59436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72">
          <p15:clr>
            <a:srgbClr val="A4A3A4"/>
          </p15:clr>
        </p15:guide>
        <p15:guide id="4" pos="33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6" d="100"/>
          <a:sy n="66" d="100"/>
        </p:scale>
        <p:origin x="114" y="84"/>
      </p:cViewPr>
      <p:guideLst>
        <p:guide orient="horz" pos="2160"/>
        <p:guide pos="2880"/>
        <p:guide orient="horz" pos="1872"/>
        <p:guide pos="33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8C381-1987-44C8-8E9C-6FA68CDAD663}" type="datetimeFigureOut">
              <a:rPr lang="vi-VN" smtClean="0"/>
              <a:t>01/12/2021</a:t>
            </a:fld>
            <a:endParaRPr lang="vi-VN"/>
          </a:p>
        </p:txBody>
      </p:sp>
      <p:sp>
        <p:nvSpPr>
          <p:cNvPr id="4" name="Slide Image Placeholder 3"/>
          <p:cNvSpPr>
            <a:spLocks noGrp="1" noRot="1" noChangeAspect="1"/>
          </p:cNvSpPr>
          <p:nvPr>
            <p:ph type="sldImg" idx="2"/>
          </p:nvPr>
        </p:nvSpPr>
        <p:spPr>
          <a:xfrm>
            <a:off x="396875" y="685800"/>
            <a:ext cx="606425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6A028-D921-4039-8D72-19E81846F625}" type="slidenum">
              <a:rPr lang="vi-VN" smtClean="0"/>
              <a:t>‹#›</a:t>
            </a:fld>
            <a:endParaRPr lang="vi-VN"/>
          </a:p>
        </p:txBody>
      </p:sp>
    </p:spTree>
    <p:extLst>
      <p:ext uri="{BB962C8B-B14F-4D97-AF65-F5344CB8AC3E}">
        <p14:creationId xmlns:p14="http://schemas.microsoft.com/office/powerpoint/2010/main" val="2716933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C30F2B6-F43A-46EB-96F1-64720018B009}" type="slidenum">
              <a:rPr lang="en-US"/>
              <a:pPr/>
              <a:t>3</a:t>
            </a:fld>
            <a:endParaRPr lang="en-US"/>
          </a:p>
        </p:txBody>
      </p:sp>
      <p:sp>
        <p:nvSpPr>
          <p:cNvPr id="33795" name="Rectangle 2"/>
          <p:cNvSpPr>
            <a:spLocks noGrp="1" noRot="1" noChangeAspect="1" noChangeArrowheads="1" noTextEdit="1"/>
          </p:cNvSpPr>
          <p:nvPr>
            <p:ph type="sldImg"/>
          </p:nvPr>
        </p:nvSpPr>
        <p:spPr>
          <a:xfrm>
            <a:off x="396875" y="685800"/>
            <a:ext cx="6064250" cy="34290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8590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46A028-D921-4039-8D72-19E81846F625}" type="slidenum">
              <a:rPr lang="vi-VN" smtClean="0"/>
              <a:t>20</a:t>
            </a:fld>
            <a:endParaRPr lang="vi-VN"/>
          </a:p>
        </p:txBody>
      </p:sp>
    </p:spTree>
    <p:extLst>
      <p:ext uri="{BB962C8B-B14F-4D97-AF65-F5344CB8AC3E}">
        <p14:creationId xmlns:p14="http://schemas.microsoft.com/office/powerpoint/2010/main" val="390501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8670" y="1846369"/>
            <a:ext cx="8938260" cy="1274022"/>
          </a:xfrm>
        </p:spPr>
        <p:txBody>
          <a:bodyPr/>
          <a:lstStyle/>
          <a:p>
            <a:r>
              <a:rPr lang="en-US" smtClean="0"/>
              <a:t>Click to edit Master title style</a:t>
            </a:r>
            <a:endParaRPr lang="vi-VN"/>
          </a:p>
        </p:txBody>
      </p:sp>
      <p:sp>
        <p:nvSpPr>
          <p:cNvPr id="3" name="Subtitle 2"/>
          <p:cNvSpPr>
            <a:spLocks noGrp="1"/>
          </p:cNvSpPr>
          <p:nvPr>
            <p:ph type="subTitle" idx="1"/>
          </p:nvPr>
        </p:nvSpPr>
        <p:spPr>
          <a:xfrm>
            <a:off x="1577340" y="3368040"/>
            <a:ext cx="7360920" cy="15189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7FD6D63-E463-471C-92DC-E980D19E622D}" type="datetimeFigureOut">
              <a:rPr lang="vi-VN" smtClean="0"/>
              <a:t>01/12/2021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81197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FD6D63-E463-471C-92DC-E980D19E622D}" type="datetimeFigureOut">
              <a:rPr lang="vi-VN" smtClean="0"/>
              <a:t>01/12/2021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211583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3810" y="238020"/>
            <a:ext cx="2366010" cy="5071322"/>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525780" y="238020"/>
            <a:ext cx="6922770" cy="50713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FD6D63-E463-471C-92DC-E980D19E622D}" type="datetimeFigureOut">
              <a:rPr lang="vi-VN" smtClean="0"/>
              <a:t>01/12/2021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721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25780" y="211879"/>
            <a:ext cx="9646603" cy="50713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fld id="{8A53F0FD-1F32-4B31-B747-459BF0C792F3}" type="datetime2">
              <a:rPr lang="en-US"/>
              <a:pPr>
                <a:defRPr/>
              </a:pPr>
              <a:t>Wednesday, December 01, 2021</a:t>
            </a:fld>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FE2B7545-772A-4A09-B575-1260622102D9}" type="slidenum">
              <a:rPr lang="en-US"/>
              <a:pPr>
                <a:defRPr/>
              </a:pPr>
              <a:t>‹#›</a:t>
            </a:fld>
            <a:endParaRPr lang="en-US"/>
          </a:p>
        </p:txBody>
      </p:sp>
    </p:spTree>
    <p:extLst>
      <p:ext uri="{BB962C8B-B14F-4D97-AF65-F5344CB8AC3E}">
        <p14:creationId xmlns:p14="http://schemas.microsoft.com/office/powerpoint/2010/main" val="281727299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FD6D63-E463-471C-92DC-E980D19E622D}" type="datetimeFigureOut">
              <a:rPr lang="vi-VN" smtClean="0"/>
              <a:t>01/12/2021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283750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660" y="3819314"/>
            <a:ext cx="8938260" cy="118046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830660" y="2519152"/>
            <a:ext cx="8938260" cy="130016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FD6D63-E463-471C-92DC-E980D19E622D}" type="datetimeFigureOut">
              <a:rPr lang="vi-VN" smtClean="0"/>
              <a:t>01/12/2021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348175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525780" y="1386841"/>
            <a:ext cx="4644390" cy="3922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5345430" y="1386841"/>
            <a:ext cx="4644390" cy="3922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7FD6D63-E463-471C-92DC-E980D19E622D}" type="datetimeFigureOut">
              <a:rPr lang="vi-VN" smtClean="0"/>
              <a:t>01/12/2021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389951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525780" y="1330431"/>
            <a:ext cx="4646216" cy="5544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25780" y="1884891"/>
            <a:ext cx="4646216" cy="342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5341779" y="1330431"/>
            <a:ext cx="4648041" cy="5544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41779" y="1884891"/>
            <a:ext cx="4648041" cy="342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7FD6D63-E463-471C-92DC-E980D19E622D}" type="datetimeFigureOut">
              <a:rPr lang="vi-VN" smtClean="0"/>
              <a:t>01/12/2021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324755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7FD6D63-E463-471C-92DC-E980D19E622D}" type="datetimeFigureOut">
              <a:rPr lang="vi-VN" smtClean="0"/>
              <a:t>01/12/2021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319237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D6D63-E463-471C-92DC-E980D19E622D}" type="datetimeFigureOut">
              <a:rPr lang="vi-VN" smtClean="0"/>
              <a:t>01/12/2021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166934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5781" y="236643"/>
            <a:ext cx="3459560" cy="100711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111307" y="236644"/>
            <a:ext cx="5878513" cy="50726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525781" y="1243754"/>
            <a:ext cx="3459560" cy="4065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D6D63-E463-471C-92DC-E980D19E622D}" type="datetimeFigureOut">
              <a:rPr lang="vi-VN" smtClean="0"/>
              <a:t>01/12/2021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373178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1131" y="4160520"/>
            <a:ext cx="6309360" cy="491173"/>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061131" y="531072"/>
            <a:ext cx="6309360" cy="3566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061131" y="4651693"/>
            <a:ext cx="6309360" cy="6975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D6D63-E463-471C-92DC-E980D19E622D}" type="datetimeFigureOut">
              <a:rPr lang="vi-VN" smtClean="0"/>
              <a:t>01/12/2021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77B6E19-8426-4FB2-98B7-12148355B40E}" type="slidenum">
              <a:rPr lang="vi-VN" smtClean="0"/>
              <a:t>‹#›</a:t>
            </a:fld>
            <a:endParaRPr lang="vi-VN"/>
          </a:p>
        </p:txBody>
      </p:sp>
    </p:spTree>
    <p:extLst>
      <p:ext uri="{BB962C8B-B14F-4D97-AF65-F5344CB8AC3E}">
        <p14:creationId xmlns:p14="http://schemas.microsoft.com/office/powerpoint/2010/main" val="25434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5780" y="238020"/>
            <a:ext cx="9464040" cy="9906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525780" y="1386841"/>
            <a:ext cx="9464040" cy="39225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525780" y="5508837"/>
            <a:ext cx="2453640" cy="316442"/>
          </a:xfrm>
          <a:prstGeom prst="rect">
            <a:avLst/>
          </a:prstGeom>
        </p:spPr>
        <p:txBody>
          <a:bodyPr vert="horz" lIns="91440" tIns="45720" rIns="91440" bIns="45720" rtlCol="0" anchor="ctr"/>
          <a:lstStyle>
            <a:lvl1pPr algn="l">
              <a:defRPr sz="1200">
                <a:solidFill>
                  <a:schemeClr val="tx1">
                    <a:tint val="75000"/>
                  </a:schemeClr>
                </a:solidFill>
              </a:defRPr>
            </a:lvl1pPr>
          </a:lstStyle>
          <a:p>
            <a:fld id="{07FD6D63-E463-471C-92DC-E980D19E622D}" type="datetimeFigureOut">
              <a:rPr lang="vi-VN" smtClean="0"/>
              <a:t>01/12/2021</a:t>
            </a:fld>
            <a:endParaRPr lang="vi-VN"/>
          </a:p>
        </p:txBody>
      </p:sp>
      <p:sp>
        <p:nvSpPr>
          <p:cNvPr id="5" name="Footer Placeholder 4"/>
          <p:cNvSpPr>
            <a:spLocks noGrp="1"/>
          </p:cNvSpPr>
          <p:nvPr>
            <p:ph type="ftr" sz="quarter" idx="3"/>
          </p:nvPr>
        </p:nvSpPr>
        <p:spPr>
          <a:xfrm>
            <a:off x="3592830" y="5508837"/>
            <a:ext cx="3329940" cy="31644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7536180" y="5508837"/>
            <a:ext cx="2453640" cy="316442"/>
          </a:xfrm>
          <a:prstGeom prst="rect">
            <a:avLst/>
          </a:prstGeom>
        </p:spPr>
        <p:txBody>
          <a:bodyPr vert="horz" lIns="91440" tIns="45720" rIns="91440" bIns="45720" rtlCol="0" anchor="ctr"/>
          <a:lstStyle>
            <a:lvl1pPr algn="r">
              <a:defRPr sz="1200">
                <a:solidFill>
                  <a:schemeClr val="tx1">
                    <a:tint val="75000"/>
                  </a:schemeClr>
                </a:solidFill>
              </a:defRPr>
            </a:lvl1pPr>
          </a:lstStyle>
          <a:p>
            <a:fld id="{977B6E19-8426-4FB2-98B7-12148355B40E}" type="slidenum">
              <a:rPr lang="vi-VN" smtClean="0"/>
              <a:t>‹#›</a:t>
            </a:fld>
            <a:endParaRPr lang="vi-VN"/>
          </a:p>
        </p:txBody>
      </p:sp>
    </p:spTree>
    <p:extLst>
      <p:ext uri="{BB962C8B-B14F-4D97-AF65-F5344CB8AC3E}">
        <p14:creationId xmlns:p14="http://schemas.microsoft.com/office/powerpoint/2010/main" val="2659834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g"/><Relationship Id="rId7"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wmf"/><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41483" y="1166231"/>
            <a:ext cx="3344674" cy="3210055"/>
          </a:xfrm>
        </p:spPr>
        <p:txBody>
          <a:bodyPr/>
          <a:lstStyle/>
          <a:p>
            <a:pPr defTabSz="788657">
              <a:defRPr/>
            </a:pPr>
            <a:r>
              <a:rPr lang="en-US" altLang="en-US" sz="3795">
                <a:solidFill>
                  <a:srgbClr val="0000FF"/>
                </a:solidFill>
              </a:rPr>
              <a:t>Chủ điểm: </a:t>
            </a:r>
            <a:r>
              <a:rPr lang="en-US" altLang="en-US" sz="3795" b="1">
                <a:solidFill>
                  <a:srgbClr val="0000FF"/>
                </a:solidFill>
              </a:rPr>
              <a:t>VIỆT NAM – TỔ QUỐC EM</a:t>
            </a:r>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625" y="96214"/>
            <a:ext cx="6087029" cy="5778931"/>
          </a:xfrm>
        </p:spPr>
      </p:pic>
      <p:pic>
        <p:nvPicPr>
          <p:cNvPr id="4100"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666" y="5272826"/>
            <a:ext cx="535703" cy="5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udio 2">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666" y="5272826"/>
            <a:ext cx="535703" cy="53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344107"/>
      </p:ext>
    </p:extLst>
  </p:cSld>
  <p:clrMapOvr>
    <a:masterClrMapping/>
  </p:clrMapOvr>
  <p:transition spd="slow" advTm="16076">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7"/>
          <p:cNvSpPr>
            <a:spLocks noChangeShapeType="1"/>
          </p:cNvSpPr>
          <p:nvPr/>
        </p:nvSpPr>
        <p:spPr bwMode="auto">
          <a:xfrm>
            <a:off x="4494170" y="1697752"/>
            <a:ext cx="0" cy="408236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7" name="Group 6"/>
          <p:cNvGrpSpPr/>
          <p:nvPr/>
        </p:nvGrpSpPr>
        <p:grpSpPr>
          <a:xfrm>
            <a:off x="6347768" y="1218461"/>
            <a:ext cx="2366416" cy="492443"/>
            <a:chOff x="6347768" y="1340381"/>
            <a:chExt cx="2366416" cy="492443"/>
          </a:xfrm>
        </p:grpSpPr>
        <p:sp>
          <p:nvSpPr>
            <p:cNvPr id="16" name="Text Box 10"/>
            <p:cNvSpPr txBox="1">
              <a:spLocks noChangeArrowheads="1"/>
            </p:cNvSpPr>
            <p:nvPr/>
          </p:nvSpPr>
          <p:spPr bwMode="auto">
            <a:xfrm>
              <a:off x="6347768" y="1340381"/>
              <a:ext cx="23664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Tìm hiểu bài:</a:t>
              </a:r>
            </a:p>
          </p:txBody>
        </p:sp>
        <p:sp>
          <p:nvSpPr>
            <p:cNvPr id="17" name="Line 11"/>
            <p:cNvSpPr>
              <a:spLocks noChangeShapeType="1"/>
            </p:cNvSpPr>
            <p:nvPr/>
          </p:nvSpPr>
          <p:spPr bwMode="auto">
            <a:xfrm>
              <a:off x="6701380" y="1768486"/>
              <a:ext cx="1668023"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sp>
        <p:nvSpPr>
          <p:cNvPr id="19" name="Rectangle 18"/>
          <p:cNvSpPr/>
          <p:nvPr/>
        </p:nvSpPr>
        <p:spPr>
          <a:xfrm>
            <a:off x="237491" y="3065904"/>
            <a:ext cx="4193478" cy="1200329"/>
          </a:xfrm>
          <a:prstGeom prst="rect">
            <a:avLst/>
          </a:prstGeom>
        </p:spPr>
        <p:txBody>
          <a:bodyPr wrap="square">
            <a:spAutoFit/>
          </a:bodyPr>
          <a:lstStyle/>
          <a:p>
            <a:pPr algn="just">
              <a:spcBef>
                <a:spcPct val="50000"/>
              </a:spcBef>
            </a:pPr>
            <a:r>
              <a:rPr lang="en-GB" altLang="en-US" sz="2400" b="1">
                <a:solidFill>
                  <a:srgbClr val="0000FF"/>
                </a:solidFill>
                <a:latin typeface="Times New Roman" pitchFamily="18" charset="0"/>
                <a:cs typeface="Times New Roman" pitchFamily="18" charset="0"/>
              </a:rPr>
              <a:t>Ngày hôm </a:t>
            </a:r>
            <a:r>
              <a:rPr lang="en-GB" altLang="en-US" sz="2400" b="1" smtClean="0">
                <a:solidFill>
                  <a:srgbClr val="0000FF"/>
                </a:solidFill>
                <a:latin typeface="Times New Roman" pitchFamily="18" charset="0"/>
                <a:cs typeface="Times New Roman" pitchFamily="18" charset="0"/>
              </a:rPr>
              <a:t>nay</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là ngày khai trường đầu </a:t>
            </a:r>
            <a:r>
              <a:rPr lang="en-GB" altLang="en-US" sz="2400" b="1" smtClean="0">
                <a:solidFill>
                  <a:srgbClr val="0000FF"/>
                </a:solidFill>
                <a:latin typeface="Times New Roman" pitchFamily="18" charset="0"/>
                <a:cs typeface="Times New Roman" pitchFamily="18" charset="0"/>
              </a:rPr>
              <a:t>tiên</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ở nước Việt Nam Dân chủ Cộng hòa.</a:t>
            </a:r>
          </a:p>
        </p:txBody>
      </p:sp>
      <p:sp>
        <p:nvSpPr>
          <p:cNvPr id="40" name="Rectangle 39"/>
          <p:cNvSpPr/>
          <p:nvPr/>
        </p:nvSpPr>
        <p:spPr>
          <a:xfrm>
            <a:off x="4742961" y="1659652"/>
            <a:ext cx="4244015"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Việt Nam Dân chủ Cộng hòa,</a:t>
            </a:r>
            <a:endParaRPr lang="vi-VN" sz="2400" b="1" i="1">
              <a:solidFill>
                <a:srgbClr val="0000FF"/>
              </a:solidFill>
              <a:latin typeface="Times New Roman" pitchFamily="18" charset="0"/>
              <a:cs typeface="Times New Roman" pitchFamily="18" charset="0"/>
            </a:endParaRPr>
          </a:p>
        </p:txBody>
      </p:sp>
      <p:sp>
        <p:nvSpPr>
          <p:cNvPr id="41" name="Rectangle 40"/>
          <p:cNvSpPr/>
          <p:nvPr/>
        </p:nvSpPr>
        <p:spPr>
          <a:xfrm>
            <a:off x="4541052" y="3210103"/>
            <a:ext cx="5757308" cy="830997"/>
          </a:xfrm>
          <a:prstGeom prst="rect">
            <a:avLst/>
          </a:prstGeom>
        </p:spPr>
        <p:txBody>
          <a:bodyPr wrap="square">
            <a:spAutoFit/>
          </a:bodyPr>
          <a:lstStyle/>
          <a:p>
            <a:pPr algn="just"/>
            <a:r>
              <a:rPr lang="nl-NL" sz="2400" b="1" smtClean="0">
                <a:solidFill>
                  <a:srgbClr val="FF0000"/>
                </a:solidFill>
                <a:latin typeface="Times New Roman" pitchFamily="18" charset="0"/>
                <a:cs typeface="Times New Roman" pitchFamily="18" charset="0"/>
              </a:rPr>
              <a:t>   3. </a:t>
            </a:r>
            <a:r>
              <a:rPr lang="en-GB" altLang="en-US" sz="2400" b="1">
                <a:solidFill>
                  <a:srgbClr val="FF0000"/>
                </a:solidFill>
                <a:latin typeface="Times New Roman" pitchFamily="18" charset="0"/>
                <a:cs typeface="Times New Roman" pitchFamily="18" charset="0"/>
              </a:rPr>
              <a:t>Học sinh có trách nhiệm như thế  nào trong công cuộc kiến thiết đất nước?</a:t>
            </a:r>
          </a:p>
        </p:txBody>
      </p:sp>
      <p:sp>
        <p:nvSpPr>
          <p:cNvPr id="42" name="Rectangle 41"/>
          <p:cNvSpPr/>
          <p:nvPr/>
        </p:nvSpPr>
        <p:spPr>
          <a:xfrm>
            <a:off x="4609728" y="3985136"/>
            <a:ext cx="5782461" cy="1938992"/>
          </a:xfrm>
          <a:prstGeom prst="rect">
            <a:avLst/>
          </a:prstGeom>
        </p:spPr>
        <p:txBody>
          <a:bodyPr wrap="square">
            <a:spAutoFit/>
          </a:bodyPr>
          <a:lstStyle/>
          <a:p>
            <a:pPr algn="just">
              <a:spcBef>
                <a:spcPct val="50000"/>
              </a:spcBef>
            </a:pPr>
            <a:r>
              <a:rPr lang="en-GB" altLang="en-US" sz="2400" b="1" smtClean="0">
                <a:solidFill>
                  <a:srgbClr val="0000FF"/>
                </a:solidFill>
                <a:latin typeface="Times New Roman" pitchFamily="18" charset="0"/>
                <a:cs typeface="Times New Roman" pitchFamily="18" charset="0"/>
              </a:rPr>
              <a:t>   Học </a:t>
            </a:r>
            <a:r>
              <a:rPr lang="en-GB" altLang="en-US" sz="2400" b="1">
                <a:solidFill>
                  <a:srgbClr val="0000FF"/>
                </a:solidFill>
                <a:latin typeface="Times New Roman" pitchFamily="18" charset="0"/>
                <a:cs typeface="Times New Roman" pitchFamily="18" charset="0"/>
              </a:rPr>
              <a:t>sinh phải cố gắng siêng năng học tập, ngoan ngoãn, nghe thầy, yêu bạn để lớn lên xây dựng đất nước, làm cho dân tộc Việt Nam bước tới đài vinh quang, sánh vai với các cường quốc năm châu.</a:t>
            </a:r>
          </a:p>
        </p:txBody>
      </p:sp>
      <p:sp>
        <p:nvSpPr>
          <p:cNvPr id="35" name="Text Box 11"/>
          <p:cNvSpPr txBox="1">
            <a:spLocks noChangeArrowheads="1"/>
          </p:cNvSpPr>
          <p:nvPr/>
        </p:nvSpPr>
        <p:spPr bwMode="auto">
          <a:xfrm>
            <a:off x="361256" y="1758842"/>
            <a:ext cx="3960440" cy="830997"/>
          </a:xfrm>
          <a:prstGeom prst="rect">
            <a:avLst/>
          </a:prstGeom>
          <a:noFill/>
          <a:ln w="9525">
            <a:noFill/>
            <a:miter lim="800000"/>
            <a:headEnd/>
            <a:tailEnd/>
          </a:ln>
        </p:spPr>
        <p:txBody>
          <a:bodyPr wrap="square">
            <a:spAutoFit/>
          </a:bodyPr>
          <a:lstStyle/>
          <a:p>
            <a:pPr algn="just">
              <a:spcBef>
                <a:spcPts val="600"/>
              </a:spcBef>
            </a:pPr>
            <a:r>
              <a:rPr lang="en-GB" altLang="en-US" sz="2400" b="1" smtClean="0">
                <a:solidFill>
                  <a:srgbClr val="0000FF"/>
                </a:solidFill>
                <a:latin typeface="Times New Roman" pitchFamily="18" charset="0"/>
                <a:cs typeface="Times New Roman" pitchFamily="18" charset="0"/>
              </a:rPr>
              <a:t>Tựu trường</a:t>
            </a:r>
            <a:r>
              <a:rPr lang="en-GB" altLang="en-US" sz="2400" b="1">
                <a:solidFill>
                  <a:srgbClr val="0000FF"/>
                </a:solidFill>
                <a:latin typeface="Times New Roman" pitchFamily="18" charset="0"/>
                <a:cs typeface="Times New Roman" pitchFamily="18" charset="0"/>
              </a:rPr>
              <a:t>, hết thảy, chuyển biến, ngoan ngoãn.</a:t>
            </a:r>
            <a:endParaRPr lang="en-US" sz="2400" b="1">
              <a:solidFill>
                <a:srgbClr val="0000FF"/>
              </a:solidFill>
              <a:latin typeface="Times New Roman" pitchFamily="18" charset="0"/>
              <a:cs typeface="Times New Roman" pitchFamily="18" charset="0"/>
            </a:endParaRPr>
          </a:p>
        </p:txBody>
      </p:sp>
      <p:grpSp>
        <p:nvGrpSpPr>
          <p:cNvPr id="2" name="Group 1"/>
          <p:cNvGrpSpPr/>
          <p:nvPr/>
        </p:nvGrpSpPr>
        <p:grpSpPr>
          <a:xfrm>
            <a:off x="1833611" y="1193696"/>
            <a:ext cx="1912021" cy="492443"/>
            <a:chOff x="1833611" y="1315616"/>
            <a:chExt cx="1912021" cy="492443"/>
          </a:xfrm>
        </p:grpSpPr>
        <p:sp>
          <p:nvSpPr>
            <p:cNvPr id="14" name="Text Box 8"/>
            <p:cNvSpPr txBox="1">
              <a:spLocks noChangeArrowheads="1"/>
            </p:cNvSpPr>
            <p:nvPr/>
          </p:nvSpPr>
          <p:spPr bwMode="auto">
            <a:xfrm>
              <a:off x="1833611" y="1315616"/>
              <a:ext cx="191202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Luyện đọc:</a:t>
              </a:r>
            </a:p>
          </p:txBody>
        </p:sp>
        <p:sp>
          <p:nvSpPr>
            <p:cNvPr id="43" name="Line 11"/>
            <p:cNvSpPr>
              <a:spLocks noChangeShapeType="1"/>
            </p:cNvSpPr>
            <p:nvPr/>
          </p:nvSpPr>
          <p:spPr bwMode="auto">
            <a:xfrm>
              <a:off x="1964100" y="1768486"/>
              <a:ext cx="1595751"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grpSp>
        <p:nvGrpSpPr>
          <p:cNvPr id="23" name="Group 22"/>
          <p:cNvGrpSpPr/>
          <p:nvPr/>
        </p:nvGrpSpPr>
        <p:grpSpPr>
          <a:xfrm>
            <a:off x="3119043" y="19472"/>
            <a:ext cx="4175542" cy="1231107"/>
            <a:chOff x="3211612" y="91480"/>
            <a:chExt cx="4175542" cy="1231107"/>
          </a:xfrm>
        </p:grpSpPr>
        <p:sp>
          <p:nvSpPr>
            <p:cNvPr id="24" name="Rectangle 23"/>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5" name="Text Box 23"/>
            <p:cNvSpPr txBox="1">
              <a:spLocks noChangeArrowheads="1"/>
            </p:cNvSpPr>
            <p:nvPr/>
          </p:nvSpPr>
          <p:spPr bwMode="auto">
            <a:xfrm>
              <a:off x="5566393" y="953255"/>
              <a:ext cx="1820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i="1" smtClean="0">
                  <a:solidFill>
                    <a:srgbClr val="0000FF"/>
                  </a:solidFill>
                  <a:latin typeface="Times New Roman" pitchFamily="18" charset="0"/>
                  <a:cs typeface="Times New Roman" pitchFamily="18" charset="0"/>
                </a:rPr>
                <a:t>Hồ Chí Minh</a:t>
              </a:r>
              <a:endParaRPr lang="en-US" i="1">
                <a:solidFill>
                  <a:srgbClr val="0000FF"/>
                </a:solidFill>
                <a:latin typeface="Times New Roman" pitchFamily="18" charset="0"/>
                <a:cs typeface="Times New Roman" pitchFamily="18" charset="0"/>
              </a:endParaRPr>
            </a:p>
          </p:txBody>
        </p:sp>
        <p:grpSp>
          <p:nvGrpSpPr>
            <p:cNvPr id="26" name="Group 25"/>
            <p:cNvGrpSpPr/>
            <p:nvPr/>
          </p:nvGrpSpPr>
          <p:grpSpPr>
            <a:xfrm>
              <a:off x="4410719" y="91480"/>
              <a:ext cx="1589538" cy="461665"/>
              <a:chOff x="4051431" y="457508"/>
              <a:chExt cx="1382207" cy="532690"/>
            </a:xfrm>
          </p:grpSpPr>
          <p:sp>
            <p:nvSpPr>
              <p:cNvPr id="37" name="Line 65"/>
              <p:cNvSpPr>
                <a:spLocks noChangeShapeType="1"/>
              </p:cNvSpPr>
              <p:nvPr/>
            </p:nvSpPr>
            <p:spPr bwMode="auto">
              <a:xfrm>
                <a:off x="4116933" y="908720"/>
                <a:ext cx="125348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8" name="Rectangle 37"/>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smtClean="0">
                    <a:ln w="11430"/>
                    <a:solidFill>
                      <a:srgbClr val="FF00FF"/>
                    </a:solidFill>
                    <a:latin typeface="Times New Roman"/>
                    <a:cs typeface="Times New Roman"/>
                  </a:rPr>
                  <a:t>TẬP ĐỌC</a:t>
                </a:r>
                <a:endParaRPr lang="vi-VN" sz="2400" b="1" cap="none" spc="50">
                  <a:ln w="11430"/>
                  <a:solidFill>
                    <a:srgbClr val="FF00FF"/>
                  </a:solidFill>
                </a:endParaRPr>
              </a:p>
            </p:txBody>
          </p:sp>
        </p:grpSp>
      </p:grpSp>
      <p:sp>
        <p:nvSpPr>
          <p:cNvPr id="39" name="Rectangle 38"/>
          <p:cNvSpPr/>
          <p:nvPr/>
        </p:nvSpPr>
        <p:spPr>
          <a:xfrm>
            <a:off x="4756301" y="2035016"/>
            <a:ext cx="5600087"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Bao nhiêu cuộc chuyển biến khác thường</a:t>
            </a:r>
            <a:endParaRPr lang="vi-VN" sz="2400" b="1" i="1">
              <a:solidFill>
                <a:srgbClr val="0000FF"/>
              </a:solidFill>
              <a:latin typeface="Times New Roman" pitchFamily="18" charset="0"/>
              <a:cs typeface="Times New Roman" pitchFamily="18" charset="0"/>
            </a:endParaRPr>
          </a:p>
        </p:txBody>
      </p:sp>
      <p:sp>
        <p:nvSpPr>
          <p:cNvPr id="44" name="Rectangle 43"/>
          <p:cNvSpPr/>
          <p:nvPr/>
        </p:nvSpPr>
        <p:spPr>
          <a:xfrm>
            <a:off x="4758202" y="2410212"/>
            <a:ext cx="2536384"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80 năm giời nô lệ,</a:t>
            </a:r>
            <a:endParaRPr lang="vi-VN" sz="2400" b="1" i="1">
              <a:solidFill>
                <a:srgbClr val="0000FF"/>
              </a:solidFill>
              <a:latin typeface="Times New Roman" pitchFamily="18" charset="0"/>
              <a:cs typeface="Times New Roman" pitchFamily="18" charset="0"/>
            </a:endParaRPr>
          </a:p>
        </p:txBody>
      </p:sp>
      <p:sp>
        <p:nvSpPr>
          <p:cNvPr id="45" name="Rectangle 44"/>
          <p:cNvSpPr/>
          <p:nvPr/>
        </p:nvSpPr>
        <p:spPr>
          <a:xfrm>
            <a:off x="7207318" y="2411589"/>
            <a:ext cx="1074818"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cơ đồ,</a:t>
            </a:r>
            <a:endParaRPr lang="vi-VN" sz="2400" b="1" i="1">
              <a:solidFill>
                <a:srgbClr val="0000FF"/>
              </a:solidFill>
              <a:latin typeface="Times New Roman" pitchFamily="18" charset="0"/>
              <a:cs typeface="Times New Roman" pitchFamily="18" charset="0"/>
            </a:endParaRPr>
          </a:p>
        </p:txBody>
      </p:sp>
      <p:sp>
        <p:nvSpPr>
          <p:cNvPr id="46" name="Rectangle 45"/>
          <p:cNvSpPr/>
          <p:nvPr/>
        </p:nvSpPr>
        <p:spPr>
          <a:xfrm>
            <a:off x="8127516" y="2419209"/>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hoàn cầu,</a:t>
            </a:r>
            <a:endParaRPr lang="vi-VN" sz="2400" b="1" i="1">
              <a:solidFill>
                <a:srgbClr val="0000FF"/>
              </a:solidFill>
              <a:latin typeface="Times New Roman" pitchFamily="18" charset="0"/>
              <a:cs typeface="Times New Roman" pitchFamily="18" charset="0"/>
            </a:endParaRPr>
          </a:p>
        </p:txBody>
      </p:sp>
      <p:sp>
        <p:nvSpPr>
          <p:cNvPr id="47" name="Rectangle 46"/>
          <p:cNvSpPr/>
          <p:nvPr/>
        </p:nvSpPr>
        <p:spPr>
          <a:xfrm>
            <a:off x="4762725" y="2803396"/>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Kiến thiết,</a:t>
            </a:r>
            <a:endParaRPr lang="vi-VN" sz="2400" b="1" i="1">
              <a:solidFill>
                <a:srgbClr val="0000FF"/>
              </a:solidFill>
              <a:latin typeface="Times New Roman" pitchFamily="18" charset="0"/>
              <a:cs typeface="Times New Roman" pitchFamily="18" charset="0"/>
            </a:endParaRPr>
          </a:p>
        </p:txBody>
      </p:sp>
      <p:sp>
        <p:nvSpPr>
          <p:cNvPr id="48" name="Rectangle 47"/>
          <p:cNvSpPr/>
          <p:nvPr/>
        </p:nvSpPr>
        <p:spPr>
          <a:xfrm>
            <a:off x="6292200" y="2810608"/>
            <a:ext cx="3828939"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Các cường quốc năm châu</a:t>
            </a:r>
            <a:endParaRPr lang="vi-VN" sz="2400" b="1"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2623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0"/>
          <p:cNvSpPr>
            <a:spLocks noChangeArrowheads="1"/>
          </p:cNvSpPr>
          <p:nvPr/>
        </p:nvSpPr>
        <p:spPr bwMode="auto">
          <a:xfrm>
            <a:off x="832698" y="1027584"/>
            <a:ext cx="8850202" cy="151967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defRPr/>
            </a:pPr>
            <a:r>
              <a:rPr lang="en-US" altLang="en-US" sz="3160" b="1">
                <a:solidFill>
                  <a:srgbClr val="FF0000"/>
                </a:solidFill>
              </a:rPr>
              <a:t> </a:t>
            </a:r>
            <a:r>
              <a:rPr lang="vi-VN" altLang="en-US" sz="3160" b="1">
                <a:solidFill>
                  <a:srgbClr val="FF0000"/>
                </a:solidFill>
              </a:rPr>
              <a:t>Qua những câu nói đó em hiểu được thái độ của Bác đối với các học sinh như thế nào?</a:t>
            </a:r>
            <a:endParaRPr lang="en-US" altLang="en-US" sz="3160" b="1">
              <a:solidFill>
                <a:srgbClr val="FF0000"/>
              </a:solidFill>
            </a:endParaRPr>
          </a:p>
        </p:txBody>
      </p:sp>
      <p:sp>
        <p:nvSpPr>
          <p:cNvPr id="52246" name="Rectangle 22"/>
          <p:cNvSpPr>
            <a:spLocks noChangeArrowheads="1"/>
          </p:cNvSpPr>
          <p:nvPr/>
        </p:nvSpPr>
        <p:spPr bwMode="auto">
          <a:xfrm>
            <a:off x="525294" y="2827784"/>
            <a:ext cx="9465011" cy="281452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vi-VN" altLang="en-US" sz="3862"/>
              <a:t>Bác rất tin tưởng và hi vọng vào các học sinh - những người tạo nên tương lai, tiền đồ tươi sáng của dân tộc và đất nước</a:t>
            </a:r>
            <a:endParaRPr lang="en-US" altLang="en-US" sz="3862" b="1">
              <a:solidFill>
                <a:srgbClr val="000066"/>
              </a:solidFill>
            </a:endParaRPr>
          </a:p>
        </p:txBody>
      </p:sp>
    </p:spTree>
    <p:extLst>
      <p:ext uri="{BB962C8B-B14F-4D97-AF65-F5344CB8AC3E}">
        <p14:creationId xmlns:p14="http://schemas.microsoft.com/office/powerpoint/2010/main" val="2496748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80">
                                          <p:stCondLst>
                                            <p:cond delay="0"/>
                                          </p:stCondLst>
                                        </p:cTn>
                                        <p:tgtEl>
                                          <p:spTgt spid="17410"/>
                                        </p:tgtEl>
                                      </p:cBhvr>
                                    </p:animEffect>
                                    <p:anim calcmode="lin" valueType="num">
                                      <p:cBhvr>
                                        <p:cTn id="8" dur="1822" tmFilter="0,0; 0.14,0.36; 0.43,0.73; 0.71,0.91; 1.0,1.0">
                                          <p:stCondLst>
                                            <p:cond delay="0"/>
                                          </p:stCondLst>
                                        </p:cTn>
                                        <p:tgtEl>
                                          <p:spTgt spid="174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0"/>
                                        </p:tgtEl>
                                      </p:cBhvr>
                                      <p:to x="100000" y="60000"/>
                                    </p:animScale>
                                    <p:animScale>
                                      <p:cBhvr>
                                        <p:cTn id="14" dur="166" decel="50000">
                                          <p:stCondLst>
                                            <p:cond delay="676"/>
                                          </p:stCondLst>
                                        </p:cTn>
                                        <p:tgtEl>
                                          <p:spTgt spid="17410"/>
                                        </p:tgtEl>
                                      </p:cBhvr>
                                      <p:to x="100000" y="100000"/>
                                    </p:animScale>
                                    <p:animScale>
                                      <p:cBhvr>
                                        <p:cTn id="15" dur="26">
                                          <p:stCondLst>
                                            <p:cond delay="1312"/>
                                          </p:stCondLst>
                                        </p:cTn>
                                        <p:tgtEl>
                                          <p:spTgt spid="17410"/>
                                        </p:tgtEl>
                                      </p:cBhvr>
                                      <p:to x="100000" y="80000"/>
                                    </p:animScale>
                                    <p:animScale>
                                      <p:cBhvr>
                                        <p:cTn id="16" dur="166" decel="50000">
                                          <p:stCondLst>
                                            <p:cond delay="1338"/>
                                          </p:stCondLst>
                                        </p:cTn>
                                        <p:tgtEl>
                                          <p:spTgt spid="17410"/>
                                        </p:tgtEl>
                                      </p:cBhvr>
                                      <p:to x="100000" y="100000"/>
                                    </p:animScale>
                                    <p:animScale>
                                      <p:cBhvr>
                                        <p:cTn id="17" dur="26">
                                          <p:stCondLst>
                                            <p:cond delay="1642"/>
                                          </p:stCondLst>
                                        </p:cTn>
                                        <p:tgtEl>
                                          <p:spTgt spid="17410"/>
                                        </p:tgtEl>
                                      </p:cBhvr>
                                      <p:to x="100000" y="90000"/>
                                    </p:animScale>
                                    <p:animScale>
                                      <p:cBhvr>
                                        <p:cTn id="18" dur="166" decel="50000">
                                          <p:stCondLst>
                                            <p:cond delay="1668"/>
                                          </p:stCondLst>
                                        </p:cTn>
                                        <p:tgtEl>
                                          <p:spTgt spid="17410"/>
                                        </p:tgtEl>
                                      </p:cBhvr>
                                      <p:to x="100000" y="100000"/>
                                    </p:animScale>
                                    <p:animScale>
                                      <p:cBhvr>
                                        <p:cTn id="19" dur="26">
                                          <p:stCondLst>
                                            <p:cond delay="1808"/>
                                          </p:stCondLst>
                                        </p:cTn>
                                        <p:tgtEl>
                                          <p:spTgt spid="17410"/>
                                        </p:tgtEl>
                                      </p:cBhvr>
                                      <p:to x="100000" y="95000"/>
                                    </p:animScale>
                                    <p:animScale>
                                      <p:cBhvr>
                                        <p:cTn id="20" dur="166" decel="50000">
                                          <p:stCondLst>
                                            <p:cond delay="1834"/>
                                          </p:stCondLst>
                                        </p:cTn>
                                        <p:tgtEl>
                                          <p:spTgt spid="1741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2246"/>
                                        </p:tgtEl>
                                        <p:attrNameLst>
                                          <p:attrName>style.visibility</p:attrName>
                                        </p:attrNameLst>
                                      </p:cBhvr>
                                      <p:to>
                                        <p:strVal val="visible"/>
                                      </p:to>
                                    </p:set>
                                    <p:animEffect transition="in" filter="wheel(1)">
                                      <p:cBhvr>
                                        <p:cTn id="25" dur="2000"/>
                                        <p:tgtEl>
                                          <p:spTgt spid="52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522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7"/>
          <p:cNvSpPr>
            <a:spLocks noChangeShapeType="1"/>
          </p:cNvSpPr>
          <p:nvPr/>
        </p:nvSpPr>
        <p:spPr bwMode="auto">
          <a:xfrm>
            <a:off x="4494170" y="1697752"/>
            <a:ext cx="0" cy="408236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7" name="Group 6"/>
          <p:cNvGrpSpPr/>
          <p:nvPr/>
        </p:nvGrpSpPr>
        <p:grpSpPr>
          <a:xfrm>
            <a:off x="6347768" y="1218461"/>
            <a:ext cx="2366416" cy="492443"/>
            <a:chOff x="6347768" y="1340381"/>
            <a:chExt cx="2366416" cy="492443"/>
          </a:xfrm>
        </p:grpSpPr>
        <p:sp>
          <p:nvSpPr>
            <p:cNvPr id="16" name="Text Box 10"/>
            <p:cNvSpPr txBox="1">
              <a:spLocks noChangeArrowheads="1"/>
            </p:cNvSpPr>
            <p:nvPr/>
          </p:nvSpPr>
          <p:spPr bwMode="auto">
            <a:xfrm>
              <a:off x="6347768" y="1340381"/>
              <a:ext cx="23664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Tìm hiểu bài:</a:t>
              </a:r>
            </a:p>
          </p:txBody>
        </p:sp>
        <p:sp>
          <p:nvSpPr>
            <p:cNvPr id="17" name="Line 11"/>
            <p:cNvSpPr>
              <a:spLocks noChangeShapeType="1"/>
            </p:cNvSpPr>
            <p:nvPr/>
          </p:nvSpPr>
          <p:spPr bwMode="auto">
            <a:xfrm>
              <a:off x="6701380" y="1768486"/>
              <a:ext cx="1668023"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sp>
        <p:nvSpPr>
          <p:cNvPr id="19" name="Rectangle 18"/>
          <p:cNvSpPr/>
          <p:nvPr/>
        </p:nvSpPr>
        <p:spPr>
          <a:xfrm>
            <a:off x="237491" y="3065904"/>
            <a:ext cx="4193478" cy="1200329"/>
          </a:xfrm>
          <a:prstGeom prst="rect">
            <a:avLst/>
          </a:prstGeom>
        </p:spPr>
        <p:txBody>
          <a:bodyPr wrap="square">
            <a:spAutoFit/>
          </a:bodyPr>
          <a:lstStyle/>
          <a:p>
            <a:pPr algn="just">
              <a:spcBef>
                <a:spcPct val="50000"/>
              </a:spcBef>
            </a:pPr>
            <a:r>
              <a:rPr lang="en-GB" altLang="en-US" sz="2400" b="1">
                <a:solidFill>
                  <a:srgbClr val="0000FF"/>
                </a:solidFill>
                <a:latin typeface="Times New Roman" pitchFamily="18" charset="0"/>
                <a:cs typeface="Times New Roman" pitchFamily="18" charset="0"/>
              </a:rPr>
              <a:t>Ngày hôm </a:t>
            </a:r>
            <a:r>
              <a:rPr lang="en-GB" altLang="en-US" sz="2400" b="1" smtClean="0">
                <a:solidFill>
                  <a:srgbClr val="0000FF"/>
                </a:solidFill>
                <a:latin typeface="Times New Roman" pitchFamily="18" charset="0"/>
                <a:cs typeface="Times New Roman" pitchFamily="18" charset="0"/>
              </a:rPr>
              <a:t>nay</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là ngày khai trường đầu </a:t>
            </a:r>
            <a:r>
              <a:rPr lang="en-GB" altLang="en-US" sz="2400" b="1" smtClean="0">
                <a:solidFill>
                  <a:srgbClr val="0000FF"/>
                </a:solidFill>
                <a:latin typeface="Times New Roman" pitchFamily="18" charset="0"/>
                <a:cs typeface="Times New Roman" pitchFamily="18" charset="0"/>
              </a:rPr>
              <a:t>tiên</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ở nước Việt Nam Dân chủ Cộng hòa.</a:t>
            </a:r>
          </a:p>
        </p:txBody>
      </p:sp>
      <p:sp>
        <p:nvSpPr>
          <p:cNvPr id="40" name="Rectangle 39"/>
          <p:cNvSpPr/>
          <p:nvPr/>
        </p:nvSpPr>
        <p:spPr>
          <a:xfrm>
            <a:off x="4742961" y="1659652"/>
            <a:ext cx="4244015"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Việt Nam Dân chủ Cộng hòa,</a:t>
            </a:r>
            <a:endParaRPr lang="vi-VN" sz="2400" b="1" i="1">
              <a:solidFill>
                <a:srgbClr val="0000FF"/>
              </a:solidFill>
              <a:latin typeface="Times New Roman" pitchFamily="18" charset="0"/>
              <a:cs typeface="Times New Roman" pitchFamily="18" charset="0"/>
            </a:endParaRPr>
          </a:p>
        </p:txBody>
      </p:sp>
      <p:sp>
        <p:nvSpPr>
          <p:cNvPr id="35" name="Text Box 11"/>
          <p:cNvSpPr txBox="1">
            <a:spLocks noChangeArrowheads="1"/>
          </p:cNvSpPr>
          <p:nvPr/>
        </p:nvSpPr>
        <p:spPr bwMode="auto">
          <a:xfrm>
            <a:off x="361256" y="1758842"/>
            <a:ext cx="3960440" cy="830997"/>
          </a:xfrm>
          <a:prstGeom prst="rect">
            <a:avLst/>
          </a:prstGeom>
          <a:noFill/>
          <a:ln w="9525">
            <a:noFill/>
            <a:miter lim="800000"/>
            <a:headEnd/>
            <a:tailEnd/>
          </a:ln>
        </p:spPr>
        <p:txBody>
          <a:bodyPr wrap="square">
            <a:spAutoFit/>
          </a:bodyPr>
          <a:lstStyle/>
          <a:p>
            <a:pPr algn="just">
              <a:spcBef>
                <a:spcPts val="600"/>
              </a:spcBef>
            </a:pPr>
            <a:r>
              <a:rPr lang="en-GB" altLang="en-US" sz="2400" b="1" smtClean="0">
                <a:solidFill>
                  <a:srgbClr val="0000FF"/>
                </a:solidFill>
                <a:latin typeface="Times New Roman" pitchFamily="18" charset="0"/>
                <a:cs typeface="Times New Roman" pitchFamily="18" charset="0"/>
              </a:rPr>
              <a:t>Tựu trường</a:t>
            </a:r>
            <a:r>
              <a:rPr lang="en-GB" altLang="en-US" sz="2400" b="1">
                <a:solidFill>
                  <a:srgbClr val="0000FF"/>
                </a:solidFill>
                <a:latin typeface="Times New Roman" pitchFamily="18" charset="0"/>
                <a:cs typeface="Times New Roman" pitchFamily="18" charset="0"/>
              </a:rPr>
              <a:t>, hết thảy, chuyển biến, ngoan ngoãn.</a:t>
            </a:r>
            <a:endParaRPr lang="en-US" sz="2400" b="1">
              <a:solidFill>
                <a:srgbClr val="0000FF"/>
              </a:solidFill>
              <a:latin typeface="Times New Roman" pitchFamily="18" charset="0"/>
              <a:cs typeface="Times New Roman" pitchFamily="18" charset="0"/>
            </a:endParaRPr>
          </a:p>
        </p:txBody>
      </p:sp>
      <p:grpSp>
        <p:nvGrpSpPr>
          <p:cNvPr id="2" name="Group 1"/>
          <p:cNvGrpSpPr/>
          <p:nvPr/>
        </p:nvGrpSpPr>
        <p:grpSpPr>
          <a:xfrm>
            <a:off x="1833611" y="1193696"/>
            <a:ext cx="1912021" cy="492443"/>
            <a:chOff x="1833611" y="1315616"/>
            <a:chExt cx="1912021" cy="492443"/>
          </a:xfrm>
        </p:grpSpPr>
        <p:sp>
          <p:nvSpPr>
            <p:cNvPr id="14" name="Text Box 8"/>
            <p:cNvSpPr txBox="1">
              <a:spLocks noChangeArrowheads="1"/>
            </p:cNvSpPr>
            <p:nvPr/>
          </p:nvSpPr>
          <p:spPr bwMode="auto">
            <a:xfrm>
              <a:off x="1833611" y="1315616"/>
              <a:ext cx="191202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Luyện đọc:</a:t>
              </a:r>
            </a:p>
          </p:txBody>
        </p:sp>
        <p:sp>
          <p:nvSpPr>
            <p:cNvPr id="43" name="Line 11"/>
            <p:cNvSpPr>
              <a:spLocks noChangeShapeType="1"/>
            </p:cNvSpPr>
            <p:nvPr/>
          </p:nvSpPr>
          <p:spPr bwMode="auto">
            <a:xfrm>
              <a:off x="1964100" y="1768486"/>
              <a:ext cx="1595751"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grpSp>
        <p:nvGrpSpPr>
          <p:cNvPr id="23" name="Group 22"/>
          <p:cNvGrpSpPr/>
          <p:nvPr/>
        </p:nvGrpSpPr>
        <p:grpSpPr>
          <a:xfrm>
            <a:off x="3119043" y="19472"/>
            <a:ext cx="4175542" cy="1231107"/>
            <a:chOff x="3211612" y="91480"/>
            <a:chExt cx="4175542" cy="1231107"/>
          </a:xfrm>
        </p:grpSpPr>
        <p:sp>
          <p:nvSpPr>
            <p:cNvPr id="24" name="Rectangle 23"/>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5" name="Text Box 23"/>
            <p:cNvSpPr txBox="1">
              <a:spLocks noChangeArrowheads="1"/>
            </p:cNvSpPr>
            <p:nvPr/>
          </p:nvSpPr>
          <p:spPr bwMode="auto">
            <a:xfrm>
              <a:off x="5566393" y="953255"/>
              <a:ext cx="1820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i="1" smtClean="0">
                  <a:solidFill>
                    <a:srgbClr val="0000FF"/>
                  </a:solidFill>
                  <a:latin typeface="Times New Roman" pitchFamily="18" charset="0"/>
                  <a:cs typeface="Times New Roman" pitchFamily="18" charset="0"/>
                </a:rPr>
                <a:t>Hồ Chí Minh</a:t>
              </a:r>
              <a:endParaRPr lang="en-US" i="1">
                <a:solidFill>
                  <a:srgbClr val="0000FF"/>
                </a:solidFill>
                <a:latin typeface="Times New Roman" pitchFamily="18" charset="0"/>
                <a:cs typeface="Times New Roman" pitchFamily="18" charset="0"/>
              </a:endParaRPr>
            </a:p>
          </p:txBody>
        </p:sp>
        <p:grpSp>
          <p:nvGrpSpPr>
            <p:cNvPr id="26" name="Group 25"/>
            <p:cNvGrpSpPr/>
            <p:nvPr/>
          </p:nvGrpSpPr>
          <p:grpSpPr>
            <a:xfrm>
              <a:off x="4410719" y="91480"/>
              <a:ext cx="1589538" cy="461665"/>
              <a:chOff x="4051431" y="457508"/>
              <a:chExt cx="1382207" cy="532690"/>
            </a:xfrm>
          </p:grpSpPr>
          <p:sp>
            <p:nvSpPr>
              <p:cNvPr id="37" name="Line 65"/>
              <p:cNvSpPr>
                <a:spLocks noChangeShapeType="1"/>
              </p:cNvSpPr>
              <p:nvPr/>
            </p:nvSpPr>
            <p:spPr bwMode="auto">
              <a:xfrm>
                <a:off x="4116933" y="908720"/>
                <a:ext cx="125348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8" name="Rectangle 37"/>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smtClean="0">
                    <a:ln w="11430"/>
                    <a:solidFill>
                      <a:srgbClr val="FF00FF"/>
                    </a:solidFill>
                    <a:latin typeface="Times New Roman"/>
                    <a:cs typeface="Times New Roman"/>
                  </a:rPr>
                  <a:t>TẬP ĐỌC</a:t>
                </a:r>
                <a:endParaRPr lang="vi-VN" sz="2400" b="1" cap="none" spc="50">
                  <a:ln w="11430"/>
                  <a:solidFill>
                    <a:srgbClr val="FF00FF"/>
                  </a:solidFill>
                </a:endParaRPr>
              </a:p>
            </p:txBody>
          </p:sp>
        </p:grpSp>
      </p:grpSp>
      <p:sp>
        <p:nvSpPr>
          <p:cNvPr id="39" name="Rectangle 38"/>
          <p:cNvSpPr/>
          <p:nvPr/>
        </p:nvSpPr>
        <p:spPr>
          <a:xfrm>
            <a:off x="4756301" y="2035016"/>
            <a:ext cx="5600087"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Bao nhiêu cuộc chuyển biến khác thường</a:t>
            </a:r>
            <a:endParaRPr lang="vi-VN" sz="2400" b="1" i="1">
              <a:solidFill>
                <a:srgbClr val="0000FF"/>
              </a:solidFill>
              <a:latin typeface="Times New Roman" pitchFamily="18" charset="0"/>
              <a:cs typeface="Times New Roman" pitchFamily="18" charset="0"/>
            </a:endParaRPr>
          </a:p>
        </p:txBody>
      </p:sp>
      <p:sp>
        <p:nvSpPr>
          <p:cNvPr id="44" name="Rectangle 43"/>
          <p:cNvSpPr/>
          <p:nvPr/>
        </p:nvSpPr>
        <p:spPr>
          <a:xfrm>
            <a:off x="4758202" y="2410212"/>
            <a:ext cx="2536384"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80 năm giời nô lệ,</a:t>
            </a:r>
            <a:endParaRPr lang="vi-VN" sz="2400" b="1" i="1">
              <a:solidFill>
                <a:srgbClr val="0000FF"/>
              </a:solidFill>
              <a:latin typeface="Times New Roman" pitchFamily="18" charset="0"/>
              <a:cs typeface="Times New Roman" pitchFamily="18" charset="0"/>
            </a:endParaRPr>
          </a:p>
        </p:txBody>
      </p:sp>
      <p:sp>
        <p:nvSpPr>
          <p:cNvPr id="45" name="Rectangle 44"/>
          <p:cNvSpPr/>
          <p:nvPr/>
        </p:nvSpPr>
        <p:spPr>
          <a:xfrm>
            <a:off x="7207318" y="2411589"/>
            <a:ext cx="1074818"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cơ đồ,</a:t>
            </a:r>
            <a:endParaRPr lang="vi-VN" sz="2400" b="1" i="1">
              <a:solidFill>
                <a:srgbClr val="0000FF"/>
              </a:solidFill>
              <a:latin typeface="Times New Roman" pitchFamily="18" charset="0"/>
              <a:cs typeface="Times New Roman" pitchFamily="18" charset="0"/>
            </a:endParaRPr>
          </a:p>
        </p:txBody>
      </p:sp>
      <p:sp>
        <p:nvSpPr>
          <p:cNvPr id="46" name="Rectangle 45"/>
          <p:cNvSpPr/>
          <p:nvPr/>
        </p:nvSpPr>
        <p:spPr>
          <a:xfrm>
            <a:off x="8127516" y="2419209"/>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hoàn cầu,</a:t>
            </a:r>
            <a:endParaRPr lang="vi-VN" sz="2400" b="1" i="1">
              <a:solidFill>
                <a:srgbClr val="0000FF"/>
              </a:solidFill>
              <a:latin typeface="Times New Roman" pitchFamily="18" charset="0"/>
              <a:cs typeface="Times New Roman" pitchFamily="18" charset="0"/>
            </a:endParaRPr>
          </a:p>
        </p:txBody>
      </p:sp>
      <p:sp>
        <p:nvSpPr>
          <p:cNvPr id="47" name="Rectangle 46"/>
          <p:cNvSpPr/>
          <p:nvPr/>
        </p:nvSpPr>
        <p:spPr>
          <a:xfrm>
            <a:off x="4762725" y="2803396"/>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Kiến thiết,</a:t>
            </a:r>
            <a:endParaRPr lang="vi-VN" sz="2400" b="1" i="1">
              <a:solidFill>
                <a:srgbClr val="0000FF"/>
              </a:solidFill>
              <a:latin typeface="Times New Roman" pitchFamily="18" charset="0"/>
              <a:cs typeface="Times New Roman" pitchFamily="18" charset="0"/>
            </a:endParaRPr>
          </a:p>
        </p:txBody>
      </p:sp>
      <p:sp>
        <p:nvSpPr>
          <p:cNvPr id="48" name="Rectangle 47"/>
          <p:cNvSpPr/>
          <p:nvPr/>
        </p:nvSpPr>
        <p:spPr>
          <a:xfrm>
            <a:off x="6292200" y="2810608"/>
            <a:ext cx="3828939"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Các cường quốc năm châu</a:t>
            </a:r>
            <a:endParaRPr lang="vi-VN" sz="2400" b="1" i="1">
              <a:solidFill>
                <a:srgbClr val="0000FF"/>
              </a:solidFill>
              <a:latin typeface="Times New Roman" pitchFamily="18" charset="0"/>
              <a:cs typeface="Times New Roman" pitchFamily="18" charset="0"/>
            </a:endParaRPr>
          </a:p>
        </p:txBody>
      </p:sp>
      <p:sp>
        <p:nvSpPr>
          <p:cNvPr id="27" name="Rectangle 26"/>
          <p:cNvSpPr/>
          <p:nvPr/>
        </p:nvSpPr>
        <p:spPr>
          <a:xfrm>
            <a:off x="6511879" y="3302223"/>
            <a:ext cx="1967071" cy="461665"/>
          </a:xfrm>
          <a:prstGeom prst="rect">
            <a:avLst/>
          </a:prstGeom>
        </p:spPr>
        <p:txBody>
          <a:bodyPr wrap="square">
            <a:spAutoFit/>
          </a:bodyPr>
          <a:lstStyle/>
          <a:p>
            <a:pPr algn="ctr"/>
            <a:r>
              <a:rPr lang="nl-NL" sz="2400" b="1" dirty="0" smtClean="0">
                <a:solidFill>
                  <a:srgbClr val="FF0000"/>
                </a:solidFill>
                <a:latin typeface="Times New Roman" pitchFamily="18" charset="0"/>
                <a:cs typeface="Times New Roman" pitchFamily="18" charset="0"/>
              </a:rPr>
              <a:t>NỘI DUNG</a:t>
            </a:r>
            <a:endParaRPr lang="vi-VN" sz="2400" b="1" dirty="0">
              <a:solidFill>
                <a:srgbClr val="FF0000"/>
              </a:solidFill>
              <a:latin typeface="Times New Roman" pitchFamily="18" charset="0"/>
              <a:cs typeface="Times New Roman" pitchFamily="18" charset="0"/>
            </a:endParaRPr>
          </a:p>
        </p:txBody>
      </p:sp>
      <p:grpSp>
        <p:nvGrpSpPr>
          <p:cNvPr id="28" name="Group 27"/>
          <p:cNvGrpSpPr/>
          <p:nvPr/>
        </p:nvGrpSpPr>
        <p:grpSpPr>
          <a:xfrm>
            <a:off x="4964422" y="3883601"/>
            <a:ext cx="5183843" cy="1512169"/>
            <a:chOff x="4505962" y="3484833"/>
            <a:chExt cx="5517942" cy="2410949"/>
          </a:xfrm>
        </p:grpSpPr>
        <p:sp>
          <p:nvSpPr>
            <p:cNvPr id="29" name="Plaque 28"/>
            <p:cNvSpPr/>
            <p:nvPr/>
          </p:nvSpPr>
          <p:spPr>
            <a:xfrm>
              <a:off x="4505962" y="3484833"/>
              <a:ext cx="5517942" cy="2410949"/>
            </a:xfrm>
            <a:prstGeom prst="plaqu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33340" y="4011648"/>
              <a:ext cx="5152799" cy="959419"/>
            </a:xfrm>
            <a:prstGeom prst="rect">
              <a:avLst/>
            </a:prstGeom>
          </p:spPr>
          <p:txBody>
            <a:bodyPr wrap="square">
              <a:spAutoFit/>
            </a:bodyPr>
            <a:lstStyle/>
            <a:p>
              <a:pPr algn="just">
                <a:defRPr/>
              </a:pPr>
              <a:r>
                <a:rPr lang="en-GB" altLang="en-US" sz="2400" b="1" dirty="0" err="1">
                  <a:solidFill>
                    <a:srgbClr val="FF0000"/>
                  </a:solidFill>
                  <a:latin typeface="Times New Roman" pitchFamily="18" charset="0"/>
                  <a:cs typeface="Times New Roman" pitchFamily="18" charset="0"/>
                </a:rPr>
                <a:t>Bác</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Hồ</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khuyên</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học</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sinh</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chăm</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học</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biết</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nghe</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lời</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thầy</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yêu</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bạn</a:t>
              </a:r>
              <a:r>
                <a:rPr lang="en-GB" altLang="en-US" sz="2400" b="1" dirty="0">
                  <a:solidFill>
                    <a:srgbClr val="FF0000"/>
                  </a:solidFill>
                  <a:latin typeface="Times New Roman" pitchFamily="18" charset="0"/>
                  <a:cs typeface="Times New Roman" pitchFamily="18" charset="0"/>
                </a:rPr>
                <a:t>.</a:t>
              </a:r>
              <a:endParaRPr lang="vi-VN" sz="2400" dirty="0">
                <a:solidFill>
                  <a:srgbClr val="FF0000"/>
                </a:solidFill>
              </a:endParaRPr>
            </a:p>
          </p:txBody>
        </p:sp>
      </p:grpSp>
    </p:spTree>
    <p:extLst>
      <p:ext uri="{BB962C8B-B14F-4D97-AF65-F5344CB8AC3E}">
        <p14:creationId xmlns:p14="http://schemas.microsoft.com/office/powerpoint/2010/main" val="2649808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ac-Ho-(anh-k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4288"/>
            <a:ext cx="3079750" cy="48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0765" y="1122397"/>
            <a:ext cx="3407231" cy="584775"/>
          </a:xfrm>
          <a:prstGeom prst="rect">
            <a:avLst/>
          </a:prstGeom>
        </p:spPr>
        <p:txBody>
          <a:bodyPr wrap="square">
            <a:spAutoFit/>
          </a:bodyPr>
          <a:lstStyle/>
          <a:p>
            <a:pPr algn="ctr"/>
            <a:r>
              <a:rPr lang="nl-NL" sz="3200" b="1" dirty="0" smtClean="0">
                <a:solidFill>
                  <a:srgbClr val="FF0000"/>
                </a:solidFill>
                <a:latin typeface="Times New Roman" pitchFamily="18" charset="0"/>
                <a:cs typeface="Times New Roman" pitchFamily="18" charset="0"/>
              </a:rPr>
              <a:t>NỘI DUNG:</a:t>
            </a:r>
            <a:endParaRPr lang="vi-VN" sz="3200" b="1" dirty="0">
              <a:solidFill>
                <a:srgbClr val="FF0000"/>
              </a:solidFill>
              <a:latin typeface="Times New Roman" pitchFamily="18" charset="0"/>
              <a:cs typeface="Times New Roman" pitchFamily="18" charset="0"/>
            </a:endParaRPr>
          </a:p>
        </p:txBody>
      </p:sp>
      <p:sp>
        <p:nvSpPr>
          <p:cNvPr id="7" name="Plaque 6"/>
          <p:cNvSpPr/>
          <p:nvPr/>
        </p:nvSpPr>
        <p:spPr>
          <a:xfrm>
            <a:off x="3169569" y="2215714"/>
            <a:ext cx="7200800" cy="2098449"/>
          </a:xfrm>
          <a:prstGeom prst="plaqu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Rectangle 8"/>
          <p:cNvSpPr/>
          <p:nvPr/>
        </p:nvSpPr>
        <p:spPr>
          <a:xfrm>
            <a:off x="3457600" y="2440584"/>
            <a:ext cx="6840760" cy="1569660"/>
          </a:xfrm>
          <a:prstGeom prst="rect">
            <a:avLst/>
          </a:prstGeom>
        </p:spPr>
        <p:txBody>
          <a:bodyPr wrap="square">
            <a:spAutoFit/>
          </a:bodyPr>
          <a:lstStyle/>
          <a:p>
            <a:pPr algn="just" defTabSz="902147">
              <a:spcBef>
                <a:spcPts val="987"/>
              </a:spcBef>
              <a:buClr>
                <a:srgbClr val="FFFF00"/>
              </a:buClr>
              <a:buSzPct val="115000"/>
              <a:defRPr/>
            </a:pPr>
            <a:r>
              <a:rPr lang="en-US" sz="2400" b="1" i="1" dirty="0" smtClean="0">
                <a:solidFill>
                  <a:srgbClr val="0000FF"/>
                </a:solidFill>
              </a:rPr>
              <a:t>        </a:t>
            </a:r>
            <a:r>
              <a:rPr lang="en-US" sz="2400" b="1" i="1" dirty="0" err="1" smtClean="0">
                <a:solidFill>
                  <a:srgbClr val="0000FF"/>
                </a:solidFill>
              </a:rPr>
              <a:t>Bác</a:t>
            </a:r>
            <a:r>
              <a:rPr lang="en-US" sz="2400" b="1" i="1" dirty="0" smtClean="0">
                <a:solidFill>
                  <a:srgbClr val="0000FF"/>
                </a:solidFill>
              </a:rPr>
              <a:t> </a:t>
            </a:r>
            <a:r>
              <a:rPr lang="en-US" sz="2400" b="1" i="1" dirty="0" err="1">
                <a:solidFill>
                  <a:srgbClr val="0000FF"/>
                </a:solidFill>
              </a:rPr>
              <a:t>khuyên</a:t>
            </a:r>
            <a:r>
              <a:rPr lang="en-US" sz="2400" b="1" i="1" dirty="0">
                <a:solidFill>
                  <a:srgbClr val="0000FF"/>
                </a:solidFill>
              </a:rPr>
              <a:t> HS </a:t>
            </a:r>
            <a:r>
              <a:rPr lang="en-US" sz="2400" b="1" i="1" dirty="0" err="1">
                <a:solidFill>
                  <a:srgbClr val="0000FF"/>
                </a:solidFill>
              </a:rPr>
              <a:t>chăm</a:t>
            </a:r>
            <a:r>
              <a:rPr lang="en-US" sz="2400" b="1" i="1" dirty="0">
                <a:solidFill>
                  <a:srgbClr val="0000FF"/>
                </a:solidFill>
              </a:rPr>
              <a:t> </a:t>
            </a:r>
            <a:r>
              <a:rPr lang="en-US" sz="2400" b="1" i="1" dirty="0" err="1">
                <a:solidFill>
                  <a:srgbClr val="0000FF"/>
                </a:solidFill>
              </a:rPr>
              <a:t>học</a:t>
            </a:r>
            <a:r>
              <a:rPr lang="en-US" sz="2400" b="1" i="1" dirty="0">
                <a:solidFill>
                  <a:srgbClr val="0000FF"/>
                </a:solidFill>
              </a:rPr>
              <a:t>, </a:t>
            </a:r>
            <a:r>
              <a:rPr lang="en-US" sz="2400" b="1" i="1" dirty="0" err="1">
                <a:solidFill>
                  <a:srgbClr val="0000FF"/>
                </a:solidFill>
              </a:rPr>
              <a:t>nghe</a:t>
            </a:r>
            <a:r>
              <a:rPr lang="en-US" sz="2400" b="1" i="1" dirty="0">
                <a:solidFill>
                  <a:srgbClr val="0000FF"/>
                </a:solidFill>
              </a:rPr>
              <a:t> </a:t>
            </a:r>
            <a:r>
              <a:rPr lang="en-US" sz="2400" b="1" i="1" dirty="0" err="1">
                <a:solidFill>
                  <a:srgbClr val="0000FF"/>
                </a:solidFill>
              </a:rPr>
              <a:t>thầy</a:t>
            </a:r>
            <a:r>
              <a:rPr lang="en-US" sz="2400" b="1" i="1" dirty="0">
                <a:solidFill>
                  <a:srgbClr val="0000FF"/>
                </a:solidFill>
              </a:rPr>
              <a:t>, </a:t>
            </a:r>
            <a:r>
              <a:rPr lang="en-US" sz="2400" b="1" i="1" dirty="0" err="1">
                <a:solidFill>
                  <a:srgbClr val="0000FF"/>
                </a:solidFill>
              </a:rPr>
              <a:t>yêu</a:t>
            </a:r>
            <a:r>
              <a:rPr lang="en-US" sz="2400" b="1" i="1" dirty="0">
                <a:solidFill>
                  <a:srgbClr val="0000FF"/>
                </a:solidFill>
              </a:rPr>
              <a:t> </a:t>
            </a:r>
            <a:r>
              <a:rPr lang="en-US" sz="2400" b="1" i="1" dirty="0" err="1">
                <a:solidFill>
                  <a:srgbClr val="0000FF"/>
                </a:solidFill>
              </a:rPr>
              <a:t>bạn</a:t>
            </a:r>
            <a:r>
              <a:rPr lang="en-US" sz="2400" b="1" i="1" dirty="0">
                <a:solidFill>
                  <a:srgbClr val="0000FF"/>
                </a:solidFill>
              </a:rPr>
              <a:t> </a:t>
            </a:r>
            <a:r>
              <a:rPr lang="en-US" sz="2400" b="1" i="1" dirty="0" err="1">
                <a:solidFill>
                  <a:srgbClr val="0000FF"/>
                </a:solidFill>
              </a:rPr>
              <a:t>và</a:t>
            </a:r>
            <a:r>
              <a:rPr lang="en-US" sz="2400" b="1" i="1" dirty="0">
                <a:solidFill>
                  <a:srgbClr val="0000FF"/>
                </a:solidFill>
              </a:rPr>
              <a:t> tin </a:t>
            </a:r>
            <a:r>
              <a:rPr lang="en-US" sz="2400" b="1" i="1" dirty="0" err="1">
                <a:solidFill>
                  <a:srgbClr val="0000FF"/>
                </a:solidFill>
              </a:rPr>
              <a:t>tưởng</a:t>
            </a:r>
            <a:r>
              <a:rPr lang="en-US" sz="2400" b="1" i="1" dirty="0">
                <a:solidFill>
                  <a:srgbClr val="0000FF"/>
                </a:solidFill>
              </a:rPr>
              <a:t> </a:t>
            </a:r>
            <a:r>
              <a:rPr lang="en-US" sz="2400" b="1" i="1" dirty="0" err="1">
                <a:solidFill>
                  <a:srgbClr val="0000FF"/>
                </a:solidFill>
              </a:rPr>
              <a:t>học</a:t>
            </a:r>
            <a:r>
              <a:rPr lang="en-US" sz="2400" b="1" i="1" dirty="0">
                <a:solidFill>
                  <a:srgbClr val="0000FF"/>
                </a:solidFill>
              </a:rPr>
              <a:t> </a:t>
            </a:r>
            <a:r>
              <a:rPr lang="en-US" sz="2400" b="1" i="1" dirty="0" err="1">
                <a:solidFill>
                  <a:srgbClr val="0000FF"/>
                </a:solidFill>
              </a:rPr>
              <a:t>sinh</a:t>
            </a:r>
            <a:r>
              <a:rPr lang="en-US" sz="2400" b="1" i="1" dirty="0">
                <a:solidFill>
                  <a:srgbClr val="0000FF"/>
                </a:solidFill>
              </a:rPr>
              <a:t> </a:t>
            </a:r>
            <a:r>
              <a:rPr lang="en-US" sz="2400" b="1" i="1" dirty="0" err="1">
                <a:solidFill>
                  <a:srgbClr val="0000FF"/>
                </a:solidFill>
              </a:rPr>
              <a:t>sẽ</a:t>
            </a:r>
            <a:r>
              <a:rPr lang="en-US" sz="2400" b="1" i="1" dirty="0">
                <a:solidFill>
                  <a:srgbClr val="0000FF"/>
                </a:solidFill>
              </a:rPr>
              <a:t> </a:t>
            </a:r>
            <a:r>
              <a:rPr lang="en-US" sz="2400" b="1" i="1" dirty="0" err="1">
                <a:solidFill>
                  <a:srgbClr val="0000FF"/>
                </a:solidFill>
              </a:rPr>
              <a:t>là</a:t>
            </a:r>
            <a:r>
              <a:rPr lang="en-US" sz="2400" b="1" i="1" dirty="0">
                <a:solidFill>
                  <a:srgbClr val="0000FF"/>
                </a:solidFill>
              </a:rPr>
              <a:t> </a:t>
            </a:r>
            <a:r>
              <a:rPr lang="en-US" sz="2400" b="1" i="1" dirty="0" err="1">
                <a:solidFill>
                  <a:srgbClr val="0000FF"/>
                </a:solidFill>
              </a:rPr>
              <a:t>những</a:t>
            </a:r>
            <a:r>
              <a:rPr lang="en-US" sz="2400" b="1" i="1" dirty="0">
                <a:solidFill>
                  <a:srgbClr val="0000FF"/>
                </a:solidFill>
              </a:rPr>
              <a:t> </a:t>
            </a:r>
            <a:r>
              <a:rPr lang="en-US" sz="2400" b="1" i="1" dirty="0" err="1">
                <a:solidFill>
                  <a:srgbClr val="0000FF"/>
                </a:solidFill>
              </a:rPr>
              <a:t>mầm</a:t>
            </a:r>
            <a:r>
              <a:rPr lang="en-US" sz="2400" b="1" i="1" dirty="0">
                <a:solidFill>
                  <a:srgbClr val="0000FF"/>
                </a:solidFill>
              </a:rPr>
              <a:t> non </a:t>
            </a:r>
            <a:r>
              <a:rPr lang="en-US" sz="2400" b="1" i="1" dirty="0" err="1">
                <a:solidFill>
                  <a:srgbClr val="0000FF"/>
                </a:solidFill>
              </a:rPr>
              <a:t>xứng</a:t>
            </a:r>
            <a:r>
              <a:rPr lang="en-US" sz="2400" b="1" i="1" dirty="0">
                <a:solidFill>
                  <a:srgbClr val="0000FF"/>
                </a:solidFill>
              </a:rPr>
              <a:t> </a:t>
            </a:r>
            <a:r>
              <a:rPr lang="en-US" sz="2400" b="1" i="1" dirty="0" err="1">
                <a:solidFill>
                  <a:srgbClr val="0000FF"/>
                </a:solidFill>
              </a:rPr>
              <a:t>đáng</a:t>
            </a:r>
            <a:r>
              <a:rPr lang="en-US" sz="2400" b="1" i="1" dirty="0">
                <a:solidFill>
                  <a:srgbClr val="0000FF"/>
                </a:solidFill>
              </a:rPr>
              <a:t> </a:t>
            </a:r>
            <a:r>
              <a:rPr lang="en-US" sz="2400" b="1" i="1" dirty="0" err="1">
                <a:solidFill>
                  <a:srgbClr val="0000FF"/>
                </a:solidFill>
              </a:rPr>
              <a:t>kế</a:t>
            </a:r>
            <a:r>
              <a:rPr lang="en-US" sz="2400" b="1" i="1" dirty="0">
                <a:solidFill>
                  <a:srgbClr val="0000FF"/>
                </a:solidFill>
              </a:rPr>
              <a:t> </a:t>
            </a:r>
            <a:r>
              <a:rPr lang="en-US" sz="2400" b="1" i="1" dirty="0" err="1">
                <a:solidFill>
                  <a:srgbClr val="0000FF"/>
                </a:solidFill>
              </a:rPr>
              <a:t>tục</a:t>
            </a:r>
            <a:r>
              <a:rPr lang="en-US" sz="2400" b="1" i="1" dirty="0">
                <a:solidFill>
                  <a:srgbClr val="0000FF"/>
                </a:solidFill>
              </a:rPr>
              <a:t> </a:t>
            </a:r>
            <a:r>
              <a:rPr lang="en-US" sz="2400" b="1" i="1" dirty="0" err="1">
                <a:solidFill>
                  <a:srgbClr val="0000FF"/>
                </a:solidFill>
              </a:rPr>
              <a:t>sự</a:t>
            </a:r>
            <a:r>
              <a:rPr lang="en-US" sz="2400" b="1" i="1" dirty="0">
                <a:solidFill>
                  <a:srgbClr val="0000FF"/>
                </a:solidFill>
              </a:rPr>
              <a:t> </a:t>
            </a:r>
            <a:r>
              <a:rPr lang="en-US" sz="2400" b="1" i="1" dirty="0" err="1">
                <a:solidFill>
                  <a:srgbClr val="0000FF"/>
                </a:solidFill>
              </a:rPr>
              <a:t>nghiệp</a:t>
            </a:r>
            <a:r>
              <a:rPr lang="en-US" sz="2400" b="1" i="1" dirty="0">
                <a:solidFill>
                  <a:srgbClr val="0000FF"/>
                </a:solidFill>
              </a:rPr>
              <a:t> </a:t>
            </a:r>
            <a:r>
              <a:rPr lang="en-US" sz="2400" b="1" i="1" dirty="0" err="1">
                <a:solidFill>
                  <a:srgbClr val="0000FF"/>
                </a:solidFill>
              </a:rPr>
              <a:t>của</a:t>
            </a:r>
            <a:r>
              <a:rPr lang="en-US" sz="2400" b="1" i="1" dirty="0">
                <a:solidFill>
                  <a:srgbClr val="0000FF"/>
                </a:solidFill>
              </a:rPr>
              <a:t> cha </a:t>
            </a:r>
            <a:r>
              <a:rPr lang="en-US" sz="2400" b="1" i="1" dirty="0" err="1">
                <a:solidFill>
                  <a:srgbClr val="0000FF"/>
                </a:solidFill>
              </a:rPr>
              <a:t>ông</a:t>
            </a:r>
            <a:r>
              <a:rPr lang="en-US" sz="2400" b="1" i="1" dirty="0">
                <a:solidFill>
                  <a:srgbClr val="0000FF"/>
                </a:solidFill>
              </a:rPr>
              <a:t>, </a:t>
            </a:r>
            <a:r>
              <a:rPr lang="en-US" sz="2400" b="1" i="1" dirty="0" err="1">
                <a:solidFill>
                  <a:srgbClr val="0000FF"/>
                </a:solidFill>
              </a:rPr>
              <a:t>xây</a:t>
            </a:r>
            <a:r>
              <a:rPr lang="en-US" sz="2400" b="1" i="1" dirty="0">
                <a:solidFill>
                  <a:srgbClr val="0000FF"/>
                </a:solidFill>
              </a:rPr>
              <a:t> </a:t>
            </a:r>
            <a:r>
              <a:rPr lang="en-US" sz="2400" b="1" i="1" dirty="0" err="1">
                <a:solidFill>
                  <a:srgbClr val="0000FF"/>
                </a:solidFill>
              </a:rPr>
              <a:t>dựng</a:t>
            </a:r>
            <a:r>
              <a:rPr lang="en-US" sz="2400" b="1" i="1" dirty="0">
                <a:solidFill>
                  <a:srgbClr val="0000FF"/>
                </a:solidFill>
              </a:rPr>
              <a:t> </a:t>
            </a:r>
            <a:r>
              <a:rPr lang="en-US" sz="2400" b="1" i="1" dirty="0" err="1">
                <a:solidFill>
                  <a:srgbClr val="0000FF"/>
                </a:solidFill>
              </a:rPr>
              <a:t>thàng</a:t>
            </a:r>
            <a:r>
              <a:rPr lang="en-US" sz="2400" b="1" i="1" dirty="0">
                <a:solidFill>
                  <a:srgbClr val="0000FF"/>
                </a:solidFill>
              </a:rPr>
              <a:t> </a:t>
            </a:r>
            <a:r>
              <a:rPr lang="en-US" sz="2400" b="1" i="1" dirty="0" err="1">
                <a:solidFill>
                  <a:srgbClr val="0000FF"/>
                </a:solidFill>
              </a:rPr>
              <a:t>công</a:t>
            </a:r>
            <a:r>
              <a:rPr lang="en-US" sz="2400" b="1" i="1" dirty="0">
                <a:solidFill>
                  <a:srgbClr val="0000FF"/>
                </a:solidFill>
              </a:rPr>
              <a:t> </a:t>
            </a:r>
            <a:r>
              <a:rPr lang="en-US" sz="2400" b="1" i="1" dirty="0" err="1">
                <a:solidFill>
                  <a:srgbClr val="0000FF"/>
                </a:solidFill>
              </a:rPr>
              <a:t>nước</a:t>
            </a:r>
            <a:r>
              <a:rPr lang="en-US" sz="2400" b="1" i="1" dirty="0">
                <a:solidFill>
                  <a:srgbClr val="0000FF"/>
                </a:solidFill>
              </a:rPr>
              <a:t> </a:t>
            </a:r>
            <a:r>
              <a:rPr lang="en-US" sz="2400" b="1" i="1" dirty="0" err="1">
                <a:solidFill>
                  <a:srgbClr val="0000FF"/>
                </a:solidFill>
              </a:rPr>
              <a:t>Việt</a:t>
            </a:r>
            <a:r>
              <a:rPr lang="en-US" sz="2400" b="1" i="1" dirty="0">
                <a:solidFill>
                  <a:srgbClr val="0000FF"/>
                </a:solidFill>
              </a:rPr>
              <a:t> Nam </a:t>
            </a:r>
            <a:r>
              <a:rPr lang="en-US" sz="2400" b="1" i="1" dirty="0" err="1">
                <a:solidFill>
                  <a:srgbClr val="0000FF"/>
                </a:solidFill>
              </a:rPr>
              <a:t>mới</a:t>
            </a:r>
            <a:r>
              <a:rPr lang="en-US" sz="2400" b="1" i="1" dirty="0">
                <a:solidFill>
                  <a:srgbClr val="0000FF"/>
                </a:solidFill>
              </a:rPr>
              <a:t>.</a:t>
            </a:r>
          </a:p>
        </p:txBody>
      </p:sp>
    </p:spTree>
    <p:extLst>
      <p:ext uri="{BB962C8B-B14F-4D97-AF65-F5344CB8AC3E}">
        <p14:creationId xmlns:p14="http://schemas.microsoft.com/office/powerpoint/2010/main" val="2552080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3264" y="1819672"/>
            <a:ext cx="8856984" cy="1728191"/>
          </a:xfrm>
          <a:prstGeom prst="rect">
            <a:avLst/>
          </a:prstGeom>
          <a:noFill/>
        </p:spPr>
        <p:txBody>
          <a:bodyPr wrap="square" rtlCol="0">
            <a:prstTxWarp prst="textPlain">
              <a:avLst/>
            </a:prstTxWarp>
            <a:spAutoFit/>
          </a:bodyPr>
          <a:lstStyle/>
          <a:p>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LUYỆN ĐỌC  DIỄN CẢM</a:t>
            </a:r>
            <a:endParaRPr lang="en-US" sz="4000" b="1" dirty="0">
              <a:ln w="22225">
                <a:solidFill>
                  <a:srgbClr val="0000FF"/>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7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remove" grpId="0" nodeType="afterEffect">
                                  <p:stCondLst>
                                    <p:cond delay="500"/>
                                  </p:stCondLst>
                                  <p:endCondLst>
                                    <p:cond evt="onNext" delay="0">
                                      <p:tgtEl>
                                        <p:sldTgt/>
                                      </p:tgtEl>
                                    </p:cond>
                                  </p:endCondLst>
                                  <p:iterate type="lt">
                                    <p:tmPct val="10000"/>
                                  </p:iterate>
                                  <p:childTnLst>
                                    <p:animMotion origin="layout" path="M 1.54589E-6 1.11111E-6 L 1.54589E-6 -0.07212 " pathEditMode="relative" rAng="0" ptsTypes="AA">
                                      <p:cBhvr>
                                        <p:cTn id="6" dur="250" accel="50000" decel="50000" autoRev="1" fill="hold">
                                          <p:stCondLst>
                                            <p:cond delay="0"/>
                                          </p:stCondLst>
                                        </p:cTn>
                                        <p:tgtEl>
                                          <p:spTgt spid="3"/>
                                        </p:tgtEl>
                                        <p:attrNameLst>
                                          <p:attrName>ppt_x</p:attrName>
                                          <p:attrName>ppt_y</p:attrName>
                                        </p:attrNameLst>
                                      </p:cBhvr>
                                      <p:rCtr x="0" y="-3606"/>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47684" y="1675656"/>
            <a:ext cx="10050676" cy="387426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3511" dirty="0"/>
              <a:t>G</a:t>
            </a:r>
            <a:r>
              <a:rPr lang="vi-VN" altLang="en-US" sz="3511" dirty="0"/>
              <a:t>iọng nhẹ nhàng, thân ái, vui mừng, xúc động, thể hiện được tình cảm yêu quý của Bác; nhấn giọng vào những từ ngữ:</a:t>
            </a:r>
            <a:r>
              <a:rPr lang="vi-VN" altLang="en-US" sz="3511" i="1" dirty="0"/>
              <a:t>ngày khai trường đầu tiên, tưởng tượng, nhộn nhịp tưng bừng, sung sướng hơn nữa, hoàn toàn Việt Nam, hi sinh, biết bao đồng bào, nghĩ sao</a:t>
            </a:r>
            <a:r>
              <a:rPr lang="vi-VN" altLang="en-US" sz="3511" dirty="0"/>
              <a:t> và đọc cao giọng ở cuối câu hỏi</a:t>
            </a:r>
            <a:endParaRPr lang="en-GB" altLang="en-US" sz="3511" b="1" dirty="0">
              <a:solidFill>
                <a:schemeClr val="bg1"/>
              </a:solidFill>
            </a:endParaRPr>
          </a:p>
        </p:txBody>
      </p:sp>
      <p:sp>
        <p:nvSpPr>
          <p:cNvPr id="2" name="Rectangle 1"/>
          <p:cNvSpPr>
            <a:spLocks noChangeArrowheads="1"/>
          </p:cNvSpPr>
          <p:nvPr/>
        </p:nvSpPr>
        <p:spPr bwMode="auto">
          <a:xfrm>
            <a:off x="263688" y="899031"/>
            <a:ext cx="9814745" cy="63260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GB" altLang="en-US" sz="3511" b="1" dirty="0" err="1">
                <a:solidFill>
                  <a:srgbClr val="FF0000"/>
                </a:solidFill>
              </a:rPr>
              <a:t>Hướng</a:t>
            </a:r>
            <a:r>
              <a:rPr lang="en-GB" altLang="en-US" sz="3511" b="1" dirty="0">
                <a:solidFill>
                  <a:srgbClr val="FF0000"/>
                </a:solidFill>
              </a:rPr>
              <a:t> </a:t>
            </a:r>
            <a:r>
              <a:rPr lang="en-GB" altLang="en-US" sz="3511" b="1" dirty="0" err="1">
                <a:solidFill>
                  <a:srgbClr val="FF0000"/>
                </a:solidFill>
              </a:rPr>
              <a:t>dẫn</a:t>
            </a:r>
            <a:r>
              <a:rPr lang="en-GB" altLang="en-US" sz="3511" b="1" dirty="0">
                <a:solidFill>
                  <a:srgbClr val="FF0000"/>
                </a:solidFill>
              </a:rPr>
              <a:t> </a:t>
            </a:r>
            <a:r>
              <a:rPr lang="en-GB" altLang="en-US" sz="3511" b="1" dirty="0" err="1">
                <a:solidFill>
                  <a:srgbClr val="FF0000"/>
                </a:solidFill>
              </a:rPr>
              <a:t>đọc</a:t>
            </a:r>
            <a:r>
              <a:rPr lang="en-GB" altLang="en-US" sz="3511" b="1" dirty="0">
                <a:solidFill>
                  <a:srgbClr val="FF0000"/>
                </a:solidFill>
              </a:rPr>
              <a:t> </a:t>
            </a:r>
            <a:r>
              <a:rPr lang="en-GB" altLang="en-US" sz="3511" b="1" dirty="0" err="1">
                <a:solidFill>
                  <a:srgbClr val="FF0000"/>
                </a:solidFill>
              </a:rPr>
              <a:t>diễn</a:t>
            </a:r>
            <a:r>
              <a:rPr lang="en-GB" altLang="en-US" sz="3511" b="1" dirty="0">
                <a:solidFill>
                  <a:srgbClr val="FF0000"/>
                </a:solidFill>
              </a:rPr>
              <a:t> </a:t>
            </a:r>
            <a:r>
              <a:rPr lang="en-GB" altLang="en-US" sz="3511" b="1" dirty="0" err="1">
                <a:solidFill>
                  <a:srgbClr val="FF0000"/>
                </a:solidFill>
              </a:rPr>
              <a:t>cảm</a:t>
            </a:r>
            <a:r>
              <a:rPr lang="en-GB" altLang="en-US" sz="3511" b="1" dirty="0">
                <a:solidFill>
                  <a:srgbClr val="FF0000"/>
                </a:solidFill>
              </a:rPr>
              <a:t> </a:t>
            </a:r>
            <a:r>
              <a:rPr lang="en-GB" altLang="en-US" sz="3511" b="1" dirty="0" err="1">
                <a:solidFill>
                  <a:srgbClr val="FF0000"/>
                </a:solidFill>
              </a:rPr>
              <a:t>đoạn</a:t>
            </a:r>
            <a:r>
              <a:rPr lang="en-GB" altLang="en-US" sz="3511" b="1" dirty="0">
                <a:solidFill>
                  <a:srgbClr val="FF0000"/>
                </a:solidFill>
              </a:rPr>
              <a:t> 1: </a:t>
            </a:r>
          </a:p>
        </p:txBody>
      </p:sp>
    </p:spTree>
    <p:extLst>
      <p:ext uri="{BB962C8B-B14F-4D97-AF65-F5344CB8AC3E}">
        <p14:creationId xmlns:p14="http://schemas.microsoft.com/office/powerpoint/2010/main" val="3456256820"/>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2"/>
                                        </p:tgtEl>
                                        <p:attrNameLst>
                                          <p:attrName>style.visibility</p:attrName>
                                        </p:attrNameLst>
                                      </p:cBhvr>
                                      <p:to>
                                        <p:strVal val="visible"/>
                                      </p:to>
                                    </p:set>
                                    <p:anim calcmode="lin" valueType="num">
                                      <p:cBhvr additive="base">
                                        <p:cTn id="25" dur="500" fill="hold"/>
                                        <p:tgtEl>
                                          <p:spTgt spid="20482"/>
                                        </p:tgtEl>
                                        <p:attrNameLst>
                                          <p:attrName>ppt_x</p:attrName>
                                        </p:attrNameLst>
                                      </p:cBhvr>
                                      <p:tavLst>
                                        <p:tav tm="0">
                                          <p:val>
                                            <p:strVal val="#ppt_x"/>
                                          </p:val>
                                        </p:tav>
                                        <p:tav tm="100000">
                                          <p:val>
                                            <p:strVal val="#ppt_x"/>
                                          </p:val>
                                        </p:tav>
                                      </p:tavLst>
                                    </p:anim>
                                    <p:anim calcmode="lin" valueType="num">
                                      <p:cBhvr additive="base">
                                        <p:cTn id="26"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3264" y="1547103"/>
            <a:ext cx="9638490" cy="63260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3511" b="1" dirty="0" err="1">
                <a:solidFill>
                  <a:srgbClr val="FF0000"/>
                </a:solidFill>
              </a:rPr>
              <a:t>Hướng</a:t>
            </a:r>
            <a:r>
              <a:rPr lang="en-US" altLang="en-US" sz="3511" b="1" dirty="0">
                <a:solidFill>
                  <a:srgbClr val="FF0000"/>
                </a:solidFill>
              </a:rPr>
              <a:t> </a:t>
            </a:r>
            <a:r>
              <a:rPr lang="en-US" altLang="en-US" sz="3511" b="1" dirty="0" err="1">
                <a:solidFill>
                  <a:srgbClr val="FF0000"/>
                </a:solidFill>
              </a:rPr>
              <a:t>dẫn</a:t>
            </a:r>
            <a:r>
              <a:rPr lang="en-US" altLang="en-US" sz="3511" b="1" dirty="0">
                <a:solidFill>
                  <a:srgbClr val="FF0000"/>
                </a:solidFill>
              </a:rPr>
              <a:t> </a:t>
            </a:r>
            <a:r>
              <a:rPr lang="en-US" altLang="en-US" sz="3511" b="1" dirty="0" err="1">
                <a:solidFill>
                  <a:srgbClr val="FF0000"/>
                </a:solidFill>
              </a:rPr>
              <a:t>đọc</a:t>
            </a:r>
            <a:r>
              <a:rPr lang="en-US" altLang="en-US" sz="3511" b="1" dirty="0">
                <a:solidFill>
                  <a:srgbClr val="FF0000"/>
                </a:solidFill>
              </a:rPr>
              <a:t> </a:t>
            </a:r>
            <a:r>
              <a:rPr lang="en-US" altLang="en-US" sz="3511" b="1" dirty="0" err="1">
                <a:solidFill>
                  <a:srgbClr val="FF0000"/>
                </a:solidFill>
              </a:rPr>
              <a:t>diễn</a:t>
            </a:r>
            <a:r>
              <a:rPr lang="en-US" altLang="en-US" sz="3511" b="1" dirty="0">
                <a:solidFill>
                  <a:srgbClr val="FF0000"/>
                </a:solidFill>
              </a:rPr>
              <a:t> </a:t>
            </a:r>
            <a:r>
              <a:rPr lang="en-US" altLang="en-US" sz="3511" b="1" dirty="0" err="1">
                <a:solidFill>
                  <a:srgbClr val="FF0000"/>
                </a:solidFill>
              </a:rPr>
              <a:t>cảm</a:t>
            </a:r>
            <a:r>
              <a:rPr lang="en-US" altLang="en-US" sz="3511" b="1" dirty="0">
                <a:solidFill>
                  <a:srgbClr val="FF0000"/>
                </a:solidFill>
              </a:rPr>
              <a:t> </a:t>
            </a:r>
            <a:r>
              <a:rPr lang="en-US" altLang="en-US" sz="3511" b="1" dirty="0" err="1">
                <a:solidFill>
                  <a:srgbClr val="FF0000"/>
                </a:solidFill>
              </a:rPr>
              <a:t>đoạn</a:t>
            </a:r>
            <a:r>
              <a:rPr lang="en-US" altLang="en-US" sz="3511" b="1" dirty="0">
                <a:solidFill>
                  <a:srgbClr val="FF0000"/>
                </a:solidFill>
              </a:rPr>
              <a:t> 2</a:t>
            </a:r>
          </a:p>
        </p:txBody>
      </p:sp>
      <p:sp>
        <p:nvSpPr>
          <p:cNvPr id="3" name="Rectangle 2"/>
          <p:cNvSpPr/>
          <p:nvPr/>
        </p:nvSpPr>
        <p:spPr>
          <a:xfrm>
            <a:off x="361256" y="2251720"/>
            <a:ext cx="9813357" cy="3333990"/>
          </a:xfrm>
          <a:prstGeom prst="rect">
            <a:avLst/>
          </a:prstGeom>
          <a:solidFill>
            <a:schemeClr val="accent2">
              <a:lumMod val="40000"/>
              <a:lumOff val="60000"/>
            </a:schemeClr>
          </a:solidFill>
        </p:spPr>
        <p:txBody>
          <a:bodyPr>
            <a:spAutoFit/>
          </a:bodyPr>
          <a:lstStyle/>
          <a:p>
            <a:pPr>
              <a:defRPr/>
            </a:pPr>
            <a:r>
              <a:rPr lang="en-US" sz="3511" b="1" dirty="0"/>
              <a:t>G</a:t>
            </a:r>
            <a:r>
              <a:rPr lang="vi-VN" sz="3511" b="1" dirty="0"/>
              <a:t>iọng xúc động thể hiện tình cảm yêu quý, niềm tin tưởng và hi vọng của Bác vào học sinh - những chủ nhân tương lai của nước nhà; biết nhấn giọng vào những từ ngữ: </a:t>
            </a:r>
            <a:r>
              <a:rPr lang="vi-VN" sz="3511" b="1" i="1" dirty="0"/>
              <a:t>xây dựng, trông mong, chờ đợi, tươi đẹp, hay không</a:t>
            </a:r>
            <a:r>
              <a:rPr lang="vi-VN" sz="3511" b="1" dirty="0"/>
              <a:t>,</a:t>
            </a:r>
            <a:r>
              <a:rPr lang="vi-VN" sz="3511" b="1" i="1" dirty="0"/>
              <a:t> sánh vai, một phần lớn, học tập...</a:t>
            </a:r>
            <a:endParaRPr lang="en-US" sz="3511" b="1" dirty="0"/>
          </a:p>
        </p:txBody>
      </p:sp>
      <p:sp>
        <p:nvSpPr>
          <p:cNvPr id="4" name="Text Box 6"/>
          <p:cNvSpPr txBox="1">
            <a:spLocks noChangeArrowheads="1"/>
          </p:cNvSpPr>
          <p:nvPr/>
        </p:nvSpPr>
        <p:spPr bwMode="auto">
          <a:xfrm>
            <a:off x="1676501" y="60131"/>
            <a:ext cx="7358283" cy="52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en-US" sz="2809" dirty="0" err="1">
                <a:solidFill>
                  <a:srgbClr val="0000CC"/>
                </a:solidFill>
                <a:latin typeface="Times New Roman" panose="02020603050405020304" pitchFamily="18" charset="0"/>
              </a:rPr>
              <a:t>Thứ</a:t>
            </a:r>
            <a:r>
              <a:rPr lang="en-US" altLang="en-US" sz="2809" dirty="0">
                <a:solidFill>
                  <a:srgbClr val="0000CC"/>
                </a:solidFill>
                <a:latin typeface="Times New Roman" panose="02020603050405020304" pitchFamily="18" charset="0"/>
              </a:rPr>
              <a:t> </a:t>
            </a:r>
            <a:r>
              <a:rPr lang="en-US" altLang="en-US" sz="2809" dirty="0" err="1">
                <a:solidFill>
                  <a:srgbClr val="0000CC"/>
                </a:solidFill>
                <a:latin typeface="Times New Roman" panose="02020603050405020304" pitchFamily="18" charset="0"/>
              </a:rPr>
              <a:t>hai</a:t>
            </a:r>
            <a:r>
              <a:rPr lang="en-US" altLang="en-US" sz="2809" dirty="0">
                <a:solidFill>
                  <a:srgbClr val="0000CC"/>
                </a:solidFill>
                <a:latin typeface="Times New Roman" panose="02020603050405020304" pitchFamily="18" charset="0"/>
              </a:rPr>
              <a:t> </a:t>
            </a:r>
            <a:r>
              <a:rPr lang="en-US" altLang="en-US" sz="2809" dirty="0" err="1">
                <a:solidFill>
                  <a:srgbClr val="0000CC"/>
                </a:solidFill>
                <a:latin typeface="Times New Roman" panose="02020603050405020304" pitchFamily="18" charset="0"/>
              </a:rPr>
              <a:t>ngày</a:t>
            </a:r>
            <a:r>
              <a:rPr lang="en-US" altLang="en-US" sz="2809" dirty="0">
                <a:solidFill>
                  <a:srgbClr val="0000CC"/>
                </a:solidFill>
                <a:latin typeface="Times New Roman" panose="02020603050405020304" pitchFamily="18" charset="0"/>
              </a:rPr>
              <a:t> 13 </a:t>
            </a:r>
            <a:r>
              <a:rPr lang="en-US" altLang="en-US" sz="2809" dirty="0" err="1">
                <a:solidFill>
                  <a:srgbClr val="0000CC"/>
                </a:solidFill>
                <a:latin typeface="Times New Roman" panose="02020603050405020304" pitchFamily="18" charset="0"/>
              </a:rPr>
              <a:t>tháng</a:t>
            </a:r>
            <a:r>
              <a:rPr lang="en-US" altLang="en-US" sz="2809" dirty="0">
                <a:solidFill>
                  <a:srgbClr val="0000CC"/>
                </a:solidFill>
                <a:latin typeface="Times New Roman" panose="02020603050405020304" pitchFamily="18" charset="0"/>
              </a:rPr>
              <a:t> 9 </a:t>
            </a:r>
            <a:r>
              <a:rPr lang="en-US" altLang="en-US" sz="2809" dirty="0" err="1">
                <a:solidFill>
                  <a:srgbClr val="0000CC"/>
                </a:solidFill>
                <a:latin typeface="Times New Roman" panose="02020603050405020304" pitchFamily="18" charset="0"/>
              </a:rPr>
              <a:t>năm</a:t>
            </a:r>
            <a:r>
              <a:rPr lang="en-US" altLang="en-US" sz="2809" dirty="0">
                <a:solidFill>
                  <a:srgbClr val="0000CC"/>
                </a:solidFill>
                <a:latin typeface="Times New Roman" panose="02020603050405020304" pitchFamily="18" charset="0"/>
              </a:rPr>
              <a:t> 2021</a:t>
            </a:r>
          </a:p>
        </p:txBody>
      </p:sp>
      <p:sp>
        <p:nvSpPr>
          <p:cNvPr id="5" name="Rectangle 4"/>
          <p:cNvSpPr/>
          <p:nvPr/>
        </p:nvSpPr>
        <p:spPr>
          <a:xfrm>
            <a:off x="3066653" y="696600"/>
            <a:ext cx="4371711" cy="523220"/>
          </a:xfrm>
          <a:prstGeom prst="rect">
            <a:avLst/>
          </a:prstGeom>
        </p:spPr>
        <p:txBody>
          <a:bodyPr wrap="none">
            <a:spAutoFit/>
          </a:bodyPr>
          <a:lstStyle/>
          <a:p>
            <a:pPr algn="ctr"/>
            <a:r>
              <a:rPr lang="vi-VN" altLang="en-US" sz="2800" b="1" i="1" u="sng" dirty="0">
                <a:solidFill>
                  <a:srgbClr val="FF0000"/>
                </a:solidFill>
                <a:latin typeface="Times New Roman" panose="02020603050405020304" pitchFamily="18" charset="0"/>
                <a:cs typeface="Times New Roman" panose="02020603050405020304" pitchFamily="18" charset="0"/>
              </a:rPr>
              <a:t>THƯ GỬI CÁC HỌC SINH</a:t>
            </a:r>
          </a:p>
        </p:txBody>
      </p:sp>
    </p:spTree>
    <p:extLst>
      <p:ext uri="{BB962C8B-B14F-4D97-AF65-F5344CB8AC3E}">
        <p14:creationId xmlns:p14="http://schemas.microsoft.com/office/powerpoint/2010/main" val="222580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119043" y="19472"/>
            <a:ext cx="4175542" cy="1231107"/>
            <a:chOff x="3211612" y="91480"/>
            <a:chExt cx="4175542" cy="1231107"/>
          </a:xfrm>
        </p:grpSpPr>
        <p:sp>
          <p:nvSpPr>
            <p:cNvPr id="24" name="Rectangle 23"/>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5" name="Text Box 23"/>
            <p:cNvSpPr txBox="1">
              <a:spLocks noChangeArrowheads="1"/>
            </p:cNvSpPr>
            <p:nvPr/>
          </p:nvSpPr>
          <p:spPr bwMode="auto">
            <a:xfrm>
              <a:off x="5566393" y="953255"/>
              <a:ext cx="1820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i="1" smtClean="0">
                  <a:solidFill>
                    <a:srgbClr val="0000FF"/>
                  </a:solidFill>
                  <a:latin typeface="Times New Roman" pitchFamily="18" charset="0"/>
                  <a:cs typeface="Times New Roman" pitchFamily="18" charset="0"/>
                </a:rPr>
                <a:t>Hồ Chí Minh</a:t>
              </a:r>
              <a:endParaRPr lang="en-US" i="1">
                <a:solidFill>
                  <a:srgbClr val="0000FF"/>
                </a:solidFill>
                <a:latin typeface="Times New Roman" pitchFamily="18" charset="0"/>
                <a:cs typeface="Times New Roman" pitchFamily="18" charset="0"/>
              </a:endParaRPr>
            </a:p>
          </p:txBody>
        </p:sp>
        <p:grpSp>
          <p:nvGrpSpPr>
            <p:cNvPr id="26" name="Group 25"/>
            <p:cNvGrpSpPr/>
            <p:nvPr/>
          </p:nvGrpSpPr>
          <p:grpSpPr>
            <a:xfrm>
              <a:off x="4410719" y="91480"/>
              <a:ext cx="1589538" cy="461665"/>
              <a:chOff x="4051431" y="457508"/>
              <a:chExt cx="1382207" cy="532690"/>
            </a:xfrm>
          </p:grpSpPr>
          <p:sp>
            <p:nvSpPr>
              <p:cNvPr id="37" name="Line 65"/>
              <p:cNvSpPr>
                <a:spLocks noChangeShapeType="1"/>
              </p:cNvSpPr>
              <p:nvPr/>
            </p:nvSpPr>
            <p:spPr bwMode="auto">
              <a:xfrm>
                <a:off x="4116933" y="908720"/>
                <a:ext cx="125348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8" name="Rectangle 37"/>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smtClean="0">
                    <a:ln w="11430"/>
                    <a:solidFill>
                      <a:srgbClr val="FF00FF"/>
                    </a:solidFill>
                    <a:latin typeface="Times New Roman"/>
                    <a:cs typeface="Times New Roman"/>
                  </a:rPr>
                  <a:t>TẬP ĐỌC</a:t>
                </a:r>
                <a:endParaRPr lang="vi-VN" sz="2400" b="1" cap="none" spc="50">
                  <a:ln w="11430"/>
                  <a:solidFill>
                    <a:srgbClr val="FF00FF"/>
                  </a:solidFill>
                </a:endParaRPr>
              </a:p>
            </p:txBody>
          </p:sp>
        </p:grpSp>
      </p:grpSp>
      <p:sp>
        <p:nvSpPr>
          <p:cNvPr id="31" name="Rectangle 30"/>
          <p:cNvSpPr/>
          <p:nvPr/>
        </p:nvSpPr>
        <p:spPr>
          <a:xfrm>
            <a:off x="2927139" y="1203404"/>
            <a:ext cx="466185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200" b="1" cap="none" spc="50" dirty="0" smtClean="0">
                <a:ln w="11430"/>
                <a:solidFill>
                  <a:srgbClr val="FF00FF"/>
                </a:solidFill>
                <a:effectLst>
                  <a:outerShdw blurRad="76200" dist="50800" dir="5400000" algn="tl" rotWithShape="0">
                    <a:srgbClr val="000000">
                      <a:alpha val="65000"/>
                    </a:srgbClr>
                  </a:outerShdw>
                </a:effectLst>
              </a:rPr>
              <a:t>ĐỌC DIỄN CẢM</a:t>
            </a:r>
            <a:r>
              <a:rPr lang="en-US" sz="3200" b="1" cap="none" spc="50" dirty="0" smtClean="0">
                <a:ln w="11430"/>
                <a:solidFill>
                  <a:srgbClr val="FF00FF"/>
                </a:solidFill>
                <a:effectLst>
                  <a:outerShdw blurRad="76200" dist="50800" dir="5400000" algn="tl" rotWithShape="0">
                    <a:srgbClr val="000000">
                      <a:alpha val="65000"/>
                    </a:srgbClr>
                  </a:outerShdw>
                </a:effectLst>
              </a:rPr>
              <a:t> </a:t>
            </a:r>
            <a:r>
              <a:rPr lang="en-US" sz="3200" b="1" cap="none" spc="50" dirty="0" err="1" smtClean="0">
                <a:ln w="11430"/>
                <a:solidFill>
                  <a:srgbClr val="FF00FF"/>
                </a:solidFill>
                <a:effectLst>
                  <a:outerShdw blurRad="76200" dist="50800" dir="5400000" algn="tl" rotWithShape="0">
                    <a:srgbClr val="000000">
                      <a:alpha val="65000"/>
                    </a:srgbClr>
                  </a:outerShdw>
                </a:effectLst>
              </a:rPr>
              <a:t>Đoạn</a:t>
            </a:r>
            <a:r>
              <a:rPr lang="en-US" sz="3200" b="1" cap="none" spc="50" dirty="0" smtClean="0">
                <a:ln w="11430"/>
                <a:solidFill>
                  <a:srgbClr val="FF00FF"/>
                </a:solidFill>
                <a:effectLst>
                  <a:outerShdw blurRad="76200" dist="50800" dir="5400000" algn="tl" rotWithShape="0">
                    <a:srgbClr val="000000">
                      <a:alpha val="65000"/>
                    </a:srgbClr>
                  </a:outerShdw>
                </a:effectLst>
              </a:rPr>
              <a:t> 2</a:t>
            </a:r>
            <a:endParaRPr lang="en-US" sz="3200" b="1" cap="none" spc="50" dirty="0">
              <a:ln w="11430"/>
              <a:solidFill>
                <a:srgbClr val="FF00FF"/>
              </a:solidFill>
              <a:effectLst>
                <a:outerShdw blurRad="76200" dist="50800" dir="5400000" algn="tl" rotWithShape="0">
                  <a:srgbClr val="000000">
                    <a:alpha val="65000"/>
                  </a:srgbClr>
                </a:outerShdw>
              </a:effectLst>
            </a:endParaRPr>
          </a:p>
        </p:txBody>
      </p:sp>
      <p:sp>
        <p:nvSpPr>
          <p:cNvPr id="32" name="Text Box 25"/>
          <p:cNvSpPr txBox="1">
            <a:spLocks noChangeArrowheads="1"/>
          </p:cNvSpPr>
          <p:nvPr/>
        </p:nvSpPr>
        <p:spPr bwMode="auto">
          <a:xfrm>
            <a:off x="289248" y="1963688"/>
            <a:ext cx="993710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cs typeface="Arial" charset="0"/>
              </a:defRPr>
            </a:lvl1pPr>
            <a:lvl2pPr marL="742950" indent="-285750">
              <a:defRPr>
                <a:solidFill>
                  <a:schemeClr val="tx1"/>
                </a:solidFill>
                <a:latin typeface="Verdana" pitchFamily="34" charset="0"/>
                <a:cs typeface="Arial" charset="0"/>
              </a:defRPr>
            </a:lvl2pPr>
            <a:lvl3pPr marL="1143000" indent="-228600">
              <a:defRPr>
                <a:solidFill>
                  <a:schemeClr val="tx1"/>
                </a:solidFill>
                <a:latin typeface="Verdana" pitchFamily="34" charset="0"/>
                <a:cs typeface="Arial" charset="0"/>
              </a:defRPr>
            </a:lvl3pPr>
            <a:lvl4pPr marL="1600200" indent="-228600">
              <a:defRPr>
                <a:solidFill>
                  <a:schemeClr val="tx1"/>
                </a:solidFill>
                <a:latin typeface="Verdana" pitchFamily="34" charset="0"/>
                <a:cs typeface="Arial" charset="0"/>
              </a:defRPr>
            </a:lvl4pPr>
            <a:lvl5pPr marL="2057400" indent="-22860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spcBef>
                <a:spcPct val="50000"/>
              </a:spcBef>
            </a:pPr>
            <a:r>
              <a:rPr lang="en-GB" altLang="en-US" sz="2800" dirty="0">
                <a:latin typeface="Times New Roman" pitchFamily="18" charset="0"/>
              </a:rPr>
              <a:t>       </a:t>
            </a:r>
            <a:r>
              <a:rPr lang="en-GB" altLang="en-US" sz="2800" b="1" dirty="0" err="1">
                <a:solidFill>
                  <a:srgbClr val="0000FF"/>
                </a:solidFill>
                <a:latin typeface="Times New Roman" pitchFamily="18" charset="0"/>
                <a:cs typeface="Times New Roman" pitchFamily="18" charset="0"/>
              </a:rPr>
              <a:t>Sau</a:t>
            </a:r>
            <a:r>
              <a:rPr lang="en-GB" altLang="en-US" sz="2800" b="1" dirty="0">
                <a:solidFill>
                  <a:srgbClr val="0000FF"/>
                </a:solidFill>
                <a:latin typeface="Times New Roman" pitchFamily="18" charset="0"/>
                <a:cs typeface="Times New Roman" pitchFamily="18" charset="0"/>
              </a:rPr>
              <a:t> 80 </a:t>
            </a:r>
            <a:r>
              <a:rPr lang="en-GB" altLang="en-US" sz="2800" b="1" dirty="0" err="1">
                <a:solidFill>
                  <a:srgbClr val="0000FF"/>
                </a:solidFill>
                <a:latin typeface="Times New Roman" pitchFamily="18" charset="0"/>
                <a:cs typeface="Times New Roman" pitchFamily="18" charset="0"/>
              </a:rPr>
              <a:t>năm</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giời</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nô</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lệ</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làm</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cho</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nước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nhà</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bị</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yếu</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hèn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ngày</a:t>
            </a:r>
            <a:r>
              <a:rPr lang="en-GB" altLang="en-US" sz="2800" b="1" dirty="0">
                <a:solidFill>
                  <a:srgbClr val="0000FF"/>
                </a:solidFill>
                <a:latin typeface="Times New Roman" pitchFamily="18" charset="0"/>
                <a:cs typeface="Times New Roman" pitchFamily="18" charset="0"/>
              </a:rPr>
              <a:t> nay</a:t>
            </a:r>
            <a:r>
              <a:rPr lang="en-GB" altLang="en-US" sz="2800" b="1" dirty="0">
                <a:solidFill>
                  <a:srgbClr val="FF0000"/>
                </a:solidFill>
                <a:latin typeface="Times New Roman" pitchFamily="18" charset="0"/>
                <a:cs typeface="Times New Roman" pitchFamily="18" charset="0"/>
              </a:rPr>
              <a:t>/</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chúng</a:t>
            </a:r>
            <a:r>
              <a:rPr lang="en-GB" altLang="en-US" sz="2800" b="1" dirty="0">
                <a:solidFill>
                  <a:srgbClr val="0000FF"/>
                </a:solidFill>
                <a:latin typeface="Times New Roman" pitchFamily="18" charset="0"/>
                <a:cs typeface="Times New Roman" pitchFamily="18" charset="0"/>
              </a:rPr>
              <a:t> ta </a:t>
            </a:r>
            <a:r>
              <a:rPr lang="en-GB" altLang="en-US" sz="2800" b="1" dirty="0" err="1">
                <a:solidFill>
                  <a:srgbClr val="0000FF"/>
                </a:solidFill>
                <a:latin typeface="Times New Roman" pitchFamily="18" charset="0"/>
                <a:cs typeface="Times New Roman" pitchFamily="18" charset="0"/>
              </a:rPr>
              <a:t>cần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phải</a:t>
            </a:r>
            <a:r>
              <a:rPr lang="en-GB" altLang="en-US" sz="2800" b="1" dirty="0">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xây</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dựng</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lại</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cơ</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đồ</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mà</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tổ</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tiên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đã</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để</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lại</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cho</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chúng</a:t>
            </a:r>
            <a:r>
              <a:rPr lang="en-GB" altLang="en-US" sz="2800" b="1" dirty="0">
                <a:solidFill>
                  <a:srgbClr val="0000FF"/>
                </a:solidFill>
                <a:latin typeface="Times New Roman" pitchFamily="18" charset="0"/>
                <a:cs typeface="Times New Roman" pitchFamily="18" charset="0"/>
              </a:rPr>
              <a:t> ta, </a:t>
            </a:r>
            <a:r>
              <a:rPr lang="en-GB" altLang="en-US" sz="2800" b="1" dirty="0" err="1">
                <a:solidFill>
                  <a:srgbClr val="0000FF"/>
                </a:solidFill>
                <a:latin typeface="Times New Roman" pitchFamily="18" charset="0"/>
                <a:cs typeface="Times New Roman" pitchFamily="18" charset="0"/>
              </a:rPr>
              <a:t>làm</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sao</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cho</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chúng</a:t>
            </a:r>
            <a:r>
              <a:rPr lang="en-GB" altLang="en-US" sz="2800" b="1" dirty="0">
                <a:solidFill>
                  <a:srgbClr val="0000FF"/>
                </a:solidFill>
                <a:latin typeface="Times New Roman" pitchFamily="18" charset="0"/>
                <a:cs typeface="Times New Roman" pitchFamily="18" charset="0"/>
              </a:rPr>
              <a:t> ta </a:t>
            </a:r>
            <a:r>
              <a:rPr lang="en-GB" altLang="en-US" sz="2800" b="1" dirty="0" err="1">
                <a:solidFill>
                  <a:srgbClr val="0000FF"/>
                </a:solidFill>
                <a:latin typeface="Times New Roman" pitchFamily="18" charset="0"/>
                <a:cs typeface="Times New Roman" pitchFamily="18" charset="0"/>
              </a:rPr>
              <a:t>theo</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kịp</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các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nước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khác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trên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hoàn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cầu</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Trong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công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cuộc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kiến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thiết</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đó</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nước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nhà</a:t>
            </a:r>
            <a:r>
              <a:rPr lang="en-GB" altLang="en-US" sz="2800" b="1" dirty="0">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trông</a:t>
            </a:r>
            <a:r>
              <a:rPr lang="en-GB" altLang="en-US" sz="2800" b="1" dirty="0">
                <a:solidFill>
                  <a:srgbClr val="FF0000"/>
                </a:solidFill>
                <a:latin typeface="Times New Roman" pitchFamily="18" charset="0"/>
                <a:cs typeface="Times New Roman" pitchFamily="18" charset="0"/>
              </a:rPr>
              <a:t> mong/ </a:t>
            </a:r>
            <a:r>
              <a:rPr lang="en-GB" altLang="en-US" sz="2800" b="1" dirty="0" err="1">
                <a:solidFill>
                  <a:srgbClr val="FF0000"/>
                </a:solidFill>
                <a:latin typeface="Times New Roman" pitchFamily="18" charset="0"/>
                <a:cs typeface="Times New Roman" pitchFamily="18" charset="0"/>
              </a:rPr>
              <a:t>chờ</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đợi</a:t>
            </a:r>
            <a:r>
              <a:rPr lang="en-GB" altLang="en-US" sz="2800" b="1" dirty="0">
                <a:solidFill>
                  <a:srgbClr val="FF0000"/>
                </a:solidFill>
                <a:latin typeface="Times New Roman" pitchFamily="18" charset="0"/>
                <a:cs typeface="Times New Roman" pitchFamily="18" charset="0"/>
              </a:rPr>
              <a:t> </a:t>
            </a:r>
            <a:r>
              <a:rPr lang="en-GB" altLang="en-US" sz="2800" b="1" dirty="0">
                <a:solidFill>
                  <a:srgbClr val="0000FF"/>
                </a:solidFill>
                <a:latin typeface="Times New Roman" pitchFamily="18" charset="0"/>
                <a:cs typeface="Times New Roman" pitchFamily="18" charset="0"/>
              </a:rPr>
              <a:t>ở </a:t>
            </a:r>
            <a:r>
              <a:rPr lang="en-GB" altLang="en-US" sz="2800" b="1" dirty="0" err="1">
                <a:solidFill>
                  <a:srgbClr val="0000FF"/>
                </a:solidFill>
                <a:latin typeface="Times New Roman" pitchFamily="18" charset="0"/>
                <a:cs typeface="Times New Roman" pitchFamily="18" charset="0"/>
              </a:rPr>
              <a:t>các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em</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rất</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nhiều</a:t>
            </a:r>
            <a:r>
              <a:rPr lang="en-GB" altLang="en-US" sz="2800" b="1" dirty="0">
                <a:solidFill>
                  <a:srgbClr val="0000FF"/>
                </a:solidFill>
                <a:latin typeface="Times New Roman" pitchFamily="18" charset="0"/>
                <a:cs typeface="Times New Roman" pitchFamily="18" charset="0"/>
              </a:rPr>
              <a:t>. Non </a:t>
            </a:r>
            <a:r>
              <a:rPr lang="en-GB" altLang="en-US" sz="2800" b="1" dirty="0" err="1">
                <a:solidFill>
                  <a:srgbClr val="0000FF"/>
                </a:solidFill>
                <a:latin typeface="Times New Roman" pitchFamily="18" charset="0"/>
                <a:cs typeface="Times New Roman" pitchFamily="18" charset="0"/>
              </a:rPr>
              <a:t>sông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Việt</a:t>
            </a:r>
            <a:r>
              <a:rPr lang="en-GB" altLang="en-US" sz="2800" b="1" dirty="0">
                <a:solidFill>
                  <a:srgbClr val="0000FF"/>
                </a:solidFill>
                <a:latin typeface="Times New Roman" pitchFamily="18" charset="0"/>
                <a:cs typeface="Times New Roman" pitchFamily="18" charset="0"/>
              </a:rPr>
              <a:t> Nam </a:t>
            </a:r>
            <a:r>
              <a:rPr lang="en-GB" altLang="en-US" sz="2800" b="1" dirty="0" err="1">
                <a:solidFill>
                  <a:srgbClr val="0000FF"/>
                </a:solidFill>
                <a:latin typeface="Times New Roman" pitchFamily="18" charset="0"/>
                <a:cs typeface="Times New Roman" pitchFamily="18" charset="0"/>
              </a:rPr>
              <a:t>có</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trở</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nên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tươi</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đẹp</a:t>
            </a:r>
            <a:r>
              <a:rPr lang="en-GB" altLang="en-US" sz="2800" b="1" dirty="0">
                <a:solidFill>
                  <a:srgbClr val="FF0000"/>
                </a:solidFill>
                <a:latin typeface="Times New Roman" pitchFamily="18" charset="0"/>
                <a:cs typeface="Times New Roman" pitchFamily="18" charset="0"/>
              </a:rPr>
              <a:t> hay </a:t>
            </a:r>
            <a:r>
              <a:rPr lang="en-GB" altLang="en-US" sz="2800" b="1" dirty="0" err="1">
                <a:solidFill>
                  <a:srgbClr val="FF0000"/>
                </a:solidFill>
                <a:latin typeface="Times New Roman" pitchFamily="18" charset="0"/>
                <a:cs typeface="Times New Roman" pitchFamily="18" charset="0"/>
              </a:rPr>
              <a:t>không</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dân</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tộc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Việt</a:t>
            </a:r>
            <a:r>
              <a:rPr lang="en-GB" altLang="en-US" sz="2800" b="1" dirty="0">
                <a:solidFill>
                  <a:srgbClr val="0000FF"/>
                </a:solidFill>
                <a:latin typeface="Times New Roman" pitchFamily="18" charset="0"/>
                <a:cs typeface="Times New Roman" pitchFamily="18" charset="0"/>
              </a:rPr>
              <a:t> Nam </a:t>
            </a:r>
            <a:r>
              <a:rPr lang="en-GB" altLang="en-US" sz="2800" b="1" dirty="0" err="1">
                <a:solidFill>
                  <a:srgbClr val="0000FF"/>
                </a:solidFill>
                <a:latin typeface="Times New Roman" pitchFamily="18" charset="0"/>
                <a:cs typeface="Times New Roman" pitchFamily="18" charset="0"/>
              </a:rPr>
              <a:t>có</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bước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tới</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đài</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vinh</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quang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để</a:t>
            </a:r>
            <a:r>
              <a:rPr lang="en-GB" altLang="en-US" sz="2800" b="1" dirty="0">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sánh</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vai</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với</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các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cường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quốc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năm</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châu</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được</a:t>
            </a:r>
            <a:r>
              <a:rPr lang="en-GB" altLang="en-US" sz="2800" b="1" dirty="0">
                <a:solidFill>
                  <a:srgbClr val="FF0000"/>
                </a:solidFill>
                <a:latin typeface="Times New Roman" pitchFamily="18" charset="0"/>
                <a:cs typeface="Times New Roman" pitchFamily="18" charset="0"/>
              </a:rPr>
              <a:t> hay </a:t>
            </a:r>
            <a:r>
              <a:rPr lang="en-GB" altLang="en-US" sz="2800" b="1" dirty="0" err="1">
                <a:solidFill>
                  <a:srgbClr val="FF0000"/>
                </a:solidFill>
                <a:latin typeface="Times New Roman" pitchFamily="18" charset="0"/>
                <a:cs typeface="Times New Roman" pitchFamily="18" charset="0"/>
              </a:rPr>
              <a:t>không</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chính</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là</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nhờ</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một</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phần</a:t>
            </a:r>
            <a:r>
              <a:rPr lang="en-GB" altLang="en-US" sz="2800" b="1" dirty="0">
                <a:solidFill>
                  <a:srgbClr val="FF0000"/>
                </a:solidFill>
                <a:latin typeface="Times New Roman" pitchFamily="18" charset="0"/>
                <a:cs typeface="Times New Roman" pitchFamily="18" charset="0"/>
              </a:rPr>
              <a:t> </a:t>
            </a:r>
            <a:r>
              <a:rPr lang="en-GB" altLang="en-US" sz="2800" b="1" dirty="0" err="1">
                <a:solidFill>
                  <a:srgbClr val="FF0000"/>
                </a:solidFill>
                <a:latin typeface="Times New Roman" pitchFamily="18" charset="0"/>
                <a:cs typeface="Times New Roman" pitchFamily="18" charset="0"/>
              </a:rPr>
              <a:t>lớn</a:t>
            </a:r>
            <a:r>
              <a:rPr lang="en-GB" altLang="en-US" sz="2800" b="1" dirty="0">
                <a:solidFill>
                  <a:srgbClr val="FF0000"/>
                </a:solidFill>
                <a:latin typeface="Times New Roman" pitchFamily="18" charset="0"/>
                <a:cs typeface="Times New Roman" pitchFamily="18" charset="0"/>
              </a:rPr>
              <a:t> </a:t>
            </a:r>
            <a:r>
              <a:rPr lang="en-GB" altLang="en-US" sz="2800" b="1" dirty="0">
                <a:solidFill>
                  <a:srgbClr val="0000FF"/>
                </a:solidFill>
                <a:latin typeface="Times New Roman" pitchFamily="18" charset="0"/>
                <a:cs typeface="Times New Roman" pitchFamily="18" charset="0"/>
              </a:rPr>
              <a:t>ở </a:t>
            </a:r>
            <a:r>
              <a:rPr lang="en-GB" altLang="en-US" sz="2800" b="1" dirty="0" err="1">
                <a:solidFill>
                  <a:srgbClr val="0000FF"/>
                </a:solidFill>
                <a:latin typeface="Times New Roman" pitchFamily="18" charset="0"/>
                <a:cs typeface="Times New Roman" pitchFamily="18" charset="0"/>
              </a:rPr>
              <a:t>công</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học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tập</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của</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các</a:t>
            </a:r>
            <a:r>
              <a:rPr lang="en-GB" altLang="en-US" sz="2800" b="1" dirty="0">
                <a:solidFill>
                  <a:srgbClr val="0000FF"/>
                </a:solidFill>
                <a:latin typeface="Times New Roman" pitchFamily="18" charset="0"/>
                <a:cs typeface="Times New Roman" pitchFamily="18" charset="0"/>
              </a:rPr>
              <a:t> </a:t>
            </a:r>
            <a:r>
              <a:rPr lang="en-GB" altLang="en-US" sz="2800" b="1" dirty="0" err="1">
                <a:solidFill>
                  <a:srgbClr val="0000FF"/>
                </a:solidFill>
                <a:latin typeface="Times New Roman" pitchFamily="18" charset="0"/>
                <a:cs typeface="Times New Roman" pitchFamily="18" charset="0"/>
              </a:rPr>
              <a:t>em</a:t>
            </a:r>
            <a:r>
              <a:rPr lang="en-GB" altLang="en-US"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584041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3264" y="1819672"/>
            <a:ext cx="8856984" cy="1728191"/>
          </a:xfrm>
          <a:prstGeom prst="rect">
            <a:avLst/>
          </a:prstGeom>
          <a:noFill/>
        </p:spPr>
        <p:txBody>
          <a:bodyPr wrap="square" rtlCol="0">
            <a:prstTxWarp prst="textPlain">
              <a:avLst/>
            </a:prstTxWarp>
            <a:spAutoFit/>
          </a:bodyPr>
          <a:lstStyle/>
          <a:p>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LUYỆN ĐỌC THUỘC LÒNG</a:t>
            </a:r>
            <a:endParaRPr lang="en-US" sz="4000" b="1" dirty="0">
              <a:ln w="22225">
                <a:solidFill>
                  <a:srgbClr val="0000FF"/>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81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remove" grpId="0" nodeType="afterEffect">
                                  <p:stCondLst>
                                    <p:cond delay="500"/>
                                  </p:stCondLst>
                                  <p:endCondLst>
                                    <p:cond evt="onNext" delay="0">
                                      <p:tgtEl>
                                        <p:sldTgt/>
                                      </p:tgtEl>
                                    </p:cond>
                                  </p:endCondLst>
                                  <p:iterate type="lt">
                                    <p:tmPct val="10000"/>
                                  </p:iterate>
                                  <p:childTnLst>
                                    <p:animMotion origin="layout" path="M 1.54589E-6 1.11111E-6 L 1.54589E-6 -0.07212 " pathEditMode="relative" rAng="0" ptsTypes="AA">
                                      <p:cBhvr>
                                        <p:cTn id="6" dur="250" accel="50000" decel="50000" autoRev="1" fill="hold">
                                          <p:stCondLst>
                                            <p:cond delay="0"/>
                                          </p:stCondLst>
                                        </p:cTn>
                                        <p:tgtEl>
                                          <p:spTgt spid="3"/>
                                        </p:tgtEl>
                                        <p:attrNameLst>
                                          <p:attrName>ppt_x</p:attrName>
                                          <p:attrName>ppt_y</p:attrName>
                                        </p:attrNameLst>
                                      </p:cBhvr>
                                      <p:rCtr x="0" y="-3606"/>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771" y="1891680"/>
            <a:ext cx="8902521" cy="1728191"/>
          </a:xfrm>
          <a:prstGeom prst="rect">
            <a:avLst/>
          </a:prstGeom>
          <a:noFill/>
        </p:spPr>
        <p:txBody>
          <a:bodyPr wrap="square" rtlCol="0">
            <a:prstTxWarp prst="textPlain">
              <a:avLst/>
            </a:prstTxWarp>
            <a:spAutoFit/>
          </a:bodyPr>
          <a:lstStyle/>
          <a:p>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Nghe</a:t>
            </a:r>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bản</a:t>
            </a:r>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tuyên</a:t>
            </a:r>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ngôn</a:t>
            </a:r>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độc</a:t>
            </a:r>
            <a:r>
              <a:rPr lang="en-US" sz="4000" b="1" dirty="0"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rgbClr val="0000FF"/>
                  </a:solidFill>
                  <a:prstDash val="solid"/>
                </a:ln>
                <a:solidFill>
                  <a:srgbClr val="FF0000"/>
                </a:solidFill>
                <a:latin typeface="Times New Roman" panose="02020603050405020304" pitchFamily="18" charset="0"/>
                <a:cs typeface="Times New Roman" panose="02020603050405020304" pitchFamily="18" charset="0"/>
              </a:rPr>
              <a:t>lập</a:t>
            </a:r>
            <a:endParaRPr lang="en-US" sz="4000" b="1" dirty="0">
              <a:ln w="22225">
                <a:solidFill>
                  <a:srgbClr val="0000FF"/>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8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remove" grpId="0" nodeType="afterEffect">
                                  <p:stCondLst>
                                    <p:cond delay="500"/>
                                  </p:stCondLst>
                                  <p:endCondLst>
                                    <p:cond evt="onNext" delay="0">
                                      <p:tgtEl>
                                        <p:sldTgt/>
                                      </p:tgtEl>
                                    </p:cond>
                                  </p:endCondLst>
                                  <p:iterate type="lt">
                                    <p:tmPct val="10000"/>
                                  </p:iterate>
                                  <p:childTnLst>
                                    <p:animMotion origin="layout" path="M 1.54589E-6 1.11111E-6 L 1.54589E-6 -0.07212 " pathEditMode="relative" rAng="0" ptsTypes="AA">
                                      <p:cBhvr>
                                        <p:cTn id="6" dur="250" accel="50000" decel="50000" autoRev="1" fill="hold">
                                          <p:stCondLst>
                                            <p:cond delay="0"/>
                                          </p:stCondLst>
                                        </p:cTn>
                                        <p:tgtEl>
                                          <p:spTgt spid="3"/>
                                        </p:tgtEl>
                                        <p:attrNameLst>
                                          <p:attrName>ppt_x</p:attrName>
                                          <p:attrName>ppt_y</p:attrName>
                                        </p:attrNameLst>
                                      </p:cBhvr>
                                      <p:rCtr x="0" y="-3606"/>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28" y="91480"/>
            <a:ext cx="8496944" cy="5573995"/>
          </a:xfrm>
          <a:prstGeom prst="rect">
            <a:avLst/>
          </a:prstGeom>
        </p:spPr>
      </p:pic>
    </p:spTree>
    <p:extLst>
      <p:ext uri="{BB962C8B-B14F-4D97-AF65-F5344CB8AC3E}">
        <p14:creationId xmlns:p14="http://schemas.microsoft.com/office/powerpoint/2010/main" val="3552518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ỜI BÁC HỒ ĐỌC TUYÊN NGÔN ĐỘC LẬP 1945 _ co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232" y="235496"/>
            <a:ext cx="10153128" cy="5400600"/>
          </a:xfrm>
          <a:prstGeom prst="rect">
            <a:avLst/>
          </a:prstGeom>
        </p:spPr>
      </p:pic>
      <p:sp>
        <p:nvSpPr>
          <p:cNvPr id="3" name="TextBox 2"/>
          <p:cNvSpPr txBox="1"/>
          <p:nvPr/>
        </p:nvSpPr>
        <p:spPr>
          <a:xfrm>
            <a:off x="3025552" y="5060032"/>
            <a:ext cx="3240360" cy="441340"/>
          </a:xfrm>
          <a:prstGeom prst="rect">
            <a:avLst/>
          </a:prstGeom>
          <a:noFill/>
        </p:spPr>
        <p:txBody>
          <a:bodyPr wrap="square" rtlCol="0">
            <a:prstTxWarp prst="textPlain">
              <a:avLst/>
            </a:prstTxWarp>
            <a:spAutoFit/>
          </a:bodyPr>
          <a:lstStyle/>
          <a:p>
            <a:r>
              <a:rPr lang="en-US" b="1" dirty="0" smtClean="0">
                <a:solidFill>
                  <a:srgbClr val="FF0000"/>
                </a:solidFill>
              </a:rPr>
              <a:t>BÁC HỒ ĐỌC BẢN TUYÊN NGÔN</a:t>
            </a:r>
            <a:endParaRPr lang="en-US" b="1" dirty="0">
              <a:solidFill>
                <a:srgbClr val="FF0000"/>
              </a:solidFill>
            </a:endParaRPr>
          </a:p>
        </p:txBody>
      </p:sp>
    </p:spTree>
    <p:extLst>
      <p:ext uri="{BB962C8B-B14F-4D97-AF65-F5344CB8AC3E}">
        <p14:creationId xmlns:p14="http://schemas.microsoft.com/office/powerpoint/2010/main" val="30337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25989" y="662450"/>
            <a:ext cx="9463623" cy="989523"/>
          </a:xfrm>
        </p:spPr>
        <p:txBody>
          <a:bodyPr/>
          <a:lstStyle/>
          <a:p>
            <a:pPr defTabSz="788657">
              <a:defRPr/>
            </a:pPr>
            <a:r>
              <a:rPr lang="en-US" altLang="en-US" sz="5267"/>
              <a:t>Dặn dò</a:t>
            </a:r>
          </a:p>
        </p:txBody>
      </p:sp>
      <p:sp>
        <p:nvSpPr>
          <p:cNvPr id="23555" name="Rectangle 3"/>
          <p:cNvSpPr>
            <a:spLocks noGrp="1" noChangeArrowheads="1"/>
          </p:cNvSpPr>
          <p:nvPr>
            <p:ph idx="1"/>
          </p:nvPr>
        </p:nvSpPr>
        <p:spPr>
          <a:xfrm>
            <a:off x="613422" y="1782429"/>
            <a:ext cx="9201323" cy="3359941"/>
          </a:xfrm>
          <a:solidFill>
            <a:srgbClr val="000099"/>
          </a:solidFill>
        </p:spPr>
        <p:txBody>
          <a:bodyPr/>
          <a:lstStyle/>
          <a:p>
            <a:pPr marL="197164" indent="-197164" defTabSz="788657">
              <a:lnSpc>
                <a:spcPct val="80000"/>
              </a:lnSpc>
              <a:spcBef>
                <a:spcPts val="863"/>
              </a:spcBef>
              <a:defRPr/>
            </a:pPr>
            <a:endParaRPr lang="en-US" altLang="en-US" sz="3160" b="1">
              <a:solidFill>
                <a:schemeClr val="bg1"/>
              </a:solidFill>
            </a:endParaRPr>
          </a:p>
          <a:p>
            <a:pPr marL="197164" indent="-197164" defTabSz="788657">
              <a:lnSpc>
                <a:spcPct val="80000"/>
              </a:lnSpc>
              <a:spcBef>
                <a:spcPts val="863"/>
              </a:spcBef>
              <a:defRPr/>
            </a:pPr>
            <a:r>
              <a:rPr lang="en-US" altLang="en-US" sz="3160" b="1">
                <a:solidFill>
                  <a:schemeClr val="bg1"/>
                </a:solidFill>
              </a:rPr>
              <a:t>Ôn tập: </a:t>
            </a:r>
          </a:p>
          <a:p>
            <a:pPr marL="591492" lvl="1" indent="-197164" defTabSz="788657">
              <a:lnSpc>
                <a:spcPct val="80000"/>
              </a:lnSpc>
              <a:spcBef>
                <a:spcPts val="431"/>
              </a:spcBef>
              <a:defRPr/>
            </a:pPr>
            <a:r>
              <a:rPr lang="en-US" altLang="en-US" sz="3160">
                <a:solidFill>
                  <a:schemeClr val="bg1"/>
                </a:solidFill>
              </a:rPr>
              <a:t>Học thuộc đoạn văn theo yêu cầu.</a:t>
            </a:r>
          </a:p>
          <a:p>
            <a:pPr marL="591492" lvl="1" indent="-197164" defTabSz="788657">
              <a:lnSpc>
                <a:spcPct val="80000"/>
              </a:lnSpc>
              <a:spcBef>
                <a:spcPts val="431"/>
              </a:spcBef>
              <a:defRPr/>
            </a:pPr>
            <a:r>
              <a:rPr lang="en-US" altLang="en-US" sz="3160">
                <a:solidFill>
                  <a:schemeClr val="bg1"/>
                </a:solidFill>
              </a:rPr>
              <a:t>Trả lời các câu hỏi sgk trang 5</a:t>
            </a:r>
          </a:p>
          <a:p>
            <a:pPr marL="197164" indent="-197164" defTabSz="788657">
              <a:lnSpc>
                <a:spcPct val="80000"/>
              </a:lnSpc>
              <a:spcBef>
                <a:spcPts val="863"/>
              </a:spcBef>
              <a:defRPr/>
            </a:pPr>
            <a:r>
              <a:rPr lang="en-US" altLang="en-US" sz="3160" b="1">
                <a:solidFill>
                  <a:schemeClr val="bg1"/>
                </a:solidFill>
              </a:rPr>
              <a:t>Chuẩn bị bài: </a:t>
            </a:r>
          </a:p>
          <a:p>
            <a:pPr marL="591492" lvl="1" indent="-197164" defTabSz="788657">
              <a:lnSpc>
                <a:spcPct val="80000"/>
              </a:lnSpc>
              <a:spcBef>
                <a:spcPts val="431"/>
              </a:spcBef>
              <a:defRPr/>
            </a:pPr>
            <a:r>
              <a:rPr lang="en-US" altLang="en-US" sz="3160">
                <a:solidFill>
                  <a:schemeClr val="bg1"/>
                </a:solidFill>
              </a:rPr>
              <a:t>Quang cảnh làng mạc ngày mùa.</a:t>
            </a:r>
          </a:p>
        </p:txBody>
      </p:sp>
    </p:spTree>
    <p:extLst>
      <p:ext uri="{BB962C8B-B14F-4D97-AF65-F5344CB8AC3E}">
        <p14:creationId xmlns:p14="http://schemas.microsoft.com/office/powerpoint/2010/main" val="2095164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88288" y="1847658"/>
            <a:ext cx="8939024" cy="1272641"/>
          </a:xfrm>
        </p:spPr>
        <p:txBody>
          <a:bodyPr anchor="ctr"/>
          <a:lstStyle/>
          <a:p>
            <a:pPr defTabSz="788657">
              <a:defRPr/>
            </a:pPr>
            <a:endParaRPr lang="en-US" altLang="en-US" sz="3862"/>
          </a:p>
        </p:txBody>
      </p:sp>
      <p:sp>
        <p:nvSpPr>
          <p:cNvPr id="24579" name="Rectangle 3"/>
          <p:cNvSpPr>
            <a:spLocks noGrp="1" noChangeArrowheads="1"/>
          </p:cNvSpPr>
          <p:nvPr>
            <p:ph type="subTitle" idx="1"/>
          </p:nvPr>
        </p:nvSpPr>
        <p:spPr>
          <a:xfrm>
            <a:off x="1577965" y="3367333"/>
            <a:ext cx="7359671" cy="1518288"/>
          </a:xfrm>
        </p:spPr>
        <p:txBody>
          <a:bodyPr/>
          <a:lstStyle/>
          <a:p>
            <a:pPr defTabSz="788657">
              <a:spcBef>
                <a:spcPts val="863"/>
              </a:spcBef>
              <a:defRPr/>
            </a:pPr>
            <a:endParaRPr lang="en-US" altLang="en-US" sz="2809"/>
          </a:p>
        </p:txBody>
      </p:sp>
      <p:pic>
        <p:nvPicPr>
          <p:cNvPr id="25604" name="Picture 4" descr="11_iykim2000-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841"/>
            <a:ext cx="10515600" cy="59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WordArt 5"/>
          <p:cNvSpPr>
            <a:spLocks noChangeArrowheads="1" noChangeShapeType="1" noTextEdit="1"/>
          </p:cNvSpPr>
          <p:nvPr/>
        </p:nvSpPr>
        <p:spPr bwMode="auto">
          <a:xfrm>
            <a:off x="1947128" y="727677"/>
            <a:ext cx="7341629" cy="2574428"/>
          </a:xfrm>
          <a:prstGeom prst="rect">
            <a:avLst/>
          </a:prstGeom>
        </p:spPr>
        <p:txBody>
          <a:bodyPr wrap="none" fromWordArt="1">
            <a:prstTxWarp prst="textInflateTop">
              <a:avLst>
                <a:gd name="adj" fmla="val 31917"/>
              </a:avLst>
            </a:prstTxWarp>
          </a:bodyPr>
          <a:lstStyle/>
          <a:p>
            <a:pPr algn="ctr"/>
            <a:endParaRPr lang="pt-BR" sz="3160" b="1" kern="10">
              <a:ln w="38100">
                <a:solidFill>
                  <a:srgbClr val="FFFF00"/>
                </a:solidFill>
                <a:round/>
                <a:headEnd/>
                <a:tailEnd/>
              </a:ln>
              <a:solidFill>
                <a:srgbClr val="FFFF00"/>
              </a:solidFill>
              <a:effectLst>
                <a:outerShdw dist="45791" dir="2021404" algn="ctr" rotWithShape="0">
                  <a:srgbClr val="808080">
                    <a:alpha val="79999"/>
                  </a:srgbClr>
                </a:outerShdw>
              </a:effectLst>
            </a:endParaRPr>
          </a:p>
          <a:p>
            <a:pPr algn="ctr"/>
            <a:r>
              <a:rPr lang="pt-BR" sz="3160" b="1" kern="10">
                <a:ln w="38100">
                  <a:solidFill>
                    <a:srgbClr val="FFFF00"/>
                  </a:solidFill>
                  <a:round/>
                  <a:headEnd/>
                  <a:tailEnd/>
                </a:ln>
                <a:solidFill>
                  <a:srgbClr val="FFFF00"/>
                </a:solidFill>
                <a:effectLst>
                  <a:outerShdw dist="45791" dir="2021404" algn="ctr" rotWithShape="0">
                    <a:srgbClr val="808080">
                      <a:alpha val="79999"/>
                    </a:srgbClr>
                  </a:outerShdw>
                </a:effectLst>
              </a:rPr>
              <a:t>Chào các em thân yêu !</a:t>
            </a:r>
            <a:endParaRPr lang="en-US" sz="3160" b="1" kern="10">
              <a:ln w="38100">
                <a:solidFill>
                  <a:srgbClr val="FFFF00"/>
                </a:solidFill>
                <a:round/>
                <a:headEnd/>
                <a:tailEnd/>
              </a:ln>
              <a:solidFill>
                <a:srgbClr val="FFFF00"/>
              </a:solidFill>
              <a:effectLst>
                <a:outerShdw dist="45791" dir="2021404" algn="ctr" rotWithShape="0">
                  <a:srgbClr val="808080">
                    <a:alpha val="79999"/>
                  </a:srgbClr>
                </a:outerShdw>
              </a:effectLst>
            </a:endParaRPr>
          </a:p>
        </p:txBody>
      </p:sp>
    </p:spTree>
    <p:extLst>
      <p:ext uri="{BB962C8B-B14F-4D97-AF65-F5344CB8AC3E}">
        <p14:creationId xmlns:p14="http://schemas.microsoft.com/office/powerpoint/2010/main" val="294742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979107">
            <a:off x="633654" y="364010"/>
            <a:ext cx="1355002" cy="179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02364" y="3930744"/>
            <a:ext cx="1200696" cy="7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467814" y="276407"/>
            <a:ext cx="1086482" cy="143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6204" y="4111976"/>
            <a:ext cx="1852117" cy="13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Picture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760835" y="902085"/>
            <a:ext cx="1377486" cy="9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Picture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07921" y="674428"/>
            <a:ext cx="1669306" cy="111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Picture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41576" y="4239210"/>
            <a:ext cx="1440160" cy="96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6361" y="1584484"/>
            <a:ext cx="161999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smtClean="0">
                <a:ln w="11430"/>
                <a:solidFill>
                  <a:srgbClr val="FFFF00"/>
                </a:solidFill>
              </a:rPr>
              <a:t>TẬP ĐỌC </a:t>
            </a:r>
            <a:endParaRPr lang="en-US" sz="2800" b="1" cap="none" spc="50" dirty="0">
              <a:ln w="11430"/>
              <a:solidFill>
                <a:srgbClr val="FFFF00"/>
              </a:solidFill>
            </a:endParaRPr>
          </a:p>
        </p:txBody>
      </p:sp>
      <p:sp>
        <p:nvSpPr>
          <p:cNvPr id="4" name="Rectangle 3"/>
          <p:cNvSpPr/>
          <p:nvPr/>
        </p:nvSpPr>
        <p:spPr>
          <a:xfrm>
            <a:off x="1443306" y="2179712"/>
            <a:ext cx="762901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THƯ GỬI CÁC HỌC SINH</a:t>
            </a:r>
            <a:endParaRPr lang="en-US" sz="4800" b="1" cap="none" spc="0" dirty="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2" name="TextBox 1"/>
          <p:cNvSpPr txBox="1"/>
          <p:nvPr/>
        </p:nvSpPr>
        <p:spPr>
          <a:xfrm>
            <a:off x="2800472" y="1078445"/>
            <a:ext cx="5485732" cy="369332"/>
          </a:xfrm>
          <a:prstGeom prst="rect">
            <a:avLst/>
          </a:prstGeom>
          <a:noFill/>
        </p:spPr>
        <p:txBody>
          <a:bodyPr wrap="square" rtlCol="0">
            <a:prstTxWarp prst="textPlain">
              <a:avLst/>
            </a:prstTxWarp>
            <a:spAutoFit/>
          </a:bodyPr>
          <a:lstStyle/>
          <a:p>
            <a:r>
              <a:rPr lang="en-US" b="1" dirty="0" err="1" smtClean="0">
                <a:ln w="22225">
                  <a:solidFill>
                    <a:schemeClr val="bg2"/>
                  </a:solidFill>
                  <a:prstDash val="solid"/>
                </a:ln>
                <a:solidFill>
                  <a:schemeClr val="bg2"/>
                </a:solidFill>
              </a:rPr>
              <a:t>Thứ</a:t>
            </a:r>
            <a:r>
              <a:rPr lang="en-US" b="1" dirty="0" smtClean="0">
                <a:ln w="22225">
                  <a:solidFill>
                    <a:schemeClr val="bg2"/>
                  </a:solidFill>
                  <a:prstDash val="solid"/>
                </a:ln>
                <a:solidFill>
                  <a:schemeClr val="bg2"/>
                </a:solidFill>
              </a:rPr>
              <a:t> </a:t>
            </a:r>
            <a:r>
              <a:rPr lang="en-US" b="1" dirty="0" err="1" smtClean="0">
                <a:ln w="22225">
                  <a:solidFill>
                    <a:schemeClr val="bg2"/>
                  </a:solidFill>
                  <a:prstDash val="solid"/>
                </a:ln>
                <a:solidFill>
                  <a:schemeClr val="bg2"/>
                </a:solidFill>
              </a:rPr>
              <a:t>hai</a:t>
            </a:r>
            <a:r>
              <a:rPr lang="en-US" b="1" dirty="0">
                <a:ln w="22225">
                  <a:solidFill>
                    <a:schemeClr val="bg2"/>
                  </a:solidFill>
                  <a:prstDash val="solid"/>
                </a:ln>
                <a:solidFill>
                  <a:schemeClr val="bg2"/>
                </a:solidFill>
              </a:rPr>
              <a:t> </a:t>
            </a:r>
            <a:r>
              <a:rPr lang="en-US" b="1" dirty="0" err="1" smtClean="0">
                <a:ln w="22225">
                  <a:solidFill>
                    <a:schemeClr val="bg2"/>
                  </a:solidFill>
                  <a:prstDash val="solid"/>
                </a:ln>
                <a:solidFill>
                  <a:schemeClr val="bg2"/>
                </a:solidFill>
              </a:rPr>
              <a:t>ngày</a:t>
            </a:r>
            <a:r>
              <a:rPr lang="en-US" b="1" dirty="0" smtClean="0">
                <a:ln w="22225">
                  <a:solidFill>
                    <a:schemeClr val="bg2"/>
                  </a:solidFill>
                  <a:prstDash val="solid"/>
                </a:ln>
                <a:solidFill>
                  <a:schemeClr val="bg2"/>
                </a:solidFill>
              </a:rPr>
              <a:t> 22 </a:t>
            </a:r>
            <a:r>
              <a:rPr lang="en-US" b="1" dirty="0" err="1" smtClean="0">
                <a:ln w="22225">
                  <a:solidFill>
                    <a:schemeClr val="bg2"/>
                  </a:solidFill>
                  <a:prstDash val="solid"/>
                </a:ln>
                <a:solidFill>
                  <a:schemeClr val="bg2"/>
                </a:solidFill>
              </a:rPr>
              <a:t>tháng</a:t>
            </a:r>
            <a:r>
              <a:rPr lang="en-US" b="1" smtClean="0">
                <a:ln w="22225">
                  <a:solidFill>
                    <a:schemeClr val="bg2"/>
                  </a:solidFill>
                  <a:prstDash val="solid"/>
                </a:ln>
                <a:solidFill>
                  <a:schemeClr val="bg2"/>
                </a:solidFill>
              </a:rPr>
              <a:t> 11 </a:t>
            </a:r>
            <a:r>
              <a:rPr lang="en-US" b="1" dirty="0" err="1" smtClean="0">
                <a:ln w="22225">
                  <a:solidFill>
                    <a:schemeClr val="bg2"/>
                  </a:solidFill>
                  <a:prstDash val="solid"/>
                </a:ln>
                <a:solidFill>
                  <a:schemeClr val="bg2"/>
                </a:solidFill>
              </a:rPr>
              <a:t>năm</a:t>
            </a:r>
            <a:r>
              <a:rPr lang="en-US" b="1" dirty="0" smtClean="0">
                <a:ln w="22225">
                  <a:solidFill>
                    <a:schemeClr val="bg2"/>
                  </a:solidFill>
                  <a:prstDash val="solid"/>
                </a:ln>
                <a:solidFill>
                  <a:schemeClr val="bg2"/>
                </a:solidFill>
              </a:rPr>
              <a:t> 2021</a:t>
            </a:r>
            <a:endParaRPr lang="en-US" b="1" dirty="0">
              <a:ln w="22225">
                <a:solidFill>
                  <a:schemeClr val="bg2"/>
                </a:solidFill>
                <a:prstDash val="solid"/>
              </a:ln>
              <a:solidFill>
                <a:schemeClr val="bg2"/>
              </a:solidFill>
            </a:endParaRPr>
          </a:p>
        </p:txBody>
      </p:sp>
    </p:spTree>
    <p:extLst>
      <p:ext uri="{BB962C8B-B14F-4D97-AF65-F5344CB8AC3E}">
        <p14:creationId xmlns:p14="http://schemas.microsoft.com/office/powerpoint/2010/main" val="2212690353"/>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0" y="10168"/>
            <a:ext cx="10515600"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1900" b="1" i="1" dirty="0">
                <a:latin typeface="Times New Roman" panose="02020603050405020304" pitchFamily="18" charset="0"/>
                <a:cs typeface="Times New Roman" panose="02020603050405020304" pitchFamily="18" charset="0"/>
              </a:rPr>
              <a:t>                                                </a:t>
            </a:r>
          </a:p>
          <a:p>
            <a:pPr algn="just" eaLnBrk="1" hangingPunct="1"/>
            <a:r>
              <a:rPr lang="en-US" altLang="en-US" sz="1900" b="1" i="1" dirty="0">
                <a:latin typeface="Times New Roman" panose="02020603050405020304" pitchFamily="18" charset="0"/>
                <a:cs typeface="Times New Roman" panose="02020603050405020304" pitchFamily="18" charset="0"/>
              </a:rPr>
              <a:t>  </a:t>
            </a:r>
          </a:p>
          <a:p>
            <a:pPr algn="ctr" eaLnBrk="1" hangingPunct="1"/>
            <a:r>
              <a:rPr lang="vi-VN" altLang="en-US" sz="1900" b="1" i="1" u="sng" dirty="0">
                <a:solidFill>
                  <a:srgbClr val="FF0000"/>
                </a:solidFill>
                <a:latin typeface="Times New Roman" panose="02020603050405020304" pitchFamily="18" charset="0"/>
                <a:cs typeface="Times New Roman" panose="02020603050405020304" pitchFamily="18" charset="0"/>
              </a:rPr>
              <a:t>THƯ GỬI CÁC HỌC SINH</a:t>
            </a:r>
          </a:p>
          <a:p>
            <a:pPr algn="just" eaLnBrk="1" hangingPunct="1"/>
            <a:r>
              <a:rPr lang="en-US" altLang="en-US" sz="1900" b="1" dirty="0">
                <a:latin typeface="Times New Roman" panose="02020603050405020304" pitchFamily="18" charset="0"/>
                <a:cs typeface="Times New Roman" panose="02020603050405020304" pitchFamily="18" charset="0"/>
              </a:rPr>
              <a:t>	</a:t>
            </a:r>
            <a:r>
              <a:rPr lang="vi-VN" altLang="en-US" sz="1900" b="1" dirty="0">
                <a:solidFill>
                  <a:srgbClr val="0000FF"/>
                </a:solidFill>
                <a:latin typeface="Times New Roman" panose="02020603050405020304" pitchFamily="18" charset="0"/>
                <a:cs typeface="Times New Roman" panose="02020603050405020304" pitchFamily="18" charset="0"/>
              </a:rPr>
              <a:t>Các em học sinh,</a:t>
            </a:r>
          </a:p>
          <a:p>
            <a:pPr algn="just" eaLnBrk="1" hangingPunct="1"/>
            <a:r>
              <a:rPr lang="en-US" altLang="en-US" sz="1900" b="1" dirty="0">
                <a:solidFill>
                  <a:srgbClr val="0000FF"/>
                </a:solidFill>
                <a:latin typeface="Times New Roman" panose="02020603050405020304" pitchFamily="18" charset="0"/>
                <a:cs typeface="Times New Roman" panose="02020603050405020304" pitchFamily="18" charset="0"/>
              </a:rPr>
              <a:t>	</a:t>
            </a:r>
            <a:r>
              <a:rPr lang="vi-VN" altLang="en-US" sz="1900" b="1" dirty="0">
                <a:solidFill>
                  <a:srgbClr val="0000FF"/>
                </a:solidFill>
                <a:latin typeface="Times New Roman" panose="02020603050405020304" pitchFamily="18" charset="0"/>
                <a:cs typeface="Times New Roman" panose="02020603050405020304" pitchFamily="18" charset="0"/>
              </a:rPr>
              <a:t>Ngày hôm nay là ngày khai trường đầu tiên ở nước Việt Nam Dân chủ Cộng hòa.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Các em được hưởng sự may mắn đó là nhờ sự hi sinh của biết bao nhiêu đồng bào các em. Vậy các em nghĩ sao?</a:t>
            </a:r>
          </a:p>
          <a:p>
            <a:pPr algn="just" eaLnBrk="1" hangingPunct="1"/>
            <a:r>
              <a:rPr lang="en-US" altLang="en-US" sz="1900" b="1" dirty="0">
                <a:solidFill>
                  <a:srgbClr val="0000FF"/>
                </a:solidFill>
                <a:latin typeface="Times New Roman" panose="02020603050405020304" pitchFamily="18" charset="0"/>
                <a:cs typeface="Times New Roman" panose="02020603050405020304" pitchFamily="18" charset="0"/>
              </a:rPr>
              <a:t>	</a:t>
            </a:r>
            <a:r>
              <a:rPr lang="vi-VN" altLang="en-US" sz="1900" b="1" dirty="0">
                <a:solidFill>
                  <a:srgbClr val="0000FF"/>
                </a:solidFill>
                <a:latin typeface="Times New Roman" panose="02020603050405020304" pitchFamily="18" charset="0"/>
                <a:cs typeface="Times New Roman" panose="02020603050405020304" pitchFamily="18" charset="0"/>
              </a:rPr>
              <a:t>Trong năm học tới đây, các em hãy cố gắng, siêng năng học tập, ngoan ngoãn, nghe thầy, yêu bạn. </a:t>
            </a:r>
            <a:r>
              <a:rPr lang="vi-VN" altLang="en-US" sz="1900" b="1" i="1" dirty="0">
                <a:solidFill>
                  <a:srgbClr val="FF0000"/>
                </a:solidFill>
                <a:latin typeface="Times New Roman" panose="02020603050405020304" pitchFamily="18" charset="0"/>
                <a:cs typeface="Times New Roman" panose="02020603050405020304" pitchFamily="18" charset="0"/>
              </a:rPr>
              <a:t>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a:t>
            </a:r>
            <a:r>
              <a:rPr lang="vi-VN" altLang="en-US" sz="1900" b="1" i="1" dirty="0" smtClean="0">
                <a:solidFill>
                  <a:srgbClr val="FF0000"/>
                </a:solidFill>
                <a:latin typeface="Times New Roman" panose="02020603050405020304" pitchFamily="18" charset="0"/>
                <a:cs typeface="Times New Roman" panose="02020603050405020304" pitchFamily="18" charset="0"/>
              </a:rPr>
              <a:t>lớn </a:t>
            </a:r>
            <a:r>
              <a:rPr lang="vi-VN" altLang="en-US" sz="1900" b="1" i="1" dirty="0">
                <a:solidFill>
                  <a:srgbClr val="FF0000"/>
                </a:solidFill>
                <a:latin typeface="Times New Roman" panose="02020603050405020304" pitchFamily="18" charset="0"/>
                <a:cs typeface="Times New Roman" panose="02020603050405020304" pitchFamily="18" charset="0"/>
              </a:rPr>
              <a:t>ở công học tập của các em. </a:t>
            </a:r>
            <a:r>
              <a:rPr lang="vi-VN" altLang="en-US" sz="1900" b="1" dirty="0">
                <a:solidFill>
                  <a:srgbClr val="0000FF"/>
                </a:solidFill>
                <a:latin typeface="Times New Roman" panose="02020603050405020304" pitchFamily="18" charset="0"/>
                <a:cs typeface="Times New Roman" panose="02020603050405020304" pitchFamily="18" charset="0"/>
              </a:rPr>
              <a:t>Ngày hôm nay, nhân buổi tựu trường của các em, tôi chỉ biết chúc các em một năm đầy vui vẻ và đầy kết quả tốt đẹp. </a:t>
            </a:r>
            <a:endParaRPr lang="vi-VN" altLang="en-US" sz="1900" b="1" dirty="0" smtClean="0">
              <a:solidFill>
                <a:srgbClr val="0000FF"/>
              </a:solidFill>
              <a:latin typeface="Times New Roman" panose="02020603050405020304" pitchFamily="18" charset="0"/>
              <a:cs typeface="Times New Roman" panose="02020603050405020304" pitchFamily="18" charset="0"/>
            </a:endParaRPr>
          </a:p>
          <a:p>
            <a:pPr algn="just" eaLnBrk="1" hangingPunct="1"/>
            <a:r>
              <a:rPr lang="en-US" altLang="en-US" sz="1900" b="1" dirty="0" smtClean="0">
                <a:solidFill>
                  <a:srgbClr val="0000FF"/>
                </a:solidFill>
                <a:latin typeface="Times New Roman" panose="02020603050405020304" pitchFamily="18" charset="0"/>
                <a:cs typeface="Times New Roman" panose="02020603050405020304" pitchFamily="18" charset="0"/>
              </a:rPr>
              <a:t>	</a:t>
            </a:r>
            <a:r>
              <a:rPr lang="vi-VN" altLang="en-US" sz="1900" b="1" dirty="0" smtClean="0">
                <a:solidFill>
                  <a:srgbClr val="0000FF"/>
                </a:solidFill>
                <a:latin typeface="Times New Roman" panose="02020603050405020304" pitchFamily="18" charset="0"/>
                <a:cs typeface="Times New Roman" panose="02020603050405020304" pitchFamily="18" charset="0"/>
              </a:rPr>
              <a:t>Chào </a:t>
            </a:r>
            <a:r>
              <a:rPr lang="vi-VN" altLang="en-US" sz="1900" b="1" dirty="0">
                <a:solidFill>
                  <a:srgbClr val="0000FF"/>
                </a:solidFill>
                <a:latin typeface="Times New Roman" panose="02020603050405020304" pitchFamily="18" charset="0"/>
                <a:cs typeface="Times New Roman" panose="02020603050405020304" pitchFamily="18" charset="0"/>
              </a:rPr>
              <a:t>các em thân yêu.</a:t>
            </a:r>
          </a:p>
          <a:p>
            <a:pPr algn="ctr" eaLnBrk="1" hangingPunct="1"/>
            <a:r>
              <a:rPr lang="en-US" altLang="en-US" sz="1900" b="1" dirty="0" smtClean="0">
                <a:solidFill>
                  <a:srgbClr val="0000FF"/>
                </a:solidFill>
                <a:latin typeface="Times New Roman" panose="02020603050405020304" pitchFamily="18" charset="0"/>
                <a:cs typeface="Times New Roman" panose="02020603050405020304" pitchFamily="18" charset="0"/>
              </a:rPr>
              <a:t>                                                                                                                         </a:t>
            </a:r>
            <a:r>
              <a:rPr lang="vi-VN" altLang="en-US" sz="1900" b="1" dirty="0" smtClean="0">
                <a:solidFill>
                  <a:srgbClr val="0000FF"/>
                </a:solidFill>
                <a:latin typeface="Times New Roman" panose="02020603050405020304" pitchFamily="18" charset="0"/>
                <a:cs typeface="Times New Roman" panose="02020603050405020304" pitchFamily="18" charset="0"/>
              </a:rPr>
              <a:t>Hồ </a:t>
            </a:r>
            <a:r>
              <a:rPr lang="vi-VN" altLang="en-US" sz="1900" b="1" dirty="0">
                <a:solidFill>
                  <a:srgbClr val="0000FF"/>
                </a:solidFill>
                <a:latin typeface="Times New Roman" panose="02020603050405020304" pitchFamily="18" charset="0"/>
                <a:cs typeface="Times New Roman" panose="02020603050405020304" pitchFamily="18" charset="0"/>
              </a:rPr>
              <a:t>Chí Minh</a:t>
            </a:r>
            <a:endParaRPr lang="en-US" altLang="en-US" sz="1900" b="1" dirty="0">
              <a:solidFill>
                <a:srgbClr val="0000FF"/>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1676501" y="60131"/>
            <a:ext cx="7358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en-US" sz="2400" b="1" dirty="0" err="1">
                <a:solidFill>
                  <a:srgbClr val="0000CC"/>
                </a:solidFill>
                <a:latin typeface="Times New Roman" panose="02020603050405020304" pitchFamily="18" charset="0"/>
              </a:rPr>
              <a:t>Thứ</a:t>
            </a:r>
            <a:r>
              <a:rPr lang="en-US" altLang="en-US" sz="2400" b="1" dirty="0">
                <a:solidFill>
                  <a:srgbClr val="0000CC"/>
                </a:solidFill>
                <a:latin typeface="Times New Roman" panose="02020603050405020304" pitchFamily="18" charset="0"/>
              </a:rPr>
              <a:t> </a:t>
            </a:r>
            <a:r>
              <a:rPr lang="en-US" altLang="en-US" sz="2400" b="1" dirty="0" smtClean="0">
                <a:solidFill>
                  <a:srgbClr val="0000CC"/>
                </a:solidFill>
                <a:latin typeface="Times New Roman" panose="02020603050405020304" pitchFamily="18" charset="0"/>
              </a:rPr>
              <a:t> </a:t>
            </a:r>
            <a:r>
              <a:rPr lang="en-US" altLang="en-US" sz="2400" b="1" dirty="0" err="1" smtClean="0">
                <a:solidFill>
                  <a:srgbClr val="0000CC"/>
                </a:solidFill>
                <a:latin typeface="Times New Roman" panose="02020603050405020304" pitchFamily="18" charset="0"/>
              </a:rPr>
              <a:t>hai</a:t>
            </a:r>
            <a:r>
              <a:rPr lang="en-US" altLang="en-US" sz="2400" b="1" dirty="0" smtClean="0">
                <a:solidFill>
                  <a:srgbClr val="0000CC"/>
                </a:solidFill>
                <a:latin typeface="Times New Roman" panose="02020603050405020304" pitchFamily="18" charset="0"/>
              </a:rPr>
              <a:t> </a:t>
            </a:r>
            <a:r>
              <a:rPr lang="en-US" altLang="en-US" sz="2400" b="1" dirty="0" err="1" smtClean="0">
                <a:solidFill>
                  <a:srgbClr val="0000CC"/>
                </a:solidFill>
                <a:latin typeface="Times New Roman" panose="02020603050405020304" pitchFamily="18" charset="0"/>
              </a:rPr>
              <a:t>ngày</a:t>
            </a:r>
            <a:r>
              <a:rPr lang="en-US" altLang="en-US" sz="2400" b="1" dirty="0" smtClean="0">
                <a:solidFill>
                  <a:srgbClr val="0000CC"/>
                </a:solidFill>
                <a:latin typeface="Times New Roman" panose="02020603050405020304" pitchFamily="18" charset="0"/>
              </a:rPr>
              <a:t> 22 </a:t>
            </a:r>
            <a:r>
              <a:rPr lang="en-US" altLang="en-US" sz="2400" b="1" dirty="0" err="1">
                <a:solidFill>
                  <a:srgbClr val="0000CC"/>
                </a:solidFill>
                <a:latin typeface="Times New Roman" panose="02020603050405020304" pitchFamily="18" charset="0"/>
              </a:rPr>
              <a:t>tháng</a:t>
            </a:r>
            <a:r>
              <a:rPr lang="en-US" altLang="en-US" sz="2400" b="1">
                <a:solidFill>
                  <a:srgbClr val="0000CC"/>
                </a:solidFill>
                <a:latin typeface="Times New Roman" panose="02020603050405020304" pitchFamily="18" charset="0"/>
              </a:rPr>
              <a:t> </a:t>
            </a:r>
            <a:r>
              <a:rPr lang="en-US" altLang="en-US" sz="2400" b="1" smtClean="0">
                <a:solidFill>
                  <a:srgbClr val="0000CC"/>
                </a:solidFill>
                <a:latin typeface="Times New Roman" panose="02020603050405020304" pitchFamily="18" charset="0"/>
              </a:rPr>
              <a:t> </a:t>
            </a:r>
            <a:r>
              <a:rPr lang="en-US" altLang="en-US" sz="2400" b="1" smtClean="0">
                <a:solidFill>
                  <a:srgbClr val="0000CC"/>
                </a:solidFill>
                <a:latin typeface="Times New Roman" panose="02020603050405020304" pitchFamily="18" charset="0"/>
              </a:rPr>
              <a:t>11 </a:t>
            </a:r>
            <a:r>
              <a:rPr lang="en-US" altLang="en-US" sz="2400" b="1" dirty="0" err="1">
                <a:solidFill>
                  <a:srgbClr val="0000CC"/>
                </a:solidFill>
                <a:latin typeface="Times New Roman" panose="02020603050405020304" pitchFamily="18" charset="0"/>
              </a:rPr>
              <a:t>năm</a:t>
            </a:r>
            <a:r>
              <a:rPr lang="en-US" altLang="en-US" sz="2400" b="1" dirty="0">
                <a:solidFill>
                  <a:srgbClr val="0000CC"/>
                </a:solidFill>
                <a:latin typeface="Times New Roman" panose="02020603050405020304" pitchFamily="18" charset="0"/>
              </a:rPr>
              <a:t> 2021</a:t>
            </a:r>
          </a:p>
        </p:txBody>
      </p:sp>
    </p:spTree>
    <p:extLst>
      <p:ext uri="{BB962C8B-B14F-4D97-AF65-F5344CB8AC3E}">
        <p14:creationId xmlns:p14="http://schemas.microsoft.com/office/powerpoint/2010/main" val="191467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1018128" y="3187824"/>
            <a:ext cx="832174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9050" algn="l"/>
            <a:r>
              <a:rPr lang="en-US" sz="2400" b="1" smtClean="0">
                <a:solidFill>
                  <a:srgbClr val="0000FF"/>
                </a:solidFill>
                <a:latin typeface="Times New Roman" pitchFamily="18" charset="0"/>
                <a:cs typeface="Times New Roman" pitchFamily="18" charset="0"/>
              </a:rPr>
              <a:t>    Bài chia làm 2 đoạn:</a:t>
            </a:r>
          </a:p>
          <a:p>
            <a:pPr algn="just">
              <a:spcBef>
                <a:spcPct val="50000"/>
              </a:spcBef>
              <a:buFontTx/>
              <a:buChar char="-"/>
              <a:defRPr/>
            </a:pPr>
            <a:r>
              <a:rPr lang="en-GB" sz="2400" b="1" smtClean="0">
                <a:solidFill>
                  <a:srgbClr val="FF0000"/>
                </a:solidFill>
                <a:latin typeface="Times New Roman"/>
                <a:cs typeface="Times New Roman" pitchFamily="18" charset="0"/>
              </a:rPr>
              <a:t> Đoạn </a:t>
            </a:r>
            <a:r>
              <a:rPr lang="en-GB" sz="2400" b="1">
                <a:solidFill>
                  <a:srgbClr val="FF0000"/>
                </a:solidFill>
                <a:latin typeface="Times New Roman"/>
                <a:cs typeface="Times New Roman" pitchFamily="18" charset="0"/>
              </a:rPr>
              <a:t>1: </a:t>
            </a:r>
            <a:r>
              <a:rPr lang="en-GB" sz="2400" b="1">
                <a:solidFill>
                  <a:srgbClr val="0000FF"/>
                </a:solidFill>
                <a:latin typeface="Times New Roman"/>
                <a:cs typeface="Times New Roman" pitchFamily="18" charset="0"/>
              </a:rPr>
              <a:t>Từ đầu đến … Vậy các em nghĩ sao?</a:t>
            </a:r>
          </a:p>
          <a:p>
            <a:pPr algn="just">
              <a:spcBef>
                <a:spcPct val="50000"/>
              </a:spcBef>
              <a:buFontTx/>
              <a:buChar char="-"/>
              <a:defRPr/>
            </a:pPr>
            <a:r>
              <a:rPr lang="en-GB" sz="2400" b="1">
                <a:solidFill>
                  <a:srgbClr val="FF0000"/>
                </a:solidFill>
                <a:latin typeface="Times New Roman"/>
                <a:cs typeface="Times New Roman" pitchFamily="18" charset="0"/>
              </a:rPr>
              <a:t> Đoạn 2: </a:t>
            </a:r>
            <a:r>
              <a:rPr lang="en-GB" sz="2400" b="1">
                <a:solidFill>
                  <a:srgbClr val="0000FF"/>
                </a:solidFill>
                <a:latin typeface="Times New Roman"/>
                <a:cs typeface="Times New Roman" pitchFamily="18" charset="0"/>
              </a:rPr>
              <a:t>Trong năm học... hết</a:t>
            </a:r>
          </a:p>
        </p:txBody>
      </p:sp>
      <p:grpSp>
        <p:nvGrpSpPr>
          <p:cNvPr id="3" name="Group 2"/>
          <p:cNvGrpSpPr/>
          <p:nvPr/>
        </p:nvGrpSpPr>
        <p:grpSpPr>
          <a:xfrm>
            <a:off x="2161456" y="91480"/>
            <a:ext cx="6120679" cy="1295040"/>
            <a:chOff x="3211612" y="91480"/>
            <a:chExt cx="4175542" cy="1205599"/>
          </a:xfrm>
        </p:grpSpPr>
        <p:sp>
          <p:nvSpPr>
            <p:cNvPr id="2" name="Rectangle 1"/>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dirty="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2" name="Text Box 23"/>
            <p:cNvSpPr txBox="1">
              <a:spLocks noChangeArrowheads="1"/>
            </p:cNvSpPr>
            <p:nvPr/>
          </p:nvSpPr>
          <p:spPr bwMode="auto">
            <a:xfrm>
              <a:off x="5566393" y="953255"/>
              <a:ext cx="1820761" cy="34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i="1" dirty="0" err="1" smtClean="0">
                  <a:solidFill>
                    <a:srgbClr val="FF0000"/>
                  </a:solidFill>
                  <a:latin typeface="Times New Roman" pitchFamily="18" charset="0"/>
                  <a:cs typeface="Times New Roman" pitchFamily="18" charset="0"/>
                </a:rPr>
                <a:t>Hồ</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Chí</a:t>
              </a:r>
              <a:r>
                <a:rPr lang="en-US" b="1" i="1" dirty="0" smtClean="0">
                  <a:solidFill>
                    <a:srgbClr val="FF0000"/>
                  </a:solidFill>
                  <a:latin typeface="Times New Roman" pitchFamily="18" charset="0"/>
                  <a:cs typeface="Times New Roman" pitchFamily="18" charset="0"/>
                </a:rPr>
                <a:t> Minh</a:t>
              </a:r>
              <a:endParaRPr lang="en-US" b="1" i="1" dirty="0">
                <a:solidFill>
                  <a:srgbClr val="FF0000"/>
                </a:solidFill>
                <a:latin typeface="Times New Roman" pitchFamily="18" charset="0"/>
                <a:cs typeface="Times New Roman" pitchFamily="18" charset="0"/>
              </a:endParaRPr>
            </a:p>
          </p:txBody>
        </p:sp>
        <p:grpSp>
          <p:nvGrpSpPr>
            <p:cNvPr id="15" name="Group 14"/>
            <p:cNvGrpSpPr/>
            <p:nvPr/>
          </p:nvGrpSpPr>
          <p:grpSpPr>
            <a:xfrm>
              <a:off x="4410719" y="91480"/>
              <a:ext cx="1589538" cy="461665"/>
              <a:chOff x="4051431" y="457508"/>
              <a:chExt cx="1382207" cy="532690"/>
            </a:xfrm>
          </p:grpSpPr>
          <p:sp>
            <p:nvSpPr>
              <p:cNvPr id="18" name="Line 65"/>
              <p:cNvSpPr>
                <a:spLocks noChangeShapeType="1"/>
              </p:cNvSpPr>
              <p:nvPr/>
            </p:nvSpPr>
            <p:spPr bwMode="auto">
              <a:xfrm>
                <a:off x="4385141" y="908720"/>
                <a:ext cx="759416"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 name="Rectangle 16"/>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dirty="0" smtClean="0">
                    <a:ln w="11430"/>
                    <a:solidFill>
                      <a:srgbClr val="FF00FF"/>
                    </a:solidFill>
                    <a:latin typeface="Times New Roman"/>
                    <a:cs typeface="Times New Roman"/>
                  </a:rPr>
                  <a:t>TẬP ĐỌC</a:t>
                </a:r>
                <a:endParaRPr lang="vi-VN" sz="2400" b="1" cap="none" spc="50" dirty="0">
                  <a:ln w="11430"/>
                  <a:solidFill>
                    <a:srgbClr val="FF00FF"/>
                  </a:solidFill>
                </a:endParaRPr>
              </a:p>
            </p:txBody>
          </p:sp>
        </p:grpSp>
      </p:grpSp>
      <p:sp>
        <p:nvSpPr>
          <p:cNvPr id="20" name="Rectangle 3"/>
          <p:cNvSpPr>
            <a:spLocks noChangeArrowheads="1"/>
          </p:cNvSpPr>
          <p:nvPr/>
        </p:nvSpPr>
        <p:spPr bwMode="auto">
          <a:xfrm>
            <a:off x="417980" y="1315616"/>
            <a:ext cx="980837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731" tIns="72366" rIns="144731" bIns="72366"/>
          <a:lstStyle/>
          <a:p>
            <a:pPr algn="just">
              <a:spcBef>
                <a:spcPct val="50000"/>
              </a:spcBef>
            </a:pPr>
            <a:r>
              <a:rPr lang="en-US" sz="2400" b="1">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Đọc trôi chảy, lưu loát bức thư của Bác Hồ; thể hiện được tình cảm thân ái, trìu mến, thiết tha, tin tưởng của Bác đối với thiếu nhi Việt Nam</a:t>
            </a:r>
            <a:r>
              <a:rPr lang="en-GB" altLang="en-US" sz="2400" b="1">
                <a:solidFill>
                  <a:srgbClr val="0000FF"/>
                </a:solidFill>
                <a:latin typeface="Times New Roman" pitchFamily="18" charset="0"/>
              </a:rPr>
              <a:t>.</a:t>
            </a:r>
          </a:p>
          <a:p>
            <a:pPr algn="just">
              <a:spcBef>
                <a:spcPct val="50000"/>
              </a:spcBef>
            </a:pPr>
            <a:r>
              <a:rPr lang="en-US" sz="2400" b="1" smtClean="0">
                <a:solidFill>
                  <a:srgbClr val="0000FF"/>
                </a:solidFill>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Biết đọc đúng những từ </a:t>
            </a:r>
            <a:r>
              <a:rPr lang="en-US" sz="2400" b="1" smtClean="0">
                <a:solidFill>
                  <a:srgbClr val="0000FF"/>
                </a:solidFill>
                <a:latin typeface="Times New Roman" pitchFamily="18" charset="0"/>
                <a:cs typeface="Times New Roman" pitchFamily="18" charset="0"/>
              </a:rPr>
              <a:t>ngữ dễ lẫn: </a:t>
            </a:r>
            <a:r>
              <a:rPr lang="en-GB" altLang="en-US" sz="2400" b="1" smtClean="0">
                <a:solidFill>
                  <a:srgbClr val="0000FF"/>
                </a:solidFill>
                <a:latin typeface="Times New Roman" pitchFamily="18" charset="0"/>
                <a:cs typeface="Times New Roman" pitchFamily="18" charset="0"/>
              </a:rPr>
              <a:t>tựu </a:t>
            </a:r>
            <a:r>
              <a:rPr lang="en-GB" altLang="en-US" sz="2400" b="1">
                <a:solidFill>
                  <a:srgbClr val="0000FF"/>
                </a:solidFill>
                <a:latin typeface="Times New Roman" pitchFamily="18" charset="0"/>
                <a:cs typeface="Times New Roman" pitchFamily="18" charset="0"/>
              </a:rPr>
              <a:t>trường, hết thảy, chuyển biến, ngoan </a:t>
            </a:r>
            <a:r>
              <a:rPr lang="en-GB" altLang="en-US" sz="2400" b="1" smtClean="0">
                <a:solidFill>
                  <a:srgbClr val="0000FF"/>
                </a:solidFill>
                <a:latin typeface="Times New Roman" pitchFamily="18" charset="0"/>
                <a:cs typeface="Times New Roman" pitchFamily="18" charset="0"/>
              </a:rPr>
              <a:t>ngoãn.</a:t>
            </a:r>
            <a:endParaRPr lang="en-US" sz="2400"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45987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75" name="Rectangle 27"/>
          <p:cNvSpPr>
            <a:spLocks noChangeArrowheads="1"/>
          </p:cNvSpPr>
          <p:nvPr/>
        </p:nvSpPr>
        <p:spPr bwMode="auto">
          <a:xfrm>
            <a:off x="138783" y="910871"/>
            <a:ext cx="2892241" cy="103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defRPr/>
            </a:pPr>
            <a:r>
              <a:rPr lang="en-US" altLang="en-US" sz="2809" b="1" i="1">
                <a:solidFill>
                  <a:srgbClr val="0000FF"/>
                </a:solidFill>
                <a:latin typeface="Times New Roman" panose="02020603050405020304" pitchFamily="18" charset="0"/>
                <a:cs typeface="Times New Roman" panose="02020603050405020304" pitchFamily="18" charset="0"/>
              </a:rPr>
              <a:t>Ngày tựu trường:</a:t>
            </a:r>
          </a:p>
        </p:txBody>
      </p:sp>
      <p:sp>
        <p:nvSpPr>
          <p:cNvPr id="25" name="Rectangle 20"/>
          <p:cNvSpPr>
            <a:spLocks noChangeArrowheads="1"/>
          </p:cNvSpPr>
          <p:nvPr/>
        </p:nvSpPr>
        <p:spPr bwMode="auto">
          <a:xfrm>
            <a:off x="2366253" y="197525"/>
            <a:ext cx="4818551" cy="4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defRPr/>
            </a:pPr>
            <a:r>
              <a:rPr lang="en-US" altLang="en-US" sz="2457"/>
              <a:t> </a:t>
            </a:r>
            <a:r>
              <a:rPr lang="en-US" altLang="en-US" sz="2107" b="1">
                <a:solidFill>
                  <a:srgbClr val="FF0000"/>
                </a:solidFill>
                <a:latin typeface="Times New Roman" panose="02020603050405020304" pitchFamily="18" charset="0"/>
                <a:cs typeface="Times New Roman" panose="02020603050405020304" pitchFamily="18" charset="0"/>
              </a:rPr>
              <a:t>GIẢI THÍCH TỪ NGỮ</a:t>
            </a:r>
          </a:p>
        </p:txBody>
      </p:sp>
      <p:sp>
        <p:nvSpPr>
          <p:cNvPr id="28" name="Rectangle 20"/>
          <p:cNvSpPr>
            <a:spLocks noChangeArrowheads="1"/>
          </p:cNvSpPr>
          <p:nvPr/>
        </p:nvSpPr>
        <p:spPr bwMode="auto">
          <a:xfrm>
            <a:off x="7011325" y="989977"/>
            <a:ext cx="2715987" cy="6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defRPr/>
            </a:pPr>
            <a:r>
              <a:rPr lang="en-US" altLang="en-US" sz="2457"/>
              <a:t> </a:t>
            </a:r>
            <a:endParaRPr lang="en-US" altLang="en-US" sz="2457" b="1"/>
          </a:p>
        </p:txBody>
      </p:sp>
      <p:sp>
        <p:nvSpPr>
          <p:cNvPr id="29" name="Rectangle 20"/>
          <p:cNvSpPr>
            <a:spLocks noChangeArrowheads="1"/>
          </p:cNvSpPr>
          <p:nvPr/>
        </p:nvSpPr>
        <p:spPr bwMode="auto">
          <a:xfrm>
            <a:off x="3067107" y="844255"/>
            <a:ext cx="7184805" cy="156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defRPr/>
            </a:pPr>
            <a:r>
              <a:rPr lang="en-US" altLang="en-US" sz="3511" b="1">
                <a:latin typeface="Times New Roman" panose="02020603050405020304" pitchFamily="18" charset="0"/>
                <a:cs typeface="Times New Roman" panose="02020603050405020304" pitchFamily="18" charset="0"/>
              </a:rPr>
              <a:t>ngày học sinh trở lại trường bắt đầu năm học mới </a:t>
            </a:r>
          </a:p>
        </p:txBody>
      </p:sp>
      <p:sp>
        <p:nvSpPr>
          <p:cNvPr id="4" name="Rectangle 3"/>
          <p:cNvSpPr>
            <a:spLocks noChangeArrowheads="1"/>
          </p:cNvSpPr>
          <p:nvPr/>
        </p:nvSpPr>
        <p:spPr bwMode="auto">
          <a:xfrm>
            <a:off x="138783" y="3184139"/>
            <a:ext cx="2585531" cy="57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160" b="1" i="1">
                <a:solidFill>
                  <a:srgbClr val="0000FF"/>
                </a:solidFill>
                <a:latin typeface="Times New Roman" panose="02020603050405020304" pitchFamily="18" charset="0"/>
                <a:cs typeface="Times New Roman" panose="02020603050405020304" pitchFamily="18" charset="0"/>
              </a:rPr>
              <a:t>Đồng bào:</a:t>
            </a:r>
          </a:p>
        </p:txBody>
      </p:sp>
      <p:sp>
        <p:nvSpPr>
          <p:cNvPr id="5" name="Rectangle 4"/>
          <p:cNvSpPr>
            <a:spLocks noChangeArrowheads="1"/>
          </p:cNvSpPr>
          <p:nvPr/>
        </p:nvSpPr>
        <p:spPr bwMode="auto">
          <a:xfrm>
            <a:off x="2727090" y="2870489"/>
            <a:ext cx="8063302" cy="95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809" b="1">
                <a:latin typeface="Times New Roman" panose="02020603050405020304" pitchFamily="18" charset="0"/>
                <a:cs typeface="Times New Roman" panose="02020603050405020304" pitchFamily="18" charset="0"/>
              </a:rPr>
              <a:t>Nghĩa đen là sinh ra trong cùng một bọc, nghĩa thường dùng là cùng trong một nước</a:t>
            </a:r>
          </a:p>
        </p:txBody>
      </p:sp>
      <p:sp>
        <p:nvSpPr>
          <p:cNvPr id="7" name="Rectangle 6"/>
          <p:cNvSpPr>
            <a:spLocks noChangeArrowheads="1"/>
          </p:cNvSpPr>
          <p:nvPr/>
        </p:nvSpPr>
        <p:spPr bwMode="auto">
          <a:xfrm>
            <a:off x="2760398" y="4687161"/>
            <a:ext cx="6923891" cy="95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809" b="1">
                <a:latin typeface="Times New Roman" panose="02020603050405020304" pitchFamily="18" charset="0"/>
                <a:cs typeface="Times New Roman" panose="02020603050405020304" pitchFamily="18" charset="0"/>
              </a:rPr>
              <a:t>Bị mất quyền tự do, quyền làm chủ, bị kể khác áp bức, thống trị</a:t>
            </a:r>
          </a:p>
        </p:txBody>
      </p:sp>
      <p:sp>
        <p:nvSpPr>
          <p:cNvPr id="8" name="Rectangle 7"/>
          <p:cNvSpPr>
            <a:spLocks noChangeArrowheads="1"/>
          </p:cNvSpPr>
          <p:nvPr/>
        </p:nvSpPr>
        <p:spPr bwMode="auto">
          <a:xfrm>
            <a:off x="684206" y="4900887"/>
            <a:ext cx="1435008" cy="6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511" b="1" i="1">
                <a:solidFill>
                  <a:srgbClr val="0000FF"/>
                </a:solidFill>
                <a:latin typeface="Times New Roman" panose="02020603050405020304" pitchFamily="18" charset="0"/>
                <a:cs typeface="Times New Roman" panose="02020603050405020304" pitchFamily="18" charset="0"/>
              </a:rPr>
              <a:t>Nô lệ: </a:t>
            </a:r>
          </a:p>
        </p:txBody>
      </p:sp>
    </p:spTree>
    <p:extLst>
      <p:ext uri="{BB962C8B-B14F-4D97-AF65-F5344CB8AC3E}">
        <p14:creationId xmlns:p14="http://schemas.microsoft.com/office/powerpoint/2010/main" val="2285581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trips(downLeft)">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3275"/>
                                        </p:tgtEl>
                                        <p:attrNameLst>
                                          <p:attrName>style.visibility</p:attrName>
                                        </p:attrNameLst>
                                      </p:cBhvr>
                                      <p:to>
                                        <p:strVal val="visible"/>
                                      </p:to>
                                    </p:set>
                                    <p:animEffect transition="in" filter="wipe(down)">
                                      <p:cBhvr>
                                        <p:cTn id="16" dur="500"/>
                                        <p:tgtEl>
                                          <p:spTgt spid="5327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75" grpId="0"/>
      <p:bldP spid="25" grpId="0"/>
      <p:bldP spid="28" grpId="0"/>
      <p:bldP spid="29" grpId="0"/>
      <p:bldP spid="4" grpId="0"/>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7"/>
          <p:cNvSpPr>
            <a:spLocks noChangeShapeType="1"/>
          </p:cNvSpPr>
          <p:nvPr/>
        </p:nvSpPr>
        <p:spPr bwMode="auto">
          <a:xfrm>
            <a:off x="3570053" y="1758842"/>
            <a:ext cx="0" cy="408236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7" name="Group 6"/>
          <p:cNvGrpSpPr/>
          <p:nvPr/>
        </p:nvGrpSpPr>
        <p:grpSpPr>
          <a:xfrm>
            <a:off x="5053290" y="1218096"/>
            <a:ext cx="2366416" cy="492443"/>
            <a:chOff x="6347768" y="1340381"/>
            <a:chExt cx="2366416" cy="492443"/>
          </a:xfrm>
        </p:grpSpPr>
        <p:sp>
          <p:nvSpPr>
            <p:cNvPr id="16" name="Text Box 10"/>
            <p:cNvSpPr txBox="1">
              <a:spLocks noChangeArrowheads="1"/>
            </p:cNvSpPr>
            <p:nvPr/>
          </p:nvSpPr>
          <p:spPr bwMode="auto">
            <a:xfrm>
              <a:off x="6347768" y="1340381"/>
              <a:ext cx="23664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Tìm hiểu bài:</a:t>
              </a:r>
            </a:p>
          </p:txBody>
        </p:sp>
        <p:sp>
          <p:nvSpPr>
            <p:cNvPr id="17" name="Line 11"/>
            <p:cNvSpPr>
              <a:spLocks noChangeShapeType="1"/>
            </p:cNvSpPr>
            <p:nvPr/>
          </p:nvSpPr>
          <p:spPr bwMode="auto">
            <a:xfrm>
              <a:off x="6625951" y="1768486"/>
              <a:ext cx="1828800"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sp>
        <p:nvSpPr>
          <p:cNvPr id="19" name="Rectangle 18"/>
          <p:cNvSpPr/>
          <p:nvPr/>
        </p:nvSpPr>
        <p:spPr>
          <a:xfrm>
            <a:off x="237491" y="3065904"/>
            <a:ext cx="3322360" cy="1569660"/>
          </a:xfrm>
          <a:prstGeom prst="rect">
            <a:avLst/>
          </a:prstGeom>
        </p:spPr>
        <p:txBody>
          <a:bodyPr wrap="square">
            <a:spAutoFit/>
          </a:bodyPr>
          <a:lstStyle/>
          <a:p>
            <a:pPr algn="just">
              <a:spcBef>
                <a:spcPct val="50000"/>
              </a:spcBef>
            </a:pPr>
            <a:r>
              <a:rPr lang="en-GB" altLang="en-US" sz="2400" b="1" dirty="0" err="1">
                <a:solidFill>
                  <a:srgbClr val="0000FF"/>
                </a:solidFill>
                <a:latin typeface="Times New Roman" pitchFamily="18" charset="0"/>
                <a:cs typeface="Times New Roman" pitchFamily="18" charset="0"/>
              </a:rPr>
              <a:t>Ngày</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hôm</a:t>
            </a:r>
            <a:r>
              <a:rPr lang="en-GB" altLang="en-US" sz="2400" b="1" dirty="0">
                <a:solidFill>
                  <a:srgbClr val="0000FF"/>
                </a:solidFill>
                <a:latin typeface="Times New Roman" pitchFamily="18" charset="0"/>
                <a:cs typeface="Times New Roman" pitchFamily="18" charset="0"/>
              </a:rPr>
              <a:t> </a:t>
            </a:r>
            <a:r>
              <a:rPr lang="en-GB" altLang="en-US" sz="2400" b="1" dirty="0" smtClean="0">
                <a:solidFill>
                  <a:srgbClr val="0000FF"/>
                </a:solidFill>
                <a:latin typeface="Times New Roman" pitchFamily="18" charset="0"/>
                <a:cs typeface="Times New Roman" pitchFamily="18" charset="0"/>
              </a:rPr>
              <a:t>nay</a:t>
            </a:r>
            <a:r>
              <a:rPr lang="en-GB" altLang="en-US" sz="2400" b="1" dirty="0" smtClean="0">
                <a:solidFill>
                  <a:srgbClr val="FF0000"/>
                </a:solidFill>
                <a:latin typeface="Times New Roman" pitchFamily="18" charset="0"/>
                <a:cs typeface="Times New Roman" pitchFamily="18" charset="0"/>
              </a:rPr>
              <a:t>/</a:t>
            </a:r>
            <a:r>
              <a:rPr lang="en-GB" altLang="en-US" sz="2400" b="1" dirty="0" smtClean="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là</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ngày</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khai</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trường</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đầu</a:t>
            </a:r>
            <a:r>
              <a:rPr lang="en-GB" altLang="en-US" sz="2400" b="1" dirty="0">
                <a:solidFill>
                  <a:srgbClr val="0000FF"/>
                </a:solidFill>
                <a:latin typeface="Times New Roman" pitchFamily="18" charset="0"/>
                <a:cs typeface="Times New Roman" pitchFamily="18" charset="0"/>
              </a:rPr>
              <a:t> </a:t>
            </a:r>
            <a:r>
              <a:rPr lang="en-GB" altLang="en-US" sz="2400" b="1" dirty="0" err="1" smtClean="0">
                <a:solidFill>
                  <a:srgbClr val="0000FF"/>
                </a:solidFill>
                <a:latin typeface="Times New Roman" pitchFamily="18" charset="0"/>
                <a:cs typeface="Times New Roman" pitchFamily="18" charset="0"/>
              </a:rPr>
              <a:t>tiên</a:t>
            </a:r>
            <a:r>
              <a:rPr lang="en-GB" altLang="en-US" sz="2400" b="1" dirty="0" smtClean="0">
                <a:solidFill>
                  <a:srgbClr val="FF0000"/>
                </a:solidFill>
                <a:latin typeface="Times New Roman" pitchFamily="18" charset="0"/>
                <a:cs typeface="Times New Roman" pitchFamily="18" charset="0"/>
              </a:rPr>
              <a:t>/</a:t>
            </a:r>
            <a:r>
              <a:rPr lang="en-GB" altLang="en-US" sz="2400" b="1" dirty="0" smtClean="0">
                <a:solidFill>
                  <a:srgbClr val="0000FF"/>
                </a:solidFill>
                <a:latin typeface="Times New Roman" pitchFamily="18" charset="0"/>
                <a:cs typeface="Times New Roman" pitchFamily="18" charset="0"/>
              </a:rPr>
              <a:t> </a:t>
            </a:r>
            <a:r>
              <a:rPr lang="en-GB" altLang="en-US" sz="2400" b="1" dirty="0">
                <a:solidFill>
                  <a:srgbClr val="0000FF"/>
                </a:solidFill>
                <a:latin typeface="Times New Roman" pitchFamily="18" charset="0"/>
                <a:cs typeface="Times New Roman" pitchFamily="18" charset="0"/>
              </a:rPr>
              <a:t>ở </a:t>
            </a:r>
            <a:r>
              <a:rPr lang="en-GB" altLang="en-US" sz="2400" b="1" dirty="0" err="1">
                <a:solidFill>
                  <a:srgbClr val="0000FF"/>
                </a:solidFill>
                <a:latin typeface="Times New Roman" pitchFamily="18" charset="0"/>
                <a:cs typeface="Times New Roman" pitchFamily="18" charset="0"/>
              </a:rPr>
              <a:t>nước</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Việt</a:t>
            </a:r>
            <a:r>
              <a:rPr lang="en-GB" altLang="en-US" sz="2400" b="1" dirty="0">
                <a:solidFill>
                  <a:srgbClr val="0000FF"/>
                </a:solidFill>
                <a:latin typeface="Times New Roman" pitchFamily="18" charset="0"/>
                <a:cs typeface="Times New Roman" pitchFamily="18" charset="0"/>
              </a:rPr>
              <a:t> Nam </a:t>
            </a:r>
            <a:r>
              <a:rPr lang="en-GB" altLang="en-US" sz="2400" b="1" dirty="0" err="1">
                <a:solidFill>
                  <a:srgbClr val="0000FF"/>
                </a:solidFill>
                <a:latin typeface="Times New Roman" pitchFamily="18" charset="0"/>
                <a:cs typeface="Times New Roman" pitchFamily="18" charset="0"/>
              </a:rPr>
              <a:t>Dân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chủ</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Cộng</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hòa</a:t>
            </a:r>
            <a:r>
              <a:rPr lang="en-GB" altLang="en-US" sz="2400" b="1" dirty="0">
                <a:solidFill>
                  <a:srgbClr val="0000FF"/>
                </a:solidFill>
                <a:latin typeface="Times New Roman" pitchFamily="18" charset="0"/>
                <a:cs typeface="Times New Roman" pitchFamily="18" charset="0"/>
              </a:rPr>
              <a:t>.</a:t>
            </a:r>
          </a:p>
        </p:txBody>
      </p:sp>
      <p:sp>
        <p:nvSpPr>
          <p:cNvPr id="40" name="Rectangle 39"/>
          <p:cNvSpPr/>
          <p:nvPr/>
        </p:nvSpPr>
        <p:spPr>
          <a:xfrm>
            <a:off x="3889648" y="1659652"/>
            <a:ext cx="4377248"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Việt</a:t>
            </a:r>
            <a:r>
              <a:rPr lang="en-US" sz="2400" b="1" dirty="0" smtClean="0">
                <a:solidFill>
                  <a:srgbClr val="0000FF"/>
                </a:solidFill>
                <a:latin typeface="Times New Roman" pitchFamily="18" charset="0"/>
                <a:cs typeface="Times New Roman" pitchFamily="18" charset="0"/>
              </a:rPr>
              <a:t> Nam </a:t>
            </a:r>
            <a:r>
              <a:rPr lang="en-US" sz="2400" b="1" dirty="0" err="1" smtClean="0">
                <a:solidFill>
                  <a:srgbClr val="0000FF"/>
                </a:solidFill>
                <a:latin typeface="Times New Roman" pitchFamily="18" charset="0"/>
                <a:cs typeface="Times New Roman" pitchFamily="18" charset="0"/>
              </a:rPr>
              <a:t>Dân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chủ</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Cộng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hòa</a:t>
            </a:r>
            <a:r>
              <a:rPr lang="en-US" sz="2400" b="1" dirty="0" smtClean="0">
                <a:solidFill>
                  <a:srgbClr val="0000FF"/>
                </a:solidFill>
                <a:latin typeface="Times New Roman" pitchFamily="18" charset="0"/>
                <a:cs typeface="Times New Roman" pitchFamily="18" charset="0"/>
              </a:rPr>
              <a:t>,</a:t>
            </a:r>
            <a:endParaRPr lang="vi-VN" sz="2400" b="1" i="1" dirty="0">
              <a:solidFill>
                <a:srgbClr val="0000FF"/>
              </a:solidFill>
              <a:latin typeface="Times New Roman" pitchFamily="18" charset="0"/>
              <a:cs typeface="Times New Roman" pitchFamily="18" charset="0"/>
            </a:endParaRPr>
          </a:p>
        </p:txBody>
      </p:sp>
      <p:sp>
        <p:nvSpPr>
          <p:cNvPr id="41" name="Rectangle 40"/>
          <p:cNvSpPr/>
          <p:nvPr/>
        </p:nvSpPr>
        <p:spPr>
          <a:xfrm>
            <a:off x="3601616" y="3115816"/>
            <a:ext cx="6768752" cy="830997"/>
          </a:xfrm>
          <a:prstGeom prst="rect">
            <a:avLst/>
          </a:prstGeom>
        </p:spPr>
        <p:txBody>
          <a:bodyPr wrap="square">
            <a:spAutoFit/>
          </a:bodyPr>
          <a:lstStyle/>
          <a:p>
            <a:pPr algn="just">
              <a:spcBef>
                <a:spcPct val="50000"/>
              </a:spcBef>
            </a:pPr>
            <a:r>
              <a:rPr lang="nl-NL" sz="2400" b="1" dirty="0" smtClean="0">
                <a:solidFill>
                  <a:srgbClr val="FF0000"/>
                </a:solidFill>
                <a:latin typeface="Times New Roman" pitchFamily="18" charset="0"/>
                <a:cs typeface="Times New Roman" pitchFamily="18" charset="0"/>
              </a:rPr>
              <a:t>   1</a:t>
            </a:r>
            <a:r>
              <a:rPr lang="nl-NL"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Ngày</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khai</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trường</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tháng</a:t>
            </a:r>
            <a:r>
              <a:rPr lang="en-GB" altLang="en-US" sz="2400" b="1" dirty="0">
                <a:solidFill>
                  <a:srgbClr val="FF0000"/>
                </a:solidFill>
                <a:latin typeface="Times New Roman" pitchFamily="18" charset="0"/>
                <a:cs typeface="Times New Roman" pitchFamily="18" charset="0"/>
              </a:rPr>
              <a:t> 9 - 1945 </a:t>
            </a:r>
            <a:r>
              <a:rPr lang="en-GB" altLang="en-US" sz="2400" b="1" dirty="0" err="1">
                <a:solidFill>
                  <a:srgbClr val="FF0000"/>
                </a:solidFill>
                <a:latin typeface="Times New Roman" pitchFamily="18" charset="0"/>
                <a:cs typeface="Times New Roman" pitchFamily="18" charset="0"/>
              </a:rPr>
              <a:t>có</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gì</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đặc</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biệt</a:t>
            </a:r>
            <a:r>
              <a:rPr lang="en-GB" altLang="en-US" sz="2400" b="1" dirty="0">
                <a:solidFill>
                  <a:srgbClr val="FF0000"/>
                </a:solidFill>
                <a:latin typeface="Times New Roman" pitchFamily="18" charset="0"/>
                <a:cs typeface="Times New Roman" pitchFamily="18" charset="0"/>
              </a:rPr>
              <a:t> so </a:t>
            </a:r>
            <a:r>
              <a:rPr lang="en-GB" altLang="en-US" sz="2400" b="1" dirty="0" err="1">
                <a:solidFill>
                  <a:srgbClr val="FF0000"/>
                </a:solidFill>
                <a:latin typeface="Times New Roman" pitchFamily="18" charset="0"/>
                <a:cs typeface="Times New Roman" pitchFamily="18" charset="0"/>
              </a:rPr>
              <a:t>với</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những</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ngày</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khai</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trường</a:t>
            </a:r>
            <a:r>
              <a:rPr lang="en-GB" altLang="en-US" sz="2400" b="1" dirty="0">
                <a:solidFill>
                  <a:srgbClr val="FF0000"/>
                </a:solidFill>
                <a:latin typeface="Times New Roman" pitchFamily="18" charset="0"/>
                <a:cs typeface="Times New Roman" pitchFamily="18" charset="0"/>
              </a:rPr>
              <a:t> </a:t>
            </a:r>
            <a:r>
              <a:rPr lang="en-GB" altLang="en-US" sz="2400" b="1" dirty="0" err="1">
                <a:solidFill>
                  <a:srgbClr val="FF0000"/>
                </a:solidFill>
                <a:latin typeface="Times New Roman" pitchFamily="18" charset="0"/>
                <a:cs typeface="Times New Roman" pitchFamily="18" charset="0"/>
              </a:rPr>
              <a:t>khác</a:t>
            </a:r>
            <a:r>
              <a:rPr lang="en-GB" altLang="en-US" sz="2400" b="1" dirty="0">
                <a:solidFill>
                  <a:srgbClr val="FF0000"/>
                </a:solidFill>
                <a:latin typeface="Times New Roman" pitchFamily="18" charset="0"/>
                <a:cs typeface="Times New Roman" pitchFamily="18" charset="0"/>
              </a:rPr>
              <a:t>?</a:t>
            </a:r>
          </a:p>
        </p:txBody>
      </p:sp>
      <p:sp>
        <p:nvSpPr>
          <p:cNvPr id="42" name="Rectangle 41"/>
          <p:cNvSpPr/>
          <p:nvPr/>
        </p:nvSpPr>
        <p:spPr>
          <a:xfrm>
            <a:off x="3559852" y="3835896"/>
            <a:ext cx="6832338" cy="1200329"/>
          </a:xfrm>
          <a:prstGeom prst="rect">
            <a:avLst/>
          </a:prstGeom>
        </p:spPr>
        <p:txBody>
          <a:bodyPr wrap="square">
            <a:spAutoFit/>
          </a:bodyPr>
          <a:lstStyle/>
          <a:p>
            <a:pPr algn="just">
              <a:spcBef>
                <a:spcPct val="50000"/>
              </a:spcBef>
            </a:pP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Đó</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là</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ngày</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khai</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trường</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đầu</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tiên</a:t>
            </a:r>
            <a:r>
              <a:rPr lang="en-GB" altLang="en-US" sz="2400" b="1" dirty="0">
                <a:solidFill>
                  <a:srgbClr val="0000FF"/>
                </a:solidFill>
                <a:latin typeface="Times New Roman" pitchFamily="18" charset="0"/>
                <a:cs typeface="Times New Roman" pitchFamily="18" charset="0"/>
              </a:rPr>
              <a:t> ở </a:t>
            </a:r>
            <a:r>
              <a:rPr lang="en-GB" altLang="en-US" sz="2400" b="1" dirty="0" err="1">
                <a:solidFill>
                  <a:srgbClr val="0000FF"/>
                </a:solidFill>
                <a:latin typeface="Times New Roman" pitchFamily="18" charset="0"/>
                <a:cs typeface="Times New Roman" pitchFamily="18" charset="0"/>
              </a:rPr>
              <a:t>nước</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Việt</a:t>
            </a:r>
            <a:r>
              <a:rPr lang="en-GB" altLang="en-US" sz="2400" b="1" dirty="0">
                <a:solidFill>
                  <a:srgbClr val="0000FF"/>
                </a:solidFill>
                <a:latin typeface="Times New Roman" pitchFamily="18" charset="0"/>
                <a:cs typeface="Times New Roman" pitchFamily="18" charset="0"/>
              </a:rPr>
              <a:t> Nam </a:t>
            </a:r>
            <a:r>
              <a:rPr lang="en-GB" altLang="en-US" sz="2400" b="1" dirty="0" err="1">
                <a:solidFill>
                  <a:srgbClr val="0000FF"/>
                </a:solidFill>
                <a:latin typeface="Times New Roman" pitchFamily="18" charset="0"/>
                <a:cs typeface="Times New Roman" pitchFamily="18" charset="0"/>
              </a:rPr>
              <a:t>Dân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chủ</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Cộng</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hòa</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khai</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trường</a:t>
            </a:r>
            <a:r>
              <a:rPr lang="en-GB" altLang="en-US" sz="2400" b="1" dirty="0">
                <a:solidFill>
                  <a:srgbClr val="0000FF"/>
                </a:solidFill>
                <a:latin typeface="Times New Roman" pitchFamily="18" charset="0"/>
                <a:cs typeface="Times New Roman" pitchFamily="18" charset="0"/>
              </a:rPr>
              <a:t> ở </a:t>
            </a:r>
            <a:r>
              <a:rPr lang="en-GB" altLang="en-US" sz="2400" b="1" dirty="0" err="1">
                <a:solidFill>
                  <a:srgbClr val="0000FF"/>
                </a:solidFill>
                <a:latin typeface="Times New Roman" pitchFamily="18" charset="0"/>
                <a:cs typeface="Times New Roman" pitchFamily="18" charset="0"/>
              </a:rPr>
              <a:t>nước</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Việt</a:t>
            </a:r>
            <a:r>
              <a:rPr lang="en-GB" altLang="en-US" sz="2400" b="1" dirty="0">
                <a:solidFill>
                  <a:srgbClr val="0000FF"/>
                </a:solidFill>
                <a:latin typeface="Times New Roman" pitchFamily="18" charset="0"/>
                <a:cs typeface="Times New Roman" pitchFamily="18" charset="0"/>
              </a:rPr>
              <a:t> Nam </a:t>
            </a:r>
            <a:r>
              <a:rPr lang="en-GB" altLang="en-US" sz="2400" b="1" dirty="0" err="1">
                <a:solidFill>
                  <a:srgbClr val="0000FF"/>
                </a:solidFill>
                <a:latin typeface="Times New Roman" pitchFamily="18" charset="0"/>
                <a:cs typeface="Times New Roman" pitchFamily="18" charset="0"/>
              </a:rPr>
              <a:t>độc</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lập</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sau</a:t>
            </a:r>
            <a:r>
              <a:rPr lang="en-GB" altLang="en-US" sz="2400" b="1" dirty="0">
                <a:solidFill>
                  <a:srgbClr val="0000FF"/>
                </a:solidFill>
                <a:latin typeface="Times New Roman" pitchFamily="18" charset="0"/>
                <a:cs typeface="Times New Roman" pitchFamily="18" charset="0"/>
              </a:rPr>
              <a:t> 80 </a:t>
            </a:r>
            <a:r>
              <a:rPr lang="en-GB" altLang="en-US" sz="2400" b="1" dirty="0" err="1">
                <a:solidFill>
                  <a:srgbClr val="0000FF"/>
                </a:solidFill>
                <a:latin typeface="Times New Roman" pitchFamily="18" charset="0"/>
                <a:cs typeface="Times New Roman" pitchFamily="18" charset="0"/>
              </a:rPr>
              <a:t>năm</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bị</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thực</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dân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Pháp</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đô</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hộ</a:t>
            </a:r>
            <a:r>
              <a:rPr lang="en-GB" altLang="en-US" sz="2400" b="1" dirty="0" smtClean="0">
                <a:solidFill>
                  <a:srgbClr val="0000FF"/>
                </a:solidFill>
                <a:latin typeface="Times New Roman" pitchFamily="18" charset="0"/>
                <a:cs typeface="Times New Roman" pitchFamily="18" charset="0"/>
              </a:rPr>
              <a:t>.</a:t>
            </a:r>
            <a:endParaRPr lang="en-GB" altLang="en-US" sz="2400" b="1" dirty="0">
              <a:solidFill>
                <a:srgbClr val="0000FF"/>
              </a:solidFill>
              <a:latin typeface="Times New Roman" pitchFamily="18" charset="0"/>
              <a:cs typeface="Times New Roman" pitchFamily="18" charset="0"/>
            </a:endParaRPr>
          </a:p>
        </p:txBody>
      </p:sp>
      <p:sp>
        <p:nvSpPr>
          <p:cNvPr id="35" name="Text Box 11"/>
          <p:cNvSpPr txBox="1">
            <a:spLocks noChangeArrowheads="1"/>
          </p:cNvSpPr>
          <p:nvPr/>
        </p:nvSpPr>
        <p:spPr bwMode="auto">
          <a:xfrm>
            <a:off x="361256" y="1758842"/>
            <a:ext cx="3198595" cy="1200329"/>
          </a:xfrm>
          <a:prstGeom prst="rect">
            <a:avLst/>
          </a:prstGeom>
          <a:noFill/>
          <a:ln w="9525">
            <a:noFill/>
            <a:miter lim="800000"/>
            <a:headEnd/>
            <a:tailEnd/>
          </a:ln>
        </p:spPr>
        <p:txBody>
          <a:bodyPr wrap="square">
            <a:spAutoFit/>
          </a:bodyPr>
          <a:lstStyle/>
          <a:p>
            <a:pPr algn="just">
              <a:spcBef>
                <a:spcPts val="600"/>
              </a:spcBef>
            </a:pPr>
            <a:r>
              <a:rPr lang="en-GB" altLang="en-US" sz="2400" b="1" dirty="0" err="1" smtClean="0">
                <a:solidFill>
                  <a:srgbClr val="0000FF"/>
                </a:solidFill>
                <a:latin typeface="Times New Roman" pitchFamily="18" charset="0"/>
                <a:cs typeface="Times New Roman" pitchFamily="18" charset="0"/>
              </a:rPr>
              <a:t>Tựu</a:t>
            </a:r>
            <a:r>
              <a:rPr lang="en-GB" altLang="en-US" sz="2400" b="1" dirty="0" smtClean="0">
                <a:solidFill>
                  <a:srgbClr val="0000FF"/>
                </a:solidFill>
                <a:latin typeface="Times New Roman" pitchFamily="18" charset="0"/>
                <a:cs typeface="Times New Roman" pitchFamily="18" charset="0"/>
              </a:rPr>
              <a:t> </a:t>
            </a:r>
            <a:r>
              <a:rPr lang="en-GB" altLang="en-US" sz="2400" b="1" dirty="0" err="1" smtClean="0">
                <a:solidFill>
                  <a:srgbClr val="0000FF"/>
                </a:solidFill>
                <a:latin typeface="Times New Roman" pitchFamily="18" charset="0"/>
                <a:cs typeface="Times New Roman" pitchFamily="18" charset="0"/>
              </a:rPr>
              <a:t>trường</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hết</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thảy</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chuyển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biến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ngoan</a:t>
            </a:r>
            <a:r>
              <a:rPr lang="en-GB" altLang="en-US" sz="2400" b="1" dirty="0">
                <a:solidFill>
                  <a:srgbClr val="0000FF"/>
                </a:solidFill>
                <a:latin typeface="Times New Roman" pitchFamily="18" charset="0"/>
                <a:cs typeface="Times New Roman" pitchFamily="18" charset="0"/>
              </a:rPr>
              <a:t> </a:t>
            </a:r>
            <a:r>
              <a:rPr lang="en-GB" altLang="en-US" sz="2400" b="1" dirty="0" err="1">
                <a:solidFill>
                  <a:srgbClr val="0000FF"/>
                </a:solidFill>
                <a:latin typeface="Times New Roman" pitchFamily="18" charset="0"/>
                <a:cs typeface="Times New Roman" pitchFamily="18" charset="0"/>
              </a:rPr>
              <a:t>ngoãn</a:t>
            </a:r>
            <a:r>
              <a:rPr lang="en-GB" altLang="en-US" sz="2400" b="1" dirty="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grpSp>
        <p:nvGrpSpPr>
          <p:cNvPr id="2" name="Group 1"/>
          <p:cNvGrpSpPr/>
          <p:nvPr/>
        </p:nvGrpSpPr>
        <p:grpSpPr>
          <a:xfrm>
            <a:off x="1833611" y="1193696"/>
            <a:ext cx="1912021" cy="492443"/>
            <a:chOff x="1833611" y="1315616"/>
            <a:chExt cx="1912021" cy="492443"/>
          </a:xfrm>
        </p:grpSpPr>
        <p:sp>
          <p:nvSpPr>
            <p:cNvPr id="14" name="Text Box 8"/>
            <p:cNvSpPr txBox="1">
              <a:spLocks noChangeArrowheads="1"/>
            </p:cNvSpPr>
            <p:nvPr/>
          </p:nvSpPr>
          <p:spPr bwMode="auto">
            <a:xfrm>
              <a:off x="1833611" y="1315616"/>
              <a:ext cx="191202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Luyện đọc:</a:t>
              </a:r>
            </a:p>
          </p:txBody>
        </p:sp>
        <p:sp>
          <p:nvSpPr>
            <p:cNvPr id="43" name="Line 11"/>
            <p:cNvSpPr>
              <a:spLocks noChangeShapeType="1"/>
            </p:cNvSpPr>
            <p:nvPr/>
          </p:nvSpPr>
          <p:spPr bwMode="auto">
            <a:xfrm>
              <a:off x="1964100" y="1768486"/>
              <a:ext cx="1595751"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grpSp>
        <p:nvGrpSpPr>
          <p:cNvPr id="23" name="Group 22"/>
          <p:cNvGrpSpPr/>
          <p:nvPr/>
        </p:nvGrpSpPr>
        <p:grpSpPr>
          <a:xfrm>
            <a:off x="3119043" y="19472"/>
            <a:ext cx="4175542" cy="1231107"/>
            <a:chOff x="3211612" y="91480"/>
            <a:chExt cx="4175542" cy="1231107"/>
          </a:xfrm>
        </p:grpSpPr>
        <p:sp>
          <p:nvSpPr>
            <p:cNvPr id="24" name="Rectangle 23"/>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5" name="Text Box 23"/>
            <p:cNvSpPr txBox="1">
              <a:spLocks noChangeArrowheads="1"/>
            </p:cNvSpPr>
            <p:nvPr/>
          </p:nvSpPr>
          <p:spPr bwMode="auto">
            <a:xfrm>
              <a:off x="5566393" y="953255"/>
              <a:ext cx="1820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i="1" smtClean="0">
                  <a:solidFill>
                    <a:srgbClr val="0000FF"/>
                  </a:solidFill>
                  <a:latin typeface="Times New Roman" pitchFamily="18" charset="0"/>
                  <a:cs typeface="Times New Roman" pitchFamily="18" charset="0"/>
                </a:rPr>
                <a:t>Hồ Chí Minh</a:t>
              </a:r>
              <a:endParaRPr lang="en-US" i="1">
                <a:solidFill>
                  <a:srgbClr val="0000FF"/>
                </a:solidFill>
                <a:latin typeface="Times New Roman" pitchFamily="18" charset="0"/>
                <a:cs typeface="Times New Roman" pitchFamily="18" charset="0"/>
              </a:endParaRPr>
            </a:p>
          </p:txBody>
        </p:sp>
        <p:grpSp>
          <p:nvGrpSpPr>
            <p:cNvPr id="26" name="Group 25"/>
            <p:cNvGrpSpPr/>
            <p:nvPr/>
          </p:nvGrpSpPr>
          <p:grpSpPr>
            <a:xfrm>
              <a:off x="4410719" y="91480"/>
              <a:ext cx="1589538" cy="461665"/>
              <a:chOff x="4051431" y="457508"/>
              <a:chExt cx="1382207" cy="532690"/>
            </a:xfrm>
          </p:grpSpPr>
          <p:sp>
            <p:nvSpPr>
              <p:cNvPr id="37" name="Line 65"/>
              <p:cNvSpPr>
                <a:spLocks noChangeShapeType="1"/>
              </p:cNvSpPr>
              <p:nvPr/>
            </p:nvSpPr>
            <p:spPr bwMode="auto">
              <a:xfrm>
                <a:off x="4116933" y="908720"/>
                <a:ext cx="125348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8" name="Rectangle 37"/>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smtClean="0">
                    <a:ln w="11430"/>
                    <a:solidFill>
                      <a:srgbClr val="FF00FF"/>
                    </a:solidFill>
                    <a:latin typeface="Times New Roman"/>
                    <a:cs typeface="Times New Roman"/>
                  </a:rPr>
                  <a:t>TẬP ĐỌC</a:t>
                </a:r>
                <a:endParaRPr lang="vi-VN" sz="2400" b="1" cap="none" spc="50">
                  <a:ln w="11430"/>
                  <a:solidFill>
                    <a:srgbClr val="FF00FF"/>
                  </a:solidFill>
                </a:endParaRPr>
              </a:p>
            </p:txBody>
          </p:sp>
        </p:grpSp>
      </p:grpSp>
      <p:sp>
        <p:nvSpPr>
          <p:cNvPr id="39" name="Rectangle 38"/>
          <p:cNvSpPr/>
          <p:nvPr/>
        </p:nvSpPr>
        <p:spPr>
          <a:xfrm>
            <a:off x="3889648" y="2035016"/>
            <a:ext cx="5600087"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Bao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nhiêu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cuộc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chuyển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biến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khác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thường</a:t>
            </a:r>
            <a:endParaRPr lang="vi-VN" sz="2400" b="1" i="1" dirty="0">
              <a:solidFill>
                <a:srgbClr val="0000FF"/>
              </a:solidFill>
              <a:latin typeface="Times New Roman" pitchFamily="18" charset="0"/>
              <a:cs typeface="Times New Roman" pitchFamily="18" charset="0"/>
            </a:endParaRPr>
          </a:p>
        </p:txBody>
      </p:sp>
      <p:sp>
        <p:nvSpPr>
          <p:cNvPr id="44" name="Rectangle 43"/>
          <p:cNvSpPr/>
          <p:nvPr/>
        </p:nvSpPr>
        <p:spPr>
          <a:xfrm>
            <a:off x="3889648" y="2410212"/>
            <a:ext cx="2536384" cy="461665"/>
          </a:xfrm>
          <a:prstGeom prst="rect">
            <a:avLst/>
          </a:prstGeom>
        </p:spPr>
        <p:txBody>
          <a:bodyPr wrap="square">
            <a:spAutoFit/>
          </a:bodyPr>
          <a:lstStyle/>
          <a:p>
            <a:pPr lvl="0" algn="just"/>
            <a:r>
              <a:rPr lang="en-US" sz="2400" b="1" dirty="0" smtClean="0">
                <a:solidFill>
                  <a:srgbClr val="0000FF"/>
                </a:solidFill>
                <a:latin typeface="Times New Roman" pitchFamily="18" charset="0"/>
                <a:cs typeface="Times New Roman" pitchFamily="18" charset="0"/>
              </a:rPr>
              <a:t>80 </a:t>
            </a:r>
            <a:r>
              <a:rPr lang="en-US" sz="2400" b="1" dirty="0" err="1" smtClean="0">
                <a:solidFill>
                  <a:srgbClr val="0000FF"/>
                </a:solidFill>
                <a:latin typeface="Times New Roman" pitchFamily="18" charset="0"/>
                <a:cs typeface="Times New Roman" pitchFamily="18" charset="0"/>
              </a:rPr>
              <a:t>năm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giời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nô</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lệ</a:t>
            </a:r>
            <a:r>
              <a:rPr lang="en-US" sz="2400" b="1" dirty="0" smtClean="0">
                <a:solidFill>
                  <a:srgbClr val="0000FF"/>
                </a:solidFill>
                <a:latin typeface="Times New Roman" pitchFamily="18" charset="0"/>
                <a:cs typeface="Times New Roman" pitchFamily="18" charset="0"/>
              </a:rPr>
              <a:t>,</a:t>
            </a:r>
            <a:endParaRPr lang="vi-VN" sz="2400" b="1" i="1" dirty="0">
              <a:solidFill>
                <a:srgbClr val="0000FF"/>
              </a:solidFill>
              <a:latin typeface="Times New Roman" pitchFamily="18" charset="0"/>
              <a:cs typeface="Times New Roman" pitchFamily="18" charset="0"/>
            </a:endParaRPr>
          </a:p>
        </p:txBody>
      </p:sp>
      <p:sp>
        <p:nvSpPr>
          <p:cNvPr id="45" name="Rectangle 44"/>
          <p:cNvSpPr/>
          <p:nvPr/>
        </p:nvSpPr>
        <p:spPr>
          <a:xfrm>
            <a:off x="6265912" y="2411589"/>
            <a:ext cx="987551"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cơ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đồ</a:t>
            </a:r>
            <a:r>
              <a:rPr lang="en-US" sz="2400" b="1" dirty="0" smtClean="0">
                <a:solidFill>
                  <a:srgbClr val="0000FF"/>
                </a:solidFill>
                <a:latin typeface="Times New Roman" pitchFamily="18" charset="0"/>
                <a:cs typeface="Times New Roman" pitchFamily="18" charset="0"/>
              </a:rPr>
              <a:t>,</a:t>
            </a:r>
            <a:endParaRPr lang="vi-VN" sz="2400" b="1" i="1" dirty="0">
              <a:solidFill>
                <a:srgbClr val="0000FF"/>
              </a:solidFill>
              <a:latin typeface="Times New Roman" pitchFamily="18" charset="0"/>
              <a:cs typeface="Times New Roman" pitchFamily="18" charset="0"/>
            </a:endParaRPr>
          </a:p>
        </p:txBody>
      </p:sp>
      <p:sp>
        <p:nvSpPr>
          <p:cNvPr id="46" name="Rectangle 45"/>
          <p:cNvSpPr/>
          <p:nvPr/>
        </p:nvSpPr>
        <p:spPr>
          <a:xfrm>
            <a:off x="7202016" y="2422032"/>
            <a:ext cx="1805502"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hoàn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cầu</a:t>
            </a:r>
            <a:r>
              <a:rPr lang="en-US" sz="2400" b="1" dirty="0" smtClean="0">
                <a:solidFill>
                  <a:srgbClr val="0000FF"/>
                </a:solidFill>
                <a:latin typeface="Times New Roman" pitchFamily="18" charset="0"/>
                <a:cs typeface="Times New Roman" pitchFamily="18" charset="0"/>
              </a:rPr>
              <a:t>,</a:t>
            </a:r>
            <a:endParaRPr lang="vi-VN" sz="2400" b="1" i="1" dirty="0">
              <a:solidFill>
                <a:srgbClr val="0000FF"/>
              </a:solidFill>
              <a:latin typeface="Times New Roman" pitchFamily="18" charset="0"/>
              <a:cs typeface="Times New Roman" pitchFamily="18" charset="0"/>
            </a:endParaRPr>
          </a:p>
        </p:txBody>
      </p:sp>
      <p:sp>
        <p:nvSpPr>
          <p:cNvPr id="47" name="Rectangle 46"/>
          <p:cNvSpPr/>
          <p:nvPr/>
        </p:nvSpPr>
        <p:spPr>
          <a:xfrm>
            <a:off x="8564866" y="2410212"/>
            <a:ext cx="1805502"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Kiến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thiết</a:t>
            </a:r>
            <a:r>
              <a:rPr lang="en-US" sz="2400" b="1" dirty="0" smtClean="0">
                <a:solidFill>
                  <a:srgbClr val="0000FF"/>
                </a:solidFill>
                <a:latin typeface="Times New Roman" pitchFamily="18" charset="0"/>
                <a:cs typeface="Times New Roman" pitchFamily="18" charset="0"/>
              </a:rPr>
              <a:t>,</a:t>
            </a:r>
            <a:endParaRPr lang="vi-VN" sz="2400" b="1" i="1" dirty="0">
              <a:solidFill>
                <a:srgbClr val="0000FF"/>
              </a:solidFill>
              <a:latin typeface="Times New Roman" pitchFamily="18" charset="0"/>
              <a:cs typeface="Times New Roman" pitchFamily="18" charset="0"/>
            </a:endParaRPr>
          </a:p>
        </p:txBody>
      </p:sp>
      <p:sp>
        <p:nvSpPr>
          <p:cNvPr id="48" name="Rectangle 47"/>
          <p:cNvSpPr/>
          <p:nvPr/>
        </p:nvSpPr>
        <p:spPr>
          <a:xfrm>
            <a:off x="3889648" y="2755776"/>
            <a:ext cx="3828939" cy="461665"/>
          </a:xfrm>
          <a:prstGeom prst="rect">
            <a:avLst/>
          </a:prstGeom>
        </p:spPr>
        <p:txBody>
          <a:bodyPr wrap="square">
            <a:spAutoFit/>
          </a:bodyPr>
          <a:lstStyle/>
          <a:p>
            <a:pPr lvl="0" algn="just"/>
            <a:r>
              <a:rPr lang="en-US" sz="2400" b="1" dirty="0" err="1" smtClean="0">
                <a:solidFill>
                  <a:srgbClr val="0000FF"/>
                </a:solidFill>
                <a:latin typeface="Times New Roman" pitchFamily="18" charset="0"/>
                <a:cs typeface="Times New Roman" pitchFamily="18" charset="0"/>
              </a:rPr>
              <a:t>Các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cường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quốc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năm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châu</a:t>
            </a:r>
            <a:endParaRPr lang="vi-VN" sz="2400" b="1" i="1" dirty="0">
              <a:solidFill>
                <a:srgbClr val="0000FF"/>
              </a:solidFill>
              <a:latin typeface="Times New Roman" pitchFamily="18" charset="0"/>
              <a:cs typeface="Times New Roman" pitchFamily="18" charset="0"/>
            </a:endParaRPr>
          </a:p>
        </p:txBody>
      </p:sp>
      <p:sp>
        <p:nvSpPr>
          <p:cNvPr id="3" name="Rectangle 2"/>
          <p:cNvSpPr/>
          <p:nvPr/>
        </p:nvSpPr>
        <p:spPr>
          <a:xfrm>
            <a:off x="3601616" y="4988024"/>
            <a:ext cx="6595058" cy="978729"/>
          </a:xfrm>
          <a:prstGeom prst="rect">
            <a:avLst/>
          </a:prstGeom>
        </p:spPr>
        <p:txBody>
          <a:bodyPr wrap="square">
            <a:spAutoFit/>
          </a:bodyPr>
          <a:lstStyle/>
          <a:p>
            <a:pPr algn="just">
              <a:lnSpc>
                <a:spcPct val="80000"/>
              </a:lnSpc>
              <a:defRPr/>
            </a:pPr>
            <a:r>
              <a:rPr lang="en-US" altLang="en-US" sz="2400" b="1" i="1" dirty="0" smtClean="0">
                <a:solidFill>
                  <a:srgbClr val="000066"/>
                </a:solidFill>
              </a:rPr>
              <a:t>-</a:t>
            </a:r>
            <a:r>
              <a:rPr lang="en-US" altLang="en-US" sz="2400" b="1" i="1" dirty="0" err="1" smtClean="0">
                <a:solidFill>
                  <a:srgbClr val="000066"/>
                </a:solidFill>
              </a:rPr>
              <a:t>Từ</a:t>
            </a:r>
            <a:r>
              <a:rPr lang="en-US" altLang="en-US" sz="2400" b="1" i="1" dirty="0" smtClean="0">
                <a:solidFill>
                  <a:srgbClr val="000066"/>
                </a:solidFill>
              </a:rPr>
              <a:t> </a:t>
            </a:r>
            <a:r>
              <a:rPr lang="en-US" altLang="en-US" sz="2400" b="1" i="1" dirty="0" err="1">
                <a:solidFill>
                  <a:srgbClr val="000066"/>
                </a:solidFill>
              </a:rPr>
              <a:t>ngày</a:t>
            </a:r>
            <a:r>
              <a:rPr lang="en-US" altLang="en-US" sz="2400" b="1" i="1" dirty="0">
                <a:solidFill>
                  <a:srgbClr val="000066"/>
                </a:solidFill>
              </a:rPr>
              <a:t> </a:t>
            </a:r>
            <a:r>
              <a:rPr lang="en-US" altLang="en-US" sz="2400" b="1" i="1" dirty="0" err="1">
                <a:solidFill>
                  <a:srgbClr val="000066"/>
                </a:solidFill>
              </a:rPr>
              <a:t>khai</a:t>
            </a:r>
            <a:r>
              <a:rPr lang="en-US" altLang="en-US" sz="2400" b="1" i="1" dirty="0">
                <a:solidFill>
                  <a:srgbClr val="000066"/>
                </a:solidFill>
              </a:rPr>
              <a:t> </a:t>
            </a:r>
            <a:r>
              <a:rPr lang="en-US" altLang="en-US" sz="2400" b="1" i="1" dirty="0" err="1">
                <a:solidFill>
                  <a:srgbClr val="000066"/>
                </a:solidFill>
              </a:rPr>
              <a:t>trường</a:t>
            </a:r>
            <a:r>
              <a:rPr lang="en-US" altLang="en-US" sz="2400" b="1" i="1" dirty="0">
                <a:solidFill>
                  <a:srgbClr val="000066"/>
                </a:solidFill>
              </a:rPr>
              <a:t> </a:t>
            </a:r>
            <a:r>
              <a:rPr lang="en-US" altLang="en-US" sz="2400" b="1" i="1" dirty="0" err="1">
                <a:solidFill>
                  <a:srgbClr val="000066"/>
                </a:solidFill>
              </a:rPr>
              <a:t>này</a:t>
            </a:r>
            <a:r>
              <a:rPr lang="en-US" altLang="en-US" sz="2400" b="1" i="1" dirty="0">
                <a:solidFill>
                  <a:srgbClr val="000066"/>
                </a:solidFill>
              </a:rPr>
              <a:t>, </a:t>
            </a:r>
            <a:r>
              <a:rPr lang="en-US" altLang="en-US" sz="2400" b="1" i="1" dirty="0" err="1">
                <a:solidFill>
                  <a:srgbClr val="000066"/>
                </a:solidFill>
              </a:rPr>
              <a:t>các</a:t>
            </a:r>
            <a:r>
              <a:rPr lang="en-US" altLang="en-US" sz="2400" b="1" i="1" dirty="0">
                <a:solidFill>
                  <a:srgbClr val="000066"/>
                </a:solidFill>
              </a:rPr>
              <a:t> </a:t>
            </a:r>
            <a:r>
              <a:rPr lang="en-US" altLang="en-US" sz="2400" b="1" i="1" dirty="0" err="1">
                <a:solidFill>
                  <a:srgbClr val="000066"/>
                </a:solidFill>
              </a:rPr>
              <a:t>em</a:t>
            </a:r>
            <a:r>
              <a:rPr lang="en-US" altLang="en-US" sz="2400" b="1" i="1" dirty="0">
                <a:solidFill>
                  <a:srgbClr val="000066"/>
                </a:solidFill>
              </a:rPr>
              <a:t> HS </a:t>
            </a:r>
            <a:r>
              <a:rPr lang="en-US" altLang="en-US" sz="2400" b="1" i="1" dirty="0" err="1">
                <a:solidFill>
                  <a:srgbClr val="000066"/>
                </a:solidFill>
              </a:rPr>
              <a:t>bắt</a:t>
            </a:r>
            <a:r>
              <a:rPr lang="en-US" altLang="en-US" sz="2400" b="1" i="1" dirty="0">
                <a:solidFill>
                  <a:srgbClr val="000066"/>
                </a:solidFill>
              </a:rPr>
              <a:t> </a:t>
            </a:r>
            <a:r>
              <a:rPr lang="en-US" altLang="en-US" sz="2400" b="1" i="1" dirty="0" err="1">
                <a:solidFill>
                  <a:srgbClr val="000066"/>
                </a:solidFill>
              </a:rPr>
              <a:t>đầu</a:t>
            </a:r>
            <a:r>
              <a:rPr lang="en-US" altLang="en-US" sz="2400" b="1" i="1" dirty="0">
                <a:solidFill>
                  <a:srgbClr val="000066"/>
                </a:solidFill>
              </a:rPr>
              <a:t> </a:t>
            </a:r>
            <a:r>
              <a:rPr lang="en-US" altLang="en-US" sz="2400" b="1" i="1" dirty="0" err="1">
                <a:solidFill>
                  <a:srgbClr val="000066"/>
                </a:solidFill>
              </a:rPr>
              <a:t>được</a:t>
            </a:r>
            <a:r>
              <a:rPr lang="en-US" altLang="en-US" sz="2400" b="1" i="1" dirty="0">
                <a:solidFill>
                  <a:srgbClr val="000066"/>
                </a:solidFill>
              </a:rPr>
              <a:t> </a:t>
            </a:r>
            <a:r>
              <a:rPr lang="en-US" altLang="en-US" sz="2400" b="1" i="1" dirty="0" err="1">
                <a:solidFill>
                  <a:srgbClr val="000066"/>
                </a:solidFill>
              </a:rPr>
              <a:t>hưởng</a:t>
            </a:r>
            <a:r>
              <a:rPr lang="en-US" altLang="en-US" sz="2400" b="1" i="1" dirty="0">
                <a:solidFill>
                  <a:srgbClr val="000066"/>
                </a:solidFill>
              </a:rPr>
              <a:t> </a:t>
            </a:r>
            <a:r>
              <a:rPr lang="en-US" altLang="en-US" sz="2400" b="1" i="1" dirty="0" err="1">
                <a:solidFill>
                  <a:srgbClr val="000066"/>
                </a:solidFill>
              </a:rPr>
              <a:t>một</a:t>
            </a:r>
            <a:r>
              <a:rPr lang="en-US" altLang="en-US" sz="2400" b="1" i="1" dirty="0">
                <a:solidFill>
                  <a:srgbClr val="000066"/>
                </a:solidFill>
              </a:rPr>
              <a:t>  </a:t>
            </a:r>
            <a:r>
              <a:rPr lang="en-US" altLang="en-US" sz="2400" b="1" i="1" dirty="0" err="1">
                <a:solidFill>
                  <a:srgbClr val="000066"/>
                </a:solidFill>
              </a:rPr>
              <a:t>nền</a:t>
            </a:r>
            <a:r>
              <a:rPr lang="en-US" altLang="en-US" sz="2400" b="1" i="1" dirty="0">
                <a:solidFill>
                  <a:srgbClr val="000066"/>
                </a:solidFill>
              </a:rPr>
              <a:t> </a:t>
            </a:r>
            <a:r>
              <a:rPr lang="en-US" altLang="en-US" sz="2400" b="1" i="1" dirty="0" err="1">
                <a:solidFill>
                  <a:srgbClr val="000066"/>
                </a:solidFill>
              </a:rPr>
              <a:t>giáo</a:t>
            </a:r>
            <a:r>
              <a:rPr lang="en-US" altLang="en-US" sz="2400" b="1" i="1" dirty="0">
                <a:solidFill>
                  <a:srgbClr val="000066"/>
                </a:solidFill>
              </a:rPr>
              <a:t> </a:t>
            </a:r>
            <a:r>
              <a:rPr lang="en-US" altLang="en-US" sz="2400" b="1" i="1" dirty="0" err="1">
                <a:solidFill>
                  <a:srgbClr val="000066"/>
                </a:solidFill>
              </a:rPr>
              <a:t>dục</a:t>
            </a:r>
            <a:r>
              <a:rPr lang="en-US" altLang="en-US" sz="2400" b="1" i="1" dirty="0">
                <a:solidFill>
                  <a:srgbClr val="000066"/>
                </a:solidFill>
              </a:rPr>
              <a:t> </a:t>
            </a:r>
            <a:r>
              <a:rPr lang="en-US" altLang="en-US" sz="2400" b="1" i="1" dirty="0" err="1">
                <a:solidFill>
                  <a:srgbClr val="000066"/>
                </a:solidFill>
              </a:rPr>
              <a:t>hoàn</a:t>
            </a:r>
            <a:r>
              <a:rPr lang="en-US" altLang="en-US" sz="2400" b="1" i="1" dirty="0">
                <a:solidFill>
                  <a:srgbClr val="000066"/>
                </a:solidFill>
              </a:rPr>
              <a:t> </a:t>
            </a:r>
            <a:r>
              <a:rPr lang="en-US" altLang="en-US" sz="2400" b="1" i="1" dirty="0" err="1">
                <a:solidFill>
                  <a:srgbClr val="000066"/>
                </a:solidFill>
              </a:rPr>
              <a:t>toàn</a:t>
            </a:r>
            <a:r>
              <a:rPr lang="en-US" altLang="en-US" sz="2400" b="1" i="1" dirty="0">
                <a:solidFill>
                  <a:srgbClr val="000066"/>
                </a:solidFill>
              </a:rPr>
              <a:t> </a:t>
            </a:r>
            <a:r>
              <a:rPr lang="en-US" altLang="en-US" sz="2400" b="1" i="1" dirty="0" err="1">
                <a:solidFill>
                  <a:srgbClr val="000066"/>
                </a:solidFill>
              </a:rPr>
              <a:t>Việt</a:t>
            </a:r>
            <a:r>
              <a:rPr lang="en-US" altLang="en-US" sz="2400" b="1" i="1" dirty="0">
                <a:solidFill>
                  <a:srgbClr val="000066"/>
                </a:solidFill>
              </a:rPr>
              <a:t> Nam.</a:t>
            </a:r>
          </a:p>
        </p:txBody>
      </p:sp>
    </p:spTree>
    <p:extLst>
      <p:ext uri="{BB962C8B-B14F-4D97-AF65-F5344CB8AC3E}">
        <p14:creationId xmlns:p14="http://schemas.microsoft.com/office/powerpoint/2010/main" val="1975230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0" grpId="0"/>
      <p:bldP spid="41" grpId="0"/>
      <p:bldP spid="42" grpId="0"/>
      <p:bldP spid="35" grpId="0"/>
      <p:bldP spid="39" grpId="0"/>
      <p:bldP spid="44" grpId="0"/>
      <p:bldP spid="45" grpId="0"/>
      <p:bldP spid="46" grpId="0"/>
      <p:bldP spid="47" grpId="0"/>
      <p:bldP spid="4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idx="1"/>
          </p:nvPr>
        </p:nvSpPr>
        <p:spPr>
          <a:xfrm>
            <a:off x="613422" y="265529"/>
            <a:ext cx="9201323" cy="1386443"/>
          </a:xfrm>
          <a:solidFill>
            <a:srgbClr val="87F9DB"/>
          </a:solidFill>
        </p:spPr>
        <p:txBody>
          <a:bodyPr/>
          <a:lstStyle/>
          <a:p>
            <a:pPr marL="197164" indent="-197164" algn="ctr" defTabSz="788657">
              <a:spcBef>
                <a:spcPts val="863"/>
              </a:spcBef>
              <a:defRPr/>
            </a:pPr>
            <a:r>
              <a:rPr lang="vi-VN" altLang="en-US" sz="3511">
                <a:solidFill>
                  <a:srgbClr val="FF0000"/>
                </a:solidFill>
              </a:rPr>
              <a:t>Em hiểu như thế nào là một nền giáo dục hoàn toàn Việt Nam?</a:t>
            </a:r>
            <a:endParaRPr lang="en-US" altLang="en-US" sz="3511" b="1">
              <a:solidFill>
                <a:srgbClr val="FF0000"/>
              </a:solidFill>
            </a:endParaRPr>
          </a:p>
        </p:txBody>
      </p:sp>
      <p:sp>
        <p:nvSpPr>
          <p:cNvPr id="70659" name="Rectangle 3"/>
          <p:cNvSpPr>
            <a:spLocks noChangeArrowheads="1"/>
          </p:cNvSpPr>
          <p:nvPr/>
        </p:nvSpPr>
        <p:spPr bwMode="auto">
          <a:xfrm>
            <a:off x="0" y="2035696"/>
            <a:ext cx="10515600" cy="3575761"/>
          </a:xfrm>
          <a:prstGeom prst="rect">
            <a:avLst/>
          </a:prstGeom>
          <a:solidFill>
            <a:srgbClr val="87F9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defRPr/>
            </a:pPr>
            <a:r>
              <a:rPr lang="vi-VN" altLang="en-US" sz="4740" dirty="0">
                <a:solidFill>
                  <a:srgbClr val="0000FF"/>
                </a:solidFill>
              </a:rPr>
              <a:t>Là một nền giáo dục tự do của nước Việt Nam độc lập nhằm đào tạo công dân và nhân tài để phục vụ cho đất nước và dân tộc Việt Nam</a:t>
            </a:r>
            <a:endParaRPr lang="en-US" altLang="en-US" sz="4740" b="1" i="1" dirty="0">
              <a:solidFill>
                <a:srgbClr val="0000FF"/>
              </a:solidFill>
            </a:endParaRPr>
          </a:p>
        </p:txBody>
      </p:sp>
    </p:spTree>
    <p:extLst>
      <p:ext uri="{BB962C8B-B14F-4D97-AF65-F5344CB8AC3E}">
        <p14:creationId xmlns:p14="http://schemas.microsoft.com/office/powerpoint/2010/main" val="218565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anim calcmode="lin" valueType="num">
                                      <p:cBhvr>
                                        <p:cTn id="8" dur="500" fill="hold"/>
                                        <p:tgtEl>
                                          <p:spTgt spid="7065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706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7"/>
          <p:cNvSpPr>
            <a:spLocks noChangeShapeType="1"/>
          </p:cNvSpPr>
          <p:nvPr/>
        </p:nvSpPr>
        <p:spPr bwMode="auto">
          <a:xfrm>
            <a:off x="4494170" y="1697752"/>
            <a:ext cx="0" cy="408236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7" name="Group 6"/>
          <p:cNvGrpSpPr/>
          <p:nvPr/>
        </p:nvGrpSpPr>
        <p:grpSpPr>
          <a:xfrm>
            <a:off x="6347768" y="1218461"/>
            <a:ext cx="2366416" cy="492443"/>
            <a:chOff x="6347768" y="1340381"/>
            <a:chExt cx="2366416" cy="492443"/>
          </a:xfrm>
        </p:grpSpPr>
        <p:sp>
          <p:nvSpPr>
            <p:cNvPr id="16" name="Text Box 10"/>
            <p:cNvSpPr txBox="1">
              <a:spLocks noChangeArrowheads="1"/>
            </p:cNvSpPr>
            <p:nvPr/>
          </p:nvSpPr>
          <p:spPr bwMode="auto">
            <a:xfrm>
              <a:off x="6347768" y="1340381"/>
              <a:ext cx="23664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Tìm hiểu bài:</a:t>
              </a:r>
            </a:p>
          </p:txBody>
        </p:sp>
        <p:sp>
          <p:nvSpPr>
            <p:cNvPr id="17" name="Line 11"/>
            <p:cNvSpPr>
              <a:spLocks noChangeShapeType="1"/>
            </p:cNvSpPr>
            <p:nvPr/>
          </p:nvSpPr>
          <p:spPr bwMode="auto">
            <a:xfrm>
              <a:off x="6701380" y="1768486"/>
              <a:ext cx="1668023"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sp>
        <p:nvSpPr>
          <p:cNvPr id="19" name="Rectangle 18"/>
          <p:cNvSpPr/>
          <p:nvPr/>
        </p:nvSpPr>
        <p:spPr>
          <a:xfrm>
            <a:off x="237491" y="3065904"/>
            <a:ext cx="4193478" cy="1200329"/>
          </a:xfrm>
          <a:prstGeom prst="rect">
            <a:avLst/>
          </a:prstGeom>
        </p:spPr>
        <p:txBody>
          <a:bodyPr wrap="square">
            <a:spAutoFit/>
          </a:bodyPr>
          <a:lstStyle/>
          <a:p>
            <a:pPr algn="just">
              <a:spcBef>
                <a:spcPct val="50000"/>
              </a:spcBef>
            </a:pPr>
            <a:r>
              <a:rPr lang="en-GB" altLang="en-US" sz="2400" b="1">
                <a:solidFill>
                  <a:srgbClr val="0000FF"/>
                </a:solidFill>
                <a:latin typeface="Times New Roman" pitchFamily="18" charset="0"/>
                <a:cs typeface="Times New Roman" pitchFamily="18" charset="0"/>
              </a:rPr>
              <a:t>Ngày hôm </a:t>
            </a:r>
            <a:r>
              <a:rPr lang="en-GB" altLang="en-US" sz="2400" b="1" smtClean="0">
                <a:solidFill>
                  <a:srgbClr val="0000FF"/>
                </a:solidFill>
                <a:latin typeface="Times New Roman" pitchFamily="18" charset="0"/>
                <a:cs typeface="Times New Roman" pitchFamily="18" charset="0"/>
              </a:rPr>
              <a:t>nay</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là ngày khai trường đầu </a:t>
            </a:r>
            <a:r>
              <a:rPr lang="en-GB" altLang="en-US" sz="2400" b="1" smtClean="0">
                <a:solidFill>
                  <a:srgbClr val="0000FF"/>
                </a:solidFill>
                <a:latin typeface="Times New Roman" pitchFamily="18" charset="0"/>
                <a:cs typeface="Times New Roman" pitchFamily="18" charset="0"/>
              </a:rPr>
              <a:t>tiên</a:t>
            </a:r>
            <a:r>
              <a:rPr lang="en-GB" altLang="en-US" sz="2400" b="1" smtClean="0">
                <a:solidFill>
                  <a:srgbClr val="FF0000"/>
                </a:solidFill>
                <a:latin typeface="Times New Roman" pitchFamily="18" charset="0"/>
                <a:cs typeface="Times New Roman" pitchFamily="18" charset="0"/>
              </a:rPr>
              <a:t>/</a:t>
            </a:r>
            <a:r>
              <a:rPr lang="en-GB" altLang="en-US" sz="2400" b="1" smtClean="0">
                <a:solidFill>
                  <a:srgbClr val="0000FF"/>
                </a:solidFill>
                <a:latin typeface="Times New Roman" pitchFamily="18" charset="0"/>
                <a:cs typeface="Times New Roman" pitchFamily="18" charset="0"/>
              </a:rPr>
              <a:t> </a:t>
            </a:r>
            <a:r>
              <a:rPr lang="en-GB" altLang="en-US" sz="2400" b="1">
                <a:solidFill>
                  <a:srgbClr val="0000FF"/>
                </a:solidFill>
                <a:latin typeface="Times New Roman" pitchFamily="18" charset="0"/>
                <a:cs typeface="Times New Roman" pitchFamily="18" charset="0"/>
              </a:rPr>
              <a:t>ở nước Việt Nam Dân chủ Cộng hòa.</a:t>
            </a:r>
          </a:p>
        </p:txBody>
      </p:sp>
      <p:sp>
        <p:nvSpPr>
          <p:cNvPr id="40" name="Rectangle 39"/>
          <p:cNvSpPr/>
          <p:nvPr/>
        </p:nvSpPr>
        <p:spPr>
          <a:xfrm>
            <a:off x="4742961" y="1659652"/>
            <a:ext cx="4244015"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Việt Nam Dân chủ Cộng hòa,</a:t>
            </a:r>
            <a:endParaRPr lang="vi-VN" sz="2400" b="1" i="1">
              <a:solidFill>
                <a:srgbClr val="0000FF"/>
              </a:solidFill>
              <a:latin typeface="Times New Roman" pitchFamily="18" charset="0"/>
              <a:cs typeface="Times New Roman" pitchFamily="18" charset="0"/>
            </a:endParaRPr>
          </a:p>
        </p:txBody>
      </p:sp>
      <p:sp>
        <p:nvSpPr>
          <p:cNvPr id="41" name="Rectangle 40"/>
          <p:cNvSpPr/>
          <p:nvPr/>
        </p:nvSpPr>
        <p:spPr>
          <a:xfrm>
            <a:off x="4541052" y="3210103"/>
            <a:ext cx="5757308" cy="830997"/>
          </a:xfrm>
          <a:prstGeom prst="rect">
            <a:avLst/>
          </a:prstGeom>
        </p:spPr>
        <p:txBody>
          <a:bodyPr wrap="square">
            <a:spAutoFit/>
          </a:bodyPr>
          <a:lstStyle/>
          <a:p>
            <a:pPr algn="just">
              <a:spcBef>
                <a:spcPct val="50000"/>
              </a:spcBef>
            </a:pPr>
            <a:r>
              <a:rPr lang="nl-NL" sz="2400" b="1" smtClean="0">
                <a:solidFill>
                  <a:srgbClr val="FF0000"/>
                </a:solidFill>
                <a:latin typeface="Times New Roman" pitchFamily="18" charset="0"/>
                <a:cs typeface="Times New Roman" pitchFamily="18" charset="0"/>
              </a:rPr>
              <a:t>   2. </a:t>
            </a:r>
            <a:r>
              <a:rPr lang="en-GB" altLang="en-US" sz="2400" b="1">
                <a:solidFill>
                  <a:srgbClr val="FF0000"/>
                </a:solidFill>
                <a:latin typeface="Times New Roman" pitchFamily="18" charset="0"/>
                <a:cs typeface="Times New Roman" pitchFamily="18" charset="0"/>
              </a:rPr>
              <a:t>Sau Cách mạng tháng Tám, nhiệm vụ của toàn dân là gì </a:t>
            </a:r>
            <a:r>
              <a:rPr lang="en-GB" altLang="en-US" sz="2400" b="1" smtClean="0">
                <a:solidFill>
                  <a:srgbClr val="FF0000"/>
                </a:solidFill>
                <a:latin typeface="Times New Roman" pitchFamily="18" charset="0"/>
                <a:cs typeface="Times New Roman" pitchFamily="18" charset="0"/>
              </a:rPr>
              <a:t>?</a:t>
            </a:r>
            <a:endParaRPr lang="en-GB" altLang="en-US" sz="2400" b="1">
              <a:solidFill>
                <a:srgbClr val="FF0000"/>
              </a:solidFill>
              <a:latin typeface="Times New Roman" pitchFamily="18" charset="0"/>
              <a:cs typeface="Times New Roman" pitchFamily="18" charset="0"/>
            </a:endParaRPr>
          </a:p>
        </p:txBody>
      </p:sp>
      <p:sp>
        <p:nvSpPr>
          <p:cNvPr id="42" name="Rectangle 41"/>
          <p:cNvSpPr/>
          <p:nvPr/>
        </p:nvSpPr>
        <p:spPr>
          <a:xfrm>
            <a:off x="4609728" y="4123928"/>
            <a:ext cx="5782461" cy="1200329"/>
          </a:xfrm>
          <a:prstGeom prst="rect">
            <a:avLst/>
          </a:prstGeom>
        </p:spPr>
        <p:txBody>
          <a:bodyPr wrap="square">
            <a:spAutoFit/>
          </a:bodyPr>
          <a:lstStyle/>
          <a:p>
            <a:pPr algn="just">
              <a:spcBef>
                <a:spcPct val="50000"/>
              </a:spcBef>
            </a:pPr>
            <a:r>
              <a:rPr lang="en-GB" altLang="en-US" sz="2400" b="1" smtClean="0">
                <a:solidFill>
                  <a:srgbClr val="0000FF"/>
                </a:solidFill>
                <a:latin typeface="Times New Roman" pitchFamily="18" charset="0"/>
                <a:cs typeface="Times New Roman" pitchFamily="18" charset="0"/>
              </a:rPr>
              <a:t>   Nhiệm </a:t>
            </a:r>
            <a:r>
              <a:rPr lang="en-GB" altLang="en-US" sz="2400" b="1">
                <a:solidFill>
                  <a:srgbClr val="0000FF"/>
                </a:solidFill>
                <a:latin typeface="Times New Roman" pitchFamily="18" charset="0"/>
                <a:cs typeface="Times New Roman" pitchFamily="18" charset="0"/>
              </a:rPr>
              <a:t>vụ của toàn dân là xây dựng lại cơ đồ mà tổ tiên đã để lại, làm cho chúng ta theo kịp các nước khác trên hoàn cầu.</a:t>
            </a:r>
          </a:p>
        </p:txBody>
      </p:sp>
      <p:sp>
        <p:nvSpPr>
          <p:cNvPr id="35" name="Text Box 11"/>
          <p:cNvSpPr txBox="1">
            <a:spLocks noChangeArrowheads="1"/>
          </p:cNvSpPr>
          <p:nvPr/>
        </p:nvSpPr>
        <p:spPr bwMode="auto">
          <a:xfrm>
            <a:off x="361256" y="1758842"/>
            <a:ext cx="3960440" cy="830997"/>
          </a:xfrm>
          <a:prstGeom prst="rect">
            <a:avLst/>
          </a:prstGeom>
          <a:noFill/>
          <a:ln w="9525">
            <a:noFill/>
            <a:miter lim="800000"/>
            <a:headEnd/>
            <a:tailEnd/>
          </a:ln>
        </p:spPr>
        <p:txBody>
          <a:bodyPr wrap="square">
            <a:spAutoFit/>
          </a:bodyPr>
          <a:lstStyle/>
          <a:p>
            <a:pPr algn="just">
              <a:spcBef>
                <a:spcPts val="600"/>
              </a:spcBef>
            </a:pPr>
            <a:r>
              <a:rPr lang="en-GB" altLang="en-US" sz="2400" b="1" smtClean="0">
                <a:solidFill>
                  <a:srgbClr val="0000FF"/>
                </a:solidFill>
                <a:latin typeface="Times New Roman" pitchFamily="18" charset="0"/>
                <a:cs typeface="Times New Roman" pitchFamily="18" charset="0"/>
              </a:rPr>
              <a:t>Tựu trường</a:t>
            </a:r>
            <a:r>
              <a:rPr lang="en-GB" altLang="en-US" sz="2400" b="1">
                <a:solidFill>
                  <a:srgbClr val="0000FF"/>
                </a:solidFill>
                <a:latin typeface="Times New Roman" pitchFamily="18" charset="0"/>
                <a:cs typeface="Times New Roman" pitchFamily="18" charset="0"/>
              </a:rPr>
              <a:t>, hết thảy, chuyển biến, ngoan ngoãn.</a:t>
            </a:r>
            <a:endParaRPr lang="en-US" sz="2400" b="1">
              <a:solidFill>
                <a:srgbClr val="0000FF"/>
              </a:solidFill>
              <a:latin typeface="Times New Roman" pitchFamily="18" charset="0"/>
              <a:cs typeface="Times New Roman" pitchFamily="18" charset="0"/>
            </a:endParaRPr>
          </a:p>
        </p:txBody>
      </p:sp>
      <p:grpSp>
        <p:nvGrpSpPr>
          <p:cNvPr id="2" name="Group 1"/>
          <p:cNvGrpSpPr/>
          <p:nvPr/>
        </p:nvGrpSpPr>
        <p:grpSpPr>
          <a:xfrm>
            <a:off x="1833611" y="1193696"/>
            <a:ext cx="1912021" cy="492443"/>
            <a:chOff x="1833611" y="1315616"/>
            <a:chExt cx="1912021" cy="492443"/>
          </a:xfrm>
        </p:grpSpPr>
        <p:sp>
          <p:nvSpPr>
            <p:cNvPr id="14" name="Text Box 8"/>
            <p:cNvSpPr txBox="1">
              <a:spLocks noChangeArrowheads="1"/>
            </p:cNvSpPr>
            <p:nvPr/>
          </p:nvSpPr>
          <p:spPr bwMode="auto">
            <a:xfrm>
              <a:off x="1833611" y="1315616"/>
              <a:ext cx="191202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600" b="1">
                  <a:solidFill>
                    <a:srgbClr val="FF0000"/>
                  </a:solidFill>
                  <a:latin typeface="Times New Roman" pitchFamily="18" charset="0"/>
                  <a:cs typeface="Times New Roman" pitchFamily="18" charset="0"/>
                </a:rPr>
                <a:t>Luyện đọc:</a:t>
              </a:r>
            </a:p>
          </p:txBody>
        </p:sp>
        <p:sp>
          <p:nvSpPr>
            <p:cNvPr id="43" name="Line 11"/>
            <p:cNvSpPr>
              <a:spLocks noChangeShapeType="1"/>
            </p:cNvSpPr>
            <p:nvPr/>
          </p:nvSpPr>
          <p:spPr bwMode="auto">
            <a:xfrm>
              <a:off x="1964100" y="1768486"/>
              <a:ext cx="1595751"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b="1">
                <a:solidFill>
                  <a:srgbClr val="FF0000"/>
                </a:solidFill>
              </a:endParaRPr>
            </a:p>
          </p:txBody>
        </p:sp>
      </p:grpSp>
      <p:grpSp>
        <p:nvGrpSpPr>
          <p:cNvPr id="23" name="Group 22"/>
          <p:cNvGrpSpPr/>
          <p:nvPr/>
        </p:nvGrpSpPr>
        <p:grpSpPr>
          <a:xfrm>
            <a:off x="3119043" y="19472"/>
            <a:ext cx="4175542" cy="1231107"/>
            <a:chOff x="3211612" y="91480"/>
            <a:chExt cx="4175542" cy="1231107"/>
          </a:xfrm>
        </p:grpSpPr>
        <p:sp>
          <p:nvSpPr>
            <p:cNvPr id="24" name="Rectangle 23"/>
            <p:cNvSpPr/>
            <p:nvPr/>
          </p:nvSpPr>
          <p:spPr>
            <a:xfrm>
              <a:off x="3211612" y="491590"/>
              <a:ext cx="403668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smtClean="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rPr>
                <a:t>THƯ GỬI CÁC HỌC SINH</a:t>
              </a:r>
              <a:endParaRPr lang="en-US" sz="2400" b="1" cap="none" spc="50">
                <a:ln w="11430"/>
                <a:solidFill>
                  <a:srgbClr val="0000FF"/>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5" name="Text Box 23"/>
            <p:cNvSpPr txBox="1">
              <a:spLocks noChangeArrowheads="1"/>
            </p:cNvSpPr>
            <p:nvPr/>
          </p:nvSpPr>
          <p:spPr bwMode="auto">
            <a:xfrm>
              <a:off x="5566393" y="953255"/>
              <a:ext cx="18207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i="1" smtClean="0">
                  <a:solidFill>
                    <a:srgbClr val="0000FF"/>
                  </a:solidFill>
                  <a:latin typeface="Times New Roman" pitchFamily="18" charset="0"/>
                  <a:cs typeface="Times New Roman" pitchFamily="18" charset="0"/>
                </a:rPr>
                <a:t>Hồ Chí Minh</a:t>
              </a:r>
              <a:endParaRPr lang="en-US" i="1">
                <a:solidFill>
                  <a:srgbClr val="0000FF"/>
                </a:solidFill>
                <a:latin typeface="Times New Roman" pitchFamily="18" charset="0"/>
                <a:cs typeface="Times New Roman" pitchFamily="18" charset="0"/>
              </a:endParaRPr>
            </a:p>
          </p:txBody>
        </p:sp>
        <p:grpSp>
          <p:nvGrpSpPr>
            <p:cNvPr id="26" name="Group 25"/>
            <p:cNvGrpSpPr/>
            <p:nvPr/>
          </p:nvGrpSpPr>
          <p:grpSpPr>
            <a:xfrm>
              <a:off x="4410719" y="91480"/>
              <a:ext cx="1589538" cy="461665"/>
              <a:chOff x="4051431" y="457508"/>
              <a:chExt cx="1382207" cy="532690"/>
            </a:xfrm>
          </p:grpSpPr>
          <p:sp>
            <p:nvSpPr>
              <p:cNvPr id="37" name="Line 65"/>
              <p:cNvSpPr>
                <a:spLocks noChangeShapeType="1"/>
              </p:cNvSpPr>
              <p:nvPr/>
            </p:nvSpPr>
            <p:spPr bwMode="auto">
              <a:xfrm>
                <a:off x="4116933" y="908720"/>
                <a:ext cx="1253480" cy="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8" name="Rectangle 37"/>
              <p:cNvSpPr/>
              <p:nvPr/>
            </p:nvSpPr>
            <p:spPr>
              <a:xfrm>
                <a:off x="4051431" y="457508"/>
                <a:ext cx="1382207" cy="53269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2400" b="1" kern="10" cap="none" spc="50" smtClean="0">
                    <a:ln w="11430"/>
                    <a:solidFill>
                      <a:srgbClr val="FF00FF"/>
                    </a:solidFill>
                    <a:latin typeface="Times New Roman"/>
                    <a:cs typeface="Times New Roman"/>
                  </a:rPr>
                  <a:t>TẬP ĐỌC</a:t>
                </a:r>
                <a:endParaRPr lang="vi-VN" sz="2400" b="1" cap="none" spc="50">
                  <a:ln w="11430"/>
                  <a:solidFill>
                    <a:srgbClr val="FF00FF"/>
                  </a:solidFill>
                </a:endParaRPr>
              </a:p>
            </p:txBody>
          </p:sp>
        </p:grpSp>
      </p:grpSp>
      <p:sp>
        <p:nvSpPr>
          <p:cNvPr id="39" name="Rectangle 38"/>
          <p:cNvSpPr/>
          <p:nvPr/>
        </p:nvSpPr>
        <p:spPr>
          <a:xfrm>
            <a:off x="4756301" y="2035016"/>
            <a:ext cx="5600087"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Bao nhiêu cuộc chuyển biến khác thường</a:t>
            </a:r>
            <a:endParaRPr lang="vi-VN" sz="2400" b="1" i="1">
              <a:solidFill>
                <a:srgbClr val="0000FF"/>
              </a:solidFill>
              <a:latin typeface="Times New Roman" pitchFamily="18" charset="0"/>
              <a:cs typeface="Times New Roman" pitchFamily="18" charset="0"/>
            </a:endParaRPr>
          </a:p>
        </p:txBody>
      </p:sp>
      <p:sp>
        <p:nvSpPr>
          <p:cNvPr id="44" name="Rectangle 43"/>
          <p:cNvSpPr/>
          <p:nvPr/>
        </p:nvSpPr>
        <p:spPr>
          <a:xfrm>
            <a:off x="4758202" y="2410212"/>
            <a:ext cx="2536384"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80 năm giời nô lệ,</a:t>
            </a:r>
            <a:endParaRPr lang="vi-VN" sz="2400" b="1" i="1">
              <a:solidFill>
                <a:srgbClr val="0000FF"/>
              </a:solidFill>
              <a:latin typeface="Times New Roman" pitchFamily="18" charset="0"/>
              <a:cs typeface="Times New Roman" pitchFamily="18" charset="0"/>
            </a:endParaRPr>
          </a:p>
        </p:txBody>
      </p:sp>
      <p:sp>
        <p:nvSpPr>
          <p:cNvPr id="45" name="Rectangle 44"/>
          <p:cNvSpPr/>
          <p:nvPr/>
        </p:nvSpPr>
        <p:spPr>
          <a:xfrm>
            <a:off x="7207318" y="2411589"/>
            <a:ext cx="1074818"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cơ đồ,</a:t>
            </a:r>
            <a:endParaRPr lang="vi-VN" sz="2400" b="1" i="1">
              <a:solidFill>
                <a:srgbClr val="0000FF"/>
              </a:solidFill>
              <a:latin typeface="Times New Roman" pitchFamily="18" charset="0"/>
              <a:cs typeface="Times New Roman" pitchFamily="18" charset="0"/>
            </a:endParaRPr>
          </a:p>
        </p:txBody>
      </p:sp>
      <p:sp>
        <p:nvSpPr>
          <p:cNvPr id="46" name="Rectangle 45"/>
          <p:cNvSpPr/>
          <p:nvPr/>
        </p:nvSpPr>
        <p:spPr>
          <a:xfrm>
            <a:off x="8127516" y="2419209"/>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hoàn cầu,</a:t>
            </a:r>
            <a:endParaRPr lang="vi-VN" sz="2400" b="1" i="1">
              <a:solidFill>
                <a:srgbClr val="0000FF"/>
              </a:solidFill>
              <a:latin typeface="Times New Roman" pitchFamily="18" charset="0"/>
              <a:cs typeface="Times New Roman" pitchFamily="18" charset="0"/>
            </a:endParaRPr>
          </a:p>
        </p:txBody>
      </p:sp>
      <p:sp>
        <p:nvSpPr>
          <p:cNvPr id="47" name="Rectangle 46"/>
          <p:cNvSpPr/>
          <p:nvPr/>
        </p:nvSpPr>
        <p:spPr>
          <a:xfrm>
            <a:off x="4762725" y="2803396"/>
            <a:ext cx="1805502"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Kiến thiết,</a:t>
            </a:r>
            <a:endParaRPr lang="vi-VN" sz="2400" b="1" i="1">
              <a:solidFill>
                <a:srgbClr val="0000FF"/>
              </a:solidFill>
              <a:latin typeface="Times New Roman" pitchFamily="18" charset="0"/>
              <a:cs typeface="Times New Roman" pitchFamily="18" charset="0"/>
            </a:endParaRPr>
          </a:p>
        </p:txBody>
      </p:sp>
      <p:sp>
        <p:nvSpPr>
          <p:cNvPr id="48" name="Rectangle 47"/>
          <p:cNvSpPr/>
          <p:nvPr/>
        </p:nvSpPr>
        <p:spPr>
          <a:xfrm>
            <a:off x="6292200" y="2810608"/>
            <a:ext cx="3828939" cy="461665"/>
          </a:xfrm>
          <a:prstGeom prst="rect">
            <a:avLst/>
          </a:prstGeom>
        </p:spPr>
        <p:txBody>
          <a:bodyPr wrap="square">
            <a:spAutoFit/>
          </a:bodyPr>
          <a:lstStyle/>
          <a:p>
            <a:pPr lvl="0" algn="just"/>
            <a:r>
              <a:rPr lang="en-US" sz="2400" b="1" smtClean="0">
                <a:solidFill>
                  <a:srgbClr val="0000FF"/>
                </a:solidFill>
                <a:latin typeface="Times New Roman" pitchFamily="18" charset="0"/>
                <a:cs typeface="Times New Roman" pitchFamily="18" charset="0"/>
              </a:rPr>
              <a:t>Các cường quốc năm châu</a:t>
            </a:r>
            <a:endParaRPr lang="vi-VN" sz="2400" b="1" i="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4888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TotalTime>
  <Words>1216</Words>
  <Application>Microsoft Office PowerPoint</Application>
  <PresentationFormat>Custom</PresentationFormat>
  <Paragraphs>126</Paragraphs>
  <Slides>22</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Chủ điểm: VIỆT NAM – TỔ QUỐC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155</cp:revision>
  <dcterms:created xsi:type="dcterms:W3CDTF">2017-03-16T13:41:37Z</dcterms:created>
  <dcterms:modified xsi:type="dcterms:W3CDTF">2021-12-01T11:52:33Z</dcterms:modified>
</cp:coreProperties>
</file>