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83" r:id="rId4"/>
    <p:sldId id="259" r:id="rId5"/>
    <p:sldId id="261" r:id="rId6"/>
    <p:sldId id="282" r:id="rId7"/>
    <p:sldId id="262" r:id="rId8"/>
    <p:sldId id="263" r:id="rId9"/>
    <p:sldId id="281" r:id="rId10"/>
    <p:sldId id="279" r:id="rId11"/>
    <p:sldId id="275" r:id="rId12"/>
    <p:sldId id="265" r:id="rId13"/>
    <p:sldId id="26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CC00"/>
    <a:srgbClr val="0066FF"/>
    <a:srgbClr val="0000FF"/>
    <a:srgbClr val="FF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E510BA-CEF1-4D7C-9B4F-5EE487941A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DC168B-D9BD-4ACC-AF2B-06CD0B67C7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516B1-B638-4522-9A4D-2C9C51E9522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959A65-E3EB-4BAA-947A-A1D86438B8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C88019-AEAB-4509-BECA-03530DB3D1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D6F47C-35AF-4D13-B8C5-345D48420CE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35178C-CCA5-4243-8E0F-52080C9650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2AC0AF-8951-4476-B14A-687CD0E052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C943B3-401C-4273-9DB1-C42302AED6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2B313D-D11A-4E52-9BCD-49C6F7E6FB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C44766-931D-41B3-BABA-A9F7D9EFA3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008D0D-23E3-41D8-AE53-7CBA71081D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1B8244E-CFC1-477E-91CB-4B8ED6C589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sp>
        <p:nvSpPr>
          <p:cNvPr id="2051" name="Rectangle 3"/>
          <p:cNvSpPr>
            <a:spLocks noGrp="1" noChangeArrowheads="1"/>
          </p:cNvSpPr>
          <p:nvPr>
            <p:ph type="body" idx="1"/>
          </p:nvPr>
        </p:nvSpPr>
        <p:spPr/>
        <p:txBody>
          <a:bodyPr/>
          <a:lstStyle/>
          <a:p>
            <a:pPr eaLnBrk="1" hangingPunct="1"/>
            <a:endParaRPr lang="en-US" smtClean="0"/>
          </a:p>
        </p:txBody>
      </p:sp>
      <p:pic>
        <p:nvPicPr>
          <p:cNvPr id="2052" name="Picture 5" descr="gatlua14"/>
          <p:cNvPicPr>
            <a:picLocks noChangeAspect="1" noChangeArrowheads="1"/>
          </p:cNvPicPr>
          <p:nvPr/>
        </p:nvPicPr>
        <p:blipFill>
          <a:blip r:embed="rId2"/>
          <a:srcRect/>
          <a:stretch>
            <a:fillRect/>
          </a:stretch>
        </p:blipFill>
        <p:spPr bwMode="auto">
          <a:xfrm>
            <a:off x="533400" y="304800"/>
            <a:ext cx="8001000" cy="5791200"/>
          </a:xfrm>
          <a:prstGeom prst="rect">
            <a:avLst/>
          </a:prstGeom>
          <a:noFill/>
          <a:ln w="9525">
            <a:noFill/>
            <a:miter lim="800000"/>
            <a:headEnd/>
            <a:tailEnd/>
          </a:ln>
        </p:spPr>
      </p:pic>
      <p:sp>
        <p:nvSpPr>
          <p:cNvPr id="2053" name="WordArt 6"/>
          <p:cNvSpPr>
            <a:spLocks noChangeArrowheads="1" noChangeShapeType="1" noTextEdit="1"/>
          </p:cNvSpPr>
          <p:nvPr/>
        </p:nvSpPr>
        <p:spPr bwMode="auto">
          <a:xfrm>
            <a:off x="1676400" y="990600"/>
            <a:ext cx="5772150" cy="2185988"/>
          </a:xfrm>
          <a:prstGeom prst="rect">
            <a:avLst/>
          </a:prstGeom>
        </p:spPr>
        <p:txBody>
          <a:bodyPr wrap="none" fromWordArt="1">
            <a:prstTxWarp prst="textInflateTop">
              <a:avLst>
                <a:gd name="adj" fmla="val 31917"/>
              </a:avLst>
            </a:prstTxWarp>
          </a:bodyPr>
          <a:lstStyle/>
          <a:p>
            <a:pPr algn="ctr"/>
            <a:r>
              <a:rPr lang="en-US" sz="3600" kern="10">
                <a:ln w="9525">
                  <a:solidFill>
                    <a:srgbClr val="33CCCC"/>
                  </a:solidFill>
                  <a:round/>
                  <a:headEnd/>
                  <a:tailEnd/>
                </a:ln>
                <a:solidFill>
                  <a:srgbClr val="0000FF"/>
                </a:solidFill>
                <a:effectLst>
                  <a:outerShdw dist="53882" dir="2700000" algn="ctr" rotWithShape="0">
                    <a:srgbClr val="C0C0C0">
                      <a:alpha val="79999"/>
                    </a:srgbClr>
                  </a:outerShdw>
                </a:effectLst>
                <a:latin typeface="Arial"/>
                <a:cs typeface="Arial"/>
              </a:rPr>
              <a:t>Quang cảnh làng mạc ngày mùa</a:t>
            </a:r>
          </a:p>
        </p:txBody>
      </p:sp>
      <p:sp>
        <p:nvSpPr>
          <p:cNvPr id="2054" name="Text Box 7"/>
          <p:cNvSpPr txBox="1">
            <a:spLocks noChangeArrowheads="1"/>
          </p:cNvSpPr>
          <p:nvPr/>
        </p:nvSpPr>
        <p:spPr bwMode="auto">
          <a:xfrm>
            <a:off x="3048000" y="3505200"/>
            <a:ext cx="3176588" cy="641350"/>
          </a:xfrm>
          <a:prstGeom prst="rect">
            <a:avLst/>
          </a:prstGeom>
          <a:noFill/>
          <a:ln w="9525">
            <a:noFill/>
            <a:miter lim="800000"/>
            <a:headEnd/>
            <a:tailEnd/>
          </a:ln>
        </p:spPr>
        <p:txBody>
          <a:bodyPr wrap="none">
            <a:spAutoFit/>
          </a:bodyPr>
          <a:lstStyle/>
          <a:p>
            <a:r>
              <a:rPr lang="en-US" sz="3600" b="1">
                <a:solidFill>
                  <a:srgbClr val="FF0000"/>
                </a:solidFill>
              </a:rPr>
              <a:t>Tập đọc lớp 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p:cNvSpPr txBox="1">
            <a:spLocks noChangeArrowheads="1"/>
          </p:cNvSpPr>
          <p:nvPr/>
        </p:nvSpPr>
        <p:spPr bwMode="auto">
          <a:xfrm>
            <a:off x="1524000" y="1066800"/>
            <a:ext cx="1905000" cy="523875"/>
          </a:xfrm>
          <a:prstGeom prst="rect">
            <a:avLst/>
          </a:prstGeom>
          <a:noFill/>
          <a:ln w="9525">
            <a:noFill/>
            <a:miter lim="800000"/>
            <a:headEnd/>
            <a:tailEnd/>
          </a:ln>
        </p:spPr>
        <p:txBody>
          <a:bodyPr>
            <a:spAutoFit/>
          </a:bodyPr>
          <a:lstStyle/>
          <a:p>
            <a:pPr>
              <a:spcBef>
                <a:spcPct val="50000"/>
              </a:spcBef>
            </a:pPr>
            <a:r>
              <a:rPr lang="en-US" sz="2800">
                <a:solidFill>
                  <a:srgbClr val="FF0000"/>
                </a:solidFill>
              </a:rPr>
              <a:t>Câu 4 :</a:t>
            </a:r>
          </a:p>
        </p:txBody>
      </p:sp>
      <p:sp>
        <p:nvSpPr>
          <p:cNvPr id="38918" name="Rectangle 6"/>
          <p:cNvSpPr>
            <a:spLocks noChangeArrowheads="1"/>
          </p:cNvSpPr>
          <p:nvPr/>
        </p:nvSpPr>
        <p:spPr bwMode="auto">
          <a:xfrm>
            <a:off x="990600" y="1905000"/>
            <a:ext cx="6942138" cy="1384300"/>
          </a:xfrm>
          <a:prstGeom prst="rect">
            <a:avLst/>
          </a:prstGeom>
          <a:noFill/>
          <a:ln w="9525">
            <a:noFill/>
            <a:miter lim="800000"/>
            <a:headEnd/>
            <a:tailEnd/>
          </a:ln>
        </p:spPr>
        <p:txBody>
          <a:bodyPr>
            <a:spAutoFit/>
          </a:bodyPr>
          <a:lstStyle/>
          <a:p>
            <a:pPr>
              <a:spcBef>
                <a:spcPct val="50000"/>
              </a:spcBef>
            </a:pPr>
            <a:r>
              <a:rPr lang="en-US" sz="2800"/>
              <a:t>- Cảnh ngày mùa được tả rất đẹp, thể hiện tình yêu của người viết đối với cảnh, với quê hương.</a:t>
            </a:r>
          </a:p>
        </p:txBody>
      </p:sp>
      <p:sp>
        <p:nvSpPr>
          <p:cNvPr id="38919" name="Text Box 7"/>
          <p:cNvSpPr txBox="1">
            <a:spLocks noChangeArrowheads="1"/>
          </p:cNvSpPr>
          <p:nvPr/>
        </p:nvSpPr>
        <p:spPr bwMode="auto">
          <a:xfrm>
            <a:off x="2133600" y="3429000"/>
            <a:ext cx="3886200" cy="523875"/>
          </a:xfrm>
          <a:prstGeom prst="rect">
            <a:avLst/>
          </a:prstGeom>
          <a:noFill/>
          <a:ln w="9525">
            <a:noFill/>
            <a:miter lim="800000"/>
            <a:headEnd/>
            <a:tailEnd/>
          </a:ln>
        </p:spPr>
        <p:txBody>
          <a:bodyPr>
            <a:spAutoFit/>
          </a:bodyPr>
          <a:lstStyle/>
          <a:p>
            <a:pPr>
              <a:spcBef>
                <a:spcPct val="50000"/>
              </a:spcBef>
            </a:pPr>
            <a:r>
              <a:rPr lang="en-US" sz="2800">
                <a:solidFill>
                  <a:srgbClr val="FF00FF"/>
                </a:solidFill>
              </a:rPr>
              <a:t>- Nêu nội dung bài ?</a:t>
            </a:r>
          </a:p>
        </p:txBody>
      </p:sp>
      <p:sp>
        <p:nvSpPr>
          <p:cNvPr id="38920" name="Text Box 8"/>
          <p:cNvSpPr txBox="1">
            <a:spLocks noChangeArrowheads="1"/>
          </p:cNvSpPr>
          <p:nvPr/>
        </p:nvSpPr>
        <p:spPr bwMode="auto">
          <a:xfrm>
            <a:off x="609600" y="2133600"/>
            <a:ext cx="7924800" cy="830263"/>
          </a:xfrm>
          <a:prstGeom prst="rect">
            <a:avLst/>
          </a:prstGeom>
          <a:noFill/>
          <a:ln w="9525">
            <a:noFill/>
            <a:miter lim="800000"/>
            <a:headEnd/>
            <a:tailEnd/>
          </a:ln>
        </p:spPr>
        <p:txBody>
          <a:bodyPr>
            <a:spAutoFit/>
          </a:bodyPr>
          <a:lstStyle/>
          <a:p>
            <a:pPr>
              <a:spcBef>
                <a:spcPct val="50000"/>
              </a:spcBef>
            </a:pPr>
            <a:r>
              <a:rPr lang="en-US" sz="2400"/>
              <a:t>4. Bài văn thể hiện tình cảm gì của tác giả đối với quê hương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1000" fill="hold"/>
                                        <p:tgtEl>
                                          <p:spTgt spid="38917"/>
                                        </p:tgtEl>
                                        <p:attrNameLst>
                                          <p:attrName>ppt_x</p:attrName>
                                        </p:attrNameLst>
                                      </p:cBhvr>
                                      <p:tavLst>
                                        <p:tav tm="0">
                                          <p:val>
                                            <p:strVal val="#ppt_x-.2"/>
                                          </p:val>
                                        </p:tav>
                                        <p:tav tm="100000">
                                          <p:val>
                                            <p:strVal val="#ppt_x"/>
                                          </p:val>
                                        </p:tav>
                                      </p:tavLst>
                                    </p:anim>
                                    <p:anim calcmode="lin" valueType="num">
                                      <p:cBhvr>
                                        <p:cTn id="8" dur="1000" fill="hold"/>
                                        <p:tgtEl>
                                          <p:spTgt spid="389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8920"/>
                                        </p:tgtEl>
                                        <p:attrNameLst>
                                          <p:attrName>style.visibility</p:attrName>
                                        </p:attrNameLst>
                                      </p:cBhvr>
                                      <p:to>
                                        <p:strVal val="visible"/>
                                      </p:to>
                                    </p:set>
                                    <p:animEffect transition="in" filter="blinds(horizontal)">
                                      <p:cBhvr>
                                        <p:cTn id="14" dur="500"/>
                                        <p:tgtEl>
                                          <p:spTgt spid="389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xit" presetSubtype="4" fill="hold" grpId="1" nodeType="clickEffect">
                                  <p:stCondLst>
                                    <p:cond delay="0"/>
                                  </p:stCondLst>
                                  <p:childTnLst>
                                    <p:animEffect transition="out" filter="wipe(down)">
                                      <p:cBhvr>
                                        <p:cTn id="18" dur="500"/>
                                        <p:tgtEl>
                                          <p:spTgt spid="38920"/>
                                        </p:tgtEl>
                                      </p:cBhvr>
                                    </p:animEffect>
                                    <p:set>
                                      <p:cBhvr>
                                        <p:cTn id="19" dur="1" fill="hold">
                                          <p:stCondLst>
                                            <p:cond delay="499"/>
                                          </p:stCondLst>
                                        </p:cTn>
                                        <p:tgtEl>
                                          <p:spTgt spid="38920"/>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8918"/>
                                        </p:tgtEl>
                                        <p:attrNameLst>
                                          <p:attrName>style.visibility</p:attrName>
                                        </p:attrNameLst>
                                      </p:cBhvr>
                                      <p:to>
                                        <p:strVal val="visible"/>
                                      </p:to>
                                    </p:set>
                                    <p:animEffect transition="in" filter="wipe(down)">
                                      <p:cBhvr>
                                        <p:cTn id="24" dur="500"/>
                                        <p:tgtEl>
                                          <p:spTgt spid="389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xit" presetSubtype="4" fill="hold" grpId="1" nodeType="clickEffect">
                                  <p:stCondLst>
                                    <p:cond delay="0"/>
                                  </p:stCondLst>
                                  <p:childTnLst>
                                    <p:animEffect transition="out" filter="wipe(down)">
                                      <p:cBhvr>
                                        <p:cTn id="28" dur="500"/>
                                        <p:tgtEl>
                                          <p:spTgt spid="38918"/>
                                        </p:tgtEl>
                                      </p:cBhvr>
                                    </p:animEffect>
                                    <p:set>
                                      <p:cBhvr>
                                        <p:cTn id="29" dur="1" fill="hold">
                                          <p:stCondLst>
                                            <p:cond delay="499"/>
                                          </p:stCondLst>
                                        </p:cTn>
                                        <p:tgtEl>
                                          <p:spTgt spid="3891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grpId="1" nodeType="clickEffect">
                                  <p:stCondLst>
                                    <p:cond delay="0"/>
                                  </p:stCondLst>
                                  <p:childTnLst>
                                    <p:animEffect transition="out" filter="blinds(horizontal)">
                                      <p:cBhvr>
                                        <p:cTn id="33" dur="500"/>
                                        <p:tgtEl>
                                          <p:spTgt spid="38917"/>
                                        </p:tgtEl>
                                      </p:cBhvr>
                                    </p:animEffect>
                                    <p:set>
                                      <p:cBhvr>
                                        <p:cTn id="34" dur="1" fill="hold">
                                          <p:stCondLst>
                                            <p:cond delay="499"/>
                                          </p:stCondLst>
                                        </p:cTn>
                                        <p:tgtEl>
                                          <p:spTgt spid="38917"/>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38919"/>
                                        </p:tgtEl>
                                        <p:attrNameLst>
                                          <p:attrName>style.visibility</p:attrName>
                                        </p:attrNameLst>
                                      </p:cBhvr>
                                      <p:to>
                                        <p:strVal val="visible"/>
                                      </p:to>
                                    </p:set>
                                    <p:anim calcmode="lin" valueType="num">
                                      <p:cBhvr>
                                        <p:cTn id="39" dur="1000" fill="hold"/>
                                        <p:tgtEl>
                                          <p:spTgt spid="38919"/>
                                        </p:tgtEl>
                                        <p:attrNameLst>
                                          <p:attrName>ppt_x</p:attrName>
                                        </p:attrNameLst>
                                      </p:cBhvr>
                                      <p:tavLst>
                                        <p:tav tm="0">
                                          <p:val>
                                            <p:strVal val="#ppt_x-.2"/>
                                          </p:val>
                                        </p:tav>
                                        <p:tav tm="100000">
                                          <p:val>
                                            <p:strVal val="#ppt_x"/>
                                          </p:val>
                                        </p:tav>
                                      </p:tavLst>
                                    </p:anim>
                                    <p:anim calcmode="lin" valueType="num">
                                      <p:cBhvr>
                                        <p:cTn id="40" dur="1000" fill="hold"/>
                                        <p:tgtEl>
                                          <p:spTgt spid="38919"/>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89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4" presetClass="path" presetSubtype="0" accel="50000" decel="50000" fill="hold" grpId="1" nodeType="clickEffect">
                                  <p:stCondLst>
                                    <p:cond delay="0"/>
                                  </p:stCondLst>
                                  <p:childTnLst>
                                    <p:animMotion origin="layout" path="M 0 0  L 0 -0.33333  E" pathEditMode="relative" ptsTypes="">
                                      <p:cBhvr>
                                        <p:cTn id="45" dur="2000" fill="hold"/>
                                        <p:tgtEl>
                                          <p:spTgt spid="389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7" grpId="1"/>
      <p:bldP spid="38918" grpId="0"/>
      <p:bldP spid="38918" grpId="1"/>
      <p:bldP spid="38919" grpId="0"/>
      <p:bldP spid="38919" grpId="1"/>
      <p:bldP spid="38920" grpId="0"/>
      <p:bldP spid="3892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838200" y="8148638"/>
            <a:ext cx="2667000" cy="519112"/>
          </a:xfrm>
          <a:prstGeom prst="rect">
            <a:avLst/>
          </a:prstGeom>
          <a:noFill/>
          <a:ln w="9525">
            <a:noFill/>
            <a:miter lim="800000"/>
            <a:headEnd/>
            <a:tailEnd/>
          </a:ln>
        </p:spPr>
        <p:txBody>
          <a:bodyPr>
            <a:spAutoFit/>
          </a:bodyPr>
          <a:lstStyle/>
          <a:p>
            <a:pPr>
              <a:spcBef>
                <a:spcPct val="50000"/>
              </a:spcBef>
            </a:pPr>
            <a:r>
              <a:rPr lang="en-US" sz="2800">
                <a:solidFill>
                  <a:srgbClr val="FF00FF"/>
                </a:solidFill>
              </a:rPr>
              <a:t>Luyện đọc</a:t>
            </a:r>
            <a:r>
              <a:rPr lang="en-US" sz="2800"/>
              <a:t> </a:t>
            </a:r>
          </a:p>
        </p:txBody>
      </p:sp>
      <p:sp>
        <p:nvSpPr>
          <p:cNvPr id="12291" name="Text Box 9"/>
          <p:cNvSpPr txBox="1">
            <a:spLocks noChangeArrowheads="1"/>
          </p:cNvSpPr>
          <p:nvPr/>
        </p:nvSpPr>
        <p:spPr bwMode="auto">
          <a:xfrm>
            <a:off x="5105400" y="1219200"/>
            <a:ext cx="2286000" cy="519113"/>
          </a:xfrm>
          <a:prstGeom prst="rect">
            <a:avLst/>
          </a:prstGeom>
          <a:noFill/>
          <a:ln w="9525">
            <a:noFill/>
            <a:miter lim="800000"/>
            <a:headEnd/>
            <a:tailEnd/>
          </a:ln>
        </p:spPr>
        <p:txBody>
          <a:bodyPr>
            <a:spAutoFit/>
          </a:bodyPr>
          <a:lstStyle/>
          <a:p>
            <a:pPr>
              <a:spcBef>
                <a:spcPct val="50000"/>
              </a:spcBef>
            </a:pPr>
            <a:r>
              <a:rPr lang="en-US" sz="2800">
                <a:solidFill>
                  <a:srgbClr val="FF00FF"/>
                </a:solidFill>
              </a:rPr>
              <a:t>Tìm hiểu bài </a:t>
            </a:r>
          </a:p>
        </p:txBody>
      </p:sp>
      <p:sp>
        <p:nvSpPr>
          <p:cNvPr id="12292" name="Line 10"/>
          <p:cNvSpPr>
            <a:spLocks noChangeShapeType="1"/>
          </p:cNvSpPr>
          <p:nvPr/>
        </p:nvSpPr>
        <p:spPr bwMode="auto">
          <a:xfrm>
            <a:off x="4191000" y="1295400"/>
            <a:ext cx="0" cy="5029200"/>
          </a:xfrm>
          <a:prstGeom prst="line">
            <a:avLst/>
          </a:prstGeom>
          <a:noFill/>
          <a:ln w="28575">
            <a:solidFill>
              <a:schemeClr val="tx1"/>
            </a:solidFill>
            <a:round/>
            <a:headEnd/>
            <a:tailEnd/>
          </a:ln>
        </p:spPr>
        <p:txBody>
          <a:bodyPr/>
          <a:lstStyle/>
          <a:p>
            <a:endParaRPr lang="en-US"/>
          </a:p>
        </p:txBody>
      </p:sp>
      <p:sp>
        <p:nvSpPr>
          <p:cNvPr id="12293" name="Text Box 11"/>
          <p:cNvSpPr txBox="1">
            <a:spLocks noChangeArrowheads="1"/>
          </p:cNvSpPr>
          <p:nvPr/>
        </p:nvSpPr>
        <p:spPr bwMode="auto">
          <a:xfrm>
            <a:off x="609600" y="1219200"/>
            <a:ext cx="2667000" cy="519113"/>
          </a:xfrm>
          <a:prstGeom prst="rect">
            <a:avLst/>
          </a:prstGeom>
          <a:noFill/>
          <a:ln w="9525">
            <a:noFill/>
            <a:miter lim="800000"/>
            <a:headEnd/>
            <a:tailEnd/>
          </a:ln>
        </p:spPr>
        <p:txBody>
          <a:bodyPr>
            <a:spAutoFit/>
          </a:bodyPr>
          <a:lstStyle/>
          <a:p>
            <a:pPr>
              <a:spcBef>
                <a:spcPct val="50000"/>
              </a:spcBef>
            </a:pPr>
            <a:r>
              <a:rPr lang="en-US" sz="2800">
                <a:solidFill>
                  <a:srgbClr val="FF00FF"/>
                </a:solidFill>
              </a:rPr>
              <a:t>Luyện đọc</a:t>
            </a:r>
            <a:r>
              <a:rPr lang="en-US" sz="2800"/>
              <a:t> </a:t>
            </a:r>
          </a:p>
        </p:txBody>
      </p:sp>
      <p:sp>
        <p:nvSpPr>
          <p:cNvPr id="12294" name="Rectangle 12"/>
          <p:cNvSpPr>
            <a:spLocks noChangeArrowheads="1"/>
          </p:cNvSpPr>
          <p:nvPr/>
        </p:nvSpPr>
        <p:spPr bwMode="auto">
          <a:xfrm>
            <a:off x="228600" y="2590800"/>
            <a:ext cx="1927225"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xuộm</a:t>
            </a:r>
          </a:p>
        </p:txBody>
      </p:sp>
      <p:sp>
        <p:nvSpPr>
          <p:cNvPr id="12295" name="Rectangle 13"/>
          <p:cNvSpPr>
            <a:spLocks noChangeArrowheads="1"/>
          </p:cNvSpPr>
          <p:nvPr/>
        </p:nvSpPr>
        <p:spPr bwMode="auto">
          <a:xfrm>
            <a:off x="2209800" y="2590800"/>
            <a:ext cx="1651000"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hoe</a:t>
            </a:r>
          </a:p>
        </p:txBody>
      </p:sp>
      <p:sp>
        <p:nvSpPr>
          <p:cNvPr id="12296" name="Rectangle 14"/>
          <p:cNvSpPr>
            <a:spLocks noChangeArrowheads="1"/>
          </p:cNvSpPr>
          <p:nvPr/>
        </p:nvSpPr>
        <p:spPr bwMode="auto">
          <a:xfrm>
            <a:off x="304800" y="3048000"/>
            <a:ext cx="1828800"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xọng</a:t>
            </a:r>
          </a:p>
        </p:txBody>
      </p:sp>
      <p:sp>
        <p:nvSpPr>
          <p:cNvPr id="12297" name="Text Box 15"/>
          <p:cNvSpPr txBox="1">
            <a:spLocks noChangeArrowheads="1"/>
          </p:cNvSpPr>
          <p:nvPr/>
        </p:nvSpPr>
        <p:spPr bwMode="auto">
          <a:xfrm>
            <a:off x="152400" y="3505200"/>
            <a:ext cx="3902075" cy="2654300"/>
          </a:xfrm>
          <a:prstGeom prst="rect">
            <a:avLst/>
          </a:prstGeom>
          <a:noFill/>
          <a:ln w="9525">
            <a:noFill/>
            <a:miter lim="800000"/>
            <a:headEnd/>
            <a:tailEnd/>
          </a:ln>
        </p:spPr>
        <p:txBody>
          <a:bodyPr>
            <a:spAutoFit/>
          </a:bodyPr>
          <a:lstStyle/>
          <a:p>
            <a:r>
              <a:rPr lang="en-US" sz="2800"/>
              <a:t>Trong vườn, lắc lư những chùm quả xoan </a:t>
            </a:r>
            <a:r>
              <a:rPr lang="en-US" sz="2800">
                <a:solidFill>
                  <a:srgbClr val="FF0000"/>
                </a:solidFill>
              </a:rPr>
              <a:t>vàng lịm</a:t>
            </a:r>
            <a:r>
              <a:rPr lang="en-US" sz="2800"/>
              <a:t> </a:t>
            </a:r>
            <a:r>
              <a:rPr lang="en-US" sz="2800">
                <a:solidFill>
                  <a:srgbClr val="FF0000"/>
                </a:solidFill>
              </a:rPr>
              <a:t>/</a:t>
            </a:r>
            <a:r>
              <a:rPr lang="en-US" sz="2800"/>
              <a:t> không trông thấy cuống, như những chuổi tràng hạt bồ đề treo lơ lửng.</a:t>
            </a:r>
          </a:p>
        </p:txBody>
      </p:sp>
      <p:sp>
        <p:nvSpPr>
          <p:cNvPr id="12298" name="Text Box 16"/>
          <p:cNvSpPr txBox="1">
            <a:spLocks noChangeArrowheads="1"/>
          </p:cNvSpPr>
          <p:nvPr/>
        </p:nvSpPr>
        <p:spPr bwMode="auto">
          <a:xfrm>
            <a:off x="4267200" y="2590800"/>
            <a:ext cx="4625975" cy="1373188"/>
          </a:xfrm>
          <a:prstGeom prst="rect">
            <a:avLst/>
          </a:prstGeom>
          <a:noFill/>
          <a:ln w="9525">
            <a:noFill/>
            <a:miter lim="800000"/>
            <a:headEnd/>
            <a:tailEnd/>
          </a:ln>
        </p:spPr>
        <p:txBody>
          <a:bodyPr>
            <a:spAutoFit/>
          </a:bodyPr>
          <a:lstStyle/>
          <a:p>
            <a:pPr>
              <a:spcBef>
                <a:spcPct val="50000"/>
              </a:spcBef>
            </a:pPr>
            <a:r>
              <a:rPr lang="en-US" sz="2800"/>
              <a:t>- Tất cả đượm một màu vàng trù phú, đầm ấm , lạ lùng.</a:t>
            </a:r>
          </a:p>
        </p:txBody>
      </p:sp>
      <p:sp>
        <p:nvSpPr>
          <p:cNvPr id="12299" name="Text Box 17"/>
          <p:cNvSpPr txBox="1">
            <a:spLocks noChangeArrowheads="1"/>
          </p:cNvSpPr>
          <p:nvPr/>
        </p:nvSpPr>
        <p:spPr bwMode="auto">
          <a:xfrm>
            <a:off x="4953000" y="3962400"/>
            <a:ext cx="2286000" cy="519113"/>
          </a:xfrm>
          <a:prstGeom prst="rect">
            <a:avLst/>
          </a:prstGeom>
          <a:noFill/>
          <a:ln w="9525">
            <a:noFill/>
            <a:miter lim="800000"/>
            <a:headEnd/>
            <a:tailEnd/>
          </a:ln>
        </p:spPr>
        <p:txBody>
          <a:bodyPr>
            <a:spAutoFit/>
          </a:bodyPr>
          <a:lstStyle/>
          <a:p>
            <a:pPr>
              <a:spcBef>
                <a:spcPct val="50000"/>
              </a:spcBef>
            </a:pPr>
            <a:r>
              <a:rPr lang="en-US" sz="2800">
                <a:solidFill>
                  <a:srgbClr val="FF00FF"/>
                </a:solidFill>
              </a:rPr>
              <a:t>Nội dung bài </a:t>
            </a:r>
          </a:p>
        </p:txBody>
      </p:sp>
      <p:sp>
        <p:nvSpPr>
          <p:cNvPr id="25619" name="Text Box 19"/>
          <p:cNvSpPr txBox="1">
            <a:spLocks noChangeArrowheads="1"/>
          </p:cNvSpPr>
          <p:nvPr/>
        </p:nvSpPr>
        <p:spPr bwMode="auto">
          <a:xfrm>
            <a:off x="4343400" y="4572000"/>
            <a:ext cx="4495800" cy="974725"/>
          </a:xfrm>
          <a:prstGeom prst="rect">
            <a:avLst/>
          </a:prstGeom>
          <a:noFill/>
          <a:ln w="28575">
            <a:solidFill>
              <a:srgbClr val="FF0000"/>
            </a:solidFill>
            <a:miter lim="800000"/>
            <a:headEnd/>
            <a:tailEnd/>
          </a:ln>
        </p:spPr>
        <p:txBody>
          <a:bodyPr>
            <a:spAutoFit/>
          </a:bodyPr>
          <a:lstStyle/>
          <a:p>
            <a:pPr>
              <a:spcBef>
                <a:spcPct val="50000"/>
              </a:spcBef>
            </a:pPr>
            <a:r>
              <a:rPr lang="en-US" sz="2800">
                <a:solidFill>
                  <a:srgbClr val="FF0000"/>
                </a:solidFill>
              </a:rPr>
              <a:t>Bức tranh làng quê vào ngày mùa rất đẹp.</a:t>
            </a:r>
            <a:r>
              <a:rPr lang="en-US" sz="280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5619"/>
                                        </p:tgtEl>
                                        <p:attrNameLst>
                                          <p:attrName>style.visibility</p:attrName>
                                        </p:attrNameLst>
                                      </p:cBhvr>
                                      <p:to>
                                        <p:strVal val="visible"/>
                                      </p:to>
                                    </p:set>
                                    <p:anim calcmode="lin" valueType="num">
                                      <p:cBhvr>
                                        <p:cTn id="7" dur="1000" fill="hold"/>
                                        <p:tgtEl>
                                          <p:spTgt spid="25619"/>
                                        </p:tgtEl>
                                        <p:attrNameLst>
                                          <p:attrName>ppt_x</p:attrName>
                                        </p:attrNameLst>
                                      </p:cBhvr>
                                      <p:tavLst>
                                        <p:tav tm="0">
                                          <p:val>
                                            <p:strVal val="#ppt_x-.2"/>
                                          </p:val>
                                        </p:tav>
                                        <p:tav tm="100000">
                                          <p:val>
                                            <p:strVal val="#ppt_x"/>
                                          </p:val>
                                        </p:tav>
                                      </p:tavLst>
                                    </p:anim>
                                    <p:anim calcmode="lin" valueType="num">
                                      <p:cBhvr>
                                        <p:cTn id="8" dur="1000" fill="hold"/>
                                        <p:tgtEl>
                                          <p:spTgt spid="256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1295400" y="0"/>
            <a:ext cx="4648200" cy="461963"/>
          </a:xfrm>
          <a:prstGeom prst="rect">
            <a:avLst/>
          </a:prstGeom>
          <a:noFill/>
          <a:ln w="9525">
            <a:noFill/>
            <a:miter lim="800000"/>
            <a:headEnd/>
            <a:tailEnd/>
          </a:ln>
        </p:spPr>
        <p:txBody>
          <a:bodyPr>
            <a:spAutoFit/>
          </a:bodyPr>
          <a:lstStyle/>
          <a:p>
            <a:pPr>
              <a:spcBef>
                <a:spcPct val="50000"/>
              </a:spcBef>
            </a:pPr>
            <a:r>
              <a:rPr lang="en-US" sz="2400" b="1">
                <a:solidFill>
                  <a:srgbClr val="FF00FF"/>
                </a:solidFill>
              </a:rPr>
              <a:t>Luyện đọc diễn cảm :</a:t>
            </a:r>
            <a:r>
              <a:rPr lang="en-US" sz="2400" b="1"/>
              <a:t> </a:t>
            </a:r>
          </a:p>
        </p:txBody>
      </p:sp>
      <p:sp>
        <p:nvSpPr>
          <p:cNvPr id="13318" name="Text Box 6"/>
          <p:cNvSpPr txBox="1">
            <a:spLocks noChangeArrowheads="1"/>
          </p:cNvSpPr>
          <p:nvPr/>
        </p:nvSpPr>
        <p:spPr bwMode="auto">
          <a:xfrm>
            <a:off x="0" y="838200"/>
            <a:ext cx="9144000" cy="5354638"/>
          </a:xfrm>
          <a:prstGeom prst="rect">
            <a:avLst/>
          </a:prstGeom>
          <a:noFill/>
          <a:ln w="28575">
            <a:solidFill>
              <a:schemeClr val="bg1"/>
            </a:solidFill>
            <a:miter lim="800000"/>
            <a:headEnd/>
            <a:tailEnd/>
          </a:ln>
        </p:spPr>
        <p:txBody>
          <a:bodyPr>
            <a:spAutoFit/>
          </a:bodyPr>
          <a:lstStyle/>
          <a:p>
            <a:pPr>
              <a:spcBef>
                <a:spcPct val="50000"/>
              </a:spcBef>
            </a:pPr>
            <a:r>
              <a:rPr lang="en-US" sz="2400">
                <a:solidFill>
                  <a:srgbClr val="0000FF"/>
                </a:solidFill>
              </a:rPr>
              <a:t>Màu lúa chín dưới đồng vàng xuộm lại. Nắng ngả màu vàng hoe. Trong vườn, lắc lư những chùm quả xoan vàng lịm  không trông thấy cuống, như những chuổi tràng hạt bồ đề treo lơ lửng.Từng chiếc lá mít vàng ối. Tàu đu đủ , chiếc lá sắn héo lại mở năm cánh vàng tươi. Buồng chuối đốm quả chín vàng. Những tàu lá chuối vàng ối xõa xuống như những đuôi áo, vạt áo. Nắng vườn chuối đương có gió lẫn với lá vàng như những vạt áo nắng, đuôi áo nắng, vẫy vẫy.Bụi mía vàng xọng, đốt ngầu phấn trắng. Dưới sân, rơm và thóc vàng giòn. Quanh đó, con gà, con chó cùng vàng mượt. Mái nhà phủ một màu rơm vàng mới.Lác đác cây lụi có mấy chiếc lá đỏ.Qua khe giậu ló ra mấy quả ớt đỏ chói. Tất cả đượm một màu vàng trù phú, đầm ấm lạ lùng. </a:t>
            </a:r>
          </a:p>
          <a:p>
            <a:pPr>
              <a:spcBef>
                <a:spcPct val="50000"/>
              </a:spcBef>
            </a:pPr>
            <a:endParaRPr lang="en-US" sz="3600">
              <a:solidFill>
                <a:srgbClr val="0000FF"/>
              </a:solidFill>
            </a:endParaRPr>
          </a:p>
        </p:txBody>
      </p:sp>
      <p:sp>
        <p:nvSpPr>
          <p:cNvPr id="13319" name="Line 7"/>
          <p:cNvSpPr>
            <a:spLocks noChangeShapeType="1"/>
          </p:cNvSpPr>
          <p:nvPr/>
        </p:nvSpPr>
        <p:spPr bwMode="auto">
          <a:xfrm>
            <a:off x="3581400" y="1219200"/>
            <a:ext cx="1676400" cy="0"/>
          </a:xfrm>
          <a:prstGeom prst="line">
            <a:avLst/>
          </a:prstGeom>
          <a:noFill/>
          <a:ln w="28575">
            <a:solidFill>
              <a:srgbClr val="FF0000"/>
            </a:solidFill>
            <a:round/>
            <a:headEnd/>
            <a:tailEnd/>
          </a:ln>
        </p:spPr>
        <p:txBody>
          <a:bodyPr/>
          <a:lstStyle/>
          <a:p>
            <a:endParaRPr lang="en-US"/>
          </a:p>
        </p:txBody>
      </p:sp>
      <p:sp>
        <p:nvSpPr>
          <p:cNvPr id="13320" name="Line 8"/>
          <p:cNvSpPr>
            <a:spLocks noChangeShapeType="1"/>
          </p:cNvSpPr>
          <p:nvPr/>
        </p:nvSpPr>
        <p:spPr bwMode="auto">
          <a:xfrm>
            <a:off x="7162800" y="1219200"/>
            <a:ext cx="1524000" cy="0"/>
          </a:xfrm>
          <a:prstGeom prst="line">
            <a:avLst/>
          </a:prstGeom>
          <a:noFill/>
          <a:ln w="28575">
            <a:solidFill>
              <a:srgbClr val="FF0000"/>
            </a:solidFill>
            <a:round/>
            <a:headEnd/>
            <a:tailEnd/>
          </a:ln>
        </p:spPr>
        <p:txBody>
          <a:bodyPr/>
          <a:lstStyle/>
          <a:p>
            <a:endParaRPr lang="en-US"/>
          </a:p>
        </p:txBody>
      </p:sp>
      <p:sp>
        <p:nvSpPr>
          <p:cNvPr id="13321" name="Line 9"/>
          <p:cNvSpPr>
            <a:spLocks noChangeShapeType="1"/>
          </p:cNvSpPr>
          <p:nvPr/>
        </p:nvSpPr>
        <p:spPr bwMode="auto">
          <a:xfrm>
            <a:off x="1447800" y="2286000"/>
            <a:ext cx="1295400" cy="0"/>
          </a:xfrm>
          <a:prstGeom prst="line">
            <a:avLst/>
          </a:prstGeom>
          <a:noFill/>
          <a:ln w="28575">
            <a:solidFill>
              <a:srgbClr val="FF0000"/>
            </a:solidFill>
            <a:round/>
            <a:headEnd/>
            <a:tailEnd/>
          </a:ln>
        </p:spPr>
        <p:txBody>
          <a:bodyPr/>
          <a:lstStyle/>
          <a:p>
            <a:endParaRPr lang="en-US"/>
          </a:p>
        </p:txBody>
      </p:sp>
      <p:sp>
        <p:nvSpPr>
          <p:cNvPr id="13322" name="Line 10"/>
          <p:cNvSpPr>
            <a:spLocks noChangeShapeType="1"/>
          </p:cNvSpPr>
          <p:nvPr/>
        </p:nvSpPr>
        <p:spPr bwMode="auto">
          <a:xfrm>
            <a:off x="5562600" y="1600200"/>
            <a:ext cx="1371600" cy="0"/>
          </a:xfrm>
          <a:prstGeom prst="line">
            <a:avLst/>
          </a:prstGeom>
          <a:noFill/>
          <a:ln w="28575">
            <a:solidFill>
              <a:srgbClr val="FF0000"/>
            </a:solidFill>
            <a:round/>
            <a:headEnd/>
            <a:tailEnd/>
          </a:ln>
        </p:spPr>
        <p:txBody>
          <a:bodyPr/>
          <a:lstStyle/>
          <a:p>
            <a:endParaRPr lang="en-US"/>
          </a:p>
        </p:txBody>
      </p:sp>
      <p:sp>
        <p:nvSpPr>
          <p:cNvPr id="13323" name="Line 11"/>
          <p:cNvSpPr>
            <a:spLocks noChangeShapeType="1"/>
          </p:cNvSpPr>
          <p:nvPr/>
        </p:nvSpPr>
        <p:spPr bwMode="auto">
          <a:xfrm>
            <a:off x="152400" y="2743200"/>
            <a:ext cx="1447800" cy="0"/>
          </a:xfrm>
          <a:prstGeom prst="line">
            <a:avLst/>
          </a:prstGeom>
          <a:noFill/>
          <a:ln w="28575">
            <a:solidFill>
              <a:srgbClr val="FF0000"/>
            </a:solidFill>
            <a:round/>
            <a:headEnd/>
            <a:tailEnd/>
          </a:ln>
        </p:spPr>
        <p:txBody>
          <a:bodyPr/>
          <a:lstStyle/>
          <a:p>
            <a:endParaRPr lang="en-US"/>
          </a:p>
        </p:txBody>
      </p:sp>
      <p:sp>
        <p:nvSpPr>
          <p:cNvPr id="13324" name="Line 12"/>
          <p:cNvSpPr>
            <a:spLocks noChangeShapeType="1"/>
          </p:cNvSpPr>
          <p:nvPr/>
        </p:nvSpPr>
        <p:spPr bwMode="auto">
          <a:xfrm>
            <a:off x="304800" y="3124200"/>
            <a:ext cx="1447800" cy="0"/>
          </a:xfrm>
          <a:prstGeom prst="line">
            <a:avLst/>
          </a:prstGeom>
          <a:noFill/>
          <a:ln w="28575">
            <a:solidFill>
              <a:srgbClr val="FF0000"/>
            </a:solidFill>
            <a:round/>
            <a:headEnd/>
            <a:tailEnd/>
          </a:ln>
        </p:spPr>
        <p:txBody>
          <a:bodyPr/>
          <a:lstStyle/>
          <a:p>
            <a:endParaRPr lang="en-US"/>
          </a:p>
        </p:txBody>
      </p:sp>
      <p:sp>
        <p:nvSpPr>
          <p:cNvPr id="13325" name="Line 13"/>
          <p:cNvSpPr>
            <a:spLocks noChangeShapeType="1"/>
          </p:cNvSpPr>
          <p:nvPr/>
        </p:nvSpPr>
        <p:spPr bwMode="auto">
          <a:xfrm>
            <a:off x="3276600" y="3810000"/>
            <a:ext cx="1447800" cy="0"/>
          </a:xfrm>
          <a:prstGeom prst="line">
            <a:avLst/>
          </a:prstGeom>
          <a:noFill/>
          <a:ln w="28575">
            <a:solidFill>
              <a:srgbClr val="FF0000"/>
            </a:solidFill>
            <a:round/>
            <a:headEnd/>
            <a:tailEnd/>
          </a:ln>
        </p:spPr>
        <p:txBody>
          <a:bodyPr/>
          <a:lstStyle/>
          <a:p>
            <a:endParaRPr lang="en-US"/>
          </a:p>
        </p:txBody>
      </p:sp>
      <p:sp>
        <p:nvSpPr>
          <p:cNvPr id="13326" name="Line 14"/>
          <p:cNvSpPr>
            <a:spLocks noChangeShapeType="1"/>
          </p:cNvSpPr>
          <p:nvPr/>
        </p:nvSpPr>
        <p:spPr bwMode="auto">
          <a:xfrm>
            <a:off x="1752600" y="4191000"/>
            <a:ext cx="1447800" cy="0"/>
          </a:xfrm>
          <a:prstGeom prst="line">
            <a:avLst/>
          </a:prstGeom>
          <a:noFill/>
          <a:ln w="28575">
            <a:solidFill>
              <a:srgbClr val="FF0000"/>
            </a:solidFill>
            <a:round/>
            <a:headEnd/>
            <a:tailEnd/>
          </a:ln>
        </p:spPr>
        <p:txBody>
          <a:bodyPr/>
          <a:lstStyle/>
          <a:p>
            <a:endParaRPr lang="en-US"/>
          </a:p>
        </p:txBody>
      </p:sp>
      <p:sp>
        <p:nvSpPr>
          <p:cNvPr id="13327" name="Line 15"/>
          <p:cNvSpPr>
            <a:spLocks noChangeShapeType="1"/>
          </p:cNvSpPr>
          <p:nvPr/>
        </p:nvSpPr>
        <p:spPr bwMode="auto">
          <a:xfrm>
            <a:off x="7010400" y="4191000"/>
            <a:ext cx="1676400" cy="0"/>
          </a:xfrm>
          <a:prstGeom prst="line">
            <a:avLst/>
          </a:prstGeom>
          <a:noFill/>
          <a:ln w="28575">
            <a:solidFill>
              <a:srgbClr val="FF0000"/>
            </a:solidFill>
            <a:round/>
            <a:headEnd/>
            <a:tailEnd/>
          </a:ln>
        </p:spPr>
        <p:txBody>
          <a:bodyPr/>
          <a:lstStyle/>
          <a:p>
            <a:endParaRPr lang="en-US"/>
          </a:p>
        </p:txBody>
      </p:sp>
      <p:sp>
        <p:nvSpPr>
          <p:cNvPr id="13328" name="Line 16"/>
          <p:cNvSpPr>
            <a:spLocks noChangeShapeType="1"/>
          </p:cNvSpPr>
          <p:nvPr/>
        </p:nvSpPr>
        <p:spPr bwMode="auto">
          <a:xfrm>
            <a:off x="3352800" y="3429000"/>
            <a:ext cx="5029200" cy="46038"/>
          </a:xfrm>
          <a:prstGeom prst="line">
            <a:avLst/>
          </a:prstGeom>
          <a:noFill/>
          <a:ln w="28575">
            <a:solidFill>
              <a:srgbClr val="FF0000"/>
            </a:solidFill>
            <a:round/>
            <a:headEnd/>
            <a:tailEnd/>
          </a:ln>
        </p:spPr>
        <p:txBody>
          <a:bodyPr/>
          <a:lstStyle/>
          <a:p>
            <a:endParaRPr lang="en-US"/>
          </a:p>
        </p:txBody>
      </p:sp>
      <p:sp>
        <p:nvSpPr>
          <p:cNvPr id="13329" name="Line 17"/>
          <p:cNvSpPr>
            <a:spLocks noChangeShapeType="1"/>
          </p:cNvSpPr>
          <p:nvPr/>
        </p:nvSpPr>
        <p:spPr bwMode="auto">
          <a:xfrm>
            <a:off x="1676400" y="5257800"/>
            <a:ext cx="2743200" cy="0"/>
          </a:xfrm>
          <a:prstGeom prst="line">
            <a:avLst/>
          </a:prstGeom>
          <a:noFill/>
          <a:ln w="28575">
            <a:solidFill>
              <a:srgbClr val="FF0000"/>
            </a:solidFill>
            <a:round/>
            <a:headEnd/>
            <a:tailEnd/>
          </a:ln>
        </p:spPr>
        <p:txBody>
          <a:bodyPr/>
          <a:lstStyle/>
          <a:p>
            <a:endParaRPr lang="en-US"/>
          </a:p>
        </p:txBody>
      </p:sp>
      <p:sp>
        <p:nvSpPr>
          <p:cNvPr id="13330" name="Line 18"/>
          <p:cNvSpPr>
            <a:spLocks noChangeShapeType="1"/>
          </p:cNvSpPr>
          <p:nvPr/>
        </p:nvSpPr>
        <p:spPr bwMode="auto">
          <a:xfrm flipH="1">
            <a:off x="6934200" y="1295400"/>
            <a:ext cx="228600" cy="457200"/>
          </a:xfrm>
          <a:prstGeom prst="line">
            <a:avLst/>
          </a:prstGeom>
          <a:noFill/>
          <a:ln w="28575">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1000"/>
                                        <p:tgtEl>
                                          <p:spTgt spid="13317"/>
                                        </p:tgtEl>
                                      </p:cBhvr>
                                    </p:animEffect>
                                    <p:anim calcmode="lin" valueType="num">
                                      <p:cBhvr>
                                        <p:cTn id="8" dur="1000" fill="hold"/>
                                        <p:tgtEl>
                                          <p:spTgt spid="13317"/>
                                        </p:tgtEl>
                                        <p:attrNameLst>
                                          <p:attrName>ppt_x</p:attrName>
                                        </p:attrNameLst>
                                      </p:cBhvr>
                                      <p:tavLst>
                                        <p:tav tm="0">
                                          <p:val>
                                            <p:strVal val="#ppt_x"/>
                                          </p:val>
                                        </p:tav>
                                        <p:tav tm="100000">
                                          <p:val>
                                            <p:strVal val="#ppt_x"/>
                                          </p:val>
                                        </p:tav>
                                      </p:tavLst>
                                    </p:anim>
                                    <p:anim calcmode="lin" valueType="num">
                                      <p:cBhvr>
                                        <p:cTn id="9" dur="1000" fill="hold"/>
                                        <p:tgtEl>
                                          <p:spTgt spid="1331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3318">
                                            <p:txEl>
                                              <p:pRg st="0" end="0"/>
                                            </p:txEl>
                                          </p:spTgt>
                                        </p:tgtEl>
                                        <p:attrNameLst>
                                          <p:attrName>style.visibility</p:attrName>
                                        </p:attrNameLst>
                                      </p:cBhvr>
                                      <p:to>
                                        <p:strVal val="visible"/>
                                      </p:to>
                                    </p:set>
                                    <p:animEffect transition="in" filter="checkerboard(across)">
                                      <p:cBhvr>
                                        <p:cTn id="14" dur="500"/>
                                        <p:tgtEl>
                                          <p:spTgt spid="1331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1000" fill="hold"/>
                                        <p:tgtEl>
                                          <p:spTgt spid="13319"/>
                                        </p:tgtEl>
                                        <p:attrNameLst>
                                          <p:attrName>ppt_x</p:attrName>
                                        </p:attrNameLst>
                                      </p:cBhvr>
                                      <p:tavLst>
                                        <p:tav tm="0">
                                          <p:val>
                                            <p:strVal val="#ppt_x-.2"/>
                                          </p:val>
                                        </p:tav>
                                        <p:tav tm="100000">
                                          <p:val>
                                            <p:strVal val="#ppt_x"/>
                                          </p:val>
                                        </p:tav>
                                      </p:tavLst>
                                    </p:anim>
                                    <p:anim calcmode="lin" valueType="num">
                                      <p:cBhvr>
                                        <p:cTn id="20" dur="1000" fill="hold"/>
                                        <p:tgtEl>
                                          <p:spTgt spid="133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3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3320"/>
                                        </p:tgtEl>
                                        <p:attrNameLst>
                                          <p:attrName>style.visibility</p:attrName>
                                        </p:attrNameLst>
                                      </p:cBhvr>
                                      <p:to>
                                        <p:strVal val="visible"/>
                                      </p:to>
                                    </p:set>
                                    <p:anim calcmode="lin" valueType="num">
                                      <p:cBhvr>
                                        <p:cTn id="26" dur="1000" fill="hold"/>
                                        <p:tgtEl>
                                          <p:spTgt spid="13320"/>
                                        </p:tgtEl>
                                        <p:attrNameLst>
                                          <p:attrName>ppt_x</p:attrName>
                                        </p:attrNameLst>
                                      </p:cBhvr>
                                      <p:tavLst>
                                        <p:tav tm="0">
                                          <p:val>
                                            <p:strVal val="#ppt_x-.2"/>
                                          </p:val>
                                        </p:tav>
                                        <p:tav tm="100000">
                                          <p:val>
                                            <p:strVal val="#ppt_x"/>
                                          </p:val>
                                        </p:tav>
                                      </p:tavLst>
                                    </p:anim>
                                    <p:anim calcmode="lin" valueType="num">
                                      <p:cBhvr>
                                        <p:cTn id="27" dur="1000" fill="hold"/>
                                        <p:tgtEl>
                                          <p:spTgt spid="1332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3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3322"/>
                                        </p:tgtEl>
                                        <p:attrNameLst>
                                          <p:attrName>style.visibility</p:attrName>
                                        </p:attrNameLst>
                                      </p:cBhvr>
                                      <p:to>
                                        <p:strVal val="visible"/>
                                      </p:to>
                                    </p:set>
                                    <p:anim calcmode="lin" valueType="num">
                                      <p:cBhvr>
                                        <p:cTn id="33" dur="1000" fill="hold"/>
                                        <p:tgtEl>
                                          <p:spTgt spid="13322"/>
                                        </p:tgtEl>
                                        <p:attrNameLst>
                                          <p:attrName>ppt_x</p:attrName>
                                        </p:attrNameLst>
                                      </p:cBhvr>
                                      <p:tavLst>
                                        <p:tav tm="0">
                                          <p:val>
                                            <p:strVal val="#ppt_x-.2"/>
                                          </p:val>
                                        </p:tav>
                                        <p:tav tm="100000">
                                          <p:val>
                                            <p:strVal val="#ppt_x"/>
                                          </p:val>
                                        </p:tav>
                                      </p:tavLst>
                                    </p:anim>
                                    <p:anim calcmode="lin" valueType="num">
                                      <p:cBhvr>
                                        <p:cTn id="34" dur="1000" fill="hold"/>
                                        <p:tgtEl>
                                          <p:spTgt spid="1332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332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3321"/>
                                        </p:tgtEl>
                                        <p:attrNameLst>
                                          <p:attrName>style.visibility</p:attrName>
                                        </p:attrNameLst>
                                      </p:cBhvr>
                                      <p:to>
                                        <p:strVal val="visible"/>
                                      </p:to>
                                    </p:set>
                                    <p:anim calcmode="lin" valueType="num">
                                      <p:cBhvr>
                                        <p:cTn id="40" dur="1000" fill="hold"/>
                                        <p:tgtEl>
                                          <p:spTgt spid="13321"/>
                                        </p:tgtEl>
                                        <p:attrNameLst>
                                          <p:attrName>ppt_x</p:attrName>
                                        </p:attrNameLst>
                                      </p:cBhvr>
                                      <p:tavLst>
                                        <p:tav tm="0">
                                          <p:val>
                                            <p:strVal val="#ppt_x-.2"/>
                                          </p:val>
                                        </p:tav>
                                        <p:tav tm="100000">
                                          <p:val>
                                            <p:strVal val="#ppt_x"/>
                                          </p:val>
                                        </p:tav>
                                      </p:tavLst>
                                    </p:anim>
                                    <p:anim calcmode="lin" valueType="num">
                                      <p:cBhvr>
                                        <p:cTn id="41" dur="1000" fill="hold"/>
                                        <p:tgtEl>
                                          <p:spTgt spid="13321"/>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33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3323"/>
                                        </p:tgtEl>
                                        <p:attrNameLst>
                                          <p:attrName>style.visibility</p:attrName>
                                        </p:attrNameLst>
                                      </p:cBhvr>
                                      <p:to>
                                        <p:strVal val="visible"/>
                                      </p:to>
                                    </p:set>
                                    <p:anim calcmode="lin" valueType="num">
                                      <p:cBhvr>
                                        <p:cTn id="47" dur="1000" fill="hold"/>
                                        <p:tgtEl>
                                          <p:spTgt spid="13323"/>
                                        </p:tgtEl>
                                        <p:attrNameLst>
                                          <p:attrName>ppt_x</p:attrName>
                                        </p:attrNameLst>
                                      </p:cBhvr>
                                      <p:tavLst>
                                        <p:tav tm="0">
                                          <p:val>
                                            <p:strVal val="#ppt_x-.2"/>
                                          </p:val>
                                        </p:tav>
                                        <p:tav tm="100000">
                                          <p:val>
                                            <p:strVal val="#ppt_x"/>
                                          </p:val>
                                        </p:tav>
                                      </p:tavLst>
                                    </p:anim>
                                    <p:anim calcmode="lin" valueType="num">
                                      <p:cBhvr>
                                        <p:cTn id="48" dur="1000" fill="hold"/>
                                        <p:tgtEl>
                                          <p:spTgt spid="13323"/>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332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3324"/>
                                        </p:tgtEl>
                                        <p:attrNameLst>
                                          <p:attrName>style.visibility</p:attrName>
                                        </p:attrNameLst>
                                      </p:cBhvr>
                                      <p:to>
                                        <p:strVal val="visible"/>
                                      </p:to>
                                    </p:set>
                                    <p:anim calcmode="lin" valueType="num">
                                      <p:cBhvr>
                                        <p:cTn id="54" dur="1000" fill="hold"/>
                                        <p:tgtEl>
                                          <p:spTgt spid="13324"/>
                                        </p:tgtEl>
                                        <p:attrNameLst>
                                          <p:attrName>ppt_x</p:attrName>
                                        </p:attrNameLst>
                                      </p:cBhvr>
                                      <p:tavLst>
                                        <p:tav tm="0">
                                          <p:val>
                                            <p:strVal val="#ppt_x-.2"/>
                                          </p:val>
                                        </p:tav>
                                        <p:tav tm="100000">
                                          <p:val>
                                            <p:strVal val="#ppt_x"/>
                                          </p:val>
                                        </p:tav>
                                      </p:tavLst>
                                    </p:anim>
                                    <p:anim calcmode="lin" valueType="num">
                                      <p:cBhvr>
                                        <p:cTn id="55" dur="1000" fill="hold"/>
                                        <p:tgtEl>
                                          <p:spTgt spid="13324"/>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332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3325"/>
                                        </p:tgtEl>
                                        <p:attrNameLst>
                                          <p:attrName>style.visibility</p:attrName>
                                        </p:attrNameLst>
                                      </p:cBhvr>
                                      <p:to>
                                        <p:strVal val="visible"/>
                                      </p:to>
                                    </p:set>
                                    <p:anim calcmode="lin" valueType="num">
                                      <p:cBhvr>
                                        <p:cTn id="61" dur="1000" fill="hold"/>
                                        <p:tgtEl>
                                          <p:spTgt spid="13325"/>
                                        </p:tgtEl>
                                        <p:attrNameLst>
                                          <p:attrName>ppt_x</p:attrName>
                                        </p:attrNameLst>
                                      </p:cBhvr>
                                      <p:tavLst>
                                        <p:tav tm="0">
                                          <p:val>
                                            <p:strVal val="#ppt_x-.2"/>
                                          </p:val>
                                        </p:tav>
                                        <p:tav tm="100000">
                                          <p:val>
                                            <p:strVal val="#ppt_x"/>
                                          </p:val>
                                        </p:tav>
                                      </p:tavLst>
                                    </p:anim>
                                    <p:anim calcmode="lin" valueType="num">
                                      <p:cBhvr>
                                        <p:cTn id="62" dur="1000" fill="hold"/>
                                        <p:tgtEl>
                                          <p:spTgt spid="1332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332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13326"/>
                                        </p:tgtEl>
                                        <p:attrNameLst>
                                          <p:attrName>style.visibility</p:attrName>
                                        </p:attrNameLst>
                                      </p:cBhvr>
                                      <p:to>
                                        <p:strVal val="visible"/>
                                      </p:to>
                                    </p:set>
                                    <p:anim calcmode="lin" valueType="num">
                                      <p:cBhvr>
                                        <p:cTn id="68" dur="1000" fill="hold"/>
                                        <p:tgtEl>
                                          <p:spTgt spid="13326"/>
                                        </p:tgtEl>
                                        <p:attrNameLst>
                                          <p:attrName>ppt_x</p:attrName>
                                        </p:attrNameLst>
                                      </p:cBhvr>
                                      <p:tavLst>
                                        <p:tav tm="0">
                                          <p:val>
                                            <p:strVal val="#ppt_x-.2"/>
                                          </p:val>
                                        </p:tav>
                                        <p:tav tm="100000">
                                          <p:val>
                                            <p:strVal val="#ppt_x"/>
                                          </p:val>
                                        </p:tav>
                                      </p:tavLst>
                                    </p:anim>
                                    <p:anim calcmode="lin" valueType="num">
                                      <p:cBhvr>
                                        <p:cTn id="69" dur="1000" fill="hold"/>
                                        <p:tgtEl>
                                          <p:spTgt spid="13326"/>
                                        </p:tgtEl>
                                        <p:attrNameLst>
                                          <p:attrName>ppt_y</p:attrName>
                                        </p:attrNameLst>
                                      </p:cBhvr>
                                      <p:tavLst>
                                        <p:tav tm="0">
                                          <p:val>
                                            <p:strVal val="#ppt_y"/>
                                          </p:val>
                                        </p:tav>
                                        <p:tav tm="100000">
                                          <p:val>
                                            <p:strVal val="#ppt_y"/>
                                          </p:val>
                                        </p:tav>
                                      </p:tavLst>
                                    </p:anim>
                                    <p:animEffect transition="in" filter="wipe(right)" prLst="gradientSize: 0.1">
                                      <p:cBhvr>
                                        <p:cTn id="70" dur="1000"/>
                                        <p:tgtEl>
                                          <p:spTgt spid="1332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13327"/>
                                        </p:tgtEl>
                                        <p:attrNameLst>
                                          <p:attrName>style.visibility</p:attrName>
                                        </p:attrNameLst>
                                      </p:cBhvr>
                                      <p:to>
                                        <p:strVal val="visible"/>
                                      </p:to>
                                    </p:set>
                                    <p:anim calcmode="lin" valueType="num">
                                      <p:cBhvr>
                                        <p:cTn id="75" dur="1000" fill="hold"/>
                                        <p:tgtEl>
                                          <p:spTgt spid="13327"/>
                                        </p:tgtEl>
                                        <p:attrNameLst>
                                          <p:attrName>ppt_x</p:attrName>
                                        </p:attrNameLst>
                                      </p:cBhvr>
                                      <p:tavLst>
                                        <p:tav tm="0">
                                          <p:val>
                                            <p:strVal val="#ppt_x-.2"/>
                                          </p:val>
                                        </p:tav>
                                        <p:tav tm="100000">
                                          <p:val>
                                            <p:strVal val="#ppt_x"/>
                                          </p:val>
                                        </p:tav>
                                      </p:tavLst>
                                    </p:anim>
                                    <p:anim calcmode="lin" valueType="num">
                                      <p:cBhvr>
                                        <p:cTn id="76" dur="1000" fill="hold"/>
                                        <p:tgtEl>
                                          <p:spTgt spid="13327"/>
                                        </p:tgtEl>
                                        <p:attrNameLst>
                                          <p:attrName>ppt_y</p:attrName>
                                        </p:attrNameLst>
                                      </p:cBhvr>
                                      <p:tavLst>
                                        <p:tav tm="0">
                                          <p:val>
                                            <p:strVal val="#ppt_y"/>
                                          </p:val>
                                        </p:tav>
                                        <p:tav tm="100000">
                                          <p:val>
                                            <p:strVal val="#ppt_y"/>
                                          </p:val>
                                        </p:tav>
                                      </p:tavLst>
                                    </p:anim>
                                    <p:animEffect transition="in" filter="wipe(right)" prLst="gradientSize: 0.1">
                                      <p:cBhvr>
                                        <p:cTn id="77" dur="1000"/>
                                        <p:tgtEl>
                                          <p:spTgt spid="133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9" presetClass="entr" presetSubtype="0" fill="hold" grpId="0" nodeType="clickEffect">
                                  <p:stCondLst>
                                    <p:cond delay="0"/>
                                  </p:stCondLst>
                                  <p:childTnLst>
                                    <p:set>
                                      <p:cBhvr>
                                        <p:cTn id="81" dur="1" fill="hold">
                                          <p:stCondLst>
                                            <p:cond delay="0"/>
                                          </p:stCondLst>
                                        </p:cTn>
                                        <p:tgtEl>
                                          <p:spTgt spid="13328"/>
                                        </p:tgtEl>
                                        <p:attrNameLst>
                                          <p:attrName>style.visibility</p:attrName>
                                        </p:attrNameLst>
                                      </p:cBhvr>
                                      <p:to>
                                        <p:strVal val="visible"/>
                                      </p:to>
                                    </p:set>
                                    <p:anim calcmode="lin" valueType="num">
                                      <p:cBhvr>
                                        <p:cTn id="82" dur="1000" fill="hold"/>
                                        <p:tgtEl>
                                          <p:spTgt spid="13328"/>
                                        </p:tgtEl>
                                        <p:attrNameLst>
                                          <p:attrName>ppt_x</p:attrName>
                                        </p:attrNameLst>
                                      </p:cBhvr>
                                      <p:tavLst>
                                        <p:tav tm="0">
                                          <p:val>
                                            <p:strVal val="#ppt_x-.2"/>
                                          </p:val>
                                        </p:tav>
                                        <p:tav tm="100000">
                                          <p:val>
                                            <p:strVal val="#ppt_x"/>
                                          </p:val>
                                        </p:tav>
                                      </p:tavLst>
                                    </p:anim>
                                    <p:anim calcmode="lin" valueType="num">
                                      <p:cBhvr>
                                        <p:cTn id="83" dur="1000" fill="hold"/>
                                        <p:tgtEl>
                                          <p:spTgt spid="13328"/>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332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9" presetClass="entr" presetSubtype="0" fill="hold" grpId="0" nodeType="clickEffect">
                                  <p:stCondLst>
                                    <p:cond delay="0"/>
                                  </p:stCondLst>
                                  <p:childTnLst>
                                    <p:set>
                                      <p:cBhvr>
                                        <p:cTn id="88" dur="1" fill="hold">
                                          <p:stCondLst>
                                            <p:cond delay="0"/>
                                          </p:stCondLst>
                                        </p:cTn>
                                        <p:tgtEl>
                                          <p:spTgt spid="13329"/>
                                        </p:tgtEl>
                                        <p:attrNameLst>
                                          <p:attrName>style.visibility</p:attrName>
                                        </p:attrNameLst>
                                      </p:cBhvr>
                                      <p:to>
                                        <p:strVal val="visible"/>
                                      </p:to>
                                    </p:set>
                                    <p:anim calcmode="lin" valueType="num">
                                      <p:cBhvr>
                                        <p:cTn id="89" dur="1000" fill="hold"/>
                                        <p:tgtEl>
                                          <p:spTgt spid="13329"/>
                                        </p:tgtEl>
                                        <p:attrNameLst>
                                          <p:attrName>ppt_x</p:attrName>
                                        </p:attrNameLst>
                                      </p:cBhvr>
                                      <p:tavLst>
                                        <p:tav tm="0">
                                          <p:val>
                                            <p:strVal val="#ppt_x-.2"/>
                                          </p:val>
                                        </p:tav>
                                        <p:tav tm="100000">
                                          <p:val>
                                            <p:strVal val="#ppt_x"/>
                                          </p:val>
                                        </p:tav>
                                      </p:tavLst>
                                    </p:anim>
                                    <p:anim calcmode="lin" valueType="num">
                                      <p:cBhvr>
                                        <p:cTn id="90" dur="1000" fill="hold"/>
                                        <p:tgtEl>
                                          <p:spTgt spid="13329"/>
                                        </p:tgtEl>
                                        <p:attrNameLst>
                                          <p:attrName>ppt_y</p:attrName>
                                        </p:attrNameLst>
                                      </p:cBhvr>
                                      <p:tavLst>
                                        <p:tav tm="0">
                                          <p:val>
                                            <p:strVal val="#ppt_y"/>
                                          </p:val>
                                        </p:tav>
                                        <p:tav tm="100000">
                                          <p:val>
                                            <p:strVal val="#ppt_y"/>
                                          </p:val>
                                        </p:tav>
                                      </p:tavLst>
                                    </p:anim>
                                    <p:animEffect transition="in" filter="wipe(right)" prLst="gradientSize: 0.1">
                                      <p:cBhvr>
                                        <p:cTn id="91" dur="1000"/>
                                        <p:tgtEl>
                                          <p:spTgt spid="13329"/>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6" presetClass="entr" presetSubtype="26" fill="hold" grpId="0" nodeType="clickEffect">
                                  <p:stCondLst>
                                    <p:cond delay="0"/>
                                  </p:stCondLst>
                                  <p:childTnLst>
                                    <p:set>
                                      <p:cBhvr>
                                        <p:cTn id="95" dur="1" fill="hold">
                                          <p:stCondLst>
                                            <p:cond delay="0"/>
                                          </p:stCondLst>
                                        </p:cTn>
                                        <p:tgtEl>
                                          <p:spTgt spid="13330"/>
                                        </p:tgtEl>
                                        <p:attrNameLst>
                                          <p:attrName>style.visibility</p:attrName>
                                        </p:attrNameLst>
                                      </p:cBhvr>
                                      <p:to>
                                        <p:strVal val="visible"/>
                                      </p:to>
                                    </p:set>
                                    <p:animEffect transition="in" filter="barn(inHorizontal)">
                                      <p:cBhvr>
                                        <p:cTn id="96" dur="500"/>
                                        <p:tgtEl>
                                          <p:spTgt spid="13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6"/>
          <p:cNvSpPr txBox="1">
            <a:spLocks noChangeArrowheads="1"/>
          </p:cNvSpPr>
          <p:nvPr/>
        </p:nvSpPr>
        <p:spPr bwMode="auto">
          <a:xfrm>
            <a:off x="2971800" y="1066800"/>
            <a:ext cx="4572000" cy="579438"/>
          </a:xfrm>
          <a:prstGeom prst="rect">
            <a:avLst/>
          </a:prstGeom>
          <a:noFill/>
          <a:ln w="9525">
            <a:noFill/>
            <a:miter lim="800000"/>
            <a:headEnd/>
            <a:tailEnd/>
          </a:ln>
        </p:spPr>
        <p:txBody>
          <a:bodyPr>
            <a:spAutoFit/>
          </a:bodyPr>
          <a:lstStyle/>
          <a:p>
            <a:pPr>
              <a:spcBef>
                <a:spcPct val="50000"/>
              </a:spcBef>
            </a:pPr>
            <a:r>
              <a:rPr lang="en-US" sz="3200" b="1">
                <a:solidFill>
                  <a:srgbClr val="0000FF"/>
                </a:solidFill>
              </a:rPr>
              <a:t>Trò chơi : Ghép từ</a:t>
            </a:r>
          </a:p>
        </p:txBody>
      </p:sp>
      <p:sp>
        <p:nvSpPr>
          <p:cNvPr id="14441" name="Rectangle 105"/>
          <p:cNvSpPr>
            <a:spLocks noChangeArrowheads="1"/>
          </p:cNvSpPr>
          <p:nvPr/>
        </p:nvSpPr>
        <p:spPr bwMode="auto">
          <a:xfrm>
            <a:off x="914400" y="3505200"/>
            <a:ext cx="3092450" cy="519113"/>
          </a:xfrm>
          <a:prstGeom prst="rect">
            <a:avLst/>
          </a:prstGeom>
          <a:noFill/>
          <a:ln w="9525">
            <a:noFill/>
            <a:miter lim="800000"/>
            <a:headEnd/>
            <a:tailEnd/>
          </a:ln>
        </p:spPr>
        <p:txBody>
          <a:bodyPr wrap="none">
            <a:spAutoFit/>
          </a:bodyPr>
          <a:lstStyle/>
          <a:p>
            <a:pPr>
              <a:spcBef>
                <a:spcPct val="20000"/>
              </a:spcBef>
            </a:pPr>
            <a:r>
              <a:rPr lang="en-US" sz="2800" b="1"/>
              <a:t>Lúa – vàng xuộm</a:t>
            </a:r>
          </a:p>
        </p:txBody>
      </p:sp>
      <p:sp>
        <p:nvSpPr>
          <p:cNvPr id="14443" name="Rectangle 107"/>
          <p:cNvSpPr>
            <a:spLocks noChangeArrowheads="1"/>
          </p:cNvSpPr>
          <p:nvPr/>
        </p:nvSpPr>
        <p:spPr bwMode="auto">
          <a:xfrm>
            <a:off x="5257800" y="3048000"/>
            <a:ext cx="2892425" cy="519113"/>
          </a:xfrm>
          <a:prstGeom prst="rect">
            <a:avLst/>
          </a:prstGeom>
          <a:noFill/>
          <a:ln w="9525">
            <a:noFill/>
            <a:miter lim="800000"/>
            <a:headEnd/>
            <a:tailEnd/>
          </a:ln>
        </p:spPr>
        <p:txBody>
          <a:bodyPr wrap="none">
            <a:spAutoFit/>
          </a:bodyPr>
          <a:lstStyle/>
          <a:p>
            <a:pPr>
              <a:spcBef>
                <a:spcPct val="20000"/>
              </a:spcBef>
            </a:pPr>
            <a:r>
              <a:rPr lang="en-US" sz="2800" b="1"/>
              <a:t>Xoan – vàng lịm</a:t>
            </a:r>
          </a:p>
        </p:txBody>
      </p:sp>
      <p:sp>
        <p:nvSpPr>
          <p:cNvPr id="14445" name="Rectangle 109"/>
          <p:cNvSpPr>
            <a:spLocks noChangeArrowheads="1"/>
          </p:cNvSpPr>
          <p:nvPr/>
        </p:nvSpPr>
        <p:spPr bwMode="auto">
          <a:xfrm>
            <a:off x="609600" y="4676775"/>
            <a:ext cx="4038600" cy="946150"/>
          </a:xfrm>
          <a:prstGeom prst="rect">
            <a:avLst/>
          </a:prstGeom>
          <a:noFill/>
          <a:ln w="9525">
            <a:noFill/>
            <a:miter lim="800000"/>
            <a:headEnd/>
            <a:tailEnd/>
          </a:ln>
        </p:spPr>
        <p:txBody>
          <a:bodyPr>
            <a:spAutoFit/>
          </a:bodyPr>
          <a:lstStyle/>
          <a:p>
            <a:pPr>
              <a:spcBef>
                <a:spcPct val="20000"/>
              </a:spcBef>
            </a:pPr>
            <a:r>
              <a:rPr lang="en-US" sz="2800" b="1"/>
              <a:t>Tàu đu đủ , lá sắn héo – vàng tươi</a:t>
            </a:r>
          </a:p>
        </p:txBody>
      </p:sp>
      <p:sp>
        <p:nvSpPr>
          <p:cNvPr id="14446" name="Rectangle 110"/>
          <p:cNvSpPr>
            <a:spLocks noChangeArrowheads="1"/>
          </p:cNvSpPr>
          <p:nvPr/>
        </p:nvSpPr>
        <p:spPr bwMode="auto">
          <a:xfrm>
            <a:off x="5340350" y="2286000"/>
            <a:ext cx="3803650" cy="519113"/>
          </a:xfrm>
          <a:prstGeom prst="rect">
            <a:avLst/>
          </a:prstGeom>
          <a:noFill/>
          <a:ln w="9525">
            <a:noFill/>
            <a:miter lim="800000"/>
            <a:headEnd/>
            <a:tailEnd/>
          </a:ln>
        </p:spPr>
        <p:txBody>
          <a:bodyPr wrap="none">
            <a:spAutoFit/>
          </a:bodyPr>
          <a:lstStyle/>
          <a:p>
            <a:pPr>
              <a:spcBef>
                <a:spcPct val="20000"/>
              </a:spcBef>
            </a:pPr>
            <a:r>
              <a:rPr lang="en-US" sz="2800" b="1"/>
              <a:t>Quả chuối- chín vàng</a:t>
            </a:r>
          </a:p>
        </p:txBody>
      </p:sp>
      <p:sp>
        <p:nvSpPr>
          <p:cNvPr id="14448" name="Rectangle 112"/>
          <p:cNvSpPr>
            <a:spLocks noChangeArrowheads="1"/>
          </p:cNvSpPr>
          <p:nvPr/>
        </p:nvSpPr>
        <p:spPr bwMode="auto">
          <a:xfrm>
            <a:off x="5181600" y="4114800"/>
            <a:ext cx="3644900" cy="519113"/>
          </a:xfrm>
          <a:prstGeom prst="rect">
            <a:avLst/>
          </a:prstGeom>
          <a:noFill/>
          <a:ln w="9525">
            <a:noFill/>
            <a:miter lim="800000"/>
            <a:headEnd/>
            <a:tailEnd/>
          </a:ln>
        </p:spPr>
        <p:txBody>
          <a:bodyPr wrap="none">
            <a:spAutoFit/>
          </a:bodyPr>
          <a:lstStyle/>
          <a:p>
            <a:pPr>
              <a:spcBef>
                <a:spcPct val="20000"/>
              </a:spcBef>
            </a:pPr>
            <a:r>
              <a:rPr lang="en-US" sz="2800" b="1"/>
              <a:t>Bụi mía – vàng xọng</a:t>
            </a:r>
          </a:p>
        </p:txBody>
      </p:sp>
      <p:sp>
        <p:nvSpPr>
          <p:cNvPr id="14449" name="Rectangle 113"/>
          <p:cNvSpPr>
            <a:spLocks noChangeArrowheads="1"/>
          </p:cNvSpPr>
          <p:nvPr/>
        </p:nvSpPr>
        <p:spPr bwMode="auto">
          <a:xfrm>
            <a:off x="914400" y="4105275"/>
            <a:ext cx="3857625" cy="519113"/>
          </a:xfrm>
          <a:prstGeom prst="rect">
            <a:avLst/>
          </a:prstGeom>
          <a:noFill/>
          <a:ln w="9525">
            <a:noFill/>
            <a:miter lim="800000"/>
            <a:headEnd/>
            <a:tailEnd/>
          </a:ln>
        </p:spPr>
        <p:txBody>
          <a:bodyPr wrap="none">
            <a:spAutoFit/>
          </a:bodyPr>
          <a:lstStyle/>
          <a:p>
            <a:pPr>
              <a:spcBef>
                <a:spcPct val="20000"/>
              </a:spcBef>
            </a:pPr>
            <a:r>
              <a:rPr lang="en-US" sz="2800" b="1"/>
              <a:t>Rơm, thóc- vàng giòn</a:t>
            </a:r>
          </a:p>
        </p:txBody>
      </p:sp>
      <p:sp>
        <p:nvSpPr>
          <p:cNvPr id="14450" name="Rectangle 114"/>
          <p:cNvSpPr>
            <a:spLocks noChangeArrowheads="1"/>
          </p:cNvSpPr>
          <p:nvPr/>
        </p:nvSpPr>
        <p:spPr bwMode="auto">
          <a:xfrm>
            <a:off x="5105400" y="4648200"/>
            <a:ext cx="3733800" cy="946150"/>
          </a:xfrm>
          <a:prstGeom prst="rect">
            <a:avLst/>
          </a:prstGeom>
          <a:noFill/>
          <a:ln w="9525">
            <a:noFill/>
            <a:miter lim="800000"/>
            <a:headEnd/>
            <a:tailEnd/>
          </a:ln>
        </p:spPr>
        <p:txBody>
          <a:bodyPr>
            <a:spAutoFit/>
          </a:bodyPr>
          <a:lstStyle/>
          <a:p>
            <a:r>
              <a:rPr lang="en-US" sz="2800" b="1"/>
              <a:t>Mái nhà rơm – vàng mới</a:t>
            </a:r>
          </a:p>
        </p:txBody>
      </p:sp>
      <p:sp>
        <p:nvSpPr>
          <p:cNvPr id="14451" name="Rectangle 115"/>
          <p:cNvSpPr>
            <a:spLocks noChangeArrowheads="1"/>
          </p:cNvSpPr>
          <p:nvPr/>
        </p:nvSpPr>
        <p:spPr bwMode="auto">
          <a:xfrm>
            <a:off x="5181600" y="3581400"/>
            <a:ext cx="3363913" cy="519113"/>
          </a:xfrm>
          <a:prstGeom prst="rect">
            <a:avLst/>
          </a:prstGeom>
          <a:noFill/>
          <a:ln w="9525">
            <a:noFill/>
            <a:miter lim="800000"/>
            <a:headEnd/>
            <a:tailEnd/>
          </a:ln>
        </p:spPr>
        <p:txBody>
          <a:bodyPr wrap="none">
            <a:spAutoFit/>
          </a:bodyPr>
          <a:lstStyle/>
          <a:p>
            <a:pPr>
              <a:spcBef>
                <a:spcPct val="20000"/>
              </a:spcBef>
            </a:pPr>
            <a:r>
              <a:rPr lang="en-US" sz="2800" b="1"/>
              <a:t>Gà, chó- vàng tươi</a:t>
            </a:r>
          </a:p>
        </p:txBody>
      </p:sp>
      <p:sp>
        <p:nvSpPr>
          <p:cNvPr id="14452" name="Rectangle 116"/>
          <p:cNvSpPr>
            <a:spLocks noChangeArrowheads="1"/>
          </p:cNvSpPr>
          <p:nvPr/>
        </p:nvSpPr>
        <p:spPr bwMode="auto">
          <a:xfrm>
            <a:off x="1066800" y="2133600"/>
            <a:ext cx="3033713" cy="519113"/>
          </a:xfrm>
          <a:prstGeom prst="rect">
            <a:avLst/>
          </a:prstGeom>
          <a:noFill/>
          <a:ln w="9525">
            <a:noFill/>
            <a:miter lim="800000"/>
            <a:headEnd/>
            <a:tailEnd/>
          </a:ln>
        </p:spPr>
        <p:txBody>
          <a:bodyPr wrap="none">
            <a:spAutoFit/>
          </a:bodyPr>
          <a:lstStyle/>
          <a:p>
            <a:pPr>
              <a:spcBef>
                <a:spcPct val="20000"/>
              </a:spcBef>
            </a:pPr>
            <a:r>
              <a:rPr lang="en-US" sz="2800" b="1"/>
              <a:t>Nắng – vàng hoe</a:t>
            </a:r>
          </a:p>
        </p:txBody>
      </p:sp>
      <p:sp>
        <p:nvSpPr>
          <p:cNvPr id="14453" name="Rectangle 117"/>
          <p:cNvSpPr>
            <a:spLocks noChangeArrowheads="1"/>
          </p:cNvSpPr>
          <p:nvPr/>
        </p:nvSpPr>
        <p:spPr bwMode="auto">
          <a:xfrm>
            <a:off x="990600" y="2819400"/>
            <a:ext cx="2873375" cy="519113"/>
          </a:xfrm>
          <a:prstGeom prst="rect">
            <a:avLst/>
          </a:prstGeom>
          <a:noFill/>
          <a:ln w="9525">
            <a:noFill/>
            <a:miter lim="800000"/>
            <a:headEnd/>
            <a:tailEnd/>
          </a:ln>
        </p:spPr>
        <p:txBody>
          <a:bodyPr wrap="none">
            <a:spAutoFit/>
          </a:bodyPr>
          <a:lstStyle/>
          <a:p>
            <a:pPr>
              <a:spcBef>
                <a:spcPct val="20000"/>
              </a:spcBef>
            </a:pPr>
            <a:r>
              <a:rPr lang="en-US" sz="2800" b="1"/>
              <a:t>Lá mít – vàng ối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from="(-#ppt_w/2)" to="(#ppt_x)" calcmode="lin" valueType="num">
                                      <p:cBhvr>
                                        <p:cTn id="7" dur="600" fill="hold">
                                          <p:stCondLst>
                                            <p:cond delay="0"/>
                                          </p:stCondLst>
                                        </p:cTn>
                                        <p:tgtEl>
                                          <p:spTgt spid="14342"/>
                                        </p:tgtEl>
                                        <p:attrNameLst>
                                          <p:attrName>ppt_x</p:attrName>
                                        </p:attrNameLst>
                                      </p:cBhvr>
                                    </p:anim>
                                    <p:anim from="0" to="-1.0" calcmode="lin" valueType="num">
                                      <p:cBhvr>
                                        <p:cTn id="8" dur="200" decel="50000" autoRev="1" fill="hold">
                                          <p:stCondLst>
                                            <p:cond delay="600"/>
                                          </p:stCondLst>
                                        </p:cTn>
                                        <p:tgtEl>
                                          <p:spTgt spid="14342"/>
                                        </p:tgtEl>
                                        <p:attrNameLst>
                                          <p:attrName>xshear</p:attrName>
                                        </p:attrNameLst>
                                      </p:cBhvr>
                                    </p:anim>
                                    <p:animScale>
                                      <p:cBhvr>
                                        <p:cTn id="9" dur="200" decel="100000" autoRev="1" fill="hold">
                                          <p:stCondLst>
                                            <p:cond delay="600"/>
                                          </p:stCondLst>
                                        </p:cTn>
                                        <p:tgtEl>
                                          <p:spTgt spid="14342"/>
                                        </p:tgtEl>
                                      </p:cBhvr>
                                      <p:from x="100000" y="100000"/>
                                      <p:to x="80000" y="100000"/>
                                    </p:animScale>
                                    <p:anim by="(#ppt_h/3+#ppt_w*0.1)" calcmode="lin" valueType="num">
                                      <p:cBhvr additive="sum">
                                        <p:cTn id="10" dur="200" decel="100000" autoRev="1" fill="hold">
                                          <p:stCondLst>
                                            <p:cond delay="600"/>
                                          </p:stCondLst>
                                        </p:cTn>
                                        <p:tgtEl>
                                          <p:spTgt spid="1434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14453"/>
                                        </p:tgtEl>
                                        <p:attrNameLst>
                                          <p:attrName>style.visibility</p:attrName>
                                        </p:attrNameLst>
                                      </p:cBhvr>
                                      <p:to>
                                        <p:strVal val="visible"/>
                                      </p:to>
                                    </p:set>
                                    <p:set>
                                      <p:cBhvr>
                                        <p:cTn id="15" dur="455" fill="hold">
                                          <p:stCondLst>
                                            <p:cond delay="0"/>
                                          </p:stCondLst>
                                        </p:cTn>
                                        <p:tgtEl>
                                          <p:spTgt spid="14453"/>
                                        </p:tgtEl>
                                        <p:attrNameLst>
                                          <p:attrName>style.rotation</p:attrName>
                                        </p:attrNameLst>
                                      </p:cBhvr>
                                      <p:to>
                                        <p:strVal val="-45.0"/>
                                      </p:to>
                                    </p:set>
                                    <p:anim calcmode="lin" valueType="num">
                                      <p:cBhvr>
                                        <p:cTn id="16" dur="455" fill="hold">
                                          <p:stCondLst>
                                            <p:cond delay="455"/>
                                          </p:stCondLst>
                                        </p:cTn>
                                        <p:tgtEl>
                                          <p:spTgt spid="14453"/>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14453"/>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14453"/>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14453"/>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grpId="0" nodeType="withEffect">
                                  <p:stCondLst>
                                    <p:cond delay="0"/>
                                  </p:stCondLst>
                                  <p:iterate type="lt">
                                    <p:tmPct val="50000"/>
                                  </p:iterate>
                                  <p:childTnLst>
                                    <p:set>
                                      <p:cBhvr>
                                        <p:cTn id="21" dur="1" fill="hold">
                                          <p:stCondLst>
                                            <p:cond delay="0"/>
                                          </p:stCondLst>
                                        </p:cTn>
                                        <p:tgtEl>
                                          <p:spTgt spid="14452"/>
                                        </p:tgtEl>
                                        <p:attrNameLst>
                                          <p:attrName>style.visibility</p:attrName>
                                        </p:attrNameLst>
                                      </p:cBhvr>
                                      <p:to>
                                        <p:strVal val="visible"/>
                                      </p:to>
                                    </p:set>
                                    <p:set>
                                      <p:cBhvr>
                                        <p:cTn id="22" dur="455" fill="hold">
                                          <p:stCondLst>
                                            <p:cond delay="0"/>
                                          </p:stCondLst>
                                        </p:cTn>
                                        <p:tgtEl>
                                          <p:spTgt spid="14452"/>
                                        </p:tgtEl>
                                        <p:attrNameLst>
                                          <p:attrName>style.rotation</p:attrName>
                                        </p:attrNameLst>
                                      </p:cBhvr>
                                      <p:to>
                                        <p:strVal val="-45.0"/>
                                      </p:to>
                                    </p:set>
                                    <p:anim calcmode="lin" valueType="num">
                                      <p:cBhvr>
                                        <p:cTn id="23" dur="455" fill="hold">
                                          <p:stCondLst>
                                            <p:cond delay="455"/>
                                          </p:stCondLst>
                                        </p:cTn>
                                        <p:tgtEl>
                                          <p:spTgt spid="14452"/>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14452"/>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14452"/>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14452"/>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grpId="0" nodeType="withEffect">
                                  <p:stCondLst>
                                    <p:cond delay="0"/>
                                  </p:stCondLst>
                                  <p:iterate type="lt">
                                    <p:tmPct val="50000"/>
                                  </p:iterate>
                                  <p:childTnLst>
                                    <p:set>
                                      <p:cBhvr>
                                        <p:cTn id="28" dur="1" fill="hold">
                                          <p:stCondLst>
                                            <p:cond delay="0"/>
                                          </p:stCondLst>
                                        </p:cTn>
                                        <p:tgtEl>
                                          <p:spTgt spid="14441"/>
                                        </p:tgtEl>
                                        <p:attrNameLst>
                                          <p:attrName>style.visibility</p:attrName>
                                        </p:attrNameLst>
                                      </p:cBhvr>
                                      <p:to>
                                        <p:strVal val="visible"/>
                                      </p:to>
                                    </p:set>
                                    <p:set>
                                      <p:cBhvr>
                                        <p:cTn id="29" dur="455" fill="hold">
                                          <p:stCondLst>
                                            <p:cond delay="0"/>
                                          </p:stCondLst>
                                        </p:cTn>
                                        <p:tgtEl>
                                          <p:spTgt spid="14441"/>
                                        </p:tgtEl>
                                        <p:attrNameLst>
                                          <p:attrName>style.rotation</p:attrName>
                                        </p:attrNameLst>
                                      </p:cBhvr>
                                      <p:to>
                                        <p:strVal val="-45.0"/>
                                      </p:to>
                                    </p:set>
                                    <p:anim calcmode="lin" valueType="num">
                                      <p:cBhvr>
                                        <p:cTn id="30" dur="455" fill="hold">
                                          <p:stCondLst>
                                            <p:cond delay="455"/>
                                          </p:stCondLst>
                                        </p:cTn>
                                        <p:tgtEl>
                                          <p:spTgt spid="14441"/>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14441"/>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14441"/>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14441"/>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iterate type="lt">
                                    <p:tmPct val="50000"/>
                                  </p:iterate>
                                  <p:childTnLst>
                                    <p:set>
                                      <p:cBhvr>
                                        <p:cTn id="35" dur="1" fill="hold">
                                          <p:stCondLst>
                                            <p:cond delay="0"/>
                                          </p:stCondLst>
                                        </p:cTn>
                                        <p:tgtEl>
                                          <p:spTgt spid="14449"/>
                                        </p:tgtEl>
                                        <p:attrNameLst>
                                          <p:attrName>style.visibility</p:attrName>
                                        </p:attrNameLst>
                                      </p:cBhvr>
                                      <p:to>
                                        <p:strVal val="visible"/>
                                      </p:to>
                                    </p:set>
                                    <p:set>
                                      <p:cBhvr>
                                        <p:cTn id="36" dur="455" fill="hold">
                                          <p:stCondLst>
                                            <p:cond delay="0"/>
                                          </p:stCondLst>
                                        </p:cTn>
                                        <p:tgtEl>
                                          <p:spTgt spid="14449"/>
                                        </p:tgtEl>
                                        <p:attrNameLst>
                                          <p:attrName>style.rotation</p:attrName>
                                        </p:attrNameLst>
                                      </p:cBhvr>
                                      <p:to>
                                        <p:strVal val="-45.0"/>
                                      </p:to>
                                    </p:set>
                                    <p:anim calcmode="lin" valueType="num">
                                      <p:cBhvr>
                                        <p:cTn id="37" dur="455" fill="hold">
                                          <p:stCondLst>
                                            <p:cond delay="455"/>
                                          </p:stCondLst>
                                        </p:cTn>
                                        <p:tgtEl>
                                          <p:spTgt spid="14449"/>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14449"/>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14449"/>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14449"/>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grpId="0" nodeType="withEffect">
                                  <p:stCondLst>
                                    <p:cond delay="0"/>
                                  </p:stCondLst>
                                  <p:iterate type="lt">
                                    <p:tmPct val="50000"/>
                                  </p:iterate>
                                  <p:childTnLst>
                                    <p:set>
                                      <p:cBhvr>
                                        <p:cTn id="42" dur="1" fill="hold">
                                          <p:stCondLst>
                                            <p:cond delay="0"/>
                                          </p:stCondLst>
                                        </p:cTn>
                                        <p:tgtEl>
                                          <p:spTgt spid="14445"/>
                                        </p:tgtEl>
                                        <p:attrNameLst>
                                          <p:attrName>style.visibility</p:attrName>
                                        </p:attrNameLst>
                                      </p:cBhvr>
                                      <p:to>
                                        <p:strVal val="visible"/>
                                      </p:to>
                                    </p:set>
                                    <p:set>
                                      <p:cBhvr>
                                        <p:cTn id="43" dur="455" fill="hold">
                                          <p:stCondLst>
                                            <p:cond delay="0"/>
                                          </p:stCondLst>
                                        </p:cTn>
                                        <p:tgtEl>
                                          <p:spTgt spid="14445"/>
                                        </p:tgtEl>
                                        <p:attrNameLst>
                                          <p:attrName>style.rotation</p:attrName>
                                        </p:attrNameLst>
                                      </p:cBhvr>
                                      <p:to>
                                        <p:strVal val="-45.0"/>
                                      </p:to>
                                    </p:set>
                                    <p:anim calcmode="lin" valueType="num">
                                      <p:cBhvr>
                                        <p:cTn id="44" dur="455" fill="hold">
                                          <p:stCondLst>
                                            <p:cond delay="455"/>
                                          </p:stCondLst>
                                        </p:cTn>
                                        <p:tgtEl>
                                          <p:spTgt spid="14445"/>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14445"/>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14445"/>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14445"/>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grpId="0" nodeType="withEffect">
                                  <p:stCondLst>
                                    <p:cond delay="0"/>
                                  </p:stCondLst>
                                  <p:iterate type="lt">
                                    <p:tmPct val="50000"/>
                                  </p:iterate>
                                  <p:childTnLst>
                                    <p:set>
                                      <p:cBhvr>
                                        <p:cTn id="49" dur="1" fill="hold">
                                          <p:stCondLst>
                                            <p:cond delay="0"/>
                                          </p:stCondLst>
                                        </p:cTn>
                                        <p:tgtEl>
                                          <p:spTgt spid="14446"/>
                                        </p:tgtEl>
                                        <p:attrNameLst>
                                          <p:attrName>style.visibility</p:attrName>
                                        </p:attrNameLst>
                                      </p:cBhvr>
                                      <p:to>
                                        <p:strVal val="visible"/>
                                      </p:to>
                                    </p:set>
                                    <p:set>
                                      <p:cBhvr>
                                        <p:cTn id="50" dur="455" fill="hold">
                                          <p:stCondLst>
                                            <p:cond delay="0"/>
                                          </p:stCondLst>
                                        </p:cTn>
                                        <p:tgtEl>
                                          <p:spTgt spid="14446"/>
                                        </p:tgtEl>
                                        <p:attrNameLst>
                                          <p:attrName>style.rotation</p:attrName>
                                        </p:attrNameLst>
                                      </p:cBhvr>
                                      <p:to>
                                        <p:strVal val="-45.0"/>
                                      </p:to>
                                    </p:set>
                                    <p:anim calcmode="lin" valueType="num">
                                      <p:cBhvr>
                                        <p:cTn id="51" dur="455" fill="hold">
                                          <p:stCondLst>
                                            <p:cond delay="455"/>
                                          </p:stCondLst>
                                        </p:cTn>
                                        <p:tgtEl>
                                          <p:spTgt spid="14446"/>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14446"/>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14446"/>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14446"/>
                                        </p:tgtEl>
                                        <p:attrNameLst>
                                          <p:attrName>ppt_y</p:attrName>
                                        </p:attrNameLst>
                                      </p:cBhvr>
                                      <p:tavLst>
                                        <p:tav tm="0">
                                          <p:val>
                                            <p:strVal val="#ppt_y-(0.354*#ppt_w-0.172*#ppt_h)"/>
                                          </p:val>
                                        </p:tav>
                                        <p:tav tm="100000">
                                          <p:val>
                                            <p:strVal val="#ppt_y"/>
                                          </p:val>
                                        </p:tav>
                                      </p:tavLst>
                                    </p:anim>
                                  </p:childTnLst>
                                </p:cTn>
                              </p:par>
                              <p:par>
                                <p:cTn id="55" presetID="38" presetClass="entr" presetSubtype="0" accel="50000" fill="hold" grpId="0" nodeType="withEffect">
                                  <p:stCondLst>
                                    <p:cond delay="0"/>
                                  </p:stCondLst>
                                  <p:iterate type="lt">
                                    <p:tmPct val="50000"/>
                                  </p:iterate>
                                  <p:childTnLst>
                                    <p:set>
                                      <p:cBhvr>
                                        <p:cTn id="56" dur="1" fill="hold">
                                          <p:stCondLst>
                                            <p:cond delay="0"/>
                                          </p:stCondLst>
                                        </p:cTn>
                                        <p:tgtEl>
                                          <p:spTgt spid="14443"/>
                                        </p:tgtEl>
                                        <p:attrNameLst>
                                          <p:attrName>style.visibility</p:attrName>
                                        </p:attrNameLst>
                                      </p:cBhvr>
                                      <p:to>
                                        <p:strVal val="visible"/>
                                      </p:to>
                                    </p:set>
                                    <p:set>
                                      <p:cBhvr>
                                        <p:cTn id="57" dur="455" fill="hold">
                                          <p:stCondLst>
                                            <p:cond delay="0"/>
                                          </p:stCondLst>
                                        </p:cTn>
                                        <p:tgtEl>
                                          <p:spTgt spid="14443"/>
                                        </p:tgtEl>
                                        <p:attrNameLst>
                                          <p:attrName>style.rotation</p:attrName>
                                        </p:attrNameLst>
                                      </p:cBhvr>
                                      <p:to>
                                        <p:strVal val="-45.0"/>
                                      </p:to>
                                    </p:set>
                                    <p:anim calcmode="lin" valueType="num">
                                      <p:cBhvr>
                                        <p:cTn id="58" dur="455" fill="hold">
                                          <p:stCondLst>
                                            <p:cond delay="455"/>
                                          </p:stCondLst>
                                        </p:cTn>
                                        <p:tgtEl>
                                          <p:spTgt spid="14443"/>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14443"/>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14443"/>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14443"/>
                                        </p:tgtEl>
                                        <p:attrNameLst>
                                          <p:attrName>ppt_y</p:attrName>
                                        </p:attrNameLst>
                                      </p:cBhvr>
                                      <p:tavLst>
                                        <p:tav tm="0">
                                          <p:val>
                                            <p:strVal val="#ppt_y-(0.354*#ppt_w-0.172*#ppt_h)"/>
                                          </p:val>
                                        </p:tav>
                                        <p:tav tm="100000">
                                          <p:val>
                                            <p:strVal val="#ppt_y"/>
                                          </p:val>
                                        </p:tav>
                                      </p:tavLst>
                                    </p:anim>
                                  </p:childTnLst>
                                </p:cTn>
                              </p:par>
                              <p:par>
                                <p:cTn id="62" presetID="38" presetClass="entr" presetSubtype="0" accel="50000" fill="hold" grpId="0" nodeType="withEffect">
                                  <p:stCondLst>
                                    <p:cond delay="0"/>
                                  </p:stCondLst>
                                  <p:iterate type="lt">
                                    <p:tmPct val="50000"/>
                                  </p:iterate>
                                  <p:childTnLst>
                                    <p:set>
                                      <p:cBhvr>
                                        <p:cTn id="63" dur="1" fill="hold">
                                          <p:stCondLst>
                                            <p:cond delay="0"/>
                                          </p:stCondLst>
                                        </p:cTn>
                                        <p:tgtEl>
                                          <p:spTgt spid="14451"/>
                                        </p:tgtEl>
                                        <p:attrNameLst>
                                          <p:attrName>style.visibility</p:attrName>
                                        </p:attrNameLst>
                                      </p:cBhvr>
                                      <p:to>
                                        <p:strVal val="visible"/>
                                      </p:to>
                                    </p:set>
                                    <p:set>
                                      <p:cBhvr>
                                        <p:cTn id="64" dur="455" fill="hold">
                                          <p:stCondLst>
                                            <p:cond delay="0"/>
                                          </p:stCondLst>
                                        </p:cTn>
                                        <p:tgtEl>
                                          <p:spTgt spid="14451"/>
                                        </p:tgtEl>
                                        <p:attrNameLst>
                                          <p:attrName>style.rotation</p:attrName>
                                        </p:attrNameLst>
                                      </p:cBhvr>
                                      <p:to>
                                        <p:strVal val="-45.0"/>
                                      </p:to>
                                    </p:set>
                                    <p:anim calcmode="lin" valueType="num">
                                      <p:cBhvr>
                                        <p:cTn id="65" dur="455" fill="hold">
                                          <p:stCondLst>
                                            <p:cond delay="455"/>
                                          </p:stCondLst>
                                        </p:cTn>
                                        <p:tgtEl>
                                          <p:spTgt spid="14451"/>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14451"/>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14451"/>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14451"/>
                                        </p:tgtEl>
                                        <p:attrNameLst>
                                          <p:attrName>ppt_y</p:attrName>
                                        </p:attrNameLst>
                                      </p:cBhvr>
                                      <p:tavLst>
                                        <p:tav tm="0">
                                          <p:val>
                                            <p:strVal val="#ppt_y-(0.354*#ppt_w-0.172*#ppt_h)"/>
                                          </p:val>
                                        </p:tav>
                                        <p:tav tm="100000">
                                          <p:val>
                                            <p:strVal val="#ppt_y"/>
                                          </p:val>
                                        </p:tav>
                                      </p:tavLst>
                                    </p:anim>
                                  </p:childTnLst>
                                </p:cTn>
                              </p:par>
                              <p:par>
                                <p:cTn id="69" presetID="38" presetClass="entr" presetSubtype="0" accel="50000" fill="hold" grpId="0" nodeType="withEffect">
                                  <p:stCondLst>
                                    <p:cond delay="0"/>
                                  </p:stCondLst>
                                  <p:iterate type="lt">
                                    <p:tmPct val="50000"/>
                                  </p:iterate>
                                  <p:childTnLst>
                                    <p:set>
                                      <p:cBhvr>
                                        <p:cTn id="70" dur="1" fill="hold">
                                          <p:stCondLst>
                                            <p:cond delay="0"/>
                                          </p:stCondLst>
                                        </p:cTn>
                                        <p:tgtEl>
                                          <p:spTgt spid="14448"/>
                                        </p:tgtEl>
                                        <p:attrNameLst>
                                          <p:attrName>style.visibility</p:attrName>
                                        </p:attrNameLst>
                                      </p:cBhvr>
                                      <p:to>
                                        <p:strVal val="visible"/>
                                      </p:to>
                                    </p:set>
                                    <p:set>
                                      <p:cBhvr>
                                        <p:cTn id="71" dur="455" fill="hold">
                                          <p:stCondLst>
                                            <p:cond delay="0"/>
                                          </p:stCondLst>
                                        </p:cTn>
                                        <p:tgtEl>
                                          <p:spTgt spid="14448"/>
                                        </p:tgtEl>
                                        <p:attrNameLst>
                                          <p:attrName>style.rotation</p:attrName>
                                        </p:attrNameLst>
                                      </p:cBhvr>
                                      <p:to>
                                        <p:strVal val="-45.0"/>
                                      </p:to>
                                    </p:set>
                                    <p:anim calcmode="lin" valueType="num">
                                      <p:cBhvr>
                                        <p:cTn id="72" dur="455" fill="hold">
                                          <p:stCondLst>
                                            <p:cond delay="455"/>
                                          </p:stCondLst>
                                        </p:cTn>
                                        <p:tgtEl>
                                          <p:spTgt spid="14448"/>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14448"/>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14448"/>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14448"/>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50000"/>
                                  </p:iterate>
                                  <p:childTnLst>
                                    <p:set>
                                      <p:cBhvr>
                                        <p:cTn id="77" dur="1" fill="hold">
                                          <p:stCondLst>
                                            <p:cond delay="0"/>
                                          </p:stCondLst>
                                        </p:cTn>
                                        <p:tgtEl>
                                          <p:spTgt spid="14450"/>
                                        </p:tgtEl>
                                        <p:attrNameLst>
                                          <p:attrName>style.visibility</p:attrName>
                                        </p:attrNameLst>
                                      </p:cBhvr>
                                      <p:to>
                                        <p:strVal val="visible"/>
                                      </p:to>
                                    </p:set>
                                    <p:set>
                                      <p:cBhvr>
                                        <p:cTn id="78" dur="455" fill="hold">
                                          <p:stCondLst>
                                            <p:cond delay="0"/>
                                          </p:stCondLst>
                                        </p:cTn>
                                        <p:tgtEl>
                                          <p:spTgt spid="14450"/>
                                        </p:tgtEl>
                                        <p:attrNameLst>
                                          <p:attrName>style.rotation</p:attrName>
                                        </p:attrNameLst>
                                      </p:cBhvr>
                                      <p:to>
                                        <p:strVal val="-45.0"/>
                                      </p:to>
                                    </p:set>
                                    <p:anim calcmode="lin" valueType="num">
                                      <p:cBhvr>
                                        <p:cTn id="79" dur="455" fill="hold">
                                          <p:stCondLst>
                                            <p:cond delay="455"/>
                                          </p:stCondLst>
                                        </p:cTn>
                                        <p:tgtEl>
                                          <p:spTgt spid="14450"/>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14450"/>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14450"/>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1445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441" grpId="0"/>
      <p:bldP spid="14443" grpId="0"/>
      <p:bldP spid="14445" grpId="0"/>
      <p:bldP spid="14446" grpId="0"/>
      <p:bldP spid="14448" grpId="0"/>
      <p:bldP spid="14449" grpId="0"/>
      <p:bldP spid="14450" grpId="0"/>
      <p:bldP spid="14451" grpId="0"/>
      <p:bldP spid="14452" grpId="0"/>
      <p:bldP spid="144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2971800" y="609600"/>
            <a:ext cx="37338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Kiểm tra bài cũ </a:t>
            </a:r>
          </a:p>
        </p:txBody>
      </p:sp>
      <p:sp>
        <p:nvSpPr>
          <p:cNvPr id="46084" name="Text Box 4"/>
          <p:cNvSpPr txBox="1">
            <a:spLocks noChangeArrowheads="1"/>
          </p:cNvSpPr>
          <p:nvPr/>
        </p:nvSpPr>
        <p:spPr bwMode="auto">
          <a:xfrm>
            <a:off x="304800" y="2209800"/>
            <a:ext cx="8229600" cy="830263"/>
          </a:xfrm>
          <a:prstGeom prst="rect">
            <a:avLst/>
          </a:prstGeom>
          <a:noFill/>
          <a:ln w="9525">
            <a:noFill/>
            <a:miter lim="800000"/>
            <a:headEnd/>
            <a:tailEnd/>
          </a:ln>
        </p:spPr>
        <p:txBody>
          <a:bodyPr>
            <a:spAutoFit/>
          </a:bodyPr>
          <a:lstStyle/>
          <a:p>
            <a:pPr>
              <a:spcBef>
                <a:spcPct val="50000"/>
              </a:spcBef>
            </a:pPr>
            <a:r>
              <a:rPr lang="en-US" sz="2400"/>
              <a:t>1. Ngày khai trường tháng 9 năm 1945 có gì đặc biệt so với những ngày khai trường khác ?</a:t>
            </a:r>
          </a:p>
        </p:txBody>
      </p:sp>
      <p:sp>
        <p:nvSpPr>
          <p:cNvPr id="46085" name="Text Box 5"/>
          <p:cNvSpPr txBox="1">
            <a:spLocks noChangeArrowheads="1"/>
          </p:cNvSpPr>
          <p:nvPr/>
        </p:nvSpPr>
        <p:spPr bwMode="auto">
          <a:xfrm>
            <a:off x="304800" y="3124200"/>
            <a:ext cx="8686800" cy="461963"/>
          </a:xfrm>
          <a:prstGeom prst="rect">
            <a:avLst/>
          </a:prstGeom>
          <a:noFill/>
          <a:ln w="9525">
            <a:noFill/>
            <a:miter lim="800000"/>
            <a:headEnd/>
            <a:tailEnd/>
          </a:ln>
        </p:spPr>
        <p:txBody>
          <a:bodyPr>
            <a:spAutoFit/>
          </a:bodyPr>
          <a:lstStyle/>
          <a:p>
            <a:pPr>
              <a:spcBef>
                <a:spcPct val="50000"/>
              </a:spcBef>
            </a:pPr>
            <a:r>
              <a:rPr lang="en-US" sz="2400"/>
              <a:t>2.Sau cách  mạng tháng Tám  nhiệm vụ của toàn dân là gì ?</a:t>
            </a:r>
          </a:p>
        </p:txBody>
      </p:sp>
      <p:sp>
        <p:nvSpPr>
          <p:cNvPr id="46086" name="Text Box 6"/>
          <p:cNvSpPr txBox="1">
            <a:spLocks noChangeArrowheads="1"/>
          </p:cNvSpPr>
          <p:nvPr/>
        </p:nvSpPr>
        <p:spPr bwMode="auto">
          <a:xfrm>
            <a:off x="381000" y="3048000"/>
            <a:ext cx="8382000" cy="830263"/>
          </a:xfrm>
          <a:prstGeom prst="rect">
            <a:avLst/>
          </a:prstGeom>
          <a:noFill/>
          <a:ln w="9525">
            <a:noFill/>
            <a:miter lim="800000"/>
            <a:headEnd/>
            <a:tailEnd/>
          </a:ln>
        </p:spPr>
        <p:txBody>
          <a:bodyPr>
            <a:spAutoFit/>
          </a:bodyPr>
          <a:lstStyle/>
          <a:p>
            <a:pPr>
              <a:spcBef>
                <a:spcPct val="50000"/>
              </a:spcBef>
            </a:pPr>
            <a:r>
              <a:rPr lang="en-US" sz="2400"/>
              <a:t>3. Học sinh có trách nhiệm như thế nào trong công cuộc xây dựng đất nước ?</a:t>
            </a:r>
          </a:p>
        </p:txBody>
      </p:sp>
      <p:sp>
        <p:nvSpPr>
          <p:cNvPr id="46087" name="Text Box 7"/>
          <p:cNvSpPr txBox="1">
            <a:spLocks noChangeArrowheads="1"/>
          </p:cNvSpPr>
          <p:nvPr/>
        </p:nvSpPr>
        <p:spPr bwMode="auto">
          <a:xfrm>
            <a:off x="228600" y="2209800"/>
            <a:ext cx="8610600" cy="1200150"/>
          </a:xfrm>
          <a:prstGeom prst="rect">
            <a:avLst/>
          </a:prstGeom>
          <a:noFill/>
          <a:ln w="9525">
            <a:noFill/>
            <a:miter lim="800000"/>
            <a:headEnd/>
            <a:tailEnd/>
          </a:ln>
        </p:spPr>
        <p:txBody>
          <a:bodyPr>
            <a:spAutoFit/>
          </a:bodyPr>
          <a:lstStyle/>
          <a:p>
            <a:pPr>
              <a:spcBef>
                <a:spcPct val="50000"/>
              </a:spcBef>
            </a:pPr>
            <a:r>
              <a:rPr lang="en-US" sz="2400"/>
              <a:t>1. Đó là ngày khai trường đầu tiên của nước Việt Nam dân chủ Cộng hòa, từ ngày khai trường này các em bắt đầu được hưởng một nền giáo dục hoàn toàn Việt Nam .</a:t>
            </a:r>
          </a:p>
        </p:txBody>
      </p:sp>
      <p:sp>
        <p:nvSpPr>
          <p:cNvPr id="46088" name="Rectangle 8"/>
          <p:cNvSpPr>
            <a:spLocks noChangeArrowheads="1"/>
          </p:cNvSpPr>
          <p:nvPr/>
        </p:nvSpPr>
        <p:spPr bwMode="auto">
          <a:xfrm>
            <a:off x="228600" y="3048000"/>
            <a:ext cx="8763000" cy="1200150"/>
          </a:xfrm>
          <a:prstGeom prst="rect">
            <a:avLst/>
          </a:prstGeom>
          <a:noFill/>
          <a:ln w="9525">
            <a:noFill/>
            <a:miter lim="800000"/>
            <a:headEnd/>
            <a:tailEnd/>
          </a:ln>
        </p:spPr>
        <p:txBody>
          <a:bodyPr>
            <a:spAutoFit/>
          </a:bodyPr>
          <a:lstStyle/>
          <a:p>
            <a:r>
              <a:rPr lang="en-US" sz="2400"/>
              <a:t>2.Sau cách  mạng tháng Tám  nhiệm vụ của toàn dân là xây dựng lại cơ đồ mà tổ tiên đã để lại cho chúng ta, làm sao cho chúng ta theo kịp các nước khác trên hoàn cầu.</a:t>
            </a:r>
          </a:p>
        </p:txBody>
      </p:sp>
      <p:sp>
        <p:nvSpPr>
          <p:cNvPr id="46089" name="Text Box 9"/>
          <p:cNvSpPr txBox="1">
            <a:spLocks noChangeArrowheads="1"/>
          </p:cNvSpPr>
          <p:nvPr/>
        </p:nvSpPr>
        <p:spPr bwMode="auto">
          <a:xfrm>
            <a:off x="228600" y="2590800"/>
            <a:ext cx="8610600" cy="1570038"/>
          </a:xfrm>
          <a:prstGeom prst="rect">
            <a:avLst/>
          </a:prstGeom>
          <a:noFill/>
          <a:ln w="9525">
            <a:noFill/>
            <a:miter lim="800000"/>
            <a:headEnd/>
            <a:tailEnd/>
          </a:ln>
        </p:spPr>
        <p:txBody>
          <a:bodyPr>
            <a:spAutoFit/>
          </a:bodyPr>
          <a:lstStyle/>
          <a:p>
            <a:pPr>
              <a:spcBef>
                <a:spcPct val="50000"/>
              </a:spcBef>
            </a:pPr>
            <a:r>
              <a:rPr lang="en-US" sz="2400"/>
              <a:t>3. Học sinh phải cố gắng, siêng năng học tập, ngoan ngoãn, nghe thầy, yêu bạn để lớn lên xây dựng đất nước, làm cho dân tộc Việt Nam bước tới đài vinh quang, sánh vai cùng các cường quốc năm châu.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strips(downLeft)">
                                      <p:cBhvr>
                                        <p:cTn id="7" dur="500"/>
                                        <p:tgtEl>
                                          <p:spTgt spid="46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6084"/>
                                        </p:tgtEl>
                                        <p:attrNameLst>
                                          <p:attrName>style.visibility</p:attrName>
                                        </p:attrNameLst>
                                      </p:cBhvr>
                                      <p:to>
                                        <p:strVal val="visible"/>
                                      </p:to>
                                    </p:set>
                                    <p:anim calcmode="lin" valueType="num">
                                      <p:cBhvr>
                                        <p:cTn id="12" dur="1000" fill="hold"/>
                                        <p:tgtEl>
                                          <p:spTgt spid="46084"/>
                                        </p:tgtEl>
                                        <p:attrNameLst>
                                          <p:attrName>ppt_w</p:attrName>
                                        </p:attrNameLst>
                                      </p:cBhvr>
                                      <p:tavLst>
                                        <p:tav tm="0">
                                          <p:val>
                                            <p:strVal val="#ppt_w*0.70"/>
                                          </p:val>
                                        </p:tav>
                                        <p:tav tm="100000">
                                          <p:val>
                                            <p:strVal val="#ppt_w"/>
                                          </p:val>
                                        </p:tav>
                                      </p:tavLst>
                                    </p:anim>
                                    <p:anim calcmode="lin" valueType="num">
                                      <p:cBhvr>
                                        <p:cTn id="13" dur="1000" fill="hold"/>
                                        <p:tgtEl>
                                          <p:spTgt spid="46084"/>
                                        </p:tgtEl>
                                        <p:attrNameLst>
                                          <p:attrName>ppt_h</p:attrName>
                                        </p:attrNameLst>
                                      </p:cBhvr>
                                      <p:tavLst>
                                        <p:tav tm="0">
                                          <p:val>
                                            <p:strVal val="#ppt_h"/>
                                          </p:val>
                                        </p:tav>
                                        <p:tav tm="100000">
                                          <p:val>
                                            <p:strVal val="#ppt_h"/>
                                          </p:val>
                                        </p:tav>
                                      </p:tavLst>
                                    </p:anim>
                                    <p:animEffect transition="in" filter="fade">
                                      <p:cBhvr>
                                        <p:cTn id="14" dur="1000"/>
                                        <p:tgtEl>
                                          <p:spTgt spid="460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xit" presetSubtype="4" fill="hold" grpId="1" nodeType="clickEffect">
                                  <p:stCondLst>
                                    <p:cond delay="0"/>
                                  </p:stCondLst>
                                  <p:childTnLst>
                                    <p:animEffect transition="out" filter="wipe(down)">
                                      <p:cBhvr>
                                        <p:cTn id="18" dur="500"/>
                                        <p:tgtEl>
                                          <p:spTgt spid="46084"/>
                                        </p:tgtEl>
                                      </p:cBhvr>
                                    </p:animEffect>
                                    <p:set>
                                      <p:cBhvr>
                                        <p:cTn id="19" dur="1" fill="hold">
                                          <p:stCondLst>
                                            <p:cond delay="499"/>
                                          </p:stCondLst>
                                        </p:cTn>
                                        <p:tgtEl>
                                          <p:spTgt spid="4608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6087"/>
                                        </p:tgtEl>
                                        <p:attrNameLst>
                                          <p:attrName>style.visibility</p:attrName>
                                        </p:attrNameLst>
                                      </p:cBhvr>
                                      <p:to>
                                        <p:strVal val="visible"/>
                                      </p:to>
                                    </p:set>
                                    <p:animEffect transition="in" filter="wipe(down)">
                                      <p:cBhvr>
                                        <p:cTn id="24" dur="500"/>
                                        <p:tgtEl>
                                          <p:spTgt spid="460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xit" presetSubtype="4" fill="hold" grpId="1" nodeType="clickEffect">
                                  <p:stCondLst>
                                    <p:cond delay="0"/>
                                  </p:stCondLst>
                                  <p:childTnLst>
                                    <p:animEffect transition="out" filter="wipe(down)">
                                      <p:cBhvr>
                                        <p:cTn id="28" dur="500"/>
                                        <p:tgtEl>
                                          <p:spTgt spid="46087"/>
                                        </p:tgtEl>
                                      </p:cBhvr>
                                    </p:animEffect>
                                    <p:set>
                                      <p:cBhvr>
                                        <p:cTn id="29" dur="1" fill="hold">
                                          <p:stCondLst>
                                            <p:cond delay="499"/>
                                          </p:stCondLst>
                                        </p:cTn>
                                        <p:tgtEl>
                                          <p:spTgt spid="46087"/>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6085"/>
                                        </p:tgtEl>
                                        <p:attrNameLst>
                                          <p:attrName>style.visibility</p:attrName>
                                        </p:attrNameLst>
                                      </p:cBhvr>
                                      <p:to>
                                        <p:strVal val="visible"/>
                                      </p:to>
                                    </p:set>
                                    <p:animEffect transition="in" filter="wipe(down)">
                                      <p:cBhvr>
                                        <p:cTn id="34" dur="500"/>
                                        <p:tgtEl>
                                          <p:spTgt spid="4608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xit" presetSubtype="4" fill="hold" grpId="1" nodeType="clickEffect">
                                  <p:stCondLst>
                                    <p:cond delay="0"/>
                                  </p:stCondLst>
                                  <p:childTnLst>
                                    <p:animEffect transition="out" filter="wipe(down)">
                                      <p:cBhvr>
                                        <p:cTn id="38" dur="500"/>
                                        <p:tgtEl>
                                          <p:spTgt spid="46085"/>
                                        </p:tgtEl>
                                      </p:cBhvr>
                                    </p:animEffect>
                                    <p:set>
                                      <p:cBhvr>
                                        <p:cTn id="39" dur="1" fill="hold">
                                          <p:stCondLst>
                                            <p:cond delay="499"/>
                                          </p:stCondLst>
                                        </p:cTn>
                                        <p:tgtEl>
                                          <p:spTgt spid="46085"/>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6088"/>
                                        </p:tgtEl>
                                        <p:attrNameLst>
                                          <p:attrName>style.visibility</p:attrName>
                                        </p:attrNameLst>
                                      </p:cBhvr>
                                      <p:to>
                                        <p:strVal val="visible"/>
                                      </p:to>
                                    </p:set>
                                    <p:animEffect transition="in" filter="blinds(horizontal)">
                                      <p:cBhvr>
                                        <p:cTn id="44" dur="500"/>
                                        <p:tgtEl>
                                          <p:spTgt spid="4608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xit" presetSubtype="4" fill="hold" grpId="1" nodeType="clickEffect">
                                  <p:stCondLst>
                                    <p:cond delay="0"/>
                                  </p:stCondLst>
                                  <p:childTnLst>
                                    <p:animEffect transition="out" filter="wipe(down)">
                                      <p:cBhvr>
                                        <p:cTn id="48" dur="500"/>
                                        <p:tgtEl>
                                          <p:spTgt spid="46088"/>
                                        </p:tgtEl>
                                      </p:cBhvr>
                                    </p:animEffect>
                                    <p:set>
                                      <p:cBhvr>
                                        <p:cTn id="49" dur="1" fill="hold">
                                          <p:stCondLst>
                                            <p:cond delay="499"/>
                                          </p:stCondLst>
                                        </p:cTn>
                                        <p:tgtEl>
                                          <p:spTgt spid="46088"/>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6086"/>
                                        </p:tgtEl>
                                        <p:attrNameLst>
                                          <p:attrName>style.visibility</p:attrName>
                                        </p:attrNameLst>
                                      </p:cBhvr>
                                      <p:to>
                                        <p:strVal val="visible"/>
                                      </p:to>
                                    </p:set>
                                    <p:animEffect transition="in" filter="blinds(horizontal)">
                                      <p:cBhvr>
                                        <p:cTn id="54" dur="500"/>
                                        <p:tgtEl>
                                          <p:spTgt spid="4608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xit" presetSubtype="4" fill="hold" grpId="1" nodeType="clickEffect">
                                  <p:stCondLst>
                                    <p:cond delay="0"/>
                                  </p:stCondLst>
                                  <p:childTnLst>
                                    <p:animEffect transition="out" filter="wipe(down)">
                                      <p:cBhvr>
                                        <p:cTn id="58" dur="500"/>
                                        <p:tgtEl>
                                          <p:spTgt spid="46086"/>
                                        </p:tgtEl>
                                      </p:cBhvr>
                                    </p:animEffect>
                                    <p:set>
                                      <p:cBhvr>
                                        <p:cTn id="59" dur="1" fill="hold">
                                          <p:stCondLst>
                                            <p:cond delay="499"/>
                                          </p:stCondLst>
                                        </p:cTn>
                                        <p:tgtEl>
                                          <p:spTgt spid="46086"/>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46089"/>
                                        </p:tgtEl>
                                        <p:attrNameLst>
                                          <p:attrName>style.visibility</p:attrName>
                                        </p:attrNameLst>
                                      </p:cBhvr>
                                      <p:to>
                                        <p:strVal val="visible"/>
                                      </p:to>
                                    </p:set>
                                    <p:animEffect transition="in" filter="blinds(horizontal)">
                                      <p:cBhvr>
                                        <p:cTn id="64" dur="500"/>
                                        <p:tgtEl>
                                          <p:spTgt spid="4608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xit" presetSubtype="4" fill="hold" grpId="1" nodeType="clickEffect">
                                  <p:stCondLst>
                                    <p:cond delay="0"/>
                                  </p:stCondLst>
                                  <p:childTnLst>
                                    <p:animEffect transition="out" filter="wipe(down)">
                                      <p:cBhvr>
                                        <p:cTn id="68" dur="500"/>
                                        <p:tgtEl>
                                          <p:spTgt spid="46089"/>
                                        </p:tgtEl>
                                      </p:cBhvr>
                                    </p:animEffect>
                                    <p:set>
                                      <p:cBhvr>
                                        <p:cTn id="69" dur="1" fill="hold">
                                          <p:stCondLst>
                                            <p:cond delay="499"/>
                                          </p:stCondLst>
                                        </p:cTn>
                                        <p:tgtEl>
                                          <p:spTgt spid="460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4" grpId="0"/>
      <p:bldP spid="46084" grpId="1"/>
      <p:bldP spid="46085" grpId="0"/>
      <p:bldP spid="46085" grpId="1"/>
      <p:bldP spid="46086" grpId="0"/>
      <p:bldP spid="46086" grpId="1"/>
      <p:bldP spid="46087" grpId="0"/>
      <p:bldP spid="46087" grpId="1"/>
      <p:bldP spid="46088" grpId="0"/>
      <p:bldP spid="46088" grpId="1"/>
      <p:bldP spid="46089" grpId="0"/>
      <p:bldP spid="4608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3602884148_770fd8b0a5_o"/>
          <p:cNvPicPr>
            <a:picLocks noChangeAspect="1" noChangeArrowheads="1"/>
          </p:cNvPicPr>
          <p:nvPr/>
        </p:nvPicPr>
        <p:blipFill>
          <a:blip r:embed="rId2"/>
          <a:srcRect/>
          <a:stretch>
            <a:fillRect/>
          </a:stretch>
        </p:blipFill>
        <p:spPr bwMode="auto">
          <a:xfrm>
            <a:off x="-1524000" y="-1447800"/>
            <a:ext cx="12192000" cy="975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4"/>
          <p:cNvSpPr txBox="1">
            <a:spLocks noChangeArrowheads="1"/>
          </p:cNvSpPr>
          <p:nvPr/>
        </p:nvSpPr>
        <p:spPr bwMode="auto">
          <a:xfrm>
            <a:off x="838200" y="8148638"/>
            <a:ext cx="2667000" cy="519112"/>
          </a:xfrm>
          <a:prstGeom prst="rect">
            <a:avLst/>
          </a:prstGeom>
          <a:noFill/>
          <a:ln w="9525">
            <a:noFill/>
            <a:miter lim="800000"/>
            <a:headEnd/>
            <a:tailEnd/>
          </a:ln>
        </p:spPr>
        <p:txBody>
          <a:bodyPr>
            <a:spAutoFit/>
          </a:bodyPr>
          <a:lstStyle/>
          <a:p>
            <a:pPr>
              <a:spcBef>
                <a:spcPct val="50000"/>
              </a:spcBef>
            </a:pPr>
            <a:r>
              <a:rPr lang="en-US" sz="2800">
                <a:solidFill>
                  <a:srgbClr val="FF00FF"/>
                </a:solidFill>
              </a:rPr>
              <a:t>Luyện đọc</a:t>
            </a:r>
            <a:r>
              <a:rPr lang="en-US" sz="2800"/>
              <a:t> </a:t>
            </a:r>
          </a:p>
        </p:txBody>
      </p:sp>
      <p:sp>
        <p:nvSpPr>
          <p:cNvPr id="5135" name="Text Box 15"/>
          <p:cNvSpPr txBox="1">
            <a:spLocks noChangeArrowheads="1"/>
          </p:cNvSpPr>
          <p:nvPr/>
        </p:nvSpPr>
        <p:spPr bwMode="auto">
          <a:xfrm>
            <a:off x="5181600" y="990600"/>
            <a:ext cx="3429000" cy="579438"/>
          </a:xfrm>
          <a:prstGeom prst="rect">
            <a:avLst/>
          </a:prstGeom>
          <a:noFill/>
          <a:ln w="9525">
            <a:noFill/>
            <a:miter lim="800000"/>
            <a:headEnd/>
            <a:tailEnd/>
          </a:ln>
        </p:spPr>
        <p:txBody>
          <a:bodyPr>
            <a:spAutoFit/>
          </a:bodyPr>
          <a:lstStyle/>
          <a:p>
            <a:pPr>
              <a:spcBef>
                <a:spcPct val="50000"/>
              </a:spcBef>
            </a:pPr>
            <a:r>
              <a:rPr lang="en-US" sz="3200" b="1">
                <a:solidFill>
                  <a:srgbClr val="FF00FF"/>
                </a:solidFill>
              </a:rPr>
              <a:t>Tìm hiểu bài</a:t>
            </a:r>
            <a:r>
              <a:rPr lang="en-US" sz="2800">
                <a:solidFill>
                  <a:srgbClr val="FF00FF"/>
                </a:solidFill>
              </a:rPr>
              <a:t> </a:t>
            </a:r>
          </a:p>
        </p:txBody>
      </p:sp>
      <p:sp>
        <p:nvSpPr>
          <p:cNvPr id="5136" name="Line 16"/>
          <p:cNvSpPr>
            <a:spLocks noChangeShapeType="1"/>
          </p:cNvSpPr>
          <p:nvPr/>
        </p:nvSpPr>
        <p:spPr bwMode="auto">
          <a:xfrm>
            <a:off x="4191000" y="2514600"/>
            <a:ext cx="0" cy="3810000"/>
          </a:xfrm>
          <a:prstGeom prst="line">
            <a:avLst/>
          </a:prstGeom>
          <a:noFill/>
          <a:ln w="28575">
            <a:solidFill>
              <a:schemeClr val="tx1"/>
            </a:solidFill>
            <a:round/>
            <a:headEnd/>
            <a:tailEnd/>
          </a:ln>
        </p:spPr>
        <p:txBody>
          <a:bodyPr/>
          <a:lstStyle/>
          <a:p>
            <a:endParaRPr lang="en-US"/>
          </a:p>
        </p:txBody>
      </p:sp>
      <p:sp>
        <p:nvSpPr>
          <p:cNvPr id="5137" name="Text Box 17"/>
          <p:cNvSpPr txBox="1">
            <a:spLocks noChangeArrowheads="1"/>
          </p:cNvSpPr>
          <p:nvPr/>
        </p:nvSpPr>
        <p:spPr bwMode="auto">
          <a:xfrm>
            <a:off x="457200" y="914400"/>
            <a:ext cx="2667000" cy="579438"/>
          </a:xfrm>
          <a:prstGeom prst="rect">
            <a:avLst/>
          </a:prstGeom>
          <a:noFill/>
          <a:ln w="9525">
            <a:noFill/>
            <a:miter lim="800000"/>
            <a:headEnd/>
            <a:tailEnd/>
          </a:ln>
        </p:spPr>
        <p:txBody>
          <a:bodyPr>
            <a:spAutoFit/>
          </a:bodyPr>
          <a:lstStyle/>
          <a:p>
            <a:pPr>
              <a:spcBef>
                <a:spcPct val="50000"/>
              </a:spcBef>
            </a:pPr>
            <a:r>
              <a:rPr lang="en-US" sz="3200" b="1">
                <a:solidFill>
                  <a:srgbClr val="FF00FF"/>
                </a:solidFill>
              </a:rPr>
              <a:t>Luyện đọc</a:t>
            </a:r>
            <a:r>
              <a:rPr lang="en-US" sz="3200" b="1"/>
              <a:t> </a:t>
            </a:r>
          </a:p>
        </p:txBody>
      </p:sp>
      <p:sp>
        <p:nvSpPr>
          <p:cNvPr id="5138" name="Rectangle 18"/>
          <p:cNvSpPr>
            <a:spLocks noChangeArrowheads="1"/>
          </p:cNvSpPr>
          <p:nvPr/>
        </p:nvSpPr>
        <p:spPr bwMode="auto">
          <a:xfrm>
            <a:off x="228600" y="2819400"/>
            <a:ext cx="1927225"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xuộm</a:t>
            </a:r>
          </a:p>
        </p:txBody>
      </p:sp>
      <p:sp>
        <p:nvSpPr>
          <p:cNvPr id="5139" name="Rectangle 19"/>
          <p:cNvSpPr>
            <a:spLocks noChangeArrowheads="1"/>
          </p:cNvSpPr>
          <p:nvPr/>
        </p:nvSpPr>
        <p:spPr bwMode="auto">
          <a:xfrm>
            <a:off x="2286000" y="2819400"/>
            <a:ext cx="1651000"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hoe</a:t>
            </a:r>
          </a:p>
        </p:txBody>
      </p:sp>
      <p:sp>
        <p:nvSpPr>
          <p:cNvPr id="5140" name="Rectangle 20"/>
          <p:cNvSpPr>
            <a:spLocks noChangeArrowheads="1"/>
          </p:cNvSpPr>
          <p:nvPr/>
        </p:nvSpPr>
        <p:spPr bwMode="auto">
          <a:xfrm>
            <a:off x="228600" y="3276600"/>
            <a:ext cx="1828800"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xọng</a:t>
            </a:r>
          </a:p>
        </p:txBody>
      </p:sp>
      <p:sp>
        <p:nvSpPr>
          <p:cNvPr id="5141" name="Text Box 21"/>
          <p:cNvSpPr txBox="1">
            <a:spLocks noChangeArrowheads="1"/>
          </p:cNvSpPr>
          <p:nvPr/>
        </p:nvSpPr>
        <p:spPr bwMode="auto">
          <a:xfrm>
            <a:off x="152400" y="3810000"/>
            <a:ext cx="3902075" cy="2654300"/>
          </a:xfrm>
          <a:prstGeom prst="rect">
            <a:avLst/>
          </a:prstGeom>
          <a:noFill/>
          <a:ln w="9525">
            <a:noFill/>
            <a:miter lim="800000"/>
            <a:headEnd/>
            <a:tailEnd/>
          </a:ln>
        </p:spPr>
        <p:txBody>
          <a:bodyPr>
            <a:spAutoFit/>
          </a:bodyPr>
          <a:lstStyle/>
          <a:p>
            <a:r>
              <a:rPr lang="en-US" sz="2800"/>
              <a:t>Trong vườn, lắc lư những chùm quả xoan </a:t>
            </a:r>
            <a:r>
              <a:rPr lang="en-US" sz="2800">
                <a:solidFill>
                  <a:srgbClr val="FF00FF"/>
                </a:solidFill>
              </a:rPr>
              <a:t>vàng lịm</a:t>
            </a:r>
            <a:r>
              <a:rPr lang="en-US" sz="2800"/>
              <a:t>  không trông  thấy cuống, như những chuổi tràng hạt bồ đề treo lơ lửng.</a:t>
            </a:r>
          </a:p>
        </p:txBody>
      </p:sp>
      <p:sp>
        <p:nvSpPr>
          <p:cNvPr id="5142" name="Text Box 22"/>
          <p:cNvSpPr txBox="1">
            <a:spLocks noChangeArrowheads="1"/>
          </p:cNvSpPr>
          <p:nvPr/>
        </p:nvSpPr>
        <p:spPr bwMode="auto">
          <a:xfrm>
            <a:off x="4289425" y="2743200"/>
            <a:ext cx="4625975" cy="1373188"/>
          </a:xfrm>
          <a:prstGeom prst="rect">
            <a:avLst/>
          </a:prstGeom>
          <a:noFill/>
          <a:ln w="9525">
            <a:noFill/>
            <a:miter lim="800000"/>
            <a:headEnd/>
            <a:tailEnd/>
          </a:ln>
        </p:spPr>
        <p:txBody>
          <a:bodyPr>
            <a:spAutoFit/>
          </a:bodyPr>
          <a:lstStyle/>
          <a:p>
            <a:pPr>
              <a:spcBef>
                <a:spcPct val="50000"/>
              </a:spcBef>
            </a:pPr>
            <a:r>
              <a:rPr lang="en-US" sz="2800"/>
              <a:t>- Tất cả đượm một màu vàng trù phú, đầm ấm , lạ lùng.</a:t>
            </a:r>
          </a:p>
        </p:txBody>
      </p:sp>
      <p:sp>
        <p:nvSpPr>
          <p:cNvPr id="5146" name="Line 26"/>
          <p:cNvSpPr>
            <a:spLocks noChangeShapeType="1"/>
          </p:cNvSpPr>
          <p:nvPr/>
        </p:nvSpPr>
        <p:spPr bwMode="auto">
          <a:xfrm flipH="1">
            <a:off x="1574800" y="4775200"/>
            <a:ext cx="152400" cy="381000"/>
          </a:xfrm>
          <a:prstGeom prst="line">
            <a:avLst/>
          </a:prstGeom>
          <a:noFill/>
          <a:ln w="28575">
            <a:solidFill>
              <a:srgbClr val="FF0000"/>
            </a:solidFill>
            <a:round/>
            <a:headEnd/>
            <a:tailEnd/>
          </a:ln>
        </p:spPr>
        <p:txBody>
          <a:bodyPr/>
          <a:lstStyle/>
          <a:p>
            <a:endParaRPr lang="en-US"/>
          </a:p>
        </p:txBody>
      </p:sp>
      <p:sp>
        <p:nvSpPr>
          <p:cNvPr id="5147" name="Rectangle 27"/>
          <p:cNvSpPr>
            <a:spLocks noChangeArrowheads="1"/>
          </p:cNvSpPr>
          <p:nvPr/>
        </p:nvSpPr>
        <p:spPr bwMode="auto">
          <a:xfrm>
            <a:off x="152400" y="4675188"/>
            <a:ext cx="1511300" cy="519112"/>
          </a:xfrm>
          <a:prstGeom prst="rect">
            <a:avLst/>
          </a:prstGeom>
          <a:noFill/>
          <a:ln w="9525">
            <a:noFill/>
            <a:miter lim="800000"/>
            <a:headEnd/>
            <a:tailEnd/>
          </a:ln>
        </p:spPr>
        <p:txBody>
          <a:bodyPr wrap="none">
            <a:spAutoFit/>
          </a:bodyPr>
          <a:lstStyle/>
          <a:p>
            <a:r>
              <a:rPr lang="en-US" sz="2800">
                <a:solidFill>
                  <a:srgbClr val="FF0000"/>
                </a:solidFill>
              </a:rPr>
              <a:t>vàng lịm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37"/>
                                        </p:tgtEl>
                                        <p:attrNameLst>
                                          <p:attrName>style.visibility</p:attrName>
                                        </p:attrNameLst>
                                      </p:cBhvr>
                                      <p:to>
                                        <p:strVal val="visible"/>
                                      </p:to>
                                    </p:set>
                                    <p:animEffect transition="in" filter="fade">
                                      <p:cBhvr>
                                        <p:cTn id="7" dur="1000"/>
                                        <p:tgtEl>
                                          <p:spTgt spid="5137"/>
                                        </p:tgtEl>
                                      </p:cBhvr>
                                    </p:animEffect>
                                    <p:anim calcmode="lin" valueType="num">
                                      <p:cBhvr>
                                        <p:cTn id="8" dur="1000" fill="hold"/>
                                        <p:tgtEl>
                                          <p:spTgt spid="5137"/>
                                        </p:tgtEl>
                                        <p:attrNameLst>
                                          <p:attrName>ppt_x</p:attrName>
                                        </p:attrNameLst>
                                      </p:cBhvr>
                                      <p:tavLst>
                                        <p:tav tm="0">
                                          <p:val>
                                            <p:strVal val="#ppt_x"/>
                                          </p:val>
                                        </p:tav>
                                        <p:tav tm="100000">
                                          <p:val>
                                            <p:strVal val="#ppt_x"/>
                                          </p:val>
                                        </p:tav>
                                      </p:tavLst>
                                    </p:anim>
                                    <p:anim calcmode="lin" valueType="num">
                                      <p:cBhvr>
                                        <p:cTn id="9" dur="1000" fill="hold"/>
                                        <p:tgtEl>
                                          <p:spTgt spid="513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35"/>
                                        </p:tgtEl>
                                        <p:attrNameLst>
                                          <p:attrName>style.visibility</p:attrName>
                                        </p:attrNameLst>
                                      </p:cBhvr>
                                      <p:to>
                                        <p:strVal val="visible"/>
                                      </p:to>
                                    </p:set>
                                    <p:animEffect transition="in" filter="fade">
                                      <p:cBhvr>
                                        <p:cTn id="12" dur="1000"/>
                                        <p:tgtEl>
                                          <p:spTgt spid="5135"/>
                                        </p:tgtEl>
                                      </p:cBhvr>
                                    </p:animEffect>
                                    <p:anim calcmode="lin" valueType="num">
                                      <p:cBhvr>
                                        <p:cTn id="13" dur="1000" fill="hold"/>
                                        <p:tgtEl>
                                          <p:spTgt spid="5135"/>
                                        </p:tgtEl>
                                        <p:attrNameLst>
                                          <p:attrName>ppt_x</p:attrName>
                                        </p:attrNameLst>
                                      </p:cBhvr>
                                      <p:tavLst>
                                        <p:tav tm="0">
                                          <p:val>
                                            <p:strVal val="#ppt_x"/>
                                          </p:val>
                                        </p:tav>
                                        <p:tav tm="100000">
                                          <p:val>
                                            <p:strVal val="#ppt_x"/>
                                          </p:val>
                                        </p:tav>
                                      </p:tavLst>
                                    </p:anim>
                                    <p:anim calcmode="lin" valueType="num">
                                      <p:cBhvr>
                                        <p:cTn id="14" dur="1000" fill="hold"/>
                                        <p:tgtEl>
                                          <p:spTgt spid="513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136"/>
                                        </p:tgtEl>
                                        <p:attrNameLst>
                                          <p:attrName>style.visibility</p:attrName>
                                        </p:attrNameLst>
                                      </p:cBhvr>
                                      <p:to>
                                        <p:strVal val="visible"/>
                                      </p:to>
                                    </p:set>
                                    <p:animEffect transition="in" filter="fade">
                                      <p:cBhvr>
                                        <p:cTn id="17" dur="1000"/>
                                        <p:tgtEl>
                                          <p:spTgt spid="5136"/>
                                        </p:tgtEl>
                                      </p:cBhvr>
                                    </p:animEffect>
                                    <p:anim calcmode="lin" valueType="num">
                                      <p:cBhvr>
                                        <p:cTn id="18" dur="1000" fill="hold"/>
                                        <p:tgtEl>
                                          <p:spTgt spid="5136"/>
                                        </p:tgtEl>
                                        <p:attrNameLst>
                                          <p:attrName>ppt_x</p:attrName>
                                        </p:attrNameLst>
                                      </p:cBhvr>
                                      <p:tavLst>
                                        <p:tav tm="0">
                                          <p:val>
                                            <p:strVal val="#ppt_x"/>
                                          </p:val>
                                        </p:tav>
                                        <p:tav tm="100000">
                                          <p:val>
                                            <p:strVal val="#ppt_x"/>
                                          </p:val>
                                        </p:tav>
                                      </p:tavLst>
                                    </p:anim>
                                    <p:anim calcmode="lin" valueType="num">
                                      <p:cBhvr>
                                        <p:cTn id="19" dur="1000" fill="hold"/>
                                        <p:tgtEl>
                                          <p:spTgt spid="513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5138"/>
                                        </p:tgtEl>
                                        <p:attrNameLst>
                                          <p:attrName>style.visibility</p:attrName>
                                        </p:attrNameLst>
                                      </p:cBhvr>
                                      <p:to>
                                        <p:strVal val="visible"/>
                                      </p:to>
                                    </p:set>
                                    <p:anim calcmode="lin" valueType="num">
                                      <p:cBhvr>
                                        <p:cTn id="24" dur="1000" fill="hold"/>
                                        <p:tgtEl>
                                          <p:spTgt spid="5138"/>
                                        </p:tgtEl>
                                        <p:attrNameLst>
                                          <p:attrName>ppt_w</p:attrName>
                                        </p:attrNameLst>
                                      </p:cBhvr>
                                      <p:tavLst>
                                        <p:tav tm="0">
                                          <p:val>
                                            <p:strVal val="#ppt_w*0.70"/>
                                          </p:val>
                                        </p:tav>
                                        <p:tav tm="100000">
                                          <p:val>
                                            <p:strVal val="#ppt_w"/>
                                          </p:val>
                                        </p:tav>
                                      </p:tavLst>
                                    </p:anim>
                                    <p:anim calcmode="lin" valueType="num">
                                      <p:cBhvr>
                                        <p:cTn id="25" dur="1000" fill="hold"/>
                                        <p:tgtEl>
                                          <p:spTgt spid="5138"/>
                                        </p:tgtEl>
                                        <p:attrNameLst>
                                          <p:attrName>ppt_h</p:attrName>
                                        </p:attrNameLst>
                                      </p:cBhvr>
                                      <p:tavLst>
                                        <p:tav tm="0">
                                          <p:val>
                                            <p:strVal val="#ppt_h"/>
                                          </p:val>
                                        </p:tav>
                                        <p:tav tm="100000">
                                          <p:val>
                                            <p:strVal val="#ppt_h"/>
                                          </p:val>
                                        </p:tav>
                                      </p:tavLst>
                                    </p:anim>
                                    <p:animEffect transition="in" filter="fade">
                                      <p:cBhvr>
                                        <p:cTn id="26" dur="1000"/>
                                        <p:tgtEl>
                                          <p:spTgt spid="513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139"/>
                                        </p:tgtEl>
                                        <p:attrNameLst>
                                          <p:attrName>style.visibility</p:attrName>
                                        </p:attrNameLst>
                                      </p:cBhvr>
                                      <p:to>
                                        <p:strVal val="visible"/>
                                      </p:to>
                                    </p:set>
                                    <p:anim calcmode="lin" valueType="num">
                                      <p:cBhvr>
                                        <p:cTn id="31" dur="1000" fill="hold"/>
                                        <p:tgtEl>
                                          <p:spTgt spid="5139"/>
                                        </p:tgtEl>
                                        <p:attrNameLst>
                                          <p:attrName>ppt_w</p:attrName>
                                        </p:attrNameLst>
                                      </p:cBhvr>
                                      <p:tavLst>
                                        <p:tav tm="0">
                                          <p:val>
                                            <p:strVal val="#ppt_w*0.70"/>
                                          </p:val>
                                        </p:tav>
                                        <p:tav tm="100000">
                                          <p:val>
                                            <p:strVal val="#ppt_w"/>
                                          </p:val>
                                        </p:tav>
                                      </p:tavLst>
                                    </p:anim>
                                    <p:anim calcmode="lin" valueType="num">
                                      <p:cBhvr>
                                        <p:cTn id="32" dur="1000" fill="hold"/>
                                        <p:tgtEl>
                                          <p:spTgt spid="5139"/>
                                        </p:tgtEl>
                                        <p:attrNameLst>
                                          <p:attrName>ppt_h</p:attrName>
                                        </p:attrNameLst>
                                      </p:cBhvr>
                                      <p:tavLst>
                                        <p:tav tm="0">
                                          <p:val>
                                            <p:strVal val="#ppt_h"/>
                                          </p:val>
                                        </p:tav>
                                        <p:tav tm="100000">
                                          <p:val>
                                            <p:strVal val="#ppt_h"/>
                                          </p:val>
                                        </p:tav>
                                      </p:tavLst>
                                    </p:anim>
                                    <p:animEffect transition="in" filter="fade">
                                      <p:cBhvr>
                                        <p:cTn id="33" dur="1000"/>
                                        <p:tgtEl>
                                          <p:spTgt spid="51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5140"/>
                                        </p:tgtEl>
                                        <p:attrNameLst>
                                          <p:attrName>style.visibility</p:attrName>
                                        </p:attrNameLst>
                                      </p:cBhvr>
                                      <p:to>
                                        <p:strVal val="visible"/>
                                      </p:to>
                                    </p:set>
                                    <p:anim calcmode="lin" valueType="num">
                                      <p:cBhvr>
                                        <p:cTn id="38" dur="1000" fill="hold"/>
                                        <p:tgtEl>
                                          <p:spTgt spid="5140"/>
                                        </p:tgtEl>
                                        <p:attrNameLst>
                                          <p:attrName>ppt_w</p:attrName>
                                        </p:attrNameLst>
                                      </p:cBhvr>
                                      <p:tavLst>
                                        <p:tav tm="0">
                                          <p:val>
                                            <p:strVal val="#ppt_w*0.70"/>
                                          </p:val>
                                        </p:tav>
                                        <p:tav tm="100000">
                                          <p:val>
                                            <p:strVal val="#ppt_w"/>
                                          </p:val>
                                        </p:tav>
                                      </p:tavLst>
                                    </p:anim>
                                    <p:anim calcmode="lin" valueType="num">
                                      <p:cBhvr>
                                        <p:cTn id="39" dur="1000" fill="hold"/>
                                        <p:tgtEl>
                                          <p:spTgt spid="5140"/>
                                        </p:tgtEl>
                                        <p:attrNameLst>
                                          <p:attrName>ppt_h</p:attrName>
                                        </p:attrNameLst>
                                      </p:cBhvr>
                                      <p:tavLst>
                                        <p:tav tm="0">
                                          <p:val>
                                            <p:strVal val="#ppt_h"/>
                                          </p:val>
                                        </p:tav>
                                        <p:tav tm="100000">
                                          <p:val>
                                            <p:strVal val="#ppt_h"/>
                                          </p:val>
                                        </p:tav>
                                      </p:tavLst>
                                    </p:anim>
                                    <p:animEffect transition="in" filter="fade">
                                      <p:cBhvr>
                                        <p:cTn id="40" dur="1000"/>
                                        <p:tgtEl>
                                          <p:spTgt spid="514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5141"/>
                                        </p:tgtEl>
                                        <p:attrNameLst>
                                          <p:attrName>style.visibility</p:attrName>
                                        </p:attrNameLst>
                                      </p:cBhvr>
                                      <p:to>
                                        <p:strVal val="visible"/>
                                      </p:to>
                                    </p:set>
                                    <p:anim calcmode="lin" valueType="num">
                                      <p:cBhvr>
                                        <p:cTn id="45" dur="1000" fill="hold"/>
                                        <p:tgtEl>
                                          <p:spTgt spid="5141"/>
                                        </p:tgtEl>
                                        <p:attrNameLst>
                                          <p:attrName>ppt_x</p:attrName>
                                        </p:attrNameLst>
                                      </p:cBhvr>
                                      <p:tavLst>
                                        <p:tav tm="0">
                                          <p:val>
                                            <p:strVal val="#ppt_x-.2"/>
                                          </p:val>
                                        </p:tav>
                                        <p:tav tm="100000">
                                          <p:val>
                                            <p:strVal val="#ppt_x"/>
                                          </p:val>
                                        </p:tav>
                                      </p:tavLst>
                                    </p:anim>
                                    <p:anim calcmode="lin" valueType="num">
                                      <p:cBhvr>
                                        <p:cTn id="46" dur="1000" fill="hold"/>
                                        <p:tgtEl>
                                          <p:spTgt spid="5141"/>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1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146"/>
                                        </p:tgtEl>
                                        <p:attrNameLst>
                                          <p:attrName>style.visibility</p:attrName>
                                        </p:attrNameLst>
                                      </p:cBhvr>
                                      <p:to>
                                        <p:strVal val="visible"/>
                                      </p:to>
                                    </p:set>
                                    <p:animEffect transition="in" filter="wipe(down)">
                                      <p:cBhvr>
                                        <p:cTn id="52" dur="500"/>
                                        <p:tgtEl>
                                          <p:spTgt spid="514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5147"/>
                                        </p:tgtEl>
                                        <p:attrNameLst>
                                          <p:attrName>style.visibility</p:attrName>
                                        </p:attrNameLst>
                                      </p:cBhvr>
                                      <p:to>
                                        <p:strVal val="visible"/>
                                      </p:to>
                                    </p:set>
                                    <p:animEffect transition="in" filter="wedge">
                                      <p:cBhvr>
                                        <p:cTn id="57" dur="2000"/>
                                        <p:tgtEl>
                                          <p:spTgt spid="514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nodeType="clickEffect">
                                  <p:stCondLst>
                                    <p:cond delay="0"/>
                                  </p:stCondLst>
                                  <p:iterate type="lt">
                                    <p:tmPct val="0"/>
                                  </p:iterate>
                                  <p:childTnLst>
                                    <p:set>
                                      <p:cBhvr>
                                        <p:cTn id="61" dur="1" fill="hold">
                                          <p:stCondLst>
                                            <p:cond delay="0"/>
                                          </p:stCondLst>
                                        </p:cTn>
                                        <p:tgtEl>
                                          <p:spTgt spid="5142">
                                            <p:txEl>
                                              <p:pRg st="0" end="0"/>
                                            </p:txEl>
                                          </p:spTgt>
                                        </p:tgtEl>
                                        <p:attrNameLst>
                                          <p:attrName>style.visibility</p:attrName>
                                        </p:attrNameLst>
                                      </p:cBhvr>
                                      <p:to>
                                        <p:strVal val="visible"/>
                                      </p:to>
                                    </p:set>
                                    <p:animEffect transition="in" filter="strips(downLeft)">
                                      <p:cBhvr>
                                        <p:cTn id="62" dur="500"/>
                                        <p:tgtEl>
                                          <p:spTgt spid="51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p:bldP spid="5136" grpId="0" animBg="1"/>
      <p:bldP spid="5137" grpId="0"/>
      <p:bldP spid="5138" grpId="0"/>
      <p:bldP spid="5139" grpId="0"/>
      <p:bldP spid="5140" grpId="0"/>
      <p:bldP spid="5141" grpId="0"/>
      <p:bldP spid="5146" grpId="0" animBg="1"/>
      <p:bldP spid="514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07" name="Group 39"/>
          <p:cNvGraphicFramePr>
            <a:graphicFrameLocks noGrp="1"/>
          </p:cNvGraphicFramePr>
          <p:nvPr>
            <p:ph idx="1"/>
          </p:nvPr>
        </p:nvGraphicFramePr>
        <p:xfrm>
          <a:off x="609600" y="533400"/>
          <a:ext cx="8229600" cy="6102350"/>
        </p:xfrm>
        <a:graphic>
          <a:graphicData uri="http://schemas.openxmlformats.org/drawingml/2006/table">
            <a:tbl>
              <a:tblPr/>
              <a:tblGrid>
                <a:gridCol w="4114800"/>
                <a:gridCol w="4114800"/>
              </a:tblGrid>
              <a:tr h="600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Những vật có màu vàng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Từ chỉ màu vàng</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16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Lúa – vàng xuộm</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Tàu lá chuối – vàng ối</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Nắng – vàng hoe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Bụi mía – vàng xọng</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7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Xoan – vàng lịm</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Rơm, thóc- vàng giòn</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Lá mít – vàng ối</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Gà, chó- vàng tươi</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Tàu đu đủ , lá sắn héo – vàng tươi</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Mái nhà rơm – vàng mới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Quả chuối- chín vàng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Tất cả- một màu vàng trù phú, đầm ấm</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207"/>
                                        </p:tgtEl>
                                        <p:attrNameLst>
                                          <p:attrName>style.visibility</p:attrName>
                                        </p:attrNameLst>
                                      </p:cBhvr>
                                      <p:to>
                                        <p:strVal val="visible"/>
                                      </p:to>
                                    </p:set>
                                    <p:animEffect transition="in" filter="blinds(horizontal)">
                                      <p:cBhvr>
                                        <p:cTn id="7" dur="500"/>
                                        <p:tgtEl>
                                          <p:spTgt spid="7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
          <p:cNvPicPr>
            <a:picLocks noChangeAspect="1" noChangeArrowheads="1"/>
          </p:cNvPicPr>
          <p:nvPr/>
        </p:nvPicPr>
        <p:blipFill>
          <a:blip r:embed="rId2"/>
          <a:srcRect/>
          <a:stretch>
            <a:fillRect/>
          </a:stretch>
        </p:blipFill>
        <p:spPr bwMode="auto">
          <a:xfrm>
            <a:off x="304800" y="228600"/>
            <a:ext cx="4286250" cy="2857500"/>
          </a:xfrm>
          <a:prstGeom prst="rect">
            <a:avLst/>
          </a:prstGeom>
          <a:noFill/>
          <a:ln w="9525">
            <a:noFill/>
            <a:miter lim="800000"/>
            <a:headEnd/>
            <a:tailEnd/>
          </a:ln>
        </p:spPr>
      </p:pic>
      <p:pic>
        <p:nvPicPr>
          <p:cNvPr id="43011" name="Picture 3" descr="0-25"/>
          <p:cNvPicPr>
            <a:picLocks noChangeAspect="1" noChangeArrowheads="1"/>
          </p:cNvPicPr>
          <p:nvPr/>
        </p:nvPicPr>
        <p:blipFill>
          <a:blip r:embed="rId3"/>
          <a:srcRect/>
          <a:stretch>
            <a:fillRect/>
          </a:stretch>
        </p:blipFill>
        <p:spPr bwMode="auto">
          <a:xfrm>
            <a:off x="4648200" y="228600"/>
            <a:ext cx="4286250" cy="2876550"/>
          </a:xfrm>
          <a:prstGeom prst="rect">
            <a:avLst/>
          </a:prstGeom>
          <a:noFill/>
          <a:ln w="9525">
            <a:noFill/>
            <a:miter lim="800000"/>
            <a:headEnd/>
            <a:tailEnd/>
          </a:ln>
        </p:spPr>
      </p:pic>
      <p:pic>
        <p:nvPicPr>
          <p:cNvPr id="43012" name="Picture 4" descr="Phan%20Uu%20Ong%20Nguyen%20Ba%20Can%208"/>
          <p:cNvPicPr>
            <a:picLocks noChangeAspect="1" noChangeArrowheads="1"/>
          </p:cNvPicPr>
          <p:nvPr/>
        </p:nvPicPr>
        <p:blipFill>
          <a:blip r:embed="rId4"/>
          <a:srcRect/>
          <a:stretch>
            <a:fillRect/>
          </a:stretch>
        </p:blipFill>
        <p:spPr bwMode="auto">
          <a:xfrm>
            <a:off x="152400" y="3200400"/>
            <a:ext cx="4333875" cy="3476625"/>
          </a:xfrm>
          <a:prstGeom prst="rect">
            <a:avLst/>
          </a:prstGeom>
          <a:noFill/>
          <a:ln w="9525">
            <a:noFill/>
            <a:miter lim="800000"/>
            <a:headEnd/>
            <a:tailEnd/>
          </a:ln>
        </p:spPr>
      </p:pic>
      <p:pic>
        <p:nvPicPr>
          <p:cNvPr id="43013" name="Picture 5" descr="vn9!BuffaloBoy01"/>
          <p:cNvPicPr>
            <a:picLocks noChangeAspect="1" noChangeArrowheads="1"/>
          </p:cNvPicPr>
          <p:nvPr/>
        </p:nvPicPr>
        <p:blipFill>
          <a:blip r:embed="rId5"/>
          <a:srcRect/>
          <a:stretch>
            <a:fillRect/>
          </a:stretch>
        </p:blipFill>
        <p:spPr bwMode="auto">
          <a:xfrm>
            <a:off x="4572000" y="3124200"/>
            <a:ext cx="4572000" cy="3646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770" decel="100000"/>
                                        <p:tgtEl>
                                          <p:spTgt spid="43010"/>
                                        </p:tgtEl>
                                      </p:cBhvr>
                                    </p:animEffect>
                                    <p:animScale>
                                      <p:cBhvr>
                                        <p:cTn id="8" dur="770" decel="100000"/>
                                        <p:tgtEl>
                                          <p:spTgt spid="43010"/>
                                        </p:tgtEl>
                                      </p:cBhvr>
                                      <p:from x="10000" y="10000"/>
                                      <p:to x="200000" y="450000"/>
                                    </p:animScale>
                                    <p:animScale>
                                      <p:cBhvr>
                                        <p:cTn id="9" dur="1230" accel="100000" fill="hold">
                                          <p:stCondLst>
                                            <p:cond delay="770"/>
                                          </p:stCondLst>
                                        </p:cTn>
                                        <p:tgtEl>
                                          <p:spTgt spid="43010"/>
                                        </p:tgtEl>
                                      </p:cBhvr>
                                      <p:from x="200000" y="450000"/>
                                      <p:to x="100000" y="100000"/>
                                    </p:animScale>
                                    <p:set>
                                      <p:cBhvr>
                                        <p:cTn id="10" dur="770" fill="hold"/>
                                        <p:tgtEl>
                                          <p:spTgt spid="43010"/>
                                        </p:tgtEl>
                                        <p:attrNameLst>
                                          <p:attrName>ppt_x</p:attrName>
                                        </p:attrNameLst>
                                      </p:cBhvr>
                                      <p:to>
                                        <p:strVal val="(0.5)"/>
                                      </p:to>
                                    </p:set>
                                    <p:anim from="(0.5)" to="(#ppt_x)" calcmode="lin" valueType="num">
                                      <p:cBhvr>
                                        <p:cTn id="11" dur="1230" accel="100000" fill="hold">
                                          <p:stCondLst>
                                            <p:cond delay="770"/>
                                          </p:stCondLst>
                                        </p:cTn>
                                        <p:tgtEl>
                                          <p:spTgt spid="43010"/>
                                        </p:tgtEl>
                                        <p:attrNameLst>
                                          <p:attrName>ppt_x</p:attrName>
                                        </p:attrNameLst>
                                      </p:cBhvr>
                                    </p:anim>
                                    <p:set>
                                      <p:cBhvr>
                                        <p:cTn id="12" dur="770" fill="hold"/>
                                        <p:tgtEl>
                                          <p:spTgt spid="43010"/>
                                        </p:tgtEl>
                                        <p:attrNameLst>
                                          <p:attrName>ppt_y</p:attrName>
                                        </p:attrNameLst>
                                      </p:cBhvr>
                                      <p:to>
                                        <p:strVal val="(#ppt_y+0.4)"/>
                                      </p:to>
                                    </p:set>
                                    <p:anim from="(#ppt_y+0.4)" to="(#ppt_y)" calcmode="lin" valueType="num">
                                      <p:cBhvr>
                                        <p:cTn id="13" dur="1230" accel="100000" fill="hold">
                                          <p:stCondLst>
                                            <p:cond delay="770"/>
                                          </p:stCondLst>
                                        </p:cTn>
                                        <p:tgtEl>
                                          <p:spTgt spid="4301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43011"/>
                                        </p:tgtEl>
                                        <p:attrNameLst>
                                          <p:attrName>style.visibility</p:attrName>
                                        </p:attrNameLst>
                                      </p:cBhvr>
                                      <p:to>
                                        <p:strVal val="visible"/>
                                      </p:to>
                                    </p:set>
                                    <p:animEffect transition="in" filter="fade">
                                      <p:cBhvr>
                                        <p:cTn id="18" dur="770" decel="100000"/>
                                        <p:tgtEl>
                                          <p:spTgt spid="43011"/>
                                        </p:tgtEl>
                                      </p:cBhvr>
                                    </p:animEffect>
                                    <p:animScale>
                                      <p:cBhvr>
                                        <p:cTn id="19" dur="770" decel="100000"/>
                                        <p:tgtEl>
                                          <p:spTgt spid="43011"/>
                                        </p:tgtEl>
                                      </p:cBhvr>
                                      <p:from x="10000" y="10000"/>
                                      <p:to x="200000" y="450000"/>
                                    </p:animScale>
                                    <p:animScale>
                                      <p:cBhvr>
                                        <p:cTn id="20" dur="1230" accel="100000" fill="hold">
                                          <p:stCondLst>
                                            <p:cond delay="770"/>
                                          </p:stCondLst>
                                        </p:cTn>
                                        <p:tgtEl>
                                          <p:spTgt spid="43011"/>
                                        </p:tgtEl>
                                      </p:cBhvr>
                                      <p:from x="200000" y="450000"/>
                                      <p:to x="100000" y="100000"/>
                                    </p:animScale>
                                    <p:set>
                                      <p:cBhvr>
                                        <p:cTn id="21" dur="770" fill="hold"/>
                                        <p:tgtEl>
                                          <p:spTgt spid="43011"/>
                                        </p:tgtEl>
                                        <p:attrNameLst>
                                          <p:attrName>ppt_x</p:attrName>
                                        </p:attrNameLst>
                                      </p:cBhvr>
                                      <p:to>
                                        <p:strVal val="(0.5)"/>
                                      </p:to>
                                    </p:set>
                                    <p:anim from="(0.5)" to="(#ppt_x)" calcmode="lin" valueType="num">
                                      <p:cBhvr>
                                        <p:cTn id="22" dur="1230" accel="100000" fill="hold">
                                          <p:stCondLst>
                                            <p:cond delay="770"/>
                                          </p:stCondLst>
                                        </p:cTn>
                                        <p:tgtEl>
                                          <p:spTgt spid="43011"/>
                                        </p:tgtEl>
                                        <p:attrNameLst>
                                          <p:attrName>ppt_x</p:attrName>
                                        </p:attrNameLst>
                                      </p:cBhvr>
                                    </p:anim>
                                    <p:set>
                                      <p:cBhvr>
                                        <p:cTn id="23" dur="770" fill="hold"/>
                                        <p:tgtEl>
                                          <p:spTgt spid="43011"/>
                                        </p:tgtEl>
                                        <p:attrNameLst>
                                          <p:attrName>ppt_y</p:attrName>
                                        </p:attrNameLst>
                                      </p:cBhvr>
                                      <p:to>
                                        <p:strVal val="(#ppt_y+0.4)"/>
                                      </p:to>
                                    </p:set>
                                    <p:anim from="(#ppt_y+0.4)" to="(#ppt_y)" calcmode="lin" valueType="num">
                                      <p:cBhvr>
                                        <p:cTn id="24" dur="1230" accel="100000" fill="hold">
                                          <p:stCondLst>
                                            <p:cond delay="770"/>
                                          </p:stCondLst>
                                        </p:cTn>
                                        <p:tgtEl>
                                          <p:spTgt spid="43011"/>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43012"/>
                                        </p:tgtEl>
                                        <p:attrNameLst>
                                          <p:attrName>style.visibility</p:attrName>
                                        </p:attrNameLst>
                                      </p:cBhvr>
                                      <p:to>
                                        <p:strVal val="visible"/>
                                      </p:to>
                                    </p:set>
                                    <p:animEffect transition="in" filter="fade">
                                      <p:cBhvr>
                                        <p:cTn id="29" dur="770" decel="100000"/>
                                        <p:tgtEl>
                                          <p:spTgt spid="43012"/>
                                        </p:tgtEl>
                                      </p:cBhvr>
                                    </p:animEffect>
                                    <p:animScale>
                                      <p:cBhvr>
                                        <p:cTn id="30" dur="770" decel="100000"/>
                                        <p:tgtEl>
                                          <p:spTgt spid="43012"/>
                                        </p:tgtEl>
                                      </p:cBhvr>
                                      <p:from x="10000" y="10000"/>
                                      <p:to x="200000" y="450000"/>
                                    </p:animScale>
                                    <p:animScale>
                                      <p:cBhvr>
                                        <p:cTn id="31" dur="1230" accel="100000" fill="hold">
                                          <p:stCondLst>
                                            <p:cond delay="770"/>
                                          </p:stCondLst>
                                        </p:cTn>
                                        <p:tgtEl>
                                          <p:spTgt spid="43012"/>
                                        </p:tgtEl>
                                      </p:cBhvr>
                                      <p:from x="200000" y="450000"/>
                                      <p:to x="100000" y="100000"/>
                                    </p:animScale>
                                    <p:set>
                                      <p:cBhvr>
                                        <p:cTn id="32" dur="770" fill="hold"/>
                                        <p:tgtEl>
                                          <p:spTgt spid="43012"/>
                                        </p:tgtEl>
                                        <p:attrNameLst>
                                          <p:attrName>ppt_x</p:attrName>
                                        </p:attrNameLst>
                                      </p:cBhvr>
                                      <p:to>
                                        <p:strVal val="(0.5)"/>
                                      </p:to>
                                    </p:set>
                                    <p:anim from="(0.5)" to="(#ppt_x)" calcmode="lin" valueType="num">
                                      <p:cBhvr>
                                        <p:cTn id="33" dur="1230" accel="100000" fill="hold">
                                          <p:stCondLst>
                                            <p:cond delay="770"/>
                                          </p:stCondLst>
                                        </p:cTn>
                                        <p:tgtEl>
                                          <p:spTgt spid="43012"/>
                                        </p:tgtEl>
                                        <p:attrNameLst>
                                          <p:attrName>ppt_x</p:attrName>
                                        </p:attrNameLst>
                                      </p:cBhvr>
                                    </p:anim>
                                    <p:set>
                                      <p:cBhvr>
                                        <p:cTn id="34" dur="770" fill="hold"/>
                                        <p:tgtEl>
                                          <p:spTgt spid="43012"/>
                                        </p:tgtEl>
                                        <p:attrNameLst>
                                          <p:attrName>ppt_y</p:attrName>
                                        </p:attrNameLst>
                                      </p:cBhvr>
                                      <p:to>
                                        <p:strVal val="(#ppt_y+0.4)"/>
                                      </p:to>
                                    </p:set>
                                    <p:anim from="(#ppt_y+0.4)" to="(#ppt_y)" calcmode="lin" valueType="num">
                                      <p:cBhvr>
                                        <p:cTn id="35" dur="1230" accel="100000" fill="hold">
                                          <p:stCondLst>
                                            <p:cond delay="770"/>
                                          </p:stCondLst>
                                        </p:cTn>
                                        <p:tgtEl>
                                          <p:spTgt spid="43012"/>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nodeType="clickEffect">
                                  <p:stCondLst>
                                    <p:cond delay="0"/>
                                  </p:stCondLst>
                                  <p:childTnLst>
                                    <p:set>
                                      <p:cBhvr>
                                        <p:cTn id="39" dur="1" fill="hold">
                                          <p:stCondLst>
                                            <p:cond delay="0"/>
                                          </p:stCondLst>
                                        </p:cTn>
                                        <p:tgtEl>
                                          <p:spTgt spid="43013"/>
                                        </p:tgtEl>
                                        <p:attrNameLst>
                                          <p:attrName>style.visibility</p:attrName>
                                        </p:attrNameLst>
                                      </p:cBhvr>
                                      <p:to>
                                        <p:strVal val="visible"/>
                                      </p:to>
                                    </p:set>
                                    <p:animEffect transition="in" filter="fade">
                                      <p:cBhvr>
                                        <p:cTn id="40" dur="770" decel="100000"/>
                                        <p:tgtEl>
                                          <p:spTgt spid="43013"/>
                                        </p:tgtEl>
                                      </p:cBhvr>
                                    </p:animEffect>
                                    <p:animScale>
                                      <p:cBhvr>
                                        <p:cTn id="41" dur="770" decel="100000"/>
                                        <p:tgtEl>
                                          <p:spTgt spid="43013"/>
                                        </p:tgtEl>
                                      </p:cBhvr>
                                      <p:from x="10000" y="10000"/>
                                      <p:to x="200000" y="450000"/>
                                    </p:animScale>
                                    <p:animScale>
                                      <p:cBhvr>
                                        <p:cTn id="42" dur="1230" accel="100000" fill="hold">
                                          <p:stCondLst>
                                            <p:cond delay="770"/>
                                          </p:stCondLst>
                                        </p:cTn>
                                        <p:tgtEl>
                                          <p:spTgt spid="43013"/>
                                        </p:tgtEl>
                                      </p:cBhvr>
                                      <p:from x="200000" y="450000"/>
                                      <p:to x="100000" y="100000"/>
                                    </p:animScale>
                                    <p:set>
                                      <p:cBhvr>
                                        <p:cTn id="43" dur="770" fill="hold"/>
                                        <p:tgtEl>
                                          <p:spTgt spid="43013"/>
                                        </p:tgtEl>
                                        <p:attrNameLst>
                                          <p:attrName>ppt_x</p:attrName>
                                        </p:attrNameLst>
                                      </p:cBhvr>
                                      <p:to>
                                        <p:strVal val="(0.5)"/>
                                      </p:to>
                                    </p:set>
                                    <p:anim from="(0.5)" to="(#ppt_x)" calcmode="lin" valueType="num">
                                      <p:cBhvr>
                                        <p:cTn id="44" dur="1230" accel="100000" fill="hold">
                                          <p:stCondLst>
                                            <p:cond delay="770"/>
                                          </p:stCondLst>
                                        </p:cTn>
                                        <p:tgtEl>
                                          <p:spTgt spid="43013"/>
                                        </p:tgtEl>
                                        <p:attrNameLst>
                                          <p:attrName>ppt_x</p:attrName>
                                        </p:attrNameLst>
                                      </p:cBhvr>
                                    </p:anim>
                                    <p:set>
                                      <p:cBhvr>
                                        <p:cTn id="45" dur="770" fill="hold"/>
                                        <p:tgtEl>
                                          <p:spTgt spid="43013"/>
                                        </p:tgtEl>
                                        <p:attrNameLst>
                                          <p:attrName>ppt_y</p:attrName>
                                        </p:attrNameLst>
                                      </p:cBhvr>
                                      <p:to>
                                        <p:strVal val="(#ppt_y+0.4)"/>
                                      </p:to>
                                    </p:set>
                                    <p:anim from="(#ppt_y+0.4)" to="(#ppt_y)" calcmode="lin" valueType="num">
                                      <p:cBhvr>
                                        <p:cTn id="46" dur="1230" accel="100000" fill="hold">
                                          <p:stCondLst>
                                            <p:cond delay="770"/>
                                          </p:stCondLst>
                                        </p:cTn>
                                        <p:tgtEl>
                                          <p:spTgt spid="430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28" name="Group 36"/>
          <p:cNvGraphicFramePr>
            <a:graphicFrameLocks noGrp="1"/>
          </p:cNvGraphicFramePr>
          <p:nvPr>
            <p:ph idx="1"/>
          </p:nvPr>
        </p:nvGraphicFramePr>
        <p:xfrm>
          <a:off x="228600" y="531813"/>
          <a:ext cx="8686800" cy="6326187"/>
        </p:xfrm>
        <a:graphic>
          <a:graphicData uri="http://schemas.openxmlformats.org/drawingml/2006/table">
            <a:tbl>
              <a:tblPr/>
              <a:tblGrid>
                <a:gridCol w="3505200"/>
                <a:gridCol w="5181600"/>
              </a:tblGrid>
              <a:tr h="6858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FF0000"/>
                          </a:solidFill>
                          <a:effectLst/>
                          <a:latin typeface="Arial" charset="0"/>
                        </a:rPr>
                        <a:t>Từ</a:t>
                      </a:r>
                      <a:r>
                        <a:rPr kumimoji="0" lang="en-US" sz="2800" b="0" i="0" u="none" strike="noStrike" cap="none" normalizeH="0" baseline="0" dirty="0" smtClean="0">
                          <a:ln>
                            <a:noFill/>
                          </a:ln>
                          <a:solidFill>
                            <a:srgbClr val="FF0000"/>
                          </a:solidFill>
                          <a:effectLst/>
                          <a:latin typeface="Arial" charset="0"/>
                        </a:rPr>
                        <a:t> </a:t>
                      </a:r>
                      <a:r>
                        <a:rPr kumimoji="0" lang="en-US" sz="2800" b="0" i="0" u="none" strike="noStrike" cap="none" normalizeH="0" baseline="0" dirty="0" err="1" smtClean="0">
                          <a:ln>
                            <a:noFill/>
                          </a:ln>
                          <a:solidFill>
                            <a:srgbClr val="FF0000"/>
                          </a:solidFill>
                          <a:effectLst/>
                          <a:latin typeface="Arial" charset="0"/>
                        </a:rPr>
                        <a:t>chỉ</a:t>
                      </a:r>
                      <a:r>
                        <a:rPr kumimoji="0" lang="en-US" sz="2800" b="0" i="0" u="none" strike="noStrike" cap="none" normalizeH="0" baseline="0" dirty="0" smtClean="0">
                          <a:ln>
                            <a:noFill/>
                          </a:ln>
                          <a:solidFill>
                            <a:srgbClr val="FF0000"/>
                          </a:solidFill>
                          <a:effectLst/>
                          <a:latin typeface="Arial" charset="0"/>
                        </a:rPr>
                        <a:t> </a:t>
                      </a:r>
                      <a:r>
                        <a:rPr kumimoji="0" lang="en-US" sz="2800" b="0" i="0" u="none" strike="noStrike" cap="none" normalizeH="0" baseline="0" dirty="0" err="1" smtClean="0">
                          <a:ln>
                            <a:noFill/>
                          </a:ln>
                          <a:solidFill>
                            <a:srgbClr val="FF0000"/>
                          </a:solidFill>
                          <a:effectLst/>
                          <a:latin typeface="Arial" charset="0"/>
                        </a:rPr>
                        <a:t>màu</a:t>
                      </a:r>
                      <a:r>
                        <a:rPr kumimoji="0" lang="en-US" sz="2800" b="0" i="0" u="none" strike="noStrike" cap="none" normalizeH="0" baseline="0" dirty="0" smtClean="0">
                          <a:ln>
                            <a:noFill/>
                          </a:ln>
                          <a:solidFill>
                            <a:srgbClr val="FF0000"/>
                          </a:solidFill>
                          <a:effectLst/>
                          <a:latin typeface="Arial" charset="0"/>
                        </a:rPr>
                        <a:t> </a:t>
                      </a:r>
                      <a:r>
                        <a:rPr kumimoji="0" lang="en-US" sz="2800" b="0" i="0" u="none" strike="noStrike" cap="none" normalizeH="0" baseline="0" dirty="0" err="1" smtClean="0">
                          <a:ln>
                            <a:noFill/>
                          </a:ln>
                          <a:solidFill>
                            <a:srgbClr val="FF0000"/>
                          </a:solidFill>
                          <a:effectLst/>
                          <a:latin typeface="Arial" charset="0"/>
                        </a:rPr>
                        <a:t>vàng</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Gợi cảm giác </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Lúa – vàng xuộm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đậm , lúa đã chín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Nắng – vàng hoe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nhạt , tươi, ánh lên, nắng đẹp, không gay gắt, nóng bức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Xoan – vàng lịm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của quả chín, gợi cảm giác rất ngọt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6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Lá mít , lá chuối – vàng ối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Vàng rất đậm, đều khắp trên mặt lá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Tàu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đủ</a:t>
                      </a:r>
                      <a:r>
                        <a:rPr kumimoji="0" lang="en-US" sz="2800" b="0" i="0" u="none" strike="noStrike" cap="none" normalizeH="0" baseline="0" dirty="0" smtClean="0">
                          <a:ln>
                            <a:noFill/>
                          </a:ln>
                          <a:solidFill>
                            <a:schemeClr val="tx1"/>
                          </a:solidFill>
                          <a:effectLst/>
                          <a:latin typeface="Arial" charset="0"/>
                        </a:rPr>
                        <a:t> , </a:t>
                      </a:r>
                      <a:r>
                        <a:rPr kumimoji="0" lang="en-US" sz="2800" b="0" i="0" u="none" strike="noStrike" cap="none" normalizeH="0" baseline="0" dirty="0" err="1" smtClean="0">
                          <a:ln>
                            <a:noFill/>
                          </a:ln>
                          <a:solidFill>
                            <a:schemeClr val="tx1"/>
                          </a:solidFill>
                          <a:effectLst/>
                          <a:latin typeface="Arial" charset="0"/>
                        </a:rPr>
                        <a:t>lá</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sắn</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héo</a:t>
                      </a:r>
                      <a:r>
                        <a:rPr kumimoji="0" lang="en-US" sz="2800" b="0" i="0" u="none" strike="noStrike" cap="none" normalizeH="0" baseline="0" dirty="0" smtClean="0">
                          <a:ln>
                            <a:noFill/>
                          </a:ln>
                          <a:solidFill>
                            <a:schemeClr val="tx1"/>
                          </a:solidFill>
                          <a:effectLst/>
                          <a:latin typeface="Arial" charset="0"/>
                        </a:rPr>
                        <a:t> –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tươi</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sáng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28"/>
                                        </p:tgtEl>
                                        <p:attrNameLst>
                                          <p:attrName>style.visibility</p:attrName>
                                        </p:attrNameLst>
                                      </p:cBhvr>
                                      <p:to>
                                        <p:strVal val="visible"/>
                                      </p:to>
                                    </p:set>
                                    <p:animEffect transition="in" filter="blinds(horizontal)">
                                      <p:cBhvr>
                                        <p:cTn id="7" dur="500"/>
                                        <p:tgtEl>
                                          <p:spTgt spid="8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8"/>
          <p:cNvSpPr>
            <a:spLocks noGrp="1" noChangeArrowheads="1"/>
          </p:cNvSpPr>
          <p:nvPr>
            <p:ph type="title"/>
          </p:nvPr>
        </p:nvSpPr>
        <p:spPr/>
        <p:txBody>
          <a:bodyPr/>
          <a:lstStyle/>
          <a:p>
            <a:pPr eaLnBrk="1" hangingPunct="1"/>
            <a:endParaRPr lang="en-US" smtClean="0"/>
          </a:p>
        </p:txBody>
      </p:sp>
      <p:graphicFrame>
        <p:nvGraphicFramePr>
          <p:cNvPr id="9258" name="Group 42"/>
          <p:cNvGraphicFramePr>
            <a:graphicFrameLocks noGrp="1"/>
          </p:cNvGraphicFramePr>
          <p:nvPr>
            <p:ph idx="1"/>
          </p:nvPr>
        </p:nvGraphicFramePr>
        <p:xfrm>
          <a:off x="152400" y="228600"/>
          <a:ext cx="8763000" cy="6216650"/>
        </p:xfrm>
        <a:graphic>
          <a:graphicData uri="http://schemas.openxmlformats.org/drawingml/2006/table">
            <a:tbl>
              <a:tblPr/>
              <a:tblGrid>
                <a:gridCol w="3536950"/>
                <a:gridCol w="5226050"/>
              </a:tblGrid>
              <a:tr h="1050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Bụi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mía</a:t>
                      </a:r>
                      <a:r>
                        <a:rPr kumimoji="0" lang="en-US" sz="2800" b="0" i="0" u="none" strike="noStrike" cap="none" normalizeH="0" baseline="0" dirty="0" smtClean="0">
                          <a:ln>
                            <a:noFill/>
                          </a:ln>
                          <a:solidFill>
                            <a:schemeClr val="tx1"/>
                          </a:solidFill>
                          <a:effectLst/>
                          <a:latin typeface="Arial" charset="0"/>
                        </a:rPr>
                        <a:t> –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xọng</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Màu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gợi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cảm</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giác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mọng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nước</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Rơm</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thóc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giòn</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Màu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của</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vật</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được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phơi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già</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nắng,tạo</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cảm</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giác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giòn</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đến</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có</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thể</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gãy</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ra</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Gà, chó- vàng tươi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gợi tả những con vật béo tốt, có bộ lông óng ả , vàng mượt.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0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Mái nhà rơm – vàng mới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Vàng và mới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Tất cả- một màu vàng trù phú, đầm ấm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Màu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gợi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sự</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có</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ấm</a:t>
                      </a:r>
                      <a:r>
                        <a:rPr kumimoji="0" lang="en-US" sz="2800" b="0" i="0" u="none" strike="noStrike" cap="none" normalizeH="0" baseline="0" dirty="0" smtClean="0">
                          <a:ln>
                            <a:noFill/>
                          </a:ln>
                          <a:solidFill>
                            <a:schemeClr val="tx1"/>
                          </a:solidFill>
                          <a:effectLst/>
                          <a:latin typeface="Arial"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58"/>
                                        </p:tgtEl>
                                        <p:attrNameLst>
                                          <p:attrName>style.visibility</p:attrName>
                                        </p:attrNameLst>
                                      </p:cBhvr>
                                      <p:to>
                                        <p:strVal val="visible"/>
                                      </p:to>
                                    </p:set>
                                    <p:animEffect transition="in" filter="blinds(horizontal)">
                                      <p:cBhvr>
                                        <p:cTn id="7" dur="500"/>
                                        <p:tgtEl>
                                          <p:spTgt spid="9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1143000" y="762000"/>
            <a:ext cx="152400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Câu 3 :</a:t>
            </a:r>
          </a:p>
        </p:txBody>
      </p:sp>
      <p:graphicFrame>
        <p:nvGraphicFramePr>
          <p:cNvPr id="40984" name="Group 24"/>
          <p:cNvGraphicFramePr>
            <a:graphicFrameLocks noGrp="1"/>
          </p:cNvGraphicFramePr>
          <p:nvPr>
            <p:ph idx="1"/>
          </p:nvPr>
        </p:nvGraphicFramePr>
        <p:xfrm>
          <a:off x="457200" y="1600200"/>
          <a:ext cx="8229600" cy="4114800"/>
        </p:xfrm>
        <a:graphic>
          <a:graphicData uri="http://schemas.openxmlformats.org/drawingml/2006/table">
            <a:tbl>
              <a:tblPr/>
              <a:tblGrid>
                <a:gridCol w="4114800"/>
                <a:gridCol w="41148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Chi tiết về thời tiết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Chi tiết về con người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Quang cảnh không có cảm giác héo tàn, hanh hao lúc sắp bước vào mùa đông. Hơi thở của đất trời, mặt nước thơm thơm nhè nhẹ. Ngày không nắng không mưa.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Không ai tưởng đến  ngày hay đêm mà chỉ mải miết đi gặt, kéo đá, cắt rạ, chia thóc hợp tác xã. Ai cũng vậy, cứ buông bát đũa là đi ngay, cứ trở dậy là ra đồng ngay.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plus(in)">
                                      <p:cBhvr>
                                        <p:cTn id="7" dur="2000"/>
                                        <p:tgtEl>
                                          <p:spTgt spid="4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40984"/>
                                        </p:tgtEl>
                                        <p:attrNameLst>
                                          <p:attrName>style.visibility</p:attrName>
                                        </p:attrNameLst>
                                      </p:cBhvr>
                                      <p:to>
                                        <p:strVal val="visible"/>
                                      </p:to>
                                    </p:set>
                                    <p:anim calcmode="lin" valueType="num">
                                      <p:cBhvr>
                                        <p:cTn id="12" dur="1000" fill="hold"/>
                                        <p:tgtEl>
                                          <p:spTgt spid="40984"/>
                                        </p:tgtEl>
                                        <p:attrNameLst>
                                          <p:attrName>ppt_x</p:attrName>
                                        </p:attrNameLst>
                                      </p:cBhvr>
                                      <p:tavLst>
                                        <p:tav tm="0">
                                          <p:val>
                                            <p:strVal val="#ppt_x-.2"/>
                                          </p:val>
                                        </p:tav>
                                        <p:tav tm="100000">
                                          <p:val>
                                            <p:strVal val="#ppt_x"/>
                                          </p:val>
                                        </p:tav>
                                      </p:tavLst>
                                    </p:anim>
                                    <p:anim calcmode="lin" valueType="num">
                                      <p:cBhvr>
                                        <p:cTn id="13" dur="1000" fill="hold"/>
                                        <p:tgtEl>
                                          <p:spTgt spid="4098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0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307</TotalTime>
  <Words>957</Words>
  <Application>Microsoft Office PowerPoint</Application>
  <PresentationFormat>On-screen Show (4:3)</PresentationFormat>
  <Paragraphs>86</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Gia</dc:creator>
  <cp:lastModifiedBy>CSTeam</cp:lastModifiedBy>
  <cp:revision>105</cp:revision>
  <dcterms:created xsi:type="dcterms:W3CDTF">2010-07-12T19:44:12Z</dcterms:created>
  <dcterms:modified xsi:type="dcterms:W3CDTF">2016-06-30T02:50:17Z</dcterms:modified>
</cp:coreProperties>
</file>