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7" r:id="rId2"/>
    <p:sldId id="268" r:id="rId3"/>
    <p:sldId id="259" r:id="rId4"/>
    <p:sldId id="260" r:id="rId5"/>
    <p:sldId id="261" r:id="rId6"/>
    <p:sldId id="266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00FF"/>
    <a:srgbClr val="FFFF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6247F-3C5E-4CFA-8E63-AE9A24341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49C20-E7AA-4213-AADF-912044B07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3157B-487E-4D12-9752-A87782028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C249B-96BC-4126-A0A4-326CBCF4E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CB4AB-8CAE-49CA-9FDA-4B990E7B9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7118E-B7BF-42C6-94B3-64DDC02EA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C18F1-3B14-45B5-B0D7-5912993CC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F27D0-87AB-4725-835F-30F1C1F0B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1C45-241B-4636-AEB5-730E3F130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7A67D-3720-46EC-B55F-8874E1527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1B41B-42A0-444B-8E04-1412A5821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EB20F05-B585-4D75-BDEA-9C1D7992A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371600"/>
            <a:ext cx="8458200" cy="563563"/>
          </a:xfrm>
        </p:spPr>
        <p:txBody>
          <a:bodyPr/>
          <a:lstStyle/>
          <a:p>
            <a:pPr eaLnBrk="1" hangingPunct="1"/>
            <a:r>
              <a:rPr lang="en-US" sz="1500" b="1" smtClean="0">
                <a:solidFill>
                  <a:srgbClr val="FF3300"/>
                </a:solidFill>
              </a:rPr>
              <a:t>Phòng Giáo dục &amp; Đào tạo Hương Thuỷ</a:t>
            </a:r>
            <a:br>
              <a:rPr lang="en-US" sz="1500" b="1" smtClean="0">
                <a:solidFill>
                  <a:srgbClr val="FF3300"/>
                </a:solidFill>
              </a:rPr>
            </a:br>
            <a:r>
              <a:rPr lang="en-US" sz="1700" b="1" smtClean="0">
                <a:solidFill>
                  <a:srgbClr val="0000FF"/>
                </a:solidFill>
              </a:rPr>
              <a:t>Trường Tiểu học Số 2 Phú Bài</a:t>
            </a:r>
          </a:p>
        </p:txBody>
      </p:sp>
      <p:pic>
        <p:nvPicPr>
          <p:cNvPr id="3075" name="Picture 3" descr="Mask0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8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Flower 001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739621">
            <a:off x="1600200" y="1371600"/>
            <a:ext cx="2176463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1676400" y="1828800"/>
            <a:ext cx="5638800" cy="1447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giảng Điện tử</a:t>
            </a:r>
          </a:p>
        </p:txBody>
      </p:sp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2895600" y="3482975"/>
            <a:ext cx="5029200" cy="11652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9900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Cấu tạo của bài văn tả cảnh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9900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9" name="Text Box 9"/>
          <p:cNvSpPr txBox="1">
            <a:spLocks noChangeArrowheads="1"/>
          </p:cNvSpPr>
          <p:nvPr/>
        </p:nvSpPr>
        <p:spPr bwMode="auto">
          <a:xfrm>
            <a:off x="4800600" y="4800600"/>
            <a:ext cx="2551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TẬP LÀM  VĂN LỚP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56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209800" y="1066800"/>
            <a:ext cx="579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KIỂM TRA BÀI CŨ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33400" y="2514600"/>
            <a:ext cx="8153400" cy="120015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-  </a:t>
            </a:r>
            <a:r>
              <a:rPr lang="en-US" sz="3600" b="1">
                <a:solidFill>
                  <a:srgbClr val="FFFFFF"/>
                </a:solidFill>
              </a:rPr>
              <a:t>Em hãy nêu những kiểu bài của thể loại v</a:t>
            </a:r>
            <a:r>
              <a:rPr lang="vi-VN" sz="3600" b="1">
                <a:solidFill>
                  <a:srgbClr val="FFFFFF"/>
                </a:solidFill>
              </a:rPr>
              <a:t>ă</a:t>
            </a:r>
            <a:r>
              <a:rPr lang="en-US" sz="3600" b="1">
                <a:solidFill>
                  <a:srgbClr val="FFFFFF"/>
                </a:solidFill>
              </a:rPr>
              <a:t>n miêu tả </a:t>
            </a:r>
            <a:r>
              <a:rPr lang="vi-VN" sz="3600" b="1">
                <a:solidFill>
                  <a:srgbClr val="FFFFFF"/>
                </a:solidFill>
              </a:rPr>
              <a:t>đ</a:t>
            </a:r>
            <a:r>
              <a:rPr lang="en-US" sz="3600" b="1">
                <a:solidFill>
                  <a:srgbClr val="FFFFFF"/>
                </a:solidFill>
              </a:rPr>
              <a:t>ã học ở lớp 4 ?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4495800"/>
            <a:ext cx="8570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chemeClr val="hlink"/>
                </a:solidFill>
              </a:rPr>
              <a:t>Nêu cấu tạo của một bài văn miêu tả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animBg="1"/>
      <p:bldP spid="26627" grpId="1" animBg="1"/>
      <p:bldP spid="26627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6096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I. Nhận xét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1600200"/>
            <a:ext cx="876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   1. Đọc và tìm các phần mở bài, thân bài, kết bài của bài v</a:t>
            </a:r>
            <a:r>
              <a:rPr lang="vi-VN" sz="3200" b="1">
                <a:solidFill>
                  <a:schemeClr val="hlink"/>
                </a:solidFill>
              </a:rPr>
              <a:t>ă</a:t>
            </a:r>
            <a:r>
              <a:rPr lang="en-US" sz="3200" b="1">
                <a:solidFill>
                  <a:schemeClr val="hlink"/>
                </a:solidFill>
              </a:rPr>
              <a:t>n: “ Hoàng hôn trên sông H</a:t>
            </a:r>
            <a:r>
              <a:rPr lang="vi-VN" sz="3200" b="1">
                <a:solidFill>
                  <a:schemeClr val="hlink"/>
                </a:solidFill>
              </a:rPr>
              <a:t>ươ</a:t>
            </a:r>
            <a:r>
              <a:rPr lang="en-US" sz="3200" b="1">
                <a:solidFill>
                  <a:schemeClr val="hlink"/>
                </a:solidFill>
              </a:rPr>
              <a:t>ng”.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81000" y="2514600"/>
            <a:ext cx="3810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143000" y="2514600"/>
            <a:ext cx="3048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2438400" y="2514600"/>
            <a:ext cx="7620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3352800" y="2514600"/>
            <a:ext cx="6858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4267200" y="2514600"/>
            <a:ext cx="6858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81000" y="31242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* Mở bài: Từ “ Cuối buổi chiều………yên tĩnh này”.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81000" y="4267200"/>
            <a:ext cx="838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* Thân bài: Từ “ Mùa thu………chấm dứt ”.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81000" y="5105400"/>
            <a:ext cx="541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* Kết bài:  Câu cuối.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/>
      <p:bldP spid="5135" grpId="0"/>
      <p:bldP spid="5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0" y="6096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1. Đọc và tìm các phần mở bài, thân bài, kết bài của bài v</a:t>
            </a:r>
            <a:r>
              <a:rPr lang="vi-VN" sz="3200" b="1">
                <a:solidFill>
                  <a:schemeClr val="hlink"/>
                </a:solidFill>
              </a:rPr>
              <a:t>ă</a:t>
            </a:r>
            <a:r>
              <a:rPr lang="en-US" sz="3200" b="1">
                <a:solidFill>
                  <a:schemeClr val="hlink"/>
                </a:solidFill>
              </a:rPr>
              <a:t>n: “ Hoàng hôn trên sông H</a:t>
            </a:r>
            <a:r>
              <a:rPr lang="vi-VN" sz="3200" b="1">
                <a:solidFill>
                  <a:schemeClr val="hlink"/>
                </a:solidFill>
              </a:rPr>
              <a:t>ươ</a:t>
            </a:r>
            <a:r>
              <a:rPr lang="en-US" sz="3200" b="1">
                <a:solidFill>
                  <a:schemeClr val="hlink"/>
                </a:solidFill>
              </a:rPr>
              <a:t>ng”.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343400" y="23622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* Huế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ặc biệt yên tĩnh lúc hoàng hôn.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52400" y="3581400"/>
            <a:ext cx="472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.* </a:t>
            </a:r>
            <a:r>
              <a:rPr lang="en-US" sz="2400" b="1">
                <a:solidFill>
                  <a:schemeClr val="hlink"/>
                </a:solidFill>
              </a:rPr>
              <a:t>Thân bài: Từ “ Mùa thu………chấm dứt ”.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0" y="6248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* Kết bài:  Câu cuối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28600" y="2362200"/>
            <a:ext cx="403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 b="1">
                <a:solidFill>
                  <a:schemeClr val="hlink"/>
                </a:solidFill>
              </a:rPr>
              <a:t>Mở bài: Từ “ Cuối buổi chiều </a:t>
            </a:r>
            <a:r>
              <a:rPr lang="vi-VN" sz="2400" b="1">
                <a:solidFill>
                  <a:schemeClr val="hlink"/>
                </a:solidFill>
              </a:rPr>
              <a:t>đ</a:t>
            </a:r>
            <a:r>
              <a:rPr lang="en-US" sz="2400" b="1">
                <a:solidFill>
                  <a:schemeClr val="hlink"/>
                </a:solidFill>
              </a:rPr>
              <a:t>ến trong thành phố vốn yên tĩnh này”.</a:t>
            </a:r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4343400" y="2590800"/>
            <a:ext cx="0" cy="41148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343400" y="3048000"/>
            <a:ext cx="48006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  </a:t>
            </a:r>
            <a:r>
              <a:rPr lang="en-US" sz="2000" b="1">
                <a:solidFill>
                  <a:schemeClr val="hlink"/>
                </a:solidFill>
              </a:rPr>
              <a:t>* Thân bài có hai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oạn: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Đoạn 1: (Từ Mùa thu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hai hàng cây): Sự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ổi sắc của sông H</a:t>
            </a:r>
            <a:r>
              <a:rPr lang="vi-VN" sz="2000" b="1">
                <a:solidFill>
                  <a:schemeClr val="hlink"/>
                </a:solidFill>
              </a:rPr>
              <a:t>ươ</a:t>
            </a:r>
            <a:r>
              <a:rPr lang="en-US" sz="2000" b="1">
                <a:solidFill>
                  <a:schemeClr val="hlink"/>
                </a:solidFill>
              </a:rPr>
              <a:t>ng từ lúc bắt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ầu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tối hẳn.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Đoạn 2: (Còn lại): Hoạt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ộng của con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 bên bờ sông, trên mặt sông từ lúc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thành phố lên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èn.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419600" y="6156325"/>
            <a:ext cx="472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Sự thức dậy của Huế sau hoàng hôn.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0" y="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I. Nhận xét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5" grpId="0"/>
      <p:bldP spid="6156" grpId="0"/>
      <p:bldP spid="6157" grpId="0"/>
      <p:bldP spid="6159" grpId="0"/>
      <p:bldP spid="6160" grpId="0"/>
      <p:bldP spid="61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2.  Thứ tự miêu tả trong bài v</a:t>
            </a:r>
            <a:r>
              <a:rPr lang="vi-VN" sz="2400" b="1">
                <a:solidFill>
                  <a:schemeClr val="hlink"/>
                </a:solidFill>
              </a:rPr>
              <a:t>ă</a:t>
            </a:r>
            <a:r>
              <a:rPr lang="en-US" sz="2400" b="1">
                <a:solidFill>
                  <a:schemeClr val="hlink"/>
                </a:solidFill>
              </a:rPr>
              <a:t>n “ Hoàng hôn trên sông H</a:t>
            </a:r>
            <a:r>
              <a:rPr lang="vi-VN" sz="2400" b="1">
                <a:solidFill>
                  <a:schemeClr val="hlink"/>
                </a:solidFill>
              </a:rPr>
              <a:t>ươ</a:t>
            </a:r>
            <a:r>
              <a:rPr lang="en-US" sz="2400" b="1">
                <a:solidFill>
                  <a:schemeClr val="hlink"/>
                </a:solidFill>
              </a:rPr>
              <a:t>ng”có gì khác với bài “ Quang cảnh làng mạc ngày mùa” mà em </a:t>
            </a:r>
            <a:r>
              <a:rPr lang="vi-VN" sz="2400" b="1">
                <a:solidFill>
                  <a:schemeClr val="hlink"/>
                </a:solidFill>
              </a:rPr>
              <a:t>đ</a:t>
            </a:r>
            <a:r>
              <a:rPr lang="en-US" sz="2400" b="1">
                <a:solidFill>
                  <a:schemeClr val="hlink"/>
                </a:solidFill>
              </a:rPr>
              <a:t>ã học? Từ hai bài v</a:t>
            </a:r>
            <a:r>
              <a:rPr lang="vi-VN" sz="2400" b="1">
                <a:solidFill>
                  <a:schemeClr val="hlink"/>
                </a:solidFill>
              </a:rPr>
              <a:t>ă</a:t>
            </a:r>
            <a:r>
              <a:rPr lang="en-US" sz="2400" b="1">
                <a:solidFill>
                  <a:schemeClr val="hlink"/>
                </a:solidFill>
              </a:rPr>
              <a:t>n </a:t>
            </a:r>
            <a:r>
              <a:rPr lang="vi-VN" sz="2400" b="1">
                <a:solidFill>
                  <a:schemeClr val="hlink"/>
                </a:solidFill>
              </a:rPr>
              <a:t>đ</a:t>
            </a:r>
            <a:r>
              <a:rPr lang="en-US" sz="2400" b="1">
                <a:solidFill>
                  <a:schemeClr val="hlink"/>
                </a:solidFill>
              </a:rPr>
              <a:t>ó, hãy rút ra nhận xét về cấu tạo của bài v</a:t>
            </a:r>
            <a:r>
              <a:rPr lang="vi-VN" sz="2400" b="1">
                <a:solidFill>
                  <a:schemeClr val="hlink"/>
                </a:solidFill>
              </a:rPr>
              <a:t>ă</a:t>
            </a:r>
            <a:r>
              <a:rPr lang="en-US" sz="2400" b="1">
                <a:solidFill>
                  <a:schemeClr val="hlink"/>
                </a:solidFill>
              </a:rPr>
              <a:t>n tả cảnh? 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81000" y="27432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0" y="2590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- Bài : “ Quang cảnh Làng mạc ngày mùa” phần mở bài nói về nội dung gì?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3657600"/>
            <a:ext cx="9451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+ Giới thiệu màu sắc bao trùm làng quê ngày mùa là màu vàng.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04800" y="46482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- Phần thân bài tác giả miêu tả những gì?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5260975"/>
            <a:ext cx="775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+Tả các màu vàng rất khác nhau  của cảnh, của vật.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6021388"/>
            <a:ext cx="3738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+ Tả thời tiết con ng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ời.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0" y="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I. Nhận xét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3" grpId="1"/>
      <p:bldP spid="7180" grpId="0"/>
      <p:bldP spid="7181" grpId="0"/>
      <p:bldP spid="7182" grpId="0"/>
      <p:bldP spid="7183" grpId="0"/>
      <p:bldP spid="7184" grpId="0"/>
      <p:bldP spid="71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423863"/>
            <a:ext cx="44196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Bài: “ Quang cảnh làng mạc ngày mùa”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Giới thiệu màu sắc bao trùm làng quê ngày mùa là màu vàng.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các màu vàng rất khác nhau  của cảnh, của vật.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thời tiết con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ời.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9850" y="2557463"/>
            <a:ext cx="28305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rgbClr val="FFFFFF"/>
                </a:solidFill>
              </a:rPr>
              <a:t>- Tả từng bộ phận của cảnh:</a:t>
            </a:r>
            <a:r>
              <a:rPr lang="en-US" sz="1600">
                <a:solidFill>
                  <a:srgbClr val="FFFF66"/>
                </a:solidFill>
              </a:rPr>
              <a:t> 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4572000" y="2176463"/>
            <a:ext cx="0" cy="4114800"/>
          </a:xfrm>
          <a:prstGeom prst="line">
            <a:avLst/>
          </a:prstGeom>
          <a:noFill/>
          <a:ln w="2857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724400" y="206375"/>
            <a:ext cx="44196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Bài: “ Hoàng hôn trên sông H</a:t>
            </a:r>
            <a:r>
              <a:rPr lang="vi-VN" sz="2000" b="1">
                <a:solidFill>
                  <a:schemeClr val="hlink"/>
                </a:solidFill>
              </a:rPr>
              <a:t>ươ</a:t>
            </a:r>
            <a:r>
              <a:rPr lang="en-US" sz="2000" b="1">
                <a:solidFill>
                  <a:schemeClr val="hlink"/>
                </a:solidFill>
              </a:rPr>
              <a:t>ng”</a:t>
            </a: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Nêu nhận xét chung về sự yên tĩnh của Huế lúc hoàng hôn.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sự thay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ổi  sắc màu của sông H</a:t>
            </a:r>
            <a:r>
              <a:rPr lang="vi-VN" sz="2000" b="1">
                <a:solidFill>
                  <a:schemeClr val="hlink"/>
                </a:solidFill>
              </a:rPr>
              <a:t>ươ</a:t>
            </a:r>
            <a:r>
              <a:rPr lang="en-US" sz="2000" b="1">
                <a:solidFill>
                  <a:schemeClr val="hlink"/>
                </a:solidFill>
              </a:rPr>
              <a:t>ng từ lúc bắt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ầu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tối hẳn.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hoạt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ộng của con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 bên bờ sông, trên mặt sông lúc bắt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ầu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thành phố lên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èn.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Nhận xét về sự thức dậy của Huế sau hoàng hôn.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648200" y="2633663"/>
            <a:ext cx="38814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1600">
                <a:solidFill>
                  <a:schemeClr val="bg1"/>
                </a:solidFill>
              </a:rPr>
              <a:t>Tả sự thay </a:t>
            </a:r>
            <a:r>
              <a:rPr lang="vi-VN" sz="1600">
                <a:solidFill>
                  <a:schemeClr val="bg1"/>
                </a:solidFill>
              </a:rPr>
              <a:t>đ</a:t>
            </a:r>
            <a:r>
              <a:rPr lang="en-US" sz="1600">
                <a:solidFill>
                  <a:schemeClr val="bg1"/>
                </a:solidFill>
              </a:rPr>
              <a:t>ổi của cảnh theo thời gian:</a:t>
            </a:r>
            <a:r>
              <a:rPr lang="en-US" sz="1600"/>
              <a:t> 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304800" y="6519863"/>
            <a:ext cx="6873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chemeClr val="bg1"/>
                </a:solidFill>
              </a:rPr>
              <a:t>- Từ hai bài v</a:t>
            </a:r>
            <a:r>
              <a:rPr lang="vi-VN" sz="1600">
                <a:solidFill>
                  <a:schemeClr val="bg1"/>
                </a:solidFill>
              </a:rPr>
              <a:t>ă</a:t>
            </a:r>
            <a:r>
              <a:rPr lang="en-US" sz="1600">
                <a:solidFill>
                  <a:schemeClr val="bg1"/>
                </a:solidFill>
              </a:rPr>
              <a:t>n trên, hãy rút ra nhận xét về cấu tạo của bài v</a:t>
            </a:r>
            <a:r>
              <a:rPr lang="vi-VN" sz="1600">
                <a:solidFill>
                  <a:schemeClr val="bg1"/>
                </a:solidFill>
              </a:rPr>
              <a:t>ă</a:t>
            </a:r>
            <a:r>
              <a:rPr lang="en-US" sz="1600">
                <a:solidFill>
                  <a:schemeClr val="bg1"/>
                </a:solidFill>
              </a:rPr>
              <a:t>n tả cảnh?</a:t>
            </a:r>
            <a:r>
              <a:rPr lang="en-US" sz="1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0" grpId="0" animBg="1"/>
      <p:bldP spid="18441" grpId="0"/>
      <p:bldP spid="18442" grpId="0"/>
      <p:bldP spid="184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6858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hlink"/>
                </a:solidFill>
              </a:rPr>
              <a:t>II. Ghi nhớ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2057400"/>
            <a:ext cx="8610600" cy="329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Bài v</a:t>
            </a:r>
            <a:r>
              <a:rPr lang="vi-VN" sz="2800" b="1">
                <a:solidFill>
                  <a:srgbClr val="FF3300"/>
                </a:solidFill>
              </a:rPr>
              <a:t>ă</a:t>
            </a:r>
            <a:r>
              <a:rPr lang="en-US" sz="2800" b="1">
                <a:solidFill>
                  <a:srgbClr val="FF3300"/>
                </a:solidFill>
              </a:rPr>
              <a:t>n tả cảnh th</a:t>
            </a:r>
            <a:r>
              <a:rPr lang="vi-VN" sz="2800" b="1">
                <a:solidFill>
                  <a:srgbClr val="FF3300"/>
                </a:solidFill>
              </a:rPr>
              <a:t>ư</a:t>
            </a:r>
            <a:r>
              <a:rPr lang="en-US" sz="2800" b="1">
                <a:solidFill>
                  <a:srgbClr val="FF3300"/>
                </a:solidFill>
              </a:rPr>
              <a:t>ờng có ba phần: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2800" b="1">
                <a:solidFill>
                  <a:srgbClr val="FF3300"/>
                </a:solidFill>
              </a:rPr>
              <a:t>Mở bài: Giới thiệu bao quát về cảnh sẽ tả.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2. Thân bài: Tả từng bộ phận của cảnh hoặc sự thay </a:t>
            </a:r>
            <a:r>
              <a:rPr lang="vi-VN" sz="2800" b="1">
                <a:solidFill>
                  <a:srgbClr val="FF3300"/>
                </a:solidFill>
              </a:rPr>
              <a:t>đ</a:t>
            </a:r>
            <a:r>
              <a:rPr lang="en-US" sz="2800" b="1">
                <a:solidFill>
                  <a:srgbClr val="FF3300"/>
                </a:solidFill>
              </a:rPr>
              <a:t>ổi của cảnh theo thời gian.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3.  Kết bài: Nêu nhận xét hoặc cảm nghĩ của ng</a:t>
            </a:r>
            <a:r>
              <a:rPr lang="vi-VN" sz="2800" b="1">
                <a:solidFill>
                  <a:srgbClr val="FF3300"/>
                </a:solidFill>
              </a:rPr>
              <a:t>ư</a:t>
            </a:r>
            <a:r>
              <a:rPr lang="en-US" sz="2800" b="1">
                <a:solidFill>
                  <a:srgbClr val="FF3300"/>
                </a:solidFill>
              </a:rPr>
              <a:t>ời viết.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FF3300"/>
                </a:solidFill>
              </a:rPr>
              <a:t>III. Luyện tập.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Nhận xét cấu tạo của bài “ Nắng 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a”.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* Mở bài 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( Câu v</a:t>
            </a:r>
            <a:r>
              <a:rPr lang="vi-VN" sz="2400" b="1">
                <a:solidFill>
                  <a:schemeClr val="hlink"/>
                </a:solidFill>
                <a:sym typeface="Wingdings" pitchFamily="2" charset="2"/>
              </a:rPr>
              <a:t>ă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n </a:t>
            </a:r>
            <a:r>
              <a:rPr lang="vi-VN" sz="2400" b="1">
                <a:solidFill>
                  <a:schemeClr val="hlink"/>
                </a:solidFill>
                <a:sym typeface="Wingdings" pitchFamily="2" charset="2"/>
              </a:rPr>
              <a:t>đ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ầu): Nhận xét chung về nắng tr</a:t>
            </a:r>
            <a:r>
              <a:rPr lang="vi-VN" sz="2400" b="1">
                <a:solidFill>
                  <a:schemeClr val="hlink"/>
                </a:solidFill>
                <a:sym typeface="Wingdings" pitchFamily="2" charset="2"/>
              </a:rPr>
              <a:t>ư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a.</a:t>
            </a:r>
            <a:endParaRPr lang="en-US" sz="2400" b="1">
              <a:solidFill>
                <a:schemeClr val="hlink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219200"/>
            <a:ext cx="876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*Thân bài: Từ “ Buổi 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 … ch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 xong”: Cảnh vật trong nắng 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a. Gồm 4 đoạn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2133600"/>
            <a:ext cx="9067800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1: Từ “ Buổi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 ngồi trong nhà … bốc lên mãi’’.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H</a:t>
            </a:r>
            <a:r>
              <a:rPr lang="vi-VN" sz="2000" b="1">
                <a:solidFill>
                  <a:schemeClr val="hlink"/>
                </a:solidFill>
              </a:rPr>
              <a:t>ơ</a:t>
            </a:r>
            <a:r>
              <a:rPr lang="en-US" sz="2000" b="1">
                <a:solidFill>
                  <a:schemeClr val="hlink"/>
                </a:solidFill>
              </a:rPr>
              <a:t>i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ất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 dữ dội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2: Từ “ Tiếng gì xa vắng … hai mí mắt khép lại’.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Tiếng võng </a:t>
            </a:r>
            <a:r>
              <a:rPr lang="vi-VN" sz="2000" b="1">
                <a:solidFill>
                  <a:schemeClr val="hlink"/>
                </a:solidFill>
              </a:rPr>
              <a:t>đư</a:t>
            </a:r>
            <a:r>
              <a:rPr lang="en-US" sz="2000" b="1">
                <a:solidFill>
                  <a:schemeClr val="hlink"/>
                </a:solidFill>
              </a:rPr>
              <a:t>a và câu hát ru em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3: Từ “ Con gà  nào … bóng duối cũng lặng im” 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Cây cối và con vật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4: Từ “ ấy thế mà … cấy nốt thửa ruộng ch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 xong”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. - Hình ảnh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 mẹ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a.</a:t>
            </a: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</a:endParaRP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-1752600" y="0"/>
            <a:ext cx="441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solidFill>
                <a:srgbClr val="FFFF66"/>
              </a:solidFill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57912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* Kết bài (Câu cuối- kết bài mở rộng): Cảm nghĩ về mẹ (“ </a:t>
            </a:r>
            <a:r>
              <a:rPr lang="en-US" sz="2000" b="1" i="1">
                <a:solidFill>
                  <a:schemeClr val="hlink"/>
                </a:solidFill>
              </a:rPr>
              <a:t>Th</a:t>
            </a:r>
            <a:r>
              <a:rPr lang="vi-VN" sz="2000" b="1" i="1">
                <a:solidFill>
                  <a:schemeClr val="hlink"/>
                </a:solidFill>
              </a:rPr>
              <a:t>ươ</a:t>
            </a:r>
            <a:r>
              <a:rPr lang="en-US" sz="2000" b="1" i="1">
                <a:solidFill>
                  <a:schemeClr val="hlink"/>
                </a:solidFill>
              </a:rPr>
              <a:t>ng mẹ biết bao nhiêu mẹ </a:t>
            </a:r>
            <a:r>
              <a:rPr lang="vi-VN" sz="2000" b="1" i="1">
                <a:solidFill>
                  <a:schemeClr val="hlink"/>
                </a:solidFill>
              </a:rPr>
              <a:t>ơ</a:t>
            </a:r>
            <a:r>
              <a:rPr lang="en-US" sz="2000" b="1" i="1">
                <a:solidFill>
                  <a:schemeClr val="hlink"/>
                </a:solidFill>
              </a:rPr>
              <a:t>i! 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5" grpId="0"/>
      <p:bldP spid="9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228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chemeClr val="bg1"/>
                </a:solidFill>
              </a:rPr>
              <a:t> </a:t>
            </a:r>
            <a:r>
              <a:rPr lang="en-US" sz="2800" b="1" u="sng">
                <a:solidFill>
                  <a:schemeClr val="hlink"/>
                </a:solidFill>
              </a:rPr>
              <a:t>Ghi nhớ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8610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Bài v</a:t>
            </a:r>
            <a:r>
              <a:rPr lang="vi-VN" sz="2400" b="1">
                <a:solidFill>
                  <a:srgbClr val="FF3300"/>
                </a:solidFill>
              </a:rPr>
              <a:t>ă</a:t>
            </a:r>
            <a:r>
              <a:rPr lang="en-US" sz="2400" b="1">
                <a:solidFill>
                  <a:srgbClr val="FF3300"/>
                </a:solidFill>
              </a:rPr>
              <a:t>n tả cảnh th</a:t>
            </a:r>
            <a:r>
              <a:rPr lang="vi-VN" sz="2400" b="1">
                <a:solidFill>
                  <a:srgbClr val="FF3300"/>
                </a:solidFill>
              </a:rPr>
              <a:t>ư</a:t>
            </a:r>
            <a:r>
              <a:rPr lang="en-US" sz="2400" b="1">
                <a:solidFill>
                  <a:srgbClr val="FF3300"/>
                </a:solidFill>
              </a:rPr>
              <a:t>ờng có ba phần: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FF3300"/>
                </a:solidFill>
              </a:rPr>
              <a:t>Mở bài: Giới thiệu bao quát về cảnh sẽ tả.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2. Thân bài: Tả từng bộ phận của cảnh hoặc sự thay </a:t>
            </a:r>
            <a:r>
              <a:rPr lang="vi-VN" sz="2400" b="1">
                <a:solidFill>
                  <a:srgbClr val="FF3300"/>
                </a:solidFill>
              </a:rPr>
              <a:t>đ</a:t>
            </a:r>
            <a:r>
              <a:rPr lang="en-US" sz="2400" b="1">
                <a:solidFill>
                  <a:srgbClr val="FF3300"/>
                </a:solidFill>
              </a:rPr>
              <a:t>ổi của cảnh theo thời gian.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3.  Kết bài: Nêu nhận xét hoặc cảm nghĩ của ng</a:t>
            </a:r>
            <a:r>
              <a:rPr lang="vi-VN" sz="2400" b="1">
                <a:solidFill>
                  <a:srgbClr val="FF3300"/>
                </a:solidFill>
              </a:rPr>
              <a:t>ư</a:t>
            </a:r>
            <a:r>
              <a:rPr lang="en-US" sz="2400" b="1">
                <a:solidFill>
                  <a:srgbClr val="FF3300"/>
                </a:solidFill>
              </a:rPr>
              <a:t>ời viết</a:t>
            </a:r>
            <a:r>
              <a:rPr lang="en-US" sz="3200" b="1">
                <a:solidFill>
                  <a:srgbClr val="FF33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6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316</TotalTime>
  <Words>973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Wingdings</vt:lpstr>
      <vt:lpstr>Calibri</vt:lpstr>
      <vt:lpstr>Times New Roman</vt:lpstr>
      <vt:lpstr>Watermark</vt:lpstr>
      <vt:lpstr>Phòng Giáo dục &amp; Đào tạo Hương Thuỷ Trường Tiểu học Số 2 Phú Bài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Hung Thang - Binh Giang - HD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Van Quyen</dc:creator>
  <cp:lastModifiedBy>CSTeam</cp:lastModifiedBy>
  <cp:revision>32</cp:revision>
  <dcterms:created xsi:type="dcterms:W3CDTF">2010-08-05T10:37:37Z</dcterms:created>
  <dcterms:modified xsi:type="dcterms:W3CDTF">2016-06-30T02:50:18Z</dcterms:modified>
</cp:coreProperties>
</file>