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75" r:id="rId2"/>
    <p:sldId id="299" r:id="rId3"/>
    <p:sldId id="298" r:id="rId4"/>
    <p:sldId id="277" r:id="rId5"/>
    <p:sldId id="276" r:id="rId6"/>
    <p:sldId id="297" r:id="rId7"/>
    <p:sldId id="258" r:id="rId8"/>
    <p:sldId id="259" r:id="rId9"/>
    <p:sldId id="279" r:id="rId10"/>
    <p:sldId id="280" r:id="rId11"/>
    <p:sldId id="281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89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Elephant" panose="020B0604020202020204" charset="0"/>
      <p:regular r:id="rId26"/>
      <p: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宋体" panose="02010600030101010101" pitchFamily="2" charset="-122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Berlin Sans FB" panose="020E0602020502020306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B"/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96" autoAdjust="0"/>
    <p:restoredTop sz="94660"/>
  </p:normalViewPr>
  <p:slideViewPr>
    <p:cSldViewPr snapToGrid="0">
      <p:cViewPr varScale="1">
        <p:scale>
          <a:sx n="73" d="100"/>
          <a:sy n="73" d="100"/>
        </p:scale>
        <p:origin x="70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E2083-7785-44CF-9A97-4B25367E4AB3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EC47D-F261-4587-8AA1-DB9E7E8F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7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9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042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24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66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30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743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511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804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6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73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06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1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audio" Target="../media/audio17.wav"/><Relationship Id="rId3" Type="http://schemas.openxmlformats.org/officeDocument/2006/relationships/audio" Target="../media/audio2.wav"/><Relationship Id="rId21" Type="http://schemas.openxmlformats.org/officeDocument/2006/relationships/image" Target="../media/image4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image" Target="../media/image2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6555" y="1190659"/>
            <a:ext cx="22156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6981" y="3939685"/>
            <a:ext cx="30283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6171" y="2367171"/>
            <a:ext cx="9795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Did you go to </a:t>
            </a:r>
            <a:r>
              <a:rPr lang="en-US" sz="660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party?</a:t>
            </a:r>
          </a:p>
        </p:txBody>
      </p:sp>
    </p:spTree>
    <p:extLst>
      <p:ext uri="{BB962C8B-B14F-4D97-AF65-F5344CB8AC3E}">
        <p14:creationId xmlns:p14="http://schemas.microsoft.com/office/powerpoint/2010/main" val="1584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3333656" y="1331252"/>
            <a:ext cx="5751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festival? </a:t>
            </a:r>
            <a:endParaRPr lang="en-US" sz="360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9676" y="2159042"/>
            <a:ext cx="2746166" cy="1695058"/>
          </a:xfrm>
          <a:prstGeom prst="rect">
            <a:avLst/>
          </a:prstGeom>
        </p:spPr>
      </p:pic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542017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274123" y="1242666"/>
            <a:ext cx="5899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visit your grandparents? </a:t>
            </a:r>
            <a:endParaRPr lang="en-US" sz="2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1" y="1690107"/>
            <a:ext cx="2727303" cy="2727303"/>
          </a:xfrm>
          <a:prstGeom prst="rect">
            <a:avLst/>
          </a:prstGeom>
        </p:spPr>
      </p:pic>
      <p:pic>
        <p:nvPicPr>
          <p:cNvPr id="3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74515" y="1301360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watch cartoon </a:t>
            </a:r>
            <a:endParaRPr lang="en-US" sz="3600"/>
          </a:p>
        </p:txBody>
      </p:sp>
      <p:pic>
        <p:nvPicPr>
          <p:cNvPr id="32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4477753" y="2053616"/>
            <a:ext cx="2842527" cy="210739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760168" y="1277955"/>
            <a:ext cx="4987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funfair? </a:t>
            </a:r>
            <a:endParaRPr lang="en-US" sz="3200"/>
          </a:p>
        </p:txBody>
      </p:sp>
      <p:pic>
        <p:nvPicPr>
          <p:cNvPr id="31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4385602" y="1970626"/>
            <a:ext cx="3071632" cy="19766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1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38252" y="1305547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enjoy a party? </a:t>
            </a:r>
            <a:endParaRPr lang="en-US" sz="36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5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16612" y="1258100"/>
            <a:ext cx="5282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on the picnic? </a:t>
            </a:r>
            <a:endParaRPr lang="en-US" sz="32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51" y="1950771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271" y="2688476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620583" y="1598010"/>
            <a:ext cx="48542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to school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yesterday? </a:t>
            </a:r>
            <a:endParaRPr lang="en-US" sz="3600"/>
          </a:p>
        </p:txBody>
      </p:sp>
      <p:pic>
        <p:nvPicPr>
          <p:cNvPr id="28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79" y="2713564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1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46716" y="1698127"/>
            <a:ext cx="47003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get up early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morning? </a:t>
            </a:r>
            <a:endParaRPr lang="en-US" sz="3600"/>
          </a:p>
        </p:txBody>
      </p:sp>
      <p:pic>
        <p:nvPicPr>
          <p:cNvPr id="28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5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8932" y="1047968"/>
            <a:ext cx="1059701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</a:t>
            </a:r>
            <a:r>
              <a:rPr lang="en-US" sz="3600" smtClean="0">
                <a:solidFill>
                  <a:srgbClr val="FF0000"/>
                </a:solidFill>
                <a:ea typeface="Times New Roman" panose="02020603050405020304" pitchFamily="18" charset="0"/>
              </a:rPr>
              <a:t>…</a:t>
            </a:r>
          </a:p>
          <a:p>
            <a:pPr marL="342900" indent="-342900">
              <a:buFontTx/>
              <a:buChar char="-"/>
            </a:pPr>
            <a:r>
              <a:rPr lang="en-US" sz="3600" smtClean="0">
                <a:solidFill>
                  <a:srgbClr val="0070C0"/>
                </a:solidFill>
              </a:rPr>
              <a:t>Use the words and phrases related to the topic Past activities</a:t>
            </a:r>
          </a:p>
          <a:p>
            <a:r>
              <a:rPr lang="en-US" sz="3600" smtClean="0">
                <a:solidFill>
                  <a:srgbClr val="0070C0"/>
                </a:solidFill>
              </a:rPr>
              <a:t>-    Ask and answer questins about where someone did something.</a:t>
            </a:r>
            <a:endParaRPr lang="en-US" sz="3600">
              <a:solidFill>
                <a:srgbClr val="0070C0"/>
              </a:solidFill>
            </a:endParaRPr>
          </a:p>
          <a:p>
            <a:r>
              <a:rPr lang="en-US" sz="3600" b="1" smtClean="0">
                <a:solidFill>
                  <a:srgbClr val="0070C0"/>
                </a:solidFill>
              </a:rPr>
              <a:t>Vocabulary</a:t>
            </a:r>
            <a:r>
              <a:rPr lang="en-US" sz="3600" smtClean="0">
                <a:solidFill>
                  <a:srgbClr val="0070C0"/>
                </a:solidFill>
              </a:rPr>
              <a:t>: go on a picnic, enjoy the party, join the funfair, watch TV</a:t>
            </a:r>
          </a:p>
          <a:p>
            <a:r>
              <a:rPr lang="en-US" sz="3600" b="1" smtClean="0">
                <a:solidFill>
                  <a:srgbClr val="0070C0"/>
                </a:solidFill>
              </a:rPr>
              <a:t>Structure</a:t>
            </a:r>
            <a:r>
              <a:rPr lang="en-US" sz="3600" smtClean="0">
                <a:solidFill>
                  <a:srgbClr val="0070C0"/>
                </a:solidFill>
              </a:rPr>
              <a:t>:                    Did you………………………..</a:t>
            </a:r>
            <a:r>
              <a:rPr lang="en-US" sz="3600" i="1" smtClean="0">
                <a:solidFill>
                  <a:srgbClr val="0070C0"/>
                </a:solidFill>
              </a:rPr>
              <a:t>?</a:t>
            </a:r>
            <a:endParaRPr lang="en-US" sz="3600" i="1">
              <a:solidFill>
                <a:srgbClr val="0070C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                              </a:t>
            </a:r>
            <a:r>
              <a:rPr lang="en-US" sz="3600" i="1" smtClean="0">
                <a:solidFill>
                  <a:srgbClr val="0070C0"/>
                </a:solidFill>
              </a:rPr>
              <a:t>              yes, I did</a:t>
            </a:r>
          </a:p>
          <a:p>
            <a:r>
              <a:rPr lang="en-US" sz="3600" i="1" smtClean="0">
                <a:solidFill>
                  <a:srgbClr val="0070C0"/>
                </a:solidFill>
              </a:rPr>
              <a:t>                                           No, I did’nt</a:t>
            </a:r>
            <a:endParaRPr lang="en-US" sz="3600" i="1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63069" y="385495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693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8496" y="822960"/>
            <a:ext cx="8328991" cy="5788615"/>
            <a:chOff x="1014979" y="969221"/>
            <a:chExt cx="10127858" cy="79635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14979" y="969221"/>
              <a:ext cx="10127858" cy="445808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75945" y="5427307"/>
              <a:ext cx="10066892" cy="350550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918343" y="499773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F612476D-2CFC-445A-A9AA-7CC41DCDA0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17451" y="1252782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134E6A8F-850E-453F-9D56-43137656138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12611" y="1252782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E52007C4-78B6-469D-8B1E-7B360F2F06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98420" y="4599255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8B2B2CF4-6931-4861-90AE-C52D140710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93580" y="459925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4B3810CF-7750-4417-802F-E138B74E77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96804" y="1435662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7EA702B-774E-4A39-99F9-50178E71B6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45492" y="3270146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6C93F10A-7758-4B17-86EC-CE30CD60B3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09709" y="327014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DB7B7FEE-E750-4163-923D-95EBE9786B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93552" y="2901969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525CEEF3-E686-47C8-B8A2-93DA2C81A4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93013" y="331470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00F11B36-28B2-4C33-883F-738B749BC9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73870" y="244321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DC161436-B554-4652-82B5-20CDAAE030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92355" y="2059632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54FD8CE5-3907-460F-A1B5-BC5E97F3048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2386" y="4415443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2F03F3A7-30C1-4505-9B34-CB8CD49FCA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74274" y="4415443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B55DE0F7-60E9-4BAA-887B-39800A8D988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64162" y="4063476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255867C9-ED1E-480E-8E57-E02E4E3B9BE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23734" y="6234090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7E390CB3-5627-46B6-83CF-6F2CFAABA56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34995" y="5806440"/>
            <a:ext cx="226211" cy="22860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A5745852-E5F7-4940-B481-D6ACB3F9E82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83878" y="580644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3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4 Did you go to the party- - Lesson 1 - 1 Look, listen and repeat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4 Did you go to the party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4 Did you go to the party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4 Did you go to the party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4 Did you go to the party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4 Did you go to the party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4 Did you go to the party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4 Did you go to the part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4 Did you go to the part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4 Did you go to the party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4 Did you go to the part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ếng Anh 5 Tập 1 - Unit 4 Did you go to the part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ếng Anh 5 Tập 1 - Unit 4 Did you go to the part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908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9908" y="2690047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82" y="100667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92" y="100667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1311678" y="38521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4906760" y="3798092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73660" y="2690047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1870" y="5491965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4861156" y="5491965"/>
            <a:ext cx="262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cartoon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31" y="523936"/>
            <a:ext cx="2256089" cy="22560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83990" y="2474604"/>
            <a:ext cx="4159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5437" y="3968637"/>
            <a:ext cx="2271693" cy="140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39252" y="5491965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festival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5655" y="546919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90710" y="3313783"/>
            <a:ext cx="174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dã ngoại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1496" y="3313783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bữa tiệc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89843" y="3313783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21047" y="5928550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hội trại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95670" y="5928551"/>
            <a:ext cx="2186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hoạt hình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40245" y="5928552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thể thao</a:t>
            </a:r>
          </a:p>
        </p:txBody>
      </p:sp>
    </p:spTree>
    <p:extLst>
      <p:ext uri="{BB962C8B-B14F-4D97-AF65-F5344CB8AC3E}">
        <p14:creationId xmlns:p14="http://schemas.microsoft.com/office/powerpoint/2010/main" val="18621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8642" y="5303521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55" y="3897776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43" y="3889817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8411254" y="3854366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8411254" y="105773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15827" y="5306995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8341446" y="5494146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8365650" y="2751603"/>
            <a:ext cx="262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cartoon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8" y="703588"/>
            <a:ext cx="2256089" cy="22560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7586" y="2540088"/>
            <a:ext cx="4159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4833" y="1082199"/>
            <a:ext cx="2271693" cy="140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08648" y="2605527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festival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9750" y="529825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the blanket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39444" y="5927257"/>
            <a:ext cx="174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dã ngoại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13663" y="5930731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bữa tiệc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05815" y="3436555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20623" y="5930731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hội trại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00164" y="3188189"/>
            <a:ext cx="2186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hoạt hình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09641" y="3042114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thể thao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00205" y="5393499"/>
            <a:ext cx="632050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977209" y="5395664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603768" y="2629121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149326" y="5586705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5991" y="2801013"/>
            <a:ext cx="1157262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75901" y="2681943"/>
            <a:ext cx="135680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</p:spTree>
    <p:extLst>
      <p:ext uri="{BB962C8B-B14F-4D97-AF65-F5344CB8AC3E}">
        <p14:creationId xmlns:p14="http://schemas.microsoft.com/office/powerpoint/2010/main" val="47536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1599505" y="1165354"/>
            <a:ext cx="4414869" cy="646986"/>
          </a:xfrm>
          <a:prstGeom prst="wedgeRoundRectCallout">
            <a:avLst>
              <a:gd name="adj1" fmla="val -56826"/>
              <a:gd name="adj2" fmla="val 2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8371149" y="640809"/>
            <a:ext cx="2803044" cy="646986"/>
          </a:xfrm>
          <a:prstGeom prst="wedgeRoundRectCallout">
            <a:avLst>
              <a:gd name="adj1" fmla="val -76442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8631" y="4722353"/>
            <a:ext cx="2249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6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6" y="3176709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86" y="424371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6387880" y="41989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9012921" y="307789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841" y="9195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14232" y="882791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8264023" y="1535856"/>
            <a:ext cx="3024877" cy="646986"/>
          </a:xfrm>
          <a:prstGeom prst="wedgeRoundRectCallout">
            <a:avLst>
              <a:gd name="adj1" fmla="val -71275"/>
              <a:gd name="adj2" fmla="val -6116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04663" y="5913803"/>
            <a:ext cx="2082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54523" y="5831899"/>
            <a:ext cx="2318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10842" y="4722353"/>
            <a:ext cx="1534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17966" y="1828800"/>
            <a:ext cx="2059148" cy="1632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556789" y="1828800"/>
            <a:ext cx="422760" cy="2431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77114" y="1828800"/>
            <a:ext cx="2290230" cy="2414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77114" y="1828800"/>
            <a:ext cx="4132162" cy="1787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376" y="764137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612" y="1623668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5" grpId="0"/>
      <p:bldP spid="15" grpId="0" animBg="1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8460" y="537072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1713053" y="1269903"/>
            <a:ext cx="3211429" cy="1191816"/>
          </a:xfrm>
          <a:prstGeom prst="wedgeRoundRectCallout">
            <a:avLst>
              <a:gd name="adj1" fmla="val 56112"/>
              <a:gd name="adj2" fmla="val 5277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go on a picnic?</a:t>
            </a:r>
          </a:p>
        </p:txBody>
      </p:sp>
      <p:pic>
        <p:nvPicPr>
          <p:cNvPr id="16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572493" y="2174698"/>
            <a:ext cx="3535303" cy="20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1053296" y="2848832"/>
            <a:ext cx="3046701" cy="1191816"/>
          </a:xfrm>
          <a:prstGeom prst="wedgeRoundRectCallout">
            <a:avLst>
              <a:gd name="adj1" fmla="val 66703"/>
              <a:gd name="adj2" fmla="val 213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enjoy the weekend?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748896" y="4573424"/>
            <a:ext cx="4056380" cy="646986"/>
          </a:xfrm>
          <a:prstGeom prst="wedgeRoundRectCallout">
            <a:avLst>
              <a:gd name="adj1" fmla="val 55008"/>
              <a:gd name="adj2" fmla="val -444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watch TV?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8164192" y="2023182"/>
            <a:ext cx="2803044" cy="646986"/>
          </a:xfrm>
          <a:prstGeom prst="wedgeRoundRectCallout">
            <a:avLst>
              <a:gd name="adj1" fmla="val -54969"/>
              <a:gd name="adj2" fmla="val 10449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8300630" y="3926438"/>
            <a:ext cx="3024877" cy="646986"/>
          </a:xfrm>
          <a:prstGeom prst="wedgeRoundRectCallout">
            <a:avLst>
              <a:gd name="adj1" fmla="val -62857"/>
              <a:gd name="adj2" fmla="val -5938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419" y="2146510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19" y="401425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1308" y="1137114"/>
            <a:ext cx="8173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 đó phải không: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62142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2529839" y="2241324"/>
            <a:ext cx="4669455" cy="646986"/>
          </a:xfrm>
          <a:prstGeom prst="wedgeRoundRectCallout">
            <a:avLst>
              <a:gd name="adj1" fmla="val 3238"/>
              <a:gd name="adj2" fmla="val 8232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___________?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825462" y="3009396"/>
            <a:ext cx="2803044" cy="646986"/>
          </a:xfrm>
          <a:prstGeom prst="wedgeRoundRectCallout">
            <a:avLst>
              <a:gd name="adj1" fmla="val -65632"/>
              <a:gd name="adj2" fmla="val 2464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096" y="30243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76020" y="3276449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2" name="Rounded Rectangular Callout 21"/>
          <p:cNvSpPr/>
          <p:nvPr/>
        </p:nvSpPr>
        <p:spPr>
          <a:xfrm>
            <a:off x="6603629" y="3807024"/>
            <a:ext cx="3024877" cy="646986"/>
          </a:xfrm>
          <a:prstGeom prst="wedgeRoundRectCallout">
            <a:avLst>
              <a:gd name="adj1" fmla="val -59183"/>
              <a:gd name="adj2" fmla="val -580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2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89" y="3132724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8" y="3894836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1544" y="2272430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activity</a:t>
            </a:r>
          </a:p>
        </p:txBody>
      </p:sp>
    </p:spTree>
    <p:extLst>
      <p:ext uri="{BB962C8B-B14F-4D97-AF65-F5344CB8AC3E}">
        <p14:creationId xmlns:p14="http://schemas.microsoft.com/office/powerpoint/2010/main" val="1361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2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549</Words>
  <Application>Microsoft Office PowerPoint</Application>
  <PresentationFormat>Widescreen</PresentationFormat>
  <Paragraphs>115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</vt:lpstr>
      <vt:lpstr>Helvetica Neue</vt:lpstr>
      <vt:lpstr>Elephant</vt:lpstr>
      <vt:lpstr>Wingdings</vt:lpstr>
      <vt:lpstr>Arial</vt:lpstr>
      <vt:lpstr>Cambria</vt:lpstr>
      <vt:lpstr>Times New Roman</vt:lpstr>
      <vt:lpstr>宋体</vt:lpstr>
      <vt:lpstr>Tahoma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35</cp:revision>
  <dcterms:created xsi:type="dcterms:W3CDTF">2021-05-16T08:45:29Z</dcterms:created>
  <dcterms:modified xsi:type="dcterms:W3CDTF">2024-05-22T06:42:39Z</dcterms:modified>
</cp:coreProperties>
</file>