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flv" ContentType="video/unknown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6" r:id="rId1"/>
    <p:sldMasterId id="2147483828" r:id="rId2"/>
    <p:sldMasterId id="2147483840" r:id="rId3"/>
    <p:sldMasterId id="2147483852" r:id="rId4"/>
  </p:sldMasterIdLst>
  <p:notesMasterIdLst>
    <p:notesMasterId r:id="rId35"/>
  </p:notesMasterIdLst>
  <p:sldIdLst>
    <p:sldId id="319" r:id="rId5"/>
    <p:sldId id="294" r:id="rId6"/>
    <p:sldId id="297" r:id="rId7"/>
    <p:sldId id="272" r:id="rId8"/>
    <p:sldId id="281" r:id="rId9"/>
    <p:sldId id="295" r:id="rId10"/>
    <p:sldId id="317" r:id="rId11"/>
    <p:sldId id="318" r:id="rId12"/>
    <p:sldId id="299" r:id="rId13"/>
    <p:sldId id="301" r:id="rId14"/>
    <p:sldId id="308" r:id="rId15"/>
    <p:sldId id="309" r:id="rId16"/>
    <p:sldId id="315" r:id="rId17"/>
    <p:sldId id="311" r:id="rId18"/>
    <p:sldId id="312" r:id="rId19"/>
    <p:sldId id="310" r:id="rId20"/>
    <p:sldId id="286" r:id="rId21"/>
    <p:sldId id="303" r:id="rId22"/>
    <p:sldId id="304" r:id="rId23"/>
    <p:sldId id="305" r:id="rId24"/>
    <p:sldId id="302" r:id="rId25"/>
    <p:sldId id="306" r:id="rId26"/>
    <p:sldId id="307" r:id="rId27"/>
    <p:sldId id="292" r:id="rId28"/>
    <p:sldId id="313" r:id="rId29"/>
    <p:sldId id="270" r:id="rId30"/>
    <p:sldId id="314" r:id="rId31"/>
    <p:sldId id="293" r:id="rId32"/>
    <p:sldId id="276" r:id="rId33"/>
    <p:sldId id="279" r:id="rId34"/>
  </p:sldIdLst>
  <p:sldSz cx="9144000" cy="6858000" type="screen4x3"/>
  <p:notesSz cx="6858000" cy="9144000"/>
  <p:embeddedFontLst>
    <p:embeddedFont>
      <p:font typeface=".VnHelvetInsH" pitchFamily="34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.VnBahamasBH" pitchFamily="34" charset="0"/>
      <p:bold r:id="rId41"/>
    </p:embeddedFont>
    <p:embeddedFont>
      <p:font typeface=".VnTime" pitchFamily="34" charset="0"/>
      <p:regular r:id="rId42"/>
      <p:bold r:id="rId43"/>
      <p:italic r:id="rId44"/>
      <p:boldItalic r:id="rId45"/>
    </p:embeddedFont>
    <p:embeddedFont>
      <p:font typeface="VNI-Times" pitchFamily="2" charset="0"/>
      <p:regular r:id="rId46"/>
      <p:bold r:id="rId47"/>
      <p:italic r:id="rId48"/>
      <p:boldItalic r:id="rId49"/>
    </p:embeddedFont>
    <p:embeddedFont>
      <p:font typeface="Impact" pitchFamily="34" charset="0"/>
      <p:regular r:id="rId50"/>
    </p:embeddedFont>
    <p:embeddedFont>
      <p:font typeface=".VnTimeH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00"/>
    <a:srgbClr val="FF0066"/>
    <a:srgbClr val="CC0099"/>
    <a:srgbClr val="008000"/>
    <a:srgbClr val="FFCC00"/>
    <a:srgbClr val="00FFFF"/>
    <a:srgbClr val="009900"/>
    <a:srgbClr val="FF6699"/>
    <a:srgbClr val="6C1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13" autoAdjust="0"/>
  </p:normalViewPr>
  <p:slideViewPr>
    <p:cSldViewPr>
      <p:cViewPr>
        <p:scale>
          <a:sx n="70" d="100"/>
          <a:sy n="70" d="100"/>
        </p:scale>
        <p:origin x="-81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901E5-1E80-4480-B1A6-53B29BA31D29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5EBE9-716D-4E2D-A6D3-0A7C265A87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EBE9-716D-4E2D-A6D3-0A7C265A879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0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EBE9-716D-4E2D-A6D3-0A7C265A87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EBE9-716D-4E2D-A6D3-0A7C265A87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77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EBE9-716D-4E2D-A6D3-0A7C265A879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2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EBE9-716D-4E2D-A6D3-0A7C265A879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2DDBE-9F16-4613-AF9F-A3745506A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3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F3E29-9671-45EF-AD5A-573A5DAC31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25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07DF8-5F26-49B4-95EB-0ABCE262B5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26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03165-0D18-4276-8F20-9F52E72AEB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1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86832-DE88-4664-AD5A-03A77AC8DA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86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103B2-A4FF-4AD2-B255-8C5F3A500C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53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9AAD2-DE01-4EFC-9A10-9526E72362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18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FFF10-97D6-429A-BB87-A2E0736900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11029-123F-49E7-A208-7360CBC5FC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48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501CD-E870-4FB3-84FC-187389B444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6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E959D-9BE8-46B8-AF33-A07F50FE8A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3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5748D-63DB-4618-AF70-C27647FC82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43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4DFC0-D4FC-4E59-B3B4-54F07F33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53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F5653-AE72-468C-83AB-8D16BB5906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76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22FFB-BE5C-4E15-91B9-0EA261772E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9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7924-40FC-467C-BDA3-9DF710A20F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F2F2-C4AE-4E69-B099-2475747157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23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E341-8F39-411D-8E86-8E09FC96C4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9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22DB1-34EE-4E27-B083-9CF0BB1657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83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04A5C-DEC6-48A5-B31A-B4E5D3721E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39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074B1-A287-4B36-ADEA-F2BA2B1158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60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99EA4-9A99-48F7-8CDA-4ADEFF1741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34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326D9-4B5D-4D6B-9760-C65FA27F4B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79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B5DD5-B826-4BC6-B81B-5D245BA73B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81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EE335-BA23-4C6C-A0F7-70B233F593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79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2CC7F-5E00-4B25-BC39-9E16CBC313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72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E8866-BE57-43A9-A90B-B4A718759A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8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B9213-F633-4CE6-B167-65F0F7D544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3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35258-303E-42C6-8C73-8D258D3052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07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716F0-1D08-45DE-ACE1-6C8438900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83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9C578-CAE3-4F67-BABF-AE4DF6F9DC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27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DFDDB-DA2C-4826-B7B8-F088371BF8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46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941FD-97D4-4D72-8A44-50A98F670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6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D6E85-6668-4773-84DF-5136BCE7C05C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BE94F-24E5-4661-A662-49A87F4DF5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C6DCE-C2EB-4C73-8B9F-62663B7DF3A4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0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0600DB-0C96-4B7B-9809-B2CBEFB2D30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9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TLV%20-%20TUAN%201-%20S&#7916;A\tlv%20cd%20he\Nh&#7841;c%20n&#7873;n%203'.mp3" TargetMode="Externa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flv"/><Relationship Id="rId1" Type="http://schemas.microsoft.com/office/2007/relationships/media" Target="../media/media2.flv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p%20doc%20-%20tuan%2023-%20sua%201\Tap%20doc%20tuan%2023\Nh&#7841;c%20n&#7873;n%202'.mp3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1295400"/>
            <a:ext cx="92272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PPDH, </a:t>
            </a:r>
          </a:p>
          <a:p>
            <a:pPr algn="ctr"/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Kĩ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thuật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dạy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cực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trong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môn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làm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văn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lớp</a:t>
            </a:r>
            <a:r>
              <a:rPr lang="en-US" sz="4000" b="1" cap="all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5</a:t>
            </a:r>
            <a:endParaRPr lang="en-US" sz="4000" b="1" cap="all" dirty="0">
              <a:ln w="0"/>
              <a:solidFill>
                <a:srgbClr val="CC00CC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6482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 rot="10800000">
            <a:off x="152400" y="-76200"/>
            <a:ext cx="8991600" cy="1371600"/>
            <a:chOff x="152400" y="5212773"/>
            <a:chExt cx="8991600" cy="1295400"/>
          </a:xfrm>
        </p:grpSpPr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4572008" y="5334000"/>
              <a:ext cx="4572002" cy="1143000"/>
              <a:chOff x="2491" y="3237"/>
              <a:chExt cx="3269" cy="891"/>
            </a:xfrm>
          </p:grpSpPr>
          <p:pic>
            <p:nvPicPr>
              <p:cNvPr id="20" name="Picture 7" descr="3320 copy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 flipH="1">
                <a:off x="4262" y="3141"/>
                <a:ext cx="605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140" y="3233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9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276" y="3618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0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859" y="3570"/>
                <a:ext cx="478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3320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>
                <a:off x="2991" y="3177"/>
                <a:ext cx="554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2" descr="logoopera1aa8 copy"/>
              <p:cNvPicPr>
                <a:picLocks noChangeAspect="1" noChangeArrowheads="1"/>
              </p:cNvPicPr>
              <p:nvPr/>
            </p:nvPicPr>
            <p:blipFill>
              <a:blip r:embed="rId5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2484" y="3665"/>
                <a:ext cx="303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3" descr="logoopera1aa8 copy"/>
              <p:cNvPicPr>
                <a:picLocks noChangeAspect="1" noChangeArrowheads="1"/>
              </p:cNvPicPr>
              <p:nvPr/>
            </p:nvPicPr>
            <p:blipFill>
              <a:blip r:embed="rId6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3468" y="3739"/>
                <a:ext cx="302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4" descr="logoopera1aa8 copy"/>
              <p:cNvPicPr>
                <a:picLocks noChangeAspect="1" noChangeArrowheads="1"/>
              </p:cNvPicPr>
              <p:nvPr/>
            </p:nvPicPr>
            <p:blipFill>
              <a:blip r:embed="rId7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321" y="3659"/>
                <a:ext cx="302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 flipH="1">
              <a:off x="152400" y="5212776"/>
              <a:ext cx="4419600" cy="1295401"/>
              <a:chOff x="2491" y="3237"/>
              <a:chExt cx="3269" cy="891"/>
            </a:xfrm>
          </p:grpSpPr>
          <p:pic>
            <p:nvPicPr>
              <p:cNvPr id="12" name="Picture 38" descr="3320 copy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 flipH="1">
                <a:off x="4262" y="3141"/>
                <a:ext cx="605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9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140" y="3233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0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276" y="3618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1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859" y="3570"/>
                <a:ext cx="478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2" descr="3320 copy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>
                <a:off x="2991" y="3177"/>
                <a:ext cx="554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3" descr="logoopera1aa8 copy"/>
              <p:cNvPicPr>
                <a:picLocks noChangeAspect="1" noChangeArrowheads="1"/>
              </p:cNvPicPr>
              <p:nvPr/>
            </p:nvPicPr>
            <p:blipFill>
              <a:blip r:embed="rId10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2484" y="3665"/>
                <a:ext cx="303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4" descr="logoopera1aa8 copy"/>
              <p:cNvPicPr>
                <a:picLocks noChangeAspect="1" noChangeArrowheads="1"/>
              </p:cNvPicPr>
              <p:nvPr/>
            </p:nvPicPr>
            <p:blipFill>
              <a:blip r:embed="rId11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3468" y="3739"/>
                <a:ext cx="302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5" descr="logoopera1aa8 copy"/>
              <p:cNvPicPr>
                <a:picLocks noChangeAspect="1" noChangeArrowheads="1"/>
              </p:cNvPicPr>
              <p:nvPr/>
            </p:nvPicPr>
            <p:blipFill>
              <a:blip r:embed="rId11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321" y="3659"/>
                <a:ext cx="302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76200" y="5486400"/>
            <a:ext cx="8991600" cy="1371600"/>
            <a:chOff x="152400" y="5212773"/>
            <a:chExt cx="8991600" cy="1295400"/>
          </a:xfrm>
        </p:grpSpPr>
        <p:grpSp>
          <p:nvGrpSpPr>
            <p:cNvPr id="29" name="Group 36"/>
            <p:cNvGrpSpPr>
              <a:grpSpLocks/>
            </p:cNvGrpSpPr>
            <p:nvPr/>
          </p:nvGrpSpPr>
          <p:grpSpPr bwMode="auto">
            <a:xfrm>
              <a:off x="4572007" y="5334000"/>
              <a:ext cx="4572002" cy="1143000"/>
              <a:chOff x="2491" y="3237"/>
              <a:chExt cx="3269" cy="891"/>
            </a:xfrm>
          </p:grpSpPr>
          <p:pic>
            <p:nvPicPr>
              <p:cNvPr id="39" name="Picture 7" descr="3320 copy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 flipH="1">
                <a:off x="4262" y="3141"/>
                <a:ext cx="605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8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140" y="3233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9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276" y="3618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0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859" y="3570"/>
                <a:ext cx="478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11" descr="3320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>
                <a:off x="2991" y="3177"/>
                <a:ext cx="554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12" descr="logoopera1aa8 copy"/>
              <p:cNvPicPr>
                <a:picLocks noChangeAspect="1" noChangeArrowheads="1"/>
              </p:cNvPicPr>
              <p:nvPr/>
            </p:nvPicPr>
            <p:blipFill>
              <a:blip r:embed="rId5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2484" y="3665"/>
                <a:ext cx="303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13" descr="logoopera1aa8 copy"/>
              <p:cNvPicPr>
                <a:picLocks noChangeAspect="1" noChangeArrowheads="1"/>
              </p:cNvPicPr>
              <p:nvPr/>
            </p:nvPicPr>
            <p:blipFill>
              <a:blip r:embed="rId6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3468" y="3739"/>
                <a:ext cx="302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4" descr="logoopera1aa8 copy"/>
              <p:cNvPicPr>
                <a:picLocks noChangeAspect="1" noChangeArrowheads="1"/>
              </p:cNvPicPr>
              <p:nvPr/>
            </p:nvPicPr>
            <p:blipFill>
              <a:blip r:embed="rId7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321" y="3659"/>
                <a:ext cx="302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Group 37"/>
            <p:cNvGrpSpPr>
              <a:grpSpLocks/>
            </p:cNvGrpSpPr>
            <p:nvPr/>
          </p:nvGrpSpPr>
          <p:grpSpPr bwMode="auto">
            <a:xfrm flipH="1">
              <a:off x="152400" y="5212776"/>
              <a:ext cx="4419600" cy="1295401"/>
              <a:chOff x="2491" y="3237"/>
              <a:chExt cx="3269" cy="891"/>
            </a:xfrm>
          </p:grpSpPr>
          <p:pic>
            <p:nvPicPr>
              <p:cNvPr id="31" name="Picture 38" descr="3320 copy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 flipH="1">
                <a:off x="4262" y="3141"/>
                <a:ext cx="605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39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140" y="3233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0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5276" y="3618"/>
                <a:ext cx="479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logoopera1aa8 copy"/>
              <p:cNvPicPr>
                <a:picLocks noChangeAspect="1" noChangeArrowheads="1"/>
              </p:cNvPicPr>
              <p:nvPr/>
            </p:nvPicPr>
            <p:blipFill>
              <a:blip r:embed="rId3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859" y="3570"/>
                <a:ext cx="478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2" descr="3320 copy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67565">
                <a:off x="2991" y="3177"/>
                <a:ext cx="554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3" descr="logoopera1aa8 copy"/>
              <p:cNvPicPr>
                <a:picLocks noChangeAspect="1" noChangeArrowheads="1"/>
              </p:cNvPicPr>
              <p:nvPr/>
            </p:nvPicPr>
            <p:blipFill>
              <a:blip r:embed="rId10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2484" y="3665"/>
                <a:ext cx="303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4" descr="logoopera1aa8 copy"/>
              <p:cNvPicPr>
                <a:picLocks noChangeAspect="1" noChangeArrowheads="1"/>
              </p:cNvPicPr>
              <p:nvPr/>
            </p:nvPicPr>
            <p:blipFill>
              <a:blip r:embed="rId11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3468" y="3739"/>
                <a:ext cx="302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45" descr="logoopera1aa8 copy"/>
              <p:cNvPicPr>
                <a:picLocks noChangeAspect="1" noChangeArrowheads="1"/>
              </p:cNvPicPr>
              <p:nvPr/>
            </p:nvPicPr>
            <p:blipFill>
              <a:blip r:embed="rId11">
                <a:lum bright="-16000" contrast="3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82592" flipH="1">
                <a:off x="4321" y="3659"/>
                <a:ext cx="302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352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4410075"/>
            <a:ext cx="3286125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335338"/>
            <a:ext cx="2225675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928938"/>
            <a:ext cx="5632450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2190750"/>
            <a:ext cx="5710237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830513"/>
            <a:ext cx="2836862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503363"/>
            <a:ext cx="3349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889125"/>
            <a:ext cx="2570162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4013"/>
            <a:ext cx="188277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6119" y="228600"/>
            <a:ext cx="2097881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 BÀI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3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156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ết quả hình ảnh cho dan thuyen chai luc hoang h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3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98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714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093893"/>
            <a:ext cx="8001000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750094"/>
            <a:ext cx="7924800" cy="12311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dirty="0"/>
          </a:p>
        </p:txBody>
      </p:sp>
      <p:pic>
        <p:nvPicPr>
          <p:cNvPr id="5" name="Nhạc nền 3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752600" y="3276600"/>
            <a:ext cx="5638800" cy="243840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77987" y="1447800"/>
            <a:ext cx="7389813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dirty="0" err="1" smtClean="0">
                <a:solidFill>
                  <a:prstClr val="white"/>
                </a:solidFill>
              </a:rPr>
              <a:t>Bài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văn</a:t>
            </a:r>
            <a:r>
              <a:rPr lang="en-US" dirty="0" smtClean="0">
                <a:solidFill>
                  <a:prstClr val="white"/>
                </a:solidFill>
              </a:rPr>
              <a:t> “ </a:t>
            </a:r>
            <a:r>
              <a:rPr lang="en-US" dirty="0" err="1" smtClean="0">
                <a:solidFill>
                  <a:prstClr val="white"/>
                </a:solidFill>
              </a:rPr>
              <a:t>Quang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cảnh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làng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mạc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ngày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mùa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miêu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tả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335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47900" y="2806700"/>
            <a:ext cx="66675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Màu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sắc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bao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trùm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làng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quê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là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màu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xanh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0781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8559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29289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800" b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332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332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7743824" y="5982994"/>
            <a:ext cx="1323976" cy="890587"/>
            <a:chOff x="4378" y="2928"/>
            <a:chExt cx="1104" cy="1104"/>
          </a:xfrm>
        </p:grpSpPr>
        <p:sp>
          <p:nvSpPr>
            <p:cNvPr id="13351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3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8229600" y="6200775"/>
            <a:ext cx="362024" cy="377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8229600" y="6200775"/>
            <a:ext cx="362024" cy="377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8234363" y="6172200"/>
            <a:ext cx="362024" cy="377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8229600" y="6200775"/>
            <a:ext cx="362024" cy="377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277225" y="6200775"/>
            <a:ext cx="362024" cy="377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8243888" y="6200775"/>
            <a:ext cx="362024" cy="377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209800" y="3810000"/>
            <a:ext cx="6705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pt-BR">
                <a:solidFill>
                  <a:srgbClr val="FFFF00"/>
                </a:solidFill>
              </a:rPr>
              <a:t> </a:t>
            </a:r>
            <a:r>
              <a:rPr lang="en-US">
                <a:solidFill>
                  <a:srgbClr val="FFFF00"/>
                </a:solidFill>
              </a:rPr>
              <a:t>Màu sắc bao trùm làng quê là màu </a:t>
            </a:r>
            <a:r>
              <a:rPr lang="en-US" smtClean="0">
                <a:solidFill>
                  <a:srgbClr val="FFFF00"/>
                </a:solidFill>
              </a:rPr>
              <a:t>vàng. 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40560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38211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39068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4019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2209800" y="5029200"/>
            <a:ext cx="6705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dirty="0" err="1">
                <a:solidFill>
                  <a:srgbClr val="FFFF00"/>
                </a:solidFill>
              </a:rPr>
              <a:t>Màu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sắc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bao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trùm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làng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quê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màu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nâu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5251450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163" y="5029200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7" name="WordArt 226"/>
          <p:cNvSpPr>
            <a:spLocks noChangeArrowheads="1" noChangeShapeType="1" noTextEdit="1"/>
          </p:cNvSpPr>
          <p:nvPr/>
        </p:nvSpPr>
        <p:spPr bwMode="auto">
          <a:xfrm>
            <a:off x="947738" y="521493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646113" y="1649413"/>
            <a:ext cx="781050" cy="5333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2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81200" y="990600"/>
            <a:ext cx="6934200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dirty="0" err="1" smtClean="0">
                <a:solidFill>
                  <a:prstClr val="white"/>
                </a:solidFill>
              </a:rPr>
              <a:t>Phần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thân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bài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của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bài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văn</a:t>
            </a:r>
            <a:r>
              <a:rPr lang="en-US" dirty="0" smtClean="0">
                <a:solidFill>
                  <a:prstClr val="white"/>
                </a:solidFill>
              </a:rPr>
              <a:t> “ </a:t>
            </a:r>
            <a:r>
              <a:rPr lang="en-US" dirty="0" err="1" smtClean="0">
                <a:solidFill>
                  <a:prstClr val="white"/>
                </a:solidFill>
              </a:rPr>
              <a:t>Quang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cảnh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US" dirty="0" err="1" smtClean="0">
                <a:solidFill>
                  <a:prstClr val="white"/>
                </a:solidFill>
              </a:rPr>
              <a:t>làng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mạc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ngày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mùa</a:t>
            </a:r>
            <a:r>
              <a:rPr lang="en-US" dirty="0" smtClean="0">
                <a:solidFill>
                  <a:prstClr val="white"/>
                </a:solidFill>
              </a:rPr>
              <a:t>” </a:t>
            </a:r>
            <a:r>
              <a:rPr lang="en-US" dirty="0" err="1" smtClean="0">
                <a:solidFill>
                  <a:prstClr val="white"/>
                </a:solidFill>
              </a:rPr>
              <a:t>tả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483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2052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59000" y="2438400"/>
            <a:ext cx="6680200" cy="997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dirty="0" err="1">
                <a:solidFill>
                  <a:srgbClr val="FFFF00"/>
                </a:solidFill>
              </a:rPr>
              <a:t>C</a:t>
            </a:r>
            <a:r>
              <a:rPr lang="en-US" dirty="0" err="1" smtClean="0">
                <a:solidFill>
                  <a:srgbClr val="FFFF00"/>
                </a:solidFill>
              </a:rPr>
              <a:t>ác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màu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vàng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rất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khác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nhau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của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cảnh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vật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27098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4876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25606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2673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2800" y="3581400"/>
            <a:ext cx="6756400" cy="1016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Thời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tiết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hoạt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động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của</a:t>
            </a:r>
            <a:r>
              <a:rPr lang="en-US" dirty="0" smtClean="0">
                <a:solidFill>
                  <a:srgbClr val="FFFF00"/>
                </a:solidFill>
              </a:rPr>
              <a:t> con </a:t>
            </a:r>
            <a:r>
              <a:rPr lang="en-US" dirty="0" err="1" smtClean="0">
                <a:solidFill>
                  <a:srgbClr val="FFFF00"/>
                </a:solidFill>
              </a:rPr>
              <a:t>người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39036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36814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3867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0033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b="0">
              <a:solidFill>
                <a:prstClr val="black"/>
              </a:solidFill>
            </a:endParaRPr>
          </a:p>
        </p:txBody>
      </p:sp>
      <p:pic>
        <p:nvPicPr>
          <p:cNvPr id="20494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204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7190409" y="5973604"/>
            <a:ext cx="1724992" cy="912972"/>
            <a:chOff x="4378" y="2928"/>
            <a:chExt cx="1104" cy="1104"/>
          </a:xfrm>
        </p:grpSpPr>
        <p:sp>
          <p:nvSpPr>
            <p:cNvPr id="20519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807928" y="62022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807928" y="62022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812691" y="6173628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807928" y="62022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855553" y="62022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822216" y="62022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95499" y="4752086"/>
            <a:ext cx="6743701" cy="10405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00"/>
                </a:solidFill>
              </a:rPr>
              <a:t>Sự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thay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đổi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của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màu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sắc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và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cảnh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vật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ở </a:t>
            </a:r>
            <a:r>
              <a:rPr lang="en-US" dirty="0" err="1" smtClean="0">
                <a:solidFill>
                  <a:srgbClr val="FFFF00"/>
                </a:solidFill>
              </a:rPr>
              <a:t>làng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quê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213" y="4998150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4763200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48489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496163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8" name="WordArt 28"/>
          <p:cNvSpPr>
            <a:spLocks noChangeArrowheads="1" noChangeShapeType="1" noTextEdit="1"/>
          </p:cNvSpPr>
          <p:nvPr/>
        </p:nvSpPr>
        <p:spPr bwMode="auto">
          <a:xfrm>
            <a:off x="663214" y="1434933"/>
            <a:ext cx="807352" cy="48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0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4" grpId="0" animBg="1"/>
      <p:bldP spid="4" grpId="1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di choi thuyen [Official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81200" y="990600"/>
            <a:ext cx="6934200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dirty="0" err="1" smtClean="0">
                <a:solidFill>
                  <a:prstClr val="white"/>
                </a:solidFill>
              </a:rPr>
              <a:t>Trình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tự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miêu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tả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của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bài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văn</a:t>
            </a:r>
            <a:r>
              <a:rPr lang="en-US" dirty="0" smtClean="0">
                <a:solidFill>
                  <a:prstClr val="white"/>
                </a:solidFill>
              </a:rPr>
              <a:t> “ </a:t>
            </a:r>
            <a:r>
              <a:rPr lang="en-US" dirty="0" err="1" smtClean="0">
                <a:solidFill>
                  <a:prstClr val="white"/>
                </a:solidFill>
              </a:rPr>
              <a:t>Quang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cảnh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US" dirty="0" err="1" smtClean="0">
                <a:solidFill>
                  <a:prstClr val="white"/>
                </a:solidFill>
              </a:rPr>
              <a:t>làng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mạc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ngày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mùa</a:t>
            </a:r>
            <a:r>
              <a:rPr lang="en-US" dirty="0" smtClean="0">
                <a:solidFill>
                  <a:prstClr val="white"/>
                </a:solidFill>
              </a:rPr>
              <a:t>” </a:t>
            </a:r>
            <a:r>
              <a:rPr lang="en-US" dirty="0" err="1" smtClean="0">
                <a:solidFill>
                  <a:prstClr val="white"/>
                </a:solidFill>
              </a:rPr>
              <a:t>là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483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2052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59000" y="2438400"/>
            <a:ext cx="4699000" cy="997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Tả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từng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phần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của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cảnh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27098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4876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25606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2673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2800" y="3581400"/>
            <a:ext cx="4851400" cy="1016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Tả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theo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trình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tự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thời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gian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39036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36814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3867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0033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b="0">
              <a:solidFill>
                <a:prstClr val="black"/>
              </a:solidFill>
            </a:endParaRPr>
          </a:p>
        </p:txBody>
      </p:sp>
      <p:pic>
        <p:nvPicPr>
          <p:cNvPr id="2049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204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7190408" y="5791200"/>
            <a:ext cx="1952005" cy="1095376"/>
            <a:chOff x="4378" y="2928"/>
            <a:chExt cx="1104" cy="1104"/>
          </a:xfrm>
        </p:grpSpPr>
        <p:sp>
          <p:nvSpPr>
            <p:cNvPr id="20519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876824" y="61260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876824" y="61260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881587" y="6097428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876824" y="61260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924449" y="61260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891112" y="6126003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881587" y="6111716"/>
            <a:ext cx="533751" cy="427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95499" y="4752086"/>
            <a:ext cx="4838701" cy="10405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00"/>
                </a:solidFill>
              </a:rPr>
              <a:t>Cả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hai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án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trên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213" y="4998150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4763200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48489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496163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8" name="WordArt 28"/>
          <p:cNvSpPr>
            <a:spLocks noChangeArrowheads="1" noChangeShapeType="1" noTextEdit="1"/>
          </p:cNvSpPr>
          <p:nvPr/>
        </p:nvSpPr>
        <p:spPr bwMode="auto">
          <a:xfrm>
            <a:off x="663214" y="1434933"/>
            <a:ext cx="807352" cy="48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5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4" grpId="0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8" grpId="0" animBg="1"/>
      <p:bldP spid="6188" grpId="1" animBg="1"/>
      <p:bldP spid="2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630309"/>
              </p:ext>
            </p:extLst>
          </p:nvPr>
        </p:nvGraphicFramePr>
        <p:xfrm>
          <a:off x="457200" y="1219200"/>
          <a:ext cx="8153400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038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cảnh</a:t>
                      </a:r>
                      <a:r>
                        <a:rPr lang="en-US" sz="2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làng mạc ngày mùa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="1" baseline="0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1" baseline="0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b="1" baseline="0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000" b="1" dirty="0" smtClean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endParaRPr lang="en-US" sz="2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2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2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r>
                        <a:rPr lang="en-US" sz="2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dậy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hôn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2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(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trùm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57200" y="1219200"/>
            <a:ext cx="8153400" cy="5486400"/>
            <a:chOff x="457200" y="1219200"/>
            <a:chExt cx="7680960" cy="5486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57200" y="1219200"/>
              <a:ext cx="768096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7200" y="1600200"/>
              <a:ext cx="768096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6705600"/>
              <a:ext cx="768096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1219200"/>
              <a:ext cx="0" cy="548640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29578" y="1219200"/>
              <a:ext cx="0" cy="548640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138160" y="1219200"/>
              <a:ext cx="0" cy="548640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57200" y="76200"/>
            <a:ext cx="81534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+ Thứ tự miêu tả trong bài văn trên có gì khác với bài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Quang cảnh làng mạc ngày mùa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mà em đã học? </a:t>
            </a:r>
          </a:p>
        </p:txBody>
      </p:sp>
    </p:spTree>
    <p:extLst>
      <p:ext uri="{BB962C8B-B14F-4D97-AF65-F5344CB8AC3E}">
        <p14:creationId xmlns:p14="http://schemas.microsoft.com/office/powerpoint/2010/main" val="19636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4421188"/>
            <a:ext cx="4770437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3692525"/>
            <a:ext cx="3313112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662238"/>
            <a:ext cx="4383087" cy="14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905000"/>
            <a:ext cx="3157537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3032125"/>
            <a:ext cx="39258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981075"/>
            <a:ext cx="4635500" cy="1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535113"/>
            <a:ext cx="3565525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9438"/>
            <a:ext cx="26035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533400"/>
            <a:ext cx="52578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FF00"/>
                </a:solidFill>
              </a:rPr>
              <a:t>CẤU TẠO CỦA BÀI VĂN TẢ CẢNH</a:t>
            </a:r>
            <a:endParaRPr lang="en-US" sz="2400" b="1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3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2286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y dui bonsai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2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55874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Cây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duối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5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Callout 9"/>
          <p:cNvSpPr/>
          <p:nvPr/>
        </p:nvSpPr>
        <p:spPr>
          <a:xfrm>
            <a:off x="381000" y="1143000"/>
            <a:ext cx="8763000" cy="3944471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243388"/>
            <a:ext cx="21971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3660775"/>
            <a:ext cx="35115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11500"/>
            <a:ext cx="4017963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070225"/>
            <a:ext cx="4002088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703513"/>
            <a:ext cx="520065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2105025"/>
            <a:ext cx="3635375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2862263"/>
            <a:ext cx="3228975" cy="1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530350"/>
            <a:ext cx="326231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2089150"/>
            <a:ext cx="2620963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230438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Callout 14"/>
          <p:cNvSpPr/>
          <p:nvPr/>
        </p:nvSpPr>
        <p:spPr>
          <a:xfrm>
            <a:off x="457200" y="1066800"/>
            <a:ext cx="8077200" cy="4953000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\Desktop\Xuan TP\phong nen\hinh-nen-dep-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0"/>
            <a:ext cx="9067800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: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.f29.img.vnecdn.net/2014/12/26/26-12-Quang-Ngai-phat-trien-Ly-1213-4516-1419606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199"/>
            <a:ext cx="4714875" cy="3619500"/>
          </a:xfrm>
          <a:prstGeom prst="rect">
            <a:avLst/>
          </a:prstGeom>
          <a:noFill/>
        </p:spPr>
      </p:pic>
      <p:pic>
        <p:nvPicPr>
          <p:cNvPr id="6" name="Picture 2" descr="http://laodong.com.vn/Uploaded/nguyentrungbao/2015_03_19/Song%20Dong%20Nai%20-%20Bien%20Hoa%20%282%29_GK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799"/>
            <a:ext cx="4648200" cy="3200400"/>
          </a:xfrm>
          <a:prstGeom prst="rect">
            <a:avLst/>
          </a:prstGeom>
          <a:noFill/>
        </p:spPr>
      </p:pic>
      <p:pic>
        <p:nvPicPr>
          <p:cNvPr id="1030" name="Picture 6" descr="http://www.noivuqnam.gov.vn/Portals/3/Hinh_Anh/hoang-hon-tren-thu-b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733800"/>
            <a:ext cx="4343400" cy="3124200"/>
          </a:xfrm>
          <a:prstGeom prst="rect">
            <a:avLst/>
          </a:prstGeom>
          <a:noFill/>
        </p:spPr>
      </p:pic>
      <p:pic>
        <p:nvPicPr>
          <p:cNvPr id="1032" name="Picture 8" descr="http://www.vinabooking.vn/uploads/thuathienhue/Song_Hng_ben_nui_Ng_BIn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0"/>
            <a:ext cx="42672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huong - hu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2" y="-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291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00"/>
            <a:ext cx="8991600" cy="31926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1: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xác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định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phần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dung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phần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2: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xác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định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phần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dung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phần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 dirty="0">
              <a:ea typeface="Times New Roman"/>
              <a:cs typeface="Times New Roman"/>
            </a:endParaRPr>
          </a:p>
          <a:p>
            <a:r>
              <a:rPr lang="en-US" sz="2800" b="1" dirty="0">
                <a:latin typeface="Times New Roman"/>
                <a:ea typeface="Times New Roman"/>
              </a:rPr>
              <a:t>+ </a:t>
            </a:r>
            <a:r>
              <a:rPr lang="en-US" sz="2800" b="1" dirty="0" err="1">
                <a:latin typeface="Times New Roman"/>
                <a:ea typeface="Times New Roman"/>
              </a:rPr>
              <a:t>Nhóm</a:t>
            </a:r>
            <a:r>
              <a:rPr lang="en-US" sz="2800" b="1" dirty="0">
                <a:latin typeface="Times New Roman"/>
                <a:ea typeface="Times New Roman"/>
              </a:rPr>
              <a:t> 3: </a:t>
            </a:r>
            <a:r>
              <a:rPr lang="en-US" sz="2800" b="1" dirty="0" err="1">
                <a:latin typeface="Times New Roman"/>
                <a:ea typeface="Times New Roman"/>
              </a:rPr>
              <a:t>Xác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định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phần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kết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bài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và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n</a:t>
            </a:r>
            <a:r>
              <a:rPr lang="en-US" sz="2800" b="1" dirty="0" err="1" smtClean="0">
                <a:latin typeface="Times New Roman"/>
                <a:ea typeface="Times New Roman"/>
              </a:rPr>
              <a:t>ội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>
                <a:latin typeface="Times New Roman"/>
                <a:ea typeface="Times New Roman"/>
              </a:rPr>
              <a:t>dung.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1524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  <a:endParaRPr lang="en-US" sz="32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nền 2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609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0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</TotalTime>
  <Words>651</Words>
  <Application>Microsoft Office PowerPoint</Application>
  <PresentationFormat>On-screen Show (4:3)</PresentationFormat>
  <Paragraphs>107</Paragraphs>
  <Slides>30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.VnHelvetInsH</vt:lpstr>
      <vt:lpstr>Calibri</vt:lpstr>
      <vt:lpstr>.VnBahamasBH</vt:lpstr>
      <vt:lpstr>.VnTime</vt:lpstr>
      <vt:lpstr>VNI-Times</vt:lpstr>
      <vt:lpstr>Impact</vt:lpstr>
      <vt:lpstr>Times New Roman</vt:lpstr>
      <vt:lpstr>.VnTimeH</vt:lpstr>
      <vt:lpstr>Office Theme</vt:lpstr>
      <vt:lpstr>Default Design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QuyenTran</dc:creator>
  <cp:lastModifiedBy>CUONG ANH COMPUTER</cp:lastModifiedBy>
  <cp:revision>198</cp:revision>
  <dcterms:created xsi:type="dcterms:W3CDTF">2015-08-09T08:03:59Z</dcterms:created>
  <dcterms:modified xsi:type="dcterms:W3CDTF">2018-08-15T14:52:27Z</dcterms:modified>
</cp:coreProperties>
</file>