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25" r:id="rId3"/>
    <p:sldId id="331" r:id="rId4"/>
    <p:sldId id="256" r:id="rId5"/>
    <p:sldId id="258" r:id="rId6"/>
    <p:sldId id="335" r:id="rId7"/>
    <p:sldId id="332" r:id="rId8"/>
    <p:sldId id="295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91FB-F6E9-C254-1B69-77E2CFDAF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67050-049E-96E5-019B-79649CF07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87D63-07BA-F734-80DB-64EC0673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F561D-B6C3-7C3B-F91F-99A9D942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B8B26-E806-074A-D90C-765A44F9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8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7C2F-9EAF-9A81-F72B-C53B04E0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5E365-9BC5-6F6D-5891-C5560E00F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505A3-07FD-EC6D-05E7-E158C633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B39A0-F21C-C57E-8182-0C663591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DB672-75C6-80ED-F4D7-711B1647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8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36367-6A69-A783-2D19-C05F0F846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7816E-FB72-7785-5B33-DAA721077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2D3C4-8648-AE02-C66E-77C42494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3D7DB-28B0-0B3D-1F10-F76329D2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3000A-0F1C-D17C-10AC-0E7D0652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1B49-AFD7-3306-40C7-55583B18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A9F64-DC0B-E1B7-AE7E-2AB649ACC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E1E4-4BE6-F146-3850-B4B030CB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FED36-98CD-B049-2C09-90DD2F10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2450-A4BC-F79E-06B0-8F487D6D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5158-641E-285A-F68C-07A97E66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FF860-0E49-AC04-8A64-94983698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BF3F7-51BA-C9ED-021C-89155663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AA476-B2AF-D28E-22B6-2CF18792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61E5-30E5-9A4E-55EE-644B0259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D5CE-2E19-D48C-E436-4C02A1CE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D85E-EFF4-3EE2-9EF1-EE3925BFA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DF8E0-ED0B-CD51-0BA3-C2A127AD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91665-AFE4-909C-98B5-45EFF79F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41BB6-D656-EE7C-F21C-A0768E8FB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5B394-61A0-F705-EAF1-CA85B671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4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1C82-F9C5-F73A-750C-C8232552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CDCBB-8E6D-4B6C-CAAE-5B6E06362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31AF6-3598-F295-0ED5-7096136FB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8F4EA-1873-7D9C-9565-6CF0505F9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C3030-CF11-9407-066B-1A9E0D2CA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CC61B-D4FF-B797-C604-7E95BDAD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01623-CF2F-4EFC-6E67-8F4B4767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F9805-2D55-2BC7-053A-E8C30845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1836-59B3-F0F5-F4F3-B2EF86B2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5EB8F-CD48-2F45-6DF8-BE363F74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BE07E-A71D-E81A-CD1E-0C19C9FD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9BB32-8837-CBB3-1C89-1651EE3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2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18680-A65F-C743-225E-196C19F7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9450B-BC3C-98D2-BD9B-26FC0618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1CC39-EB2D-73DA-2971-7A850DF2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1FCA-8896-027D-5430-E27347C1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3F4D2-9BDB-31A6-D6FC-71C720D1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26119-F65D-DC21-09DD-A72D026C7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B2F3D-4D2E-DD0F-C5CF-042D1EAE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C8A8-8EC4-4C6C-93B8-AD9DD7F9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6020E-1A0B-FD53-D157-1F00682C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C0CA-BA3C-E019-BB99-DA052B25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F5B9B-92A1-9F02-0EB4-C3A189877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F8F8C-DCC4-322E-836B-09384E7C6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D9B59-B4FA-6833-E003-0837AC02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0FBC9-9F15-EB43-8014-2A297626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C2D63-E71B-F30F-E394-C1398677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78550-29F2-CDF8-0DDA-8F365B13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16D3F-6814-9F5B-63DE-5F7F46E1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BAA1-E27B-3CF8-D6FA-C6A459B6E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F5FC-CCE0-4585-B679-A85A6EE32348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F82BF-8B9C-7254-B3EC-3C2C6A12B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92B30-BA86-4341-46EA-DCEA090F5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DC02-3633-45EC-A698-EC03C7C0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3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BED09-7645-382C-348C-9BF02391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969"/>
            <a:ext cx="12192001" cy="6774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76111-331D-C47A-B8E8-990CB43D5F4B}"/>
              </a:ext>
            </a:extLst>
          </p:cNvPr>
          <p:cNvSpPr txBox="1"/>
          <p:nvPr/>
        </p:nvSpPr>
        <p:spPr>
          <a:xfrm>
            <a:off x="1072244" y="1118249"/>
            <a:ext cx="9280070" cy="28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1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- LỚP 4</a:t>
            </a:r>
          </a:p>
          <a:p>
            <a:pPr algn="ctr" defTabSz="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7: ĐO GÓC, ĐƠN VỊ ĐO GÓC (TIẾT 1)</a:t>
            </a:r>
          </a:p>
        </p:txBody>
      </p:sp>
    </p:spTree>
    <p:extLst>
      <p:ext uri="{BB962C8B-B14F-4D97-AF65-F5344CB8AC3E}">
        <p14:creationId xmlns:p14="http://schemas.microsoft.com/office/powerpoint/2010/main" val="179003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0E6D97-6F34-C045-7616-B480B1B7CA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" y="-177670"/>
            <a:ext cx="2679440" cy="1339720"/>
          </a:xfrm>
          <a:prstGeom prst="rect">
            <a:avLst/>
          </a:prstGeom>
        </p:spPr>
      </p:pic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1C7B78BE-F041-9A09-80C1-79FE1A3E36C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-1114425"/>
            <a:ext cx="6858000" cy="618172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A443C15-B3CC-0DEB-02C5-9BD9F73F1808}"/>
              </a:ext>
            </a:extLst>
          </p:cNvPr>
          <p:cNvGrpSpPr/>
          <p:nvPr/>
        </p:nvGrpSpPr>
        <p:grpSpPr>
          <a:xfrm>
            <a:off x="6642117" y="578126"/>
            <a:ext cx="2019300" cy="1880175"/>
            <a:chOff x="4191000" y="647700"/>
            <a:chExt cx="2019300" cy="188017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7EEFD8-5835-4522-0055-10CA43ABC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019175"/>
              <a:ext cx="942975" cy="914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6677A6-21DC-E730-62D0-C592D8536159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9A7D7C-1109-4CC3-6A1E-C248BA519284}"/>
                </a:ext>
              </a:extLst>
            </p:cNvPr>
            <p:cNvSpPr txBox="1"/>
            <p:nvPr/>
          </p:nvSpPr>
          <p:spPr>
            <a:xfrm>
              <a:off x="5581650" y="6477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471212-6EE9-5192-31DA-1EEB390D44A1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4A67B-6D07-92AA-74CE-01B76E30F863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27" name="Picture 26" descr="A cartoon of a child&#10;&#10;Description automatically generated">
            <a:extLst>
              <a:ext uri="{FF2B5EF4-FFF2-40B4-BE49-F238E27FC236}">
                <a16:creationId xmlns:a16="http://schemas.microsoft.com/office/drawing/2014/main" id="{0D9C133B-04EC-E6B4-2C18-13FBEAFEE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02" y="2367205"/>
            <a:ext cx="1263673" cy="2388988"/>
          </a:xfrm>
          <a:prstGeom prst="rect">
            <a:avLst/>
          </a:prstGeom>
        </p:spPr>
      </p:pic>
      <p:pic>
        <p:nvPicPr>
          <p:cNvPr id="29" name="Picture 28" descr="A cartoon of a child and a robot&#10;&#10;Description automatically generated">
            <a:extLst>
              <a:ext uri="{FF2B5EF4-FFF2-40B4-BE49-F238E27FC236}">
                <a16:creationId xmlns:a16="http://schemas.microsoft.com/office/drawing/2014/main" id="{B99DE416-33D9-5954-BD59-294EB9E2F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12" y="2603698"/>
            <a:ext cx="1936788" cy="2197343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146E421A-9A8F-7FF6-8CBB-6E7F1E6C4E6A}"/>
              </a:ext>
            </a:extLst>
          </p:cNvPr>
          <p:cNvSpPr/>
          <p:nvPr/>
        </p:nvSpPr>
        <p:spPr>
          <a:xfrm>
            <a:off x="1066800" y="1209675"/>
            <a:ext cx="3000375" cy="1085850"/>
          </a:xfrm>
          <a:prstGeom prst="wedgeRoundRectCallout">
            <a:avLst>
              <a:gd name="adj1" fmla="val 16879"/>
              <a:gd name="adj2" fmla="val 6250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Ta </a:t>
            </a:r>
            <a:r>
              <a:rPr lang="en-US" sz="2000" b="1" dirty="0" err="1"/>
              <a:t>thấy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đỉnh</a:t>
            </a:r>
            <a:r>
              <a:rPr lang="en-US" sz="2000" b="1" dirty="0"/>
              <a:t> O; </a:t>
            </a:r>
            <a:r>
              <a:rPr lang="en-US" sz="2000" b="1" dirty="0" err="1"/>
              <a:t>cạnh</a:t>
            </a:r>
            <a:r>
              <a:rPr lang="en-US" sz="2000" b="1" dirty="0"/>
              <a:t> OA, OB </a:t>
            </a:r>
            <a:r>
              <a:rPr lang="en-US" sz="2000" b="1" dirty="0" err="1"/>
              <a:t>bé</a:t>
            </a:r>
            <a:r>
              <a:rPr lang="en-US" sz="2000" b="1" dirty="0"/>
              <a:t> </a:t>
            </a:r>
            <a:r>
              <a:rPr lang="en-US" sz="2000" b="1" dirty="0" err="1"/>
              <a:t>hơn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đỉnh</a:t>
            </a:r>
            <a:r>
              <a:rPr lang="en-US" sz="2000" b="1" dirty="0"/>
              <a:t> P; </a:t>
            </a:r>
            <a:r>
              <a:rPr lang="en-US" sz="2000" b="1" dirty="0" err="1"/>
              <a:t>cạnh</a:t>
            </a:r>
            <a:r>
              <a:rPr lang="en-US" sz="2000" b="1" dirty="0"/>
              <a:t> PM, PN.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F13CF1-43B5-37EC-C7F6-15EB88B4115A}"/>
              </a:ext>
            </a:extLst>
          </p:cNvPr>
          <p:cNvSpPr txBox="1"/>
          <p:nvPr/>
        </p:nvSpPr>
        <p:spPr>
          <a:xfrm>
            <a:off x="533399" y="1085850"/>
            <a:ext cx="73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48B87A7-CFE0-DD57-2094-227736589CF9}"/>
              </a:ext>
            </a:extLst>
          </p:cNvPr>
          <p:cNvSpPr/>
          <p:nvPr/>
        </p:nvSpPr>
        <p:spPr>
          <a:xfrm>
            <a:off x="5753099" y="3343274"/>
            <a:ext cx="1971675" cy="942975"/>
          </a:xfrm>
          <a:prstGeom prst="wedgeRoundRectCallout">
            <a:avLst>
              <a:gd name="adj1" fmla="val 61641"/>
              <a:gd name="adj2" fmla="val -3574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Tớ</a:t>
            </a:r>
            <a:r>
              <a:rPr lang="en-US" sz="2000" b="1" dirty="0"/>
              <a:t> </a:t>
            </a:r>
            <a:r>
              <a:rPr lang="en-US" sz="2000" b="1" dirty="0" err="1"/>
              <a:t>thấy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này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nhau</a:t>
            </a:r>
            <a:endParaRPr lang="en-US" sz="2000" b="1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9EF1651-4B32-B00C-E00F-8DAA44148287}"/>
              </a:ext>
            </a:extLst>
          </p:cNvPr>
          <p:cNvSpPr/>
          <p:nvPr/>
        </p:nvSpPr>
        <p:spPr>
          <a:xfrm>
            <a:off x="9191625" y="1247775"/>
            <a:ext cx="3000375" cy="1457325"/>
          </a:xfrm>
          <a:prstGeom prst="wedgeRoundRectCallout">
            <a:avLst>
              <a:gd name="adj1" fmla="val -38994"/>
              <a:gd name="adj2" fmla="val 7565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dùng</a:t>
            </a:r>
            <a:r>
              <a:rPr lang="en-US" sz="2000" b="1" dirty="0"/>
              <a:t> </a:t>
            </a:r>
            <a:r>
              <a:rPr lang="en-US" sz="2000" b="1" dirty="0" err="1"/>
              <a:t>thước</a:t>
            </a:r>
            <a:r>
              <a:rPr lang="en-US" sz="2000" b="1" dirty="0"/>
              <a:t> </a:t>
            </a:r>
            <a:r>
              <a:rPr lang="en-US" sz="2000" b="1" dirty="0" err="1"/>
              <a:t>đo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đo</a:t>
            </a:r>
            <a:r>
              <a:rPr lang="en-US" sz="2000" b="1" dirty="0"/>
              <a:t> </a:t>
            </a:r>
            <a:r>
              <a:rPr lang="en-US" sz="2000" b="1" dirty="0" err="1"/>
              <a:t>mỗi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rồi</a:t>
            </a:r>
            <a:r>
              <a:rPr lang="en-US" sz="2000" b="1" dirty="0"/>
              <a:t> so </a:t>
            </a:r>
            <a:r>
              <a:rPr lang="en-US" sz="2000" b="1" dirty="0" err="1"/>
              <a:t>sánh</a:t>
            </a:r>
            <a:r>
              <a:rPr lang="en-US" sz="2000" b="1" dirty="0"/>
              <a:t>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443C15-B3CC-0DEB-02C5-9BD9F73F1808}"/>
              </a:ext>
            </a:extLst>
          </p:cNvPr>
          <p:cNvGrpSpPr/>
          <p:nvPr/>
        </p:nvGrpSpPr>
        <p:grpSpPr>
          <a:xfrm>
            <a:off x="4282584" y="578126"/>
            <a:ext cx="2054814" cy="1887399"/>
            <a:chOff x="4191000" y="647700"/>
            <a:chExt cx="2054814" cy="188739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7EEFD8-5835-4522-0055-10CA43ABC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019175"/>
              <a:ext cx="942975" cy="914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86677A6-21DC-E730-62D0-C592D8536159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9A7D7C-1109-4CC3-6A1E-C248BA519284}"/>
                </a:ext>
              </a:extLst>
            </p:cNvPr>
            <p:cNvSpPr txBox="1"/>
            <p:nvPr/>
          </p:nvSpPr>
          <p:spPr>
            <a:xfrm>
              <a:off x="5581650" y="6477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471212-6EE9-5192-31DA-1EEB390D44A1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44A67B-6D07-92AA-74CE-01B76E30F863}"/>
                </a:ext>
              </a:extLst>
            </p:cNvPr>
            <p:cNvSpPr txBox="1"/>
            <p:nvPr/>
          </p:nvSpPr>
          <p:spPr>
            <a:xfrm>
              <a:off x="5702889" y="1950324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730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26F1E22D-92F1-C232-6D36-93DCB6D2F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7" y="121462"/>
            <a:ext cx="7293428" cy="380828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818940-AC3B-1C02-A424-6E0CC1C02ADC}"/>
              </a:ext>
            </a:extLst>
          </p:cNvPr>
          <p:cNvSpPr/>
          <p:nvPr/>
        </p:nvSpPr>
        <p:spPr>
          <a:xfrm>
            <a:off x="4022270" y="3929743"/>
            <a:ext cx="2819400" cy="7293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35">
            <a:extLst>
              <a:ext uri="{FF2B5EF4-FFF2-40B4-BE49-F238E27FC236}">
                <a16:creationId xmlns:a16="http://schemas.microsoft.com/office/drawing/2014/main" id="{1825754D-F872-54DA-98DC-E0BA6277DF1B}"/>
              </a:ext>
            </a:extLst>
          </p:cNvPr>
          <p:cNvSpPr/>
          <p:nvPr/>
        </p:nvSpPr>
        <p:spPr>
          <a:xfrm>
            <a:off x="1915887" y="4811487"/>
            <a:ext cx="7154894" cy="1545770"/>
          </a:xfrm>
          <a:prstGeom prst="roundRect">
            <a:avLst/>
          </a:prstGeom>
          <a:solidFill>
            <a:srgbClr val="C3E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Độ là đơn vị đo góc, kí hiệu là °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Chẳng hạn một độ viết là 1°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8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062DE7-9403-7066-FEDF-E93799D5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-1436915"/>
            <a:ext cx="10809515" cy="8567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5CE053-458D-23D1-1A91-933A8423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977" y="485436"/>
            <a:ext cx="4987931" cy="49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0BD0C3-BFCF-CB08-CE98-5A3AB45F4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34" y="-87088"/>
            <a:ext cx="2679440" cy="1339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B24566-EA14-0206-17EC-FFCEB8372302}"/>
              </a:ext>
            </a:extLst>
          </p:cNvPr>
          <p:cNvSpPr/>
          <p:nvPr/>
        </p:nvSpPr>
        <p:spPr>
          <a:xfrm>
            <a:off x="175726" y="1912830"/>
            <a:ext cx="6279503" cy="4781884"/>
          </a:xfrm>
          <a:prstGeom prst="roundRect">
            <a:avLst/>
          </a:prstGeom>
          <a:solidFill>
            <a:srgbClr val="C3E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C27DB-9CF4-5072-48BF-6BEE1C839038}"/>
              </a:ext>
            </a:extLst>
          </p:cNvPr>
          <p:cNvSpPr txBox="1"/>
          <p:nvPr/>
        </p:nvSpPr>
        <p:spPr>
          <a:xfrm>
            <a:off x="132860" y="1558017"/>
            <a:ext cx="6180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9986C-D9FB-4F0C-14AB-3CC8147C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290" y="1808390"/>
            <a:ext cx="4189446" cy="2722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192BD-D40E-8966-E64F-1724D4A3443F}"/>
              </a:ext>
            </a:extLst>
          </p:cNvPr>
          <p:cNvSpPr txBox="1"/>
          <p:nvPr/>
        </p:nvSpPr>
        <p:spPr>
          <a:xfrm>
            <a:off x="511629" y="2050434"/>
            <a:ext cx="5802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Đo góc đỉnh O, cạnh OA, OB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FF1BB-B700-AD10-8458-752CAFC94440}"/>
              </a:ext>
            </a:extLst>
          </p:cNvPr>
          <p:cNvSpPr txBox="1"/>
          <p:nvPr/>
        </p:nvSpPr>
        <p:spPr>
          <a:xfrm>
            <a:off x="230834" y="1133000"/>
            <a:ext cx="8858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9F463-B652-80C3-7FAA-225C5F205F5F}"/>
              </a:ext>
            </a:extLst>
          </p:cNvPr>
          <p:cNvSpPr txBox="1"/>
          <p:nvPr/>
        </p:nvSpPr>
        <p:spPr>
          <a:xfrm>
            <a:off x="5524500" y="29663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907B9-806D-9563-482E-138B5452101C}"/>
              </a:ext>
            </a:extLst>
          </p:cNvPr>
          <p:cNvSpPr txBox="1"/>
          <p:nvPr/>
        </p:nvSpPr>
        <p:spPr>
          <a:xfrm>
            <a:off x="333472" y="2652051"/>
            <a:ext cx="627950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Cambria" panose="02040503050406030204" pitchFamily="18" charset="0"/>
              </a:rPr>
              <a:t>* </a:t>
            </a:r>
            <a:r>
              <a:rPr lang="vi-VN" sz="2800" b="1" dirty="0">
                <a:latin typeface="+mj-lt"/>
                <a:ea typeface="Cambria" panose="02040503050406030204" pitchFamily="18" charset="0"/>
              </a:rPr>
              <a:t>Đặt thước đo góc sao cho tâm của thước trùng với đỉnh O của góc; cạnh OB nằm trên đường kính của nửa hình tròn của thước.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68033-12E1-3341-77AD-BAA04D63F847}"/>
              </a:ext>
            </a:extLst>
          </p:cNvPr>
          <p:cNvSpPr txBox="1"/>
          <p:nvPr/>
        </p:nvSpPr>
        <p:spPr>
          <a:xfrm>
            <a:off x="5535482" y="6694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C43B5-5D6C-2321-6955-6DCF3C5CA00D}"/>
              </a:ext>
            </a:extLst>
          </p:cNvPr>
          <p:cNvSpPr txBox="1"/>
          <p:nvPr/>
        </p:nvSpPr>
        <p:spPr>
          <a:xfrm>
            <a:off x="268158" y="4678559"/>
            <a:ext cx="62523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  <a:ea typeface="Cambria" panose="02040503050406030204" pitchFamily="18" charset="0"/>
              </a:rPr>
              <a:t>* </a:t>
            </a:r>
            <a:r>
              <a:rPr lang="vi-VN" sz="2800" b="1" dirty="0">
                <a:latin typeface="+mj-lt"/>
                <a:ea typeface="Cambria" panose="02040503050406030204" pitchFamily="18" charset="0"/>
              </a:rPr>
              <a:t>Cạnh OA đi qua một vạch trên nửa đường tròn của thước, chẳng hạn vạch ghi số 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vi-VN" sz="2800" b="1" dirty="0">
                <a:latin typeface="+mj-lt"/>
                <a:ea typeface="Cambria" panose="02040503050406030204" pitchFamily="18" charset="0"/>
              </a:rPr>
              <a:t>, ta được số đo góc đỉnh O; cạnh OA, OB bằng </a:t>
            </a:r>
            <a:r>
              <a:rPr lang="en-US" sz="2800" b="1" dirty="0">
                <a:latin typeface="+mj-lt"/>
                <a:ea typeface="Cambria" panose="02040503050406030204" pitchFamily="18" charset="0"/>
              </a:rPr>
              <a:t>6</a:t>
            </a:r>
            <a:r>
              <a:rPr lang="vi-VN" sz="2800" b="1" dirty="0">
                <a:latin typeface="+mj-lt"/>
                <a:ea typeface="Cambria" panose="02040503050406030204" pitchFamily="18" charset="0"/>
              </a:rPr>
              <a:t>0°.</a:t>
            </a:r>
          </a:p>
          <a:p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5DA43D9-02DC-83FA-3E28-45D91063B67F}"/>
              </a:ext>
            </a:extLst>
          </p:cNvPr>
          <p:cNvGrpSpPr/>
          <p:nvPr/>
        </p:nvGrpSpPr>
        <p:grpSpPr>
          <a:xfrm>
            <a:off x="7293787" y="973242"/>
            <a:ext cx="5272784" cy="3648152"/>
            <a:chOff x="7293787" y="973242"/>
            <a:chExt cx="5272784" cy="364815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018D05-2557-CF88-0D14-5E1C2D0D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3787" y="1875063"/>
              <a:ext cx="4413547" cy="2655716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1DE19F-13C7-09C4-76C1-7473B2687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0729" y="1133000"/>
              <a:ext cx="1560343" cy="272422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542076-832A-3B5C-8D16-8C3CDE893FA1}"/>
                </a:ext>
              </a:extLst>
            </p:cNvPr>
            <p:cNvCxnSpPr>
              <a:cxnSpLocks/>
            </p:cNvCxnSpPr>
            <p:nvPr/>
          </p:nvCxnSpPr>
          <p:spPr>
            <a:xfrm>
              <a:off x="9560069" y="3880757"/>
              <a:ext cx="267303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4076D-AC84-79F8-EEA5-C338BDC54132}"/>
                </a:ext>
              </a:extLst>
            </p:cNvPr>
            <p:cNvSpPr txBox="1"/>
            <p:nvPr/>
          </p:nvSpPr>
          <p:spPr>
            <a:xfrm>
              <a:off x="10958192" y="973242"/>
              <a:ext cx="749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CEBBC0-F2E5-999E-CCAF-936A3C325816}"/>
                </a:ext>
              </a:extLst>
            </p:cNvPr>
            <p:cNvSpPr txBox="1"/>
            <p:nvPr/>
          </p:nvSpPr>
          <p:spPr>
            <a:xfrm>
              <a:off x="11817429" y="4036619"/>
              <a:ext cx="749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4D5A6B4-BD3F-F82E-5D61-2CFABE0E69BC}"/>
                </a:ext>
              </a:extLst>
            </p:cNvPr>
            <p:cNvSpPr txBox="1"/>
            <p:nvPr/>
          </p:nvSpPr>
          <p:spPr>
            <a:xfrm>
              <a:off x="9164391" y="3815206"/>
              <a:ext cx="749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1DA5F51-15B5-34F4-3642-A4FD6E9A5F17}"/>
              </a:ext>
            </a:extLst>
          </p:cNvPr>
          <p:cNvCxnSpPr>
            <a:cxnSpLocks/>
          </p:cNvCxnSpPr>
          <p:nvPr/>
        </p:nvCxnSpPr>
        <p:spPr>
          <a:xfrm>
            <a:off x="9618366" y="3880757"/>
            <a:ext cx="2679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E35BE72-3D22-5478-044E-320B46D0E1F2}"/>
              </a:ext>
            </a:extLst>
          </p:cNvPr>
          <p:cNvCxnSpPr>
            <a:cxnSpLocks/>
          </p:cNvCxnSpPr>
          <p:nvPr/>
        </p:nvCxnSpPr>
        <p:spPr>
          <a:xfrm flipV="1">
            <a:off x="9538962" y="1053271"/>
            <a:ext cx="1642528" cy="2837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529D0A1-64D4-648C-086B-4829FF506F28}"/>
              </a:ext>
            </a:extLst>
          </p:cNvPr>
          <p:cNvCxnSpPr>
            <a:cxnSpLocks/>
          </p:cNvCxnSpPr>
          <p:nvPr/>
        </p:nvCxnSpPr>
        <p:spPr>
          <a:xfrm flipH="1">
            <a:off x="10284469" y="1842007"/>
            <a:ext cx="1532960" cy="87505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38AD080-8C00-3B9A-7F46-08D229486430}"/>
              </a:ext>
            </a:extLst>
          </p:cNvPr>
          <p:cNvSpPr txBox="1"/>
          <p:nvPr/>
        </p:nvSpPr>
        <p:spPr>
          <a:xfrm>
            <a:off x="11163505" y="1384803"/>
            <a:ext cx="83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21" grpId="0"/>
      <p:bldP spid="23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0BD0C3-BFCF-CB08-CE98-5A3AB45F4A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34" y="-87088"/>
            <a:ext cx="2679440" cy="1339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B24566-EA14-0206-17EC-FFCEB8372302}"/>
              </a:ext>
            </a:extLst>
          </p:cNvPr>
          <p:cNvSpPr/>
          <p:nvPr/>
        </p:nvSpPr>
        <p:spPr>
          <a:xfrm>
            <a:off x="175726" y="1912830"/>
            <a:ext cx="6279503" cy="4781884"/>
          </a:xfrm>
          <a:prstGeom prst="roundRect">
            <a:avLst/>
          </a:prstGeom>
          <a:solidFill>
            <a:srgbClr val="C3E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C27DB-9CF4-5072-48BF-6BEE1C839038}"/>
              </a:ext>
            </a:extLst>
          </p:cNvPr>
          <p:cNvSpPr txBox="1"/>
          <p:nvPr/>
        </p:nvSpPr>
        <p:spPr>
          <a:xfrm>
            <a:off x="132860" y="1558017"/>
            <a:ext cx="6180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9986C-D9FB-4F0C-14AB-3CC8147C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290" y="1808390"/>
            <a:ext cx="4189446" cy="2722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0FF1BB-B700-AD10-8458-752CAFC94440}"/>
              </a:ext>
            </a:extLst>
          </p:cNvPr>
          <p:cNvSpPr txBox="1"/>
          <p:nvPr/>
        </p:nvSpPr>
        <p:spPr>
          <a:xfrm>
            <a:off x="230834" y="1133000"/>
            <a:ext cx="8858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9F463-B652-80C3-7FAA-225C5F205F5F}"/>
              </a:ext>
            </a:extLst>
          </p:cNvPr>
          <p:cNvSpPr txBox="1"/>
          <p:nvPr/>
        </p:nvSpPr>
        <p:spPr>
          <a:xfrm>
            <a:off x="5524500" y="29663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2907B9-806D-9563-482E-138B5452101C}"/>
              </a:ext>
            </a:extLst>
          </p:cNvPr>
          <p:cNvSpPr txBox="1"/>
          <p:nvPr/>
        </p:nvSpPr>
        <p:spPr>
          <a:xfrm>
            <a:off x="366228" y="2327458"/>
            <a:ext cx="627950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Cambria" panose="02040503050406030204" pitchFamily="18" charset="0"/>
              </a:rPr>
              <a:t>* </a:t>
            </a:r>
            <a:r>
              <a:rPr lang="vi-VN" sz="3200" b="1" dirty="0">
                <a:latin typeface="+mj-lt"/>
                <a:ea typeface="Cambria" panose="02040503050406030204" pitchFamily="18" charset="0"/>
              </a:rPr>
              <a:t>Đặt thước đo góc sao cho tâm của thước trùng với đỉnh của góc</a:t>
            </a:r>
            <a:r>
              <a:rPr lang="en-US" sz="32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vi-VN" sz="3200" b="1" dirty="0">
                <a:latin typeface="+mj-lt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+mj-lt"/>
                <a:ea typeface="Cambria" panose="02040503050406030204" pitchFamily="18" charset="0"/>
              </a:rPr>
              <a:t>nằm trên đường kính của nửa hình tròn của thước.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68033-12E1-3341-77AD-BAA04D63F847}"/>
              </a:ext>
            </a:extLst>
          </p:cNvPr>
          <p:cNvSpPr txBox="1"/>
          <p:nvPr/>
        </p:nvSpPr>
        <p:spPr>
          <a:xfrm>
            <a:off x="5535482" y="6694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C43B5-5D6C-2321-6955-6DCF3C5CA00D}"/>
              </a:ext>
            </a:extLst>
          </p:cNvPr>
          <p:cNvSpPr txBox="1"/>
          <p:nvPr/>
        </p:nvSpPr>
        <p:spPr>
          <a:xfrm>
            <a:off x="344360" y="4526155"/>
            <a:ext cx="6252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Cambria" panose="02040503050406030204" pitchFamily="18" charset="0"/>
              </a:rPr>
              <a:t>* </a:t>
            </a:r>
            <a:r>
              <a:rPr lang="vi-VN" sz="3200" b="1" dirty="0">
                <a:latin typeface="+mj-lt"/>
                <a:ea typeface="Cambria" panose="02040503050406030204" pitchFamily="18" charset="0"/>
              </a:rPr>
              <a:t>Cạnh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đi qua một vạch trên nửa đường tròn của thước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5DA43D9-02DC-83FA-3E28-45D91063B67F}"/>
              </a:ext>
            </a:extLst>
          </p:cNvPr>
          <p:cNvGrpSpPr/>
          <p:nvPr/>
        </p:nvGrpSpPr>
        <p:grpSpPr>
          <a:xfrm>
            <a:off x="7293787" y="973242"/>
            <a:ext cx="5272784" cy="3648152"/>
            <a:chOff x="7293787" y="973242"/>
            <a:chExt cx="5272784" cy="364815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018D05-2557-CF88-0D14-5E1C2D0D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3787" y="1875063"/>
              <a:ext cx="4413547" cy="2655716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1DE19F-13C7-09C4-76C1-7473B2687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0729" y="1133000"/>
              <a:ext cx="1560343" cy="272422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542076-832A-3B5C-8D16-8C3CDE893FA1}"/>
                </a:ext>
              </a:extLst>
            </p:cNvPr>
            <p:cNvCxnSpPr>
              <a:cxnSpLocks/>
            </p:cNvCxnSpPr>
            <p:nvPr/>
          </p:nvCxnSpPr>
          <p:spPr>
            <a:xfrm>
              <a:off x="9560069" y="3880757"/>
              <a:ext cx="267303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14076D-AC84-79F8-EEA5-C338BDC54132}"/>
                </a:ext>
              </a:extLst>
            </p:cNvPr>
            <p:cNvSpPr txBox="1"/>
            <p:nvPr/>
          </p:nvSpPr>
          <p:spPr>
            <a:xfrm>
              <a:off x="10958192" y="973242"/>
              <a:ext cx="749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ACEBBC0-F2E5-999E-CCAF-936A3C325816}"/>
                </a:ext>
              </a:extLst>
            </p:cNvPr>
            <p:cNvSpPr txBox="1"/>
            <p:nvPr/>
          </p:nvSpPr>
          <p:spPr>
            <a:xfrm>
              <a:off x="11817429" y="4036619"/>
              <a:ext cx="749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4D5A6B4-BD3F-F82E-5D61-2CFABE0E69BC}"/>
                </a:ext>
              </a:extLst>
            </p:cNvPr>
            <p:cNvSpPr txBox="1"/>
            <p:nvPr/>
          </p:nvSpPr>
          <p:spPr>
            <a:xfrm>
              <a:off x="9164391" y="3684574"/>
              <a:ext cx="7491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529D0A1-64D4-648C-086B-4829FF506F28}"/>
              </a:ext>
            </a:extLst>
          </p:cNvPr>
          <p:cNvCxnSpPr>
            <a:cxnSpLocks/>
          </p:cNvCxnSpPr>
          <p:nvPr/>
        </p:nvCxnSpPr>
        <p:spPr>
          <a:xfrm flipH="1">
            <a:off x="10284469" y="1842007"/>
            <a:ext cx="1532960" cy="87505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38AD080-8C00-3B9A-7F46-08D229486430}"/>
              </a:ext>
            </a:extLst>
          </p:cNvPr>
          <p:cNvSpPr txBox="1"/>
          <p:nvPr/>
        </p:nvSpPr>
        <p:spPr>
          <a:xfrm>
            <a:off x="11163505" y="1384803"/>
            <a:ext cx="83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39F292-936C-7879-4045-A42AE04CA1E7}"/>
              </a:ext>
            </a:extLst>
          </p:cNvPr>
          <p:cNvSpPr txBox="1"/>
          <p:nvPr/>
        </p:nvSpPr>
        <p:spPr>
          <a:xfrm>
            <a:off x="208293" y="343010"/>
            <a:ext cx="1104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1.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Quan sát thước đo góc rồi nêu số đo của mỗi góc (theo mẫu).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C098AAF-20DE-639C-5C9F-918B51EE1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4" t="15079" r="50687" b="46032"/>
          <a:stretch/>
        </p:blipFill>
        <p:spPr>
          <a:xfrm>
            <a:off x="1110343" y="927785"/>
            <a:ext cx="10069286" cy="602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33351" y="186290"/>
            <a:ext cx="11820524" cy="6414446"/>
          </a:xfrm>
          <a:custGeom>
            <a:avLst/>
            <a:gdLst>
              <a:gd name="connsiteX0" fmla="*/ 0 w 11820524"/>
              <a:gd name="connsiteY0" fmla="*/ 1069096 h 6414446"/>
              <a:gd name="connsiteX1" fmla="*/ 1069096 w 11820524"/>
              <a:gd name="connsiteY1" fmla="*/ 0 h 6414446"/>
              <a:gd name="connsiteX2" fmla="*/ 10751428 w 11820524"/>
              <a:gd name="connsiteY2" fmla="*/ 0 h 6414446"/>
              <a:gd name="connsiteX3" fmla="*/ 11820524 w 11820524"/>
              <a:gd name="connsiteY3" fmla="*/ 1069096 h 6414446"/>
              <a:gd name="connsiteX4" fmla="*/ 11820524 w 11820524"/>
              <a:gd name="connsiteY4" fmla="*/ 5345350 h 6414446"/>
              <a:gd name="connsiteX5" fmla="*/ 10751428 w 11820524"/>
              <a:gd name="connsiteY5" fmla="*/ 6414446 h 6414446"/>
              <a:gd name="connsiteX6" fmla="*/ 1069096 w 11820524"/>
              <a:gd name="connsiteY6" fmla="*/ 6414446 h 6414446"/>
              <a:gd name="connsiteX7" fmla="*/ 0 w 11820524"/>
              <a:gd name="connsiteY7" fmla="*/ 5345350 h 6414446"/>
              <a:gd name="connsiteX8" fmla="*/ 0 w 1182052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052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3934343" y="77600"/>
                  <a:pt x="7364459" y="-27269"/>
                  <a:pt x="10751428" y="0"/>
                </a:cubicBezTo>
                <a:cubicBezTo>
                  <a:pt x="11412503" y="-93171"/>
                  <a:pt x="11930108" y="510911"/>
                  <a:pt x="11820524" y="1069096"/>
                </a:cubicBezTo>
                <a:cubicBezTo>
                  <a:pt x="11929524" y="2536417"/>
                  <a:pt x="11742315" y="4353943"/>
                  <a:pt x="11820524" y="5345350"/>
                </a:cubicBezTo>
                <a:cubicBezTo>
                  <a:pt x="11808659" y="5931154"/>
                  <a:pt x="11272988" y="6444826"/>
                  <a:pt x="10751428" y="6414446"/>
                </a:cubicBezTo>
                <a:cubicBezTo>
                  <a:pt x="6270231" y="6463623"/>
                  <a:pt x="358636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2052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202237" y="-129276"/>
                  <a:pt x="9151638" y="-77778"/>
                  <a:pt x="10751428" y="0"/>
                </a:cubicBezTo>
                <a:cubicBezTo>
                  <a:pt x="11324170" y="-56436"/>
                  <a:pt x="11804794" y="569352"/>
                  <a:pt x="11820524" y="1069096"/>
                </a:cubicBezTo>
                <a:cubicBezTo>
                  <a:pt x="11902123" y="1542640"/>
                  <a:pt x="11974824" y="3696807"/>
                  <a:pt x="11820524" y="5345350"/>
                </a:cubicBezTo>
                <a:cubicBezTo>
                  <a:pt x="11867287" y="6034414"/>
                  <a:pt x="11310374" y="6425151"/>
                  <a:pt x="10751428" y="6414446"/>
                </a:cubicBezTo>
                <a:cubicBezTo>
                  <a:pt x="7294682" y="6458666"/>
                  <a:pt x="443579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16">
            <a:extLst>
              <a:ext uri="{FF2B5EF4-FFF2-40B4-BE49-F238E27FC236}">
                <a16:creationId xmlns:a16="http://schemas.microsoft.com/office/drawing/2014/main" id="{C56449C4-9B55-2E5C-A35C-36D328BE3801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6" name="Isosceles Triangle 8">
              <a:extLst>
                <a:ext uri="{FF2B5EF4-FFF2-40B4-BE49-F238E27FC236}">
                  <a16:creationId xmlns:a16="http://schemas.microsoft.com/office/drawing/2014/main" id="{DBD5C094-E002-9059-F458-25F8F6050FE9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A244621D-4212-F64C-0706-3A12F8B2D3A5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420CCC-A2DE-43E2-8161-4B3220BB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455038"/>
            <a:ext cx="7520551" cy="338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F21B3F6-855D-519E-8C44-6960B9B80C89}"/>
              </a:ext>
            </a:extLst>
          </p:cNvPr>
          <p:cNvGrpSpPr/>
          <p:nvPr/>
        </p:nvGrpSpPr>
        <p:grpSpPr>
          <a:xfrm>
            <a:off x="457200" y="4022956"/>
            <a:ext cx="11766311" cy="1951368"/>
            <a:chOff x="619125" y="4061056"/>
            <a:chExt cx="11766311" cy="1951368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8063739C-15CD-72BD-7E0A-2A844305E86A}"/>
                </a:ext>
              </a:extLst>
            </p:cNvPr>
            <p:cNvSpPr txBox="1"/>
            <p:nvPr/>
          </p:nvSpPr>
          <p:spPr>
            <a:xfrm>
              <a:off x="619125" y="4061056"/>
              <a:ext cx="11766311" cy="195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NM, NH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HM, HN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endPara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CA, CB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DA, DB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endPara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508CBF3-82D0-A940-FA47-C40E19BBBFB4}"/>
                </a:ext>
              </a:extLst>
            </p:cNvPr>
            <p:cNvSpPr/>
            <p:nvPr/>
          </p:nvSpPr>
          <p:spPr>
            <a:xfrm>
              <a:off x="5591175" y="49149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EFEEC6-AB2E-9519-E78D-D3390B9907D0}"/>
                </a:ext>
              </a:extLst>
            </p:cNvPr>
            <p:cNvSpPr/>
            <p:nvPr/>
          </p:nvSpPr>
          <p:spPr>
            <a:xfrm>
              <a:off x="11315700" y="48768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BDDD17F-3D28-E2D2-CE0C-EC41B7E0D0EC}"/>
                </a:ext>
              </a:extLst>
            </p:cNvPr>
            <p:cNvSpPr/>
            <p:nvPr/>
          </p:nvSpPr>
          <p:spPr>
            <a:xfrm>
              <a:off x="5410200" y="5495925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44F6D6A-2750-E6E0-4A8B-431B81D7A615}"/>
                </a:ext>
              </a:extLst>
            </p:cNvPr>
            <p:cNvSpPr/>
            <p:nvPr/>
          </p:nvSpPr>
          <p:spPr>
            <a:xfrm>
              <a:off x="11010900" y="55245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8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BED09-7645-382C-348C-9BF02391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969"/>
            <a:ext cx="12192001" cy="67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341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2023-09-21T15:53:15Z</dcterms:created>
  <dcterms:modified xsi:type="dcterms:W3CDTF">2023-09-21T20:23:38Z</dcterms:modified>
</cp:coreProperties>
</file>