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259" r:id="rId3"/>
    <p:sldId id="261" r:id="rId4"/>
    <p:sldId id="286" r:id="rId5"/>
    <p:sldId id="272" r:id="rId6"/>
    <p:sldId id="283" r:id="rId7"/>
    <p:sldId id="287" r:id="rId8"/>
    <p:sldId id="264" r:id="rId9"/>
    <p:sldId id="284" r:id="rId10"/>
    <p:sldId id="265" r:id="rId11"/>
    <p:sldId id="288" r:id="rId12"/>
    <p:sldId id="270" r:id="rId13"/>
    <p:sldId id="271"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12" autoAdjust="0"/>
    <p:restoredTop sz="94660"/>
  </p:normalViewPr>
  <p:slideViewPr>
    <p:cSldViewPr snapToGrid="0">
      <p:cViewPr>
        <p:scale>
          <a:sx n="82" d="100"/>
          <a:sy n="82" d="100"/>
        </p:scale>
        <p:origin x="-216" y="-2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2.png"/><Relationship Id="rId5" Type="http://schemas.microsoft.com/office/2007/relationships/hdphoto" Target="../media/hdphoto15.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xmlns="" id="{2E5910A4-4648-45A7-A1E5-287DDCC00F12}"/>
              </a:ext>
            </a:extLst>
          </p:cNvPr>
          <p:cNvSpPr txBox="1"/>
          <p:nvPr/>
        </p:nvSpPr>
        <p:spPr>
          <a:xfrm>
            <a:off x="217714" y="1234169"/>
            <a:ext cx="6075364" cy="286232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xmlns="" id="{9E267F48-83BB-5E40-A27D-8564CA2F616D}"/>
              </a:ext>
            </a:extLst>
          </p:cNvPr>
          <p:cNvSpPr txBox="1"/>
          <p:nvPr/>
        </p:nvSpPr>
        <p:spPr>
          <a:xfrm>
            <a:off x="6096000" y="2549301"/>
            <a:ext cx="5512230" cy="1951432"/>
          </a:xfrm>
          <a:prstGeom prst="rect">
            <a:avLst/>
          </a:prstGeom>
          <a:noFill/>
        </p:spPr>
        <p:txBody>
          <a:bodyPr wrap="square" rtlCol="0">
            <a:spAutoFit/>
          </a:bodyPr>
          <a:lstStyle/>
          <a:p>
            <a:pPr algn="ctr">
              <a:lnSpc>
                <a:spcPct val="150000"/>
              </a:lnSpc>
            </a:pPr>
            <a:r>
              <a:rPr lang="x-none" sz="2800" dirty="0">
                <a:solidFill>
                  <a:srgbClr val="002060"/>
                </a:solidFill>
              </a:rPr>
              <a:t>Khi </a:t>
            </a:r>
            <a:r>
              <a:rPr lang="vi-VN" sz="2800" dirty="0">
                <a:solidFill>
                  <a:srgbClr val="002060"/>
                </a:solidFill>
              </a:rPr>
              <a:t>đến bãi biển: Giữ gìn vệ sinh chung, mặc áo phao khi đi bơi, đi cùng người lớn.</a:t>
            </a:r>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xmlns=""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xmlns=""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x-none" sz="2800" dirty="0"/>
              <a:t> </a:t>
            </a:r>
            <a:r>
              <a:rPr lang="x-none" sz="2800" dirty="0">
                <a:solidFill>
                  <a:srgbClr val="002060"/>
                </a:solidFill>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xmlns=""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xmlns=""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sp>
        <p:nvSpPr>
          <p:cNvPr id="14" name="TextBox 13">
            <a:extLst>
              <a:ext uri="{FF2B5EF4-FFF2-40B4-BE49-F238E27FC236}">
                <a16:creationId xmlns:a16="http://schemas.microsoft.com/office/drawing/2014/main" xmlns="" id="{FAEA7FC4-D621-4497-85F5-AC3F607BFD6A}"/>
              </a:ext>
            </a:extLst>
          </p:cNvPr>
          <p:cNvSpPr txBox="1"/>
          <p:nvPr/>
        </p:nvSpPr>
        <p:spPr>
          <a:xfrm>
            <a:off x="3619381" y="415747"/>
            <a:ext cx="6211957"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EM BÉ VÀ BÔNG HỒNG</a:t>
            </a:r>
          </a:p>
        </p:txBody>
      </p:sp>
      <p:pic>
        <p:nvPicPr>
          <p:cNvPr id="3" name="Picture 2">
            <a:extLst>
              <a:ext uri="{FF2B5EF4-FFF2-40B4-BE49-F238E27FC236}">
                <a16:creationId xmlns:a16="http://schemas.microsoft.com/office/drawing/2014/main" xmlns="" id="{182FF381-1884-F341-889F-F79F7BEE395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xmlns=""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xmlns=""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algn="just">
                <a:lnSpc>
                  <a:spcPct val="150000"/>
                </a:lnSpc>
              </a:pPr>
              <a:r>
                <a:rPr lang="vi-VN" sz="2400" i="1" dirty="0">
                  <a:ln w="0">
                    <a:noFill/>
                  </a:ln>
                  <a:solidFill>
                    <a:srgbClr val="07060A"/>
                  </a:solidFill>
                </a:rPr>
                <a:t>Theo em, vì sao cô bé không hái hoa?</a:t>
              </a:r>
            </a:p>
          </p:txBody>
        </p:sp>
        <p:sp>
          <p:nvSpPr>
            <p:cNvPr id="13" name="Oval Callout 12">
              <a:extLst>
                <a:ext uri="{FF2B5EF4-FFF2-40B4-BE49-F238E27FC236}">
                  <a16:creationId xmlns:a16="http://schemas.microsoft.com/office/drawing/2014/main" xmlns=""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xmlns=""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xmlns=""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xmlns=""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xmlns=""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xmlns=""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xmlns=""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xmlns=""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xmlns=""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xmlns=""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xmlns=""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xmlns=""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xmlns=""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xmlns=""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xmlns=""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xmlns=""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xmlns=""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xmlns=""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xmlns="" id="{AF05C294-BF82-514C-8806-721640625BD1}"/>
                </a:ext>
              </a:extLst>
            </p:cNvPr>
            <p:cNvGrpSpPr/>
            <p:nvPr/>
          </p:nvGrpSpPr>
          <p:grpSpPr>
            <a:xfrm rot="20594821">
              <a:off x="9152638" y="4438879"/>
              <a:ext cx="2920448" cy="1878268"/>
              <a:chOff x="7495166" y="3912596"/>
              <a:chExt cx="1250424" cy="804202"/>
            </a:xfrm>
          </p:grpSpPr>
          <p:grpSp>
            <p:nvGrpSpPr>
              <p:cNvPr id="85" name="Google Shape;1030;p42">
                <a:extLst>
                  <a:ext uri="{FF2B5EF4-FFF2-40B4-BE49-F238E27FC236}">
                    <a16:creationId xmlns:a16="http://schemas.microsoft.com/office/drawing/2014/main" xmlns="" id="{3B2FB011-8E07-FF4F-AC9B-B9C80297A988}"/>
                  </a:ext>
                </a:extLst>
              </p:cNvPr>
              <p:cNvGrpSpPr/>
              <p:nvPr/>
            </p:nvGrpSpPr>
            <p:grpSpPr>
              <a:xfrm>
                <a:off x="8115958" y="3912596"/>
                <a:ext cx="629632" cy="591794"/>
                <a:chOff x="6528424" y="1260656"/>
                <a:chExt cx="1975625" cy="1856900"/>
              </a:xfrm>
            </p:grpSpPr>
            <p:sp>
              <p:nvSpPr>
                <p:cNvPr id="88" name="Google Shape;1032;p42">
                  <a:extLst>
                    <a:ext uri="{FF2B5EF4-FFF2-40B4-BE49-F238E27FC236}">
                      <a16:creationId xmlns:a16="http://schemas.microsoft.com/office/drawing/2014/main" xmlns=""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xmlns=""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xmlns=""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xmlns=""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xmlns=""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xmlns=""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xmlns=""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xmlns=""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xmlns=""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xmlns=""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xmlns=""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xmlns=""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xmlns=""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xmlns=""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xmlns=""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xmlns=""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xmlns=""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xmlns=""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xmlns=""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xmlns=""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xmlns=""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xmlns=""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sp>
        <p:nvSpPr>
          <p:cNvPr id="62" name="TextBox 61">
            <a:extLst>
              <a:ext uri="{FF2B5EF4-FFF2-40B4-BE49-F238E27FC236}">
                <a16:creationId xmlns:a16="http://schemas.microsoft.com/office/drawing/2014/main" xmlns=""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xmlns=""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xmlns=""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xmlns=""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xmlns=""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xmlns=""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xmlns=""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xmlns=""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xmlns=""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xmlns=""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smtClean="0">
                <a:ln>
                  <a:noFill/>
                </a:ln>
                <a:solidFill>
                  <a:srgbClr val="F78609"/>
                </a:solidFill>
                <a:effectLst/>
                <a:uLnTx/>
                <a:uFillTx/>
                <a:latin typeface="Arial" panose="020B0604020202020204" pitchFamily="34" charset="0"/>
                <a:ea typeface="+mn-ea"/>
                <a:cs typeface="+mn-cs"/>
              </a:rPr>
              <a:t>B</a:t>
            </a:r>
            <a:r>
              <a:rPr lang="en-US" sz="2000" b="1" kern="0" dirty="0" err="1" smtClean="0">
                <a:solidFill>
                  <a:srgbClr val="F78609"/>
                </a:solidFill>
                <a:latin typeface="Arial" panose="020B0604020202020204" pitchFamily="34" charset="0"/>
              </a:rPr>
              <a:t>ến</a:t>
            </a:r>
            <a:r>
              <a:rPr lang="en-US" sz="2000" b="1" kern="0" dirty="0" smtClean="0">
                <a:solidFill>
                  <a:srgbClr val="F78609"/>
                </a:solidFill>
                <a:latin typeface="Arial" panose="020B0604020202020204" pitchFamily="34" charset="0"/>
              </a:rPr>
              <a:t> </a:t>
            </a:r>
            <a:r>
              <a:rPr lang="en-US" sz="2000" b="1" kern="0" dirty="0" err="1" smtClean="0">
                <a:solidFill>
                  <a:srgbClr val="F78609"/>
                </a:solidFill>
                <a:latin typeface="Arial" panose="020B0604020202020204" pitchFamily="34" charset="0"/>
              </a:rPr>
              <a:t>xe</a:t>
            </a:r>
            <a:r>
              <a:rPr lang="en-US" sz="2000" b="1" kern="0" dirty="0" smtClean="0">
                <a:solidFill>
                  <a:srgbClr val="F78609"/>
                </a:solidFill>
                <a:latin typeface="Arial" panose="020B0604020202020204" pitchFamily="34" charset="0"/>
              </a:rPr>
              <a:t> </a:t>
            </a:r>
            <a:r>
              <a:rPr lang="en-US" sz="2000" b="1" kern="0" dirty="0" err="1" smtClean="0">
                <a:solidFill>
                  <a:srgbClr val="F78609"/>
                </a:solidFill>
                <a:latin typeface="Arial" panose="020B0604020202020204" pitchFamily="34" charset="0"/>
              </a:rPr>
              <a:t>buýt</a:t>
            </a:r>
            <a:endPar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endParaRPr>
          </a:p>
        </p:txBody>
      </p:sp>
      <p:sp>
        <p:nvSpPr>
          <p:cNvPr id="34" name="Rectangle: Rounded Corners 5">
            <a:extLst>
              <a:ext uri="{FF2B5EF4-FFF2-40B4-BE49-F238E27FC236}">
                <a16:creationId xmlns:a16="http://schemas.microsoft.com/office/drawing/2014/main" xmlns=""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xmlns=""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xmlns=""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xmlns=""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xmlns=""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xmlns=""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xmlns=""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xmlns=""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xmlns=""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xmlns=""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xmlns=""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xmlns=""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xmlns=""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xmlns="" id="{4CC15C37-271A-654C-A309-6E8CC02A5397}"/>
              </a:ext>
            </a:extLst>
          </p:cNvPr>
          <p:cNvGrpSpPr/>
          <p:nvPr/>
        </p:nvGrpSpPr>
        <p:grpSpPr>
          <a:xfrm>
            <a:off x="445312" y="2076307"/>
            <a:ext cx="5309591" cy="3632564"/>
            <a:chOff x="445312" y="2076307"/>
            <a:chExt cx="5309591" cy="3632564"/>
          </a:xfrm>
        </p:grpSpPr>
        <p:grpSp>
          <p:nvGrpSpPr>
            <p:cNvPr id="12" name="Group 11">
              <a:extLst>
                <a:ext uri="{FF2B5EF4-FFF2-40B4-BE49-F238E27FC236}">
                  <a16:creationId xmlns:a16="http://schemas.microsoft.com/office/drawing/2014/main" xmlns=""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xmlns=""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xmlns=""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ounded Rectangle 18">
                  <a:extLst>
                    <a:ext uri="{FF2B5EF4-FFF2-40B4-BE49-F238E27FC236}">
                      <a16:creationId xmlns:a16="http://schemas.microsoft.com/office/drawing/2014/main" xmlns=""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L-Shape 7">
                  <a:extLst>
                    <a:ext uri="{FF2B5EF4-FFF2-40B4-BE49-F238E27FC236}">
                      <a16:creationId xmlns:a16="http://schemas.microsoft.com/office/drawing/2014/main" xmlns=""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L-Shape 21">
                  <a:extLst>
                    <a:ext uri="{FF2B5EF4-FFF2-40B4-BE49-F238E27FC236}">
                      <a16:creationId xmlns:a16="http://schemas.microsoft.com/office/drawing/2014/main" xmlns=""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L-Shape 22">
                  <a:extLst>
                    <a:ext uri="{FF2B5EF4-FFF2-40B4-BE49-F238E27FC236}">
                      <a16:creationId xmlns:a16="http://schemas.microsoft.com/office/drawing/2014/main" xmlns=""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L-Shape 23">
                  <a:extLst>
                    <a:ext uri="{FF2B5EF4-FFF2-40B4-BE49-F238E27FC236}">
                      <a16:creationId xmlns:a16="http://schemas.microsoft.com/office/drawing/2014/main" xmlns=""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ight Triangle 8">
                  <a:extLst>
                    <a:ext uri="{FF2B5EF4-FFF2-40B4-BE49-F238E27FC236}">
                      <a16:creationId xmlns:a16="http://schemas.microsoft.com/office/drawing/2014/main" xmlns=""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Right Triangle 25">
                  <a:extLst>
                    <a:ext uri="{FF2B5EF4-FFF2-40B4-BE49-F238E27FC236}">
                      <a16:creationId xmlns:a16="http://schemas.microsoft.com/office/drawing/2014/main" xmlns=""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ight Triangle 26">
                  <a:extLst>
                    <a:ext uri="{FF2B5EF4-FFF2-40B4-BE49-F238E27FC236}">
                      <a16:creationId xmlns:a16="http://schemas.microsoft.com/office/drawing/2014/main" xmlns=""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ight Triangle 27">
                  <a:extLst>
                    <a:ext uri="{FF2B5EF4-FFF2-40B4-BE49-F238E27FC236}">
                      <a16:creationId xmlns:a16="http://schemas.microsoft.com/office/drawing/2014/main" xmlns=""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1" name="TextBox 10">
                <a:extLst>
                  <a:ext uri="{FF2B5EF4-FFF2-40B4-BE49-F238E27FC236}">
                    <a16:creationId xmlns:a16="http://schemas.microsoft.com/office/drawing/2014/main" xmlns=""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x-none" sz="2800" b="1" dirty="0"/>
                  <a:t>NỘI QUY NHÀ TRƯỜNG</a:t>
                </a:r>
              </a:p>
            </p:txBody>
          </p:sp>
        </p:grpSp>
        <p:sp>
          <p:nvSpPr>
            <p:cNvPr id="15" name="TextBox 14">
              <a:extLst>
                <a:ext uri="{FF2B5EF4-FFF2-40B4-BE49-F238E27FC236}">
                  <a16:creationId xmlns:a16="http://schemas.microsoft.com/office/drawing/2014/main" xmlns=""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Đi học đều, đúng giờ.</a:t>
              </a:r>
            </a:p>
            <a:p>
              <a:pPr marL="342900" indent="-342900">
                <a:lnSpc>
                  <a:spcPct val="150000"/>
                </a:lnSpc>
                <a:buAutoNum type="arabicPeriod"/>
              </a:pPr>
              <a:r>
                <a:rPr lang="x-none" sz="2400" dirty="0">
                  <a:solidFill>
                    <a:srgbClr val="002060"/>
                  </a:solidFill>
                </a:rPr>
                <a:t>Trang phục gọn gàng, phù hợp.</a:t>
              </a:r>
            </a:p>
            <a:p>
              <a:pPr marL="342900" indent="-342900">
                <a:lnSpc>
                  <a:spcPct val="150000"/>
                </a:lnSpc>
                <a:buAutoNum type="arabicPeriod"/>
              </a:pPr>
              <a:r>
                <a:rPr lang="x-none" sz="2400" dirty="0">
                  <a:solidFill>
                    <a:srgbClr val="002060"/>
                  </a:solidFill>
                </a:rPr>
                <a:t>Họp tập chăm chỉ.</a:t>
              </a:r>
            </a:p>
            <a:p>
              <a:pPr marL="342900" indent="-342900">
                <a:lnSpc>
                  <a:spcPct val="150000"/>
                </a:lnSpc>
                <a:buAutoNum type="arabicPeriod"/>
              </a:pPr>
              <a:r>
                <a:rPr lang="x-none" sz="2400" dirty="0">
                  <a:solidFill>
                    <a:srgbClr val="002060"/>
                  </a:solidFill>
                </a:rPr>
                <a:t>Có ý thức giữ gìn và bảo vệ </a:t>
              </a:r>
            </a:p>
            <a:p>
              <a:pPr>
                <a:lnSpc>
                  <a:spcPct val="150000"/>
                </a:lnSpc>
              </a:pPr>
              <a:r>
                <a:rPr lang="x-none"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xmlns="" id="{EF81F2A4-70F4-7B4E-AD56-65AAA55EC567}"/>
              </a:ext>
            </a:extLst>
          </p:cNvPr>
          <p:cNvGrpSpPr/>
          <p:nvPr/>
        </p:nvGrpSpPr>
        <p:grpSpPr>
          <a:xfrm>
            <a:off x="6436415" y="2069790"/>
            <a:ext cx="5309591" cy="3632564"/>
            <a:chOff x="6436415" y="2069790"/>
            <a:chExt cx="5309591" cy="3632564"/>
          </a:xfrm>
        </p:grpSpPr>
        <p:grpSp>
          <p:nvGrpSpPr>
            <p:cNvPr id="40" name="Group 39">
              <a:extLst>
                <a:ext uri="{FF2B5EF4-FFF2-40B4-BE49-F238E27FC236}">
                  <a16:creationId xmlns:a16="http://schemas.microsoft.com/office/drawing/2014/main" xmlns=""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xmlns=""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xmlns=""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Rounded Rectangle 46">
                  <a:extLst>
                    <a:ext uri="{FF2B5EF4-FFF2-40B4-BE49-F238E27FC236}">
                      <a16:creationId xmlns:a16="http://schemas.microsoft.com/office/drawing/2014/main" xmlns=""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L-Shape 47">
                  <a:extLst>
                    <a:ext uri="{FF2B5EF4-FFF2-40B4-BE49-F238E27FC236}">
                      <a16:creationId xmlns:a16="http://schemas.microsoft.com/office/drawing/2014/main" xmlns=""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9" name="L-Shape 48">
                  <a:extLst>
                    <a:ext uri="{FF2B5EF4-FFF2-40B4-BE49-F238E27FC236}">
                      <a16:creationId xmlns:a16="http://schemas.microsoft.com/office/drawing/2014/main" xmlns=""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L-Shape 49">
                  <a:extLst>
                    <a:ext uri="{FF2B5EF4-FFF2-40B4-BE49-F238E27FC236}">
                      <a16:creationId xmlns:a16="http://schemas.microsoft.com/office/drawing/2014/main" xmlns=""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L-Shape 50">
                  <a:extLst>
                    <a:ext uri="{FF2B5EF4-FFF2-40B4-BE49-F238E27FC236}">
                      <a16:creationId xmlns:a16="http://schemas.microsoft.com/office/drawing/2014/main" xmlns=""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Right Triangle 51">
                  <a:extLst>
                    <a:ext uri="{FF2B5EF4-FFF2-40B4-BE49-F238E27FC236}">
                      <a16:creationId xmlns:a16="http://schemas.microsoft.com/office/drawing/2014/main" xmlns=""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ight Triangle 52">
                  <a:extLst>
                    <a:ext uri="{FF2B5EF4-FFF2-40B4-BE49-F238E27FC236}">
                      <a16:creationId xmlns:a16="http://schemas.microsoft.com/office/drawing/2014/main" xmlns=""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Right Triangle 53">
                  <a:extLst>
                    <a:ext uri="{FF2B5EF4-FFF2-40B4-BE49-F238E27FC236}">
                      <a16:creationId xmlns:a16="http://schemas.microsoft.com/office/drawing/2014/main" xmlns=""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Right Triangle 54">
                  <a:extLst>
                    <a:ext uri="{FF2B5EF4-FFF2-40B4-BE49-F238E27FC236}">
                      <a16:creationId xmlns:a16="http://schemas.microsoft.com/office/drawing/2014/main" xmlns=""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45" name="TextBox 44">
                <a:extLst>
                  <a:ext uri="{FF2B5EF4-FFF2-40B4-BE49-F238E27FC236}">
                    <a16:creationId xmlns:a16="http://schemas.microsoft.com/office/drawing/2014/main" xmlns=""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x-none" sz="2600" b="1" dirty="0"/>
                  <a:t>NỘI QUY THƯ VIỆN</a:t>
                </a:r>
              </a:p>
            </p:txBody>
          </p:sp>
        </p:grpSp>
        <p:sp>
          <p:nvSpPr>
            <p:cNvPr id="56" name="TextBox 55">
              <a:extLst>
                <a:ext uri="{FF2B5EF4-FFF2-40B4-BE49-F238E27FC236}">
                  <a16:creationId xmlns:a16="http://schemas.microsoft.com/office/drawing/2014/main" xmlns=""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Giữ trật tự.</a:t>
              </a:r>
            </a:p>
            <a:p>
              <a:pPr marL="342900" indent="-342900">
                <a:lnSpc>
                  <a:spcPct val="150000"/>
                </a:lnSpc>
                <a:buAutoNum type="arabicPeriod"/>
              </a:pPr>
              <a:r>
                <a:rPr lang="x-none" sz="2400" dirty="0">
                  <a:solidFill>
                    <a:srgbClr val="002060"/>
                  </a:solidFill>
                </a:rPr>
                <a:t>Giữ vệ sinh.</a:t>
              </a:r>
            </a:p>
            <a:p>
              <a:pPr marL="342900" indent="-342900">
                <a:lnSpc>
                  <a:spcPct val="150000"/>
                </a:lnSpc>
                <a:buAutoNum type="arabicPeriod"/>
              </a:pPr>
              <a:r>
                <a:rPr lang="x-none" sz="2400" dirty="0">
                  <a:solidFill>
                    <a:srgbClr val="002060"/>
                  </a:solidFill>
                </a:rPr>
                <a:t>Sắp xếp đúng nơi quy định.</a:t>
              </a:r>
            </a:p>
          </p:txBody>
        </p:sp>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xmlns=""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xmlns=""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xmlns=""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rPr>
              <a:t>Nêu những quy định cần tuân thủ ở các địa điểm sau:</a:t>
            </a:r>
          </a:p>
        </p:txBody>
      </p:sp>
      <p:pic>
        <p:nvPicPr>
          <p:cNvPr id="29" name="Picture 28">
            <a:extLst>
              <a:ext uri="{FF2B5EF4-FFF2-40B4-BE49-F238E27FC236}">
                <a16:creationId xmlns:a16="http://schemas.microsoft.com/office/drawing/2014/main" xmlns=""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xmlns="" id="{345D49AD-4951-5547-91E9-F69C9519B9DF}"/>
              </a:ext>
            </a:extLst>
          </p:cNvPr>
          <p:cNvSpPr txBox="1"/>
          <p:nvPr/>
        </p:nvSpPr>
        <p:spPr>
          <a:xfrm>
            <a:off x="1500006" y="5394571"/>
            <a:ext cx="8913017" cy="1200329"/>
          </a:xfrm>
          <a:prstGeom prst="rect">
            <a:avLst/>
          </a:prstGeom>
          <a:noFill/>
        </p:spPr>
        <p:txBody>
          <a:bodyPr wrap="none" rtlCol="0">
            <a:spAutoFit/>
          </a:bodyPr>
          <a:lstStyle/>
          <a:p>
            <a:pPr algn="ctr"/>
            <a:r>
              <a:rPr lang="x-none" sz="2400" dirty="0">
                <a:solidFill>
                  <a:srgbClr val="002060"/>
                </a:solidFill>
              </a:rPr>
              <a:t>Khi đến chùa, khu di tích, … chúng ta cần giữ gìn vệ sinh chung</a:t>
            </a:r>
          </a:p>
          <a:p>
            <a:pPr algn="ctr"/>
            <a:r>
              <a:rPr lang="x-none" sz="2400" dirty="0">
                <a:solidFill>
                  <a:srgbClr val="002060"/>
                </a:solidFill>
              </a:rPr>
              <a:t>Không gây ồn ào, chen lấn, xô đẩy.</a:t>
            </a:r>
          </a:p>
          <a:p>
            <a:pPr algn="ctr"/>
            <a:r>
              <a:rPr lang="x-none" sz="2400" dirty="0">
                <a:solidFill>
                  <a:srgbClr val="002060"/>
                </a:solidFill>
              </a:rPr>
              <a:t>T</a:t>
            </a:r>
            <a:r>
              <a:rPr lang="en-US" sz="2400" dirty="0">
                <a:solidFill>
                  <a:srgbClr val="002060"/>
                </a:solidFill>
              </a:rPr>
              <a:t>r</a:t>
            </a:r>
            <a:r>
              <a:rPr lang="x-none" sz="2400" dirty="0">
                <a:solidFill>
                  <a:srgbClr val="002060"/>
                </a:solidFill>
              </a:rPr>
              <a:t>ang phục nhã nhặn, lịch sự.</a:t>
            </a:r>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xmlns="" id="{79702922-01A7-7641-A6B0-B3C4F966BFA8}"/>
              </a:ext>
            </a:extLst>
          </p:cNvPr>
          <p:cNvSpPr txBox="1"/>
          <p:nvPr/>
        </p:nvSpPr>
        <p:spPr>
          <a:xfrm>
            <a:off x="1256374" y="4669549"/>
            <a:ext cx="9679252" cy="1685846"/>
          </a:xfrm>
          <a:prstGeom prst="rect">
            <a:avLst/>
          </a:prstGeom>
          <a:noFill/>
        </p:spPr>
        <p:txBody>
          <a:bodyPr wrap="none" rtlCol="0">
            <a:spAutoFit/>
          </a:bodyPr>
          <a:lstStyle/>
          <a:p>
            <a:pPr algn="ctr">
              <a:lnSpc>
                <a:spcPct val="150000"/>
              </a:lnSpc>
            </a:pPr>
            <a:r>
              <a:rPr lang="x-none" sz="2400" dirty="0">
                <a:solidFill>
                  <a:srgbClr val="002060"/>
                </a:solidFill>
              </a:rPr>
              <a:t>Khi đến </a:t>
            </a:r>
            <a:r>
              <a:rPr lang="vi-VN" sz="2400" dirty="0">
                <a:solidFill>
                  <a:srgbClr val="002060"/>
                </a:solidFill>
              </a:rPr>
              <a:t>siêu thị, khu vui chơi, rạp hát, … cần xếp hàng theo quy định.</a:t>
            </a:r>
          </a:p>
          <a:p>
            <a:pPr algn="ctr">
              <a:lnSpc>
                <a:spcPct val="150000"/>
              </a:lnSpc>
            </a:pPr>
            <a:r>
              <a:rPr lang="vi-VN" sz="2400" dirty="0">
                <a:solidFill>
                  <a:srgbClr val="002060"/>
                </a:solidFill>
              </a:rPr>
              <a:t>Không gây ồn ào, chen lấn, xô đẩy.</a:t>
            </a:r>
          </a:p>
          <a:p>
            <a:pPr algn="ctr">
              <a:lnSpc>
                <a:spcPct val="150000"/>
              </a:lnSpc>
            </a:pPr>
            <a:r>
              <a:rPr lang="vi-VN" sz="2400" dirty="0">
                <a:solidFill>
                  <a:srgbClr val="002060"/>
                </a:solidFill>
              </a:rPr>
              <a:t>Giữ vệ sinh chung.</a:t>
            </a:r>
            <a:endParaRPr lang="x-none" sz="2400" dirty="0">
              <a:solidFill>
                <a:srgbClr val="002060"/>
              </a:solidFill>
            </a:endParaRPr>
          </a:p>
        </p:txBody>
      </p:sp>
      <p:pic>
        <p:nvPicPr>
          <p:cNvPr id="29" name="Picture 28">
            <a:extLst>
              <a:ext uri="{FF2B5EF4-FFF2-40B4-BE49-F238E27FC236}">
                <a16:creationId xmlns:a16="http://schemas.microsoft.com/office/drawing/2014/main" xmlns=""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xmlns=""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xmlns="" id="{3FDD1F78-E1C5-1042-8F64-E26A95D49BE9}"/>
              </a:ext>
            </a:extLst>
          </p:cNvPr>
          <p:cNvSpPr txBox="1"/>
          <p:nvPr/>
        </p:nvSpPr>
        <p:spPr>
          <a:xfrm>
            <a:off x="6638442" y="1587797"/>
            <a:ext cx="4711484" cy="3890424"/>
          </a:xfrm>
          <a:prstGeom prst="rect">
            <a:avLst/>
          </a:prstGeom>
          <a:noFill/>
        </p:spPr>
        <p:txBody>
          <a:bodyPr wrap="square" rtlCol="0">
            <a:spAutoFit/>
          </a:bodyPr>
          <a:lstStyle/>
          <a:p>
            <a:pPr>
              <a:lnSpc>
                <a:spcPct val="150000"/>
              </a:lnSpc>
            </a:pPr>
            <a:r>
              <a:rPr lang="x-none" sz="2800" dirty="0">
                <a:solidFill>
                  <a:srgbClr val="002060"/>
                </a:solidFill>
              </a:rPr>
              <a:t>Khi </a:t>
            </a:r>
            <a:r>
              <a:rPr lang="vi-VN" sz="2800" dirty="0">
                <a:solidFill>
                  <a:srgbClr val="002060"/>
                </a:solidFill>
              </a:rPr>
              <a:t>đến thư viện: </a:t>
            </a:r>
          </a:p>
          <a:p>
            <a:pPr marL="342900" indent="-342900">
              <a:lnSpc>
                <a:spcPct val="150000"/>
              </a:lnSpc>
              <a:buFontTx/>
              <a:buChar char="-"/>
            </a:pPr>
            <a:r>
              <a:rPr lang="vi-VN" sz="2800" dirty="0">
                <a:solidFill>
                  <a:srgbClr val="002060"/>
                </a:solidFill>
              </a:rPr>
              <a:t>Xếp hàng theo quy định.</a:t>
            </a:r>
          </a:p>
          <a:p>
            <a:pPr marL="342900" indent="-342900">
              <a:lnSpc>
                <a:spcPct val="150000"/>
              </a:lnSpc>
              <a:buFontTx/>
              <a:buChar char="-"/>
            </a:pPr>
            <a:r>
              <a:rPr lang="vi-VN" sz="2800" dirty="0">
                <a:solidFill>
                  <a:srgbClr val="002060"/>
                </a:solidFill>
              </a:rPr>
              <a:t>Giữ trật tự.</a:t>
            </a:r>
          </a:p>
          <a:p>
            <a:pPr marL="342900" indent="-342900">
              <a:lnSpc>
                <a:spcPct val="150000"/>
              </a:lnSpc>
              <a:buFontTx/>
              <a:buChar char="-"/>
            </a:pPr>
            <a:r>
              <a:rPr lang="vi-VN" sz="2800" dirty="0">
                <a:solidFill>
                  <a:srgbClr val="002060"/>
                </a:solidFill>
              </a:rPr>
              <a:t>Sắp xếp sách, tài liệu ngay ngắn, đúng vị trí.</a:t>
            </a:r>
          </a:p>
          <a:p>
            <a:pPr marL="342900" indent="-342900">
              <a:lnSpc>
                <a:spcPct val="150000"/>
              </a:lnSpc>
              <a:buFontTx/>
              <a:buChar char="-"/>
            </a:pPr>
            <a:r>
              <a:rPr lang="vi-VN" sz="2800" dirty="0">
                <a:solidFill>
                  <a:srgbClr val="002060"/>
                </a:solidFill>
              </a:rPr>
              <a:t>Giữ vệ sinh chung.</a:t>
            </a:r>
            <a:endParaRPr lang="x-none" sz="2800" dirty="0">
              <a:solidFill>
                <a:srgbClr val="002060"/>
              </a:solidFill>
            </a:endParaRPr>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1967</TotalTime>
  <Words>415</Words>
  <Application>Microsoft Office PowerPoint</Application>
  <PresentationFormat>Custom</PresentationFormat>
  <Paragraphs>62</Paragraphs>
  <Slides>12</Slides>
  <Notes>0</Notes>
  <HiddenSlides>0</HiddenSlides>
  <MMClips>2</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144</cp:revision>
  <dcterms:created xsi:type="dcterms:W3CDTF">2021-06-11T02:39:36Z</dcterms:created>
  <dcterms:modified xsi:type="dcterms:W3CDTF">2024-05-09T16:01:41Z</dcterms:modified>
</cp:coreProperties>
</file>