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83" r:id="rId2"/>
    <p:sldId id="285" r:id="rId3"/>
    <p:sldId id="287" r:id="rId4"/>
    <p:sldId id="286" r:id="rId5"/>
    <p:sldId id="290" r:id="rId6"/>
    <p:sldId id="288" r:id="rId7"/>
    <p:sldId id="291" r:id="rId8"/>
    <p:sldId id="279" r:id="rId9"/>
    <p:sldId id="293" r:id="rId10"/>
    <p:sldId id="292" r:id="rId11"/>
    <p:sldId id="29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726C79D-284E-41E3-9996-C0224DC36CB9}" type="datetimeFigureOut">
              <a:rPr lang="en-US" smtClean="0"/>
              <a:t>11/20/2023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DD228FC-714C-4A63-A7A5-9E692F5531A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26C79D-284E-41E3-9996-C0224DC36CB9}"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228FC-714C-4A63-A7A5-9E692F5531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26C79D-284E-41E3-9996-C0224DC36CB9}"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228FC-714C-4A63-A7A5-9E692F5531A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726C79D-284E-41E3-9996-C0224DC36CB9}" type="datetimeFigureOut">
              <a:rPr lang="en-US" smtClean="0"/>
              <a:t>11/20/2023</a:t>
            </a:fld>
            <a:endParaRPr lang="en-US"/>
          </a:p>
        </p:txBody>
      </p:sp>
      <p:sp>
        <p:nvSpPr>
          <p:cNvPr id="9" name="Slide Number Placeholder 8"/>
          <p:cNvSpPr>
            <a:spLocks noGrp="1"/>
          </p:cNvSpPr>
          <p:nvPr>
            <p:ph type="sldNum" sz="quarter" idx="15"/>
          </p:nvPr>
        </p:nvSpPr>
        <p:spPr/>
        <p:txBody>
          <a:bodyPr rtlCol="0"/>
          <a:lstStyle/>
          <a:p>
            <a:fld id="{CDD228FC-714C-4A63-A7A5-9E692F5531A5}"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726C79D-284E-41E3-9996-C0224DC36CB9}" type="datetimeFigureOut">
              <a:rPr lang="en-US" smtClean="0"/>
              <a:t>11/20/2023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DD228FC-714C-4A63-A7A5-9E692F5531A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726C79D-284E-41E3-9996-C0224DC36CB9}"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228FC-714C-4A63-A7A5-9E692F5531A5}"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726C79D-284E-41E3-9996-C0224DC36CB9}" type="datetimeFigureOut">
              <a:rPr lang="en-US" smtClean="0"/>
              <a:t>11/20/2023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228FC-714C-4A63-A7A5-9E692F5531A5}"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726C79D-284E-41E3-9996-C0224DC36CB9}" type="datetimeFigureOut">
              <a:rPr lang="en-US" smtClean="0"/>
              <a:t>11/20/2023</a:t>
            </a:fld>
            <a:endParaRPr lang="en-US"/>
          </a:p>
        </p:txBody>
      </p:sp>
      <p:sp>
        <p:nvSpPr>
          <p:cNvPr id="7" name="Slide Number Placeholder 6"/>
          <p:cNvSpPr>
            <a:spLocks noGrp="1"/>
          </p:cNvSpPr>
          <p:nvPr>
            <p:ph type="sldNum" sz="quarter" idx="11"/>
          </p:nvPr>
        </p:nvSpPr>
        <p:spPr/>
        <p:txBody>
          <a:bodyPr rtlCol="0"/>
          <a:lstStyle/>
          <a:p>
            <a:fld id="{CDD228FC-714C-4A63-A7A5-9E692F5531A5}"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6C79D-284E-41E3-9996-C0224DC36CB9}" type="datetimeFigureOut">
              <a:rPr lang="en-US" smtClean="0"/>
              <a:t>11/20/2023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228FC-714C-4A63-A7A5-9E692F5531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726C79D-284E-41E3-9996-C0224DC36CB9}" type="datetimeFigureOut">
              <a:rPr lang="en-US" smtClean="0"/>
              <a:t>11/20/2023</a:t>
            </a:fld>
            <a:endParaRPr lang="en-US"/>
          </a:p>
        </p:txBody>
      </p:sp>
      <p:sp>
        <p:nvSpPr>
          <p:cNvPr id="22" name="Slide Number Placeholder 21"/>
          <p:cNvSpPr>
            <a:spLocks noGrp="1"/>
          </p:cNvSpPr>
          <p:nvPr>
            <p:ph type="sldNum" sz="quarter" idx="15"/>
          </p:nvPr>
        </p:nvSpPr>
        <p:spPr/>
        <p:txBody>
          <a:bodyPr rtlCol="0"/>
          <a:lstStyle/>
          <a:p>
            <a:fld id="{CDD228FC-714C-4A63-A7A5-9E692F5531A5}"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726C79D-284E-41E3-9996-C0224DC36CB9}" type="datetimeFigureOut">
              <a:rPr lang="en-US" smtClean="0"/>
              <a:t>11/20/2023</a:t>
            </a:fld>
            <a:endParaRPr lang="en-US"/>
          </a:p>
        </p:txBody>
      </p:sp>
      <p:sp>
        <p:nvSpPr>
          <p:cNvPr id="18" name="Slide Number Placeholder 17"/>
          <p:cNvSpPr>
            <a:spLocks noGrp="1"/>
          </p:cNvSpPr>
          <p:nvPr>
            <p:ph type="sldNum" sz="quarter" idx="11"/>
          </p:nvPr>
        </p:nvSpPr>
        <p:spPr/>
        <p:txBody>
          <a:bodyPr rtlCol="0"/>
          <a:lstStyle/>
          <a:p>
            <a:fld id="{CDD228FC-714C-4A63-A7A5-9E692F5531A5}"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726C79D-284E-41E3-9996-C0224DC36CB9}" type="datetimeFigureOut">
              <a:rPr lang="en-US" smtClean="0"/>
              <a:t>11/20/2023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DD228FC-714C-4A63-A7A5-9E692F5531A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8570" y="381000"/>
            <a:ext cx="8229600" cy="118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1200"/>
            <a:ext cx="7977006" cy="384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43200" y="1447800"/>
            <a:ext cx="3352800" cy="369332"/>
          </a:xfrm>
          <a:prstGeom prst="rect">
            <a:avLst/>
          </a:prstGeom>
          <a:noFill/>
        </p:spPr>
        <p:txBody>
          <a:bodyPr wrap="square" rtlCol="0">
            <a:spAutoFit/>
          </a:bodyPr>
          <a:lstStyle/>
          <a:p>
            <a:pPr algn="ctr"/>
            <a:r>
              <a:rPr lang="en-US" b="1" dirty="0" err="1" smtClean="0">
                <a:solidFill>
                  <a:srgbClr val="FF0000"/>
                </a:solidFill>
              </a:rPr>
              <a:t>Tiết</a:t>
            </a:r>
            <a:r>
              <a:rPr lang="en-US" b="1" dirty="0" smtClean="0">
                <a:solidFill>
                  <a:srgbClr val="FF0000"/>
                </a:solidFill>
              </a:rPr>
              <a:t> 56</a:t>
            </a:r>
            <a:endParaRPr lang="en-US" b="1" dirty="0">
              <a:solidFill>
                <a:srgbClr val="FF0000"/>
              </a:solidFill>
            </a:endParaRPr>
          </a:p>
        </p:txBody>
      </p:sp>
    </p:spTree>
    <p:extLst>
      <p:ext uri="{BB962C8B-B14F-4D97-AF65-F5344CB8AC3E}">
        <p14:creationId xmlns:p14="http://schemas.microsoft.com/office/powerpoint/2010/main" val="2549991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659282422"/>
              </p:ext>
            </p:extLst>
          </p:nvPr>
        </p:nvGraphicFramePr>
        <p:xfrm>
          <a:off x="152401" y="609600"/>
          <a:ext cx="8534400" cy="4876800"/>
        </p:xfrm>
        <a:graphic>
          <a:graphicData uri="http://schemas.openxmlformats.org/drawingml/2006/table">
            <a:tbl>
              <a:tblPr firstRow="1" firstCol="1" bandRow="1">
                <a:tableStyleId>{5C22544A-7EE6-4342-B048-85BDC9FD1C3A}</a:tableStyleId>
              </a:tblPr>
              <a:tblGrid>
                <a:gridCol w="362885"/>
                <a:gridCol w="8171515"/>
              </a:tblGrid>
              <a:tr h="4876800">
                <a:tc>
                  <a:txBody>
                    <a:bodyPr/>
                    <a:lstStyle/>
                    <a:p>
                      <a:pPr marL="0" marR="0" lvl="0" indent="0" algn="just">
                        <a:lnSpc>
                          <a:spcPct val="115000"/>
                        </a:lnSpc>
                        <a:spcBef>
                          <a:spcPts val="0"/>
                        </a:spcBef>
                        <a:spcAft>
                          <a:spcPts val="0"/>
                        </a:spcAft>
                        <a:buFont typeface="Times New Roman"/>
                        <a:buNone/>
                        <a:tabLst>
                          <a:tab pos="90170" algn="l"/>
                        </a:tabLst>
                      </a:pPr>
                      <a:r>
                        <a:rPr lang="en-US" sz="2400" b="0" dirty="0" smtClean="0">
                          <a:solidFill>
                            <a:schemeClr val="tx1"/>
                          </a:solidFill>
                          <a:effectLst/>
                          <a:latin typeface="Times New Roman" pitchFamily="18" charset="0"/>
                          <a:cs typeface="Times New Roman" pitchFamily="18" charset="0"/>
                        </a:rPr>
                        <a:t>2</a:t>
                      </a:r>
                      <a:r>
                        <a:rPr lang="vi-VN" sz="2400" b="0" dirty="0">
                          <a:solidFill>
                            <a:schemeClr val="tx1"/>
                          </a:solidFill>
                          <a:effectLst/>
                          <a:latin typeface="Times New Roman" pitchFamily="18" charset="0"/>
                          <a:cs typeface="Times New Roman" pitchFamily="18" charset="0"/>
                        </a:rPr>
                        <a:t>	</a:t>
                      </a:r>
                      <a:endParaRPr lang="en-US" sz="2400" b="0" dirty="0">
                        <a:solidFill>
                          <a:schemeClr val="tx1"/>
                        </a:solidFill>
                        <a:effectLst/>
                        <a:latin typeface="Times New Roman" pitchFamily="18" charset="0"/>
                        <a:ea typeface="Times New Roman"/>
                        <a:cs typeface="Times New Roman" pitchFamily="18" charset="0"/>
                      </a:endParaRPr>
                    </a:p>
                  </a:txBody>
                  <a:tcPr marL="68580" marR="68580" marT="0" marB="0">
                    <a:solidFill>
                      <a:schemeClr val="bg1"/>
                    </a:solidFill>
                  </a:tcPr>
                </a:tc>
                <a:tc>
                  <a:txBody>
                    <a:bodyPr/>
                    <a:lstStyle/>
                    <a:p>
                      <a:pPr marL="0" marR="0" indent="0" algn="just">
                        <a:lnSpc>
                          <a:spcPct val="115000"/>
                        </a:lnSpc>
                        <a:spcBef>
                          <a:spcPts val="0"/>
                        </a:spcBef>
                        <a:spcAft>
                          <a:spcPts val="0"/>
                        </a:spcAft>
                        <a:tabLst>
                          <a:tab pos="123190" algn="l"/>
                          <a:tab pos="203200" algn="l"/>
                        </a:tabLst>
                      </a:pPr>
                      <a:r>
                        <a:rPr lang="en-US" sz="2400" b="0" dirty="0" err="1">
                          <a:solidFill>
                            <a:schemeClr val="tx1"/>
                          </a:solidFill>
                          <a:effectLst/>
                          <a:latin typeface="Times New Roman" pitchFamily="18" charset="0"/>
                          <a:cs typeface="Times New Roman" pitchFamily="18" charset="0"/>
                        </a:rPr>
                        <a:t>Dậy</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thì</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chủ</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yếu</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là</a:t>
                      </a:r>
                      <a:r>
                        <a:rPr lang="en-US" sz="2400" b="0" dirty="0">
                          <a:solidFill>
                            <a:schemeClr val="tx1"/>
                          </a:solidFill>
                          <a:effectLst/>
                          <a:latin typeface="Times New Roman" pitchFamily="18" charset="0"/>
                          <a:cs typeface="Times New Roman" pitchFamily="18" charset="0"/>
                        </a:rPr>
                        <a:t> do </a:t>
                      </a:r>
                      <a:r>
                        <a:rPr lang="en-US" sz="2400" b="0" dirty="0" err="1">
                          <a:solidFill>
                            <a:schemeClr val="tx1"/>
                          </a:solidFill>
                          <a:effectLst/>
                          <a:latin typeface="Times New Roman" pitchFamily="18" charset="0"/>
                          <a:cs typeface="Times New Roman" pitchFamily="18" charset="0"/>
                        </a:rPr>
                        <a:t>tác</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động</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của</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tăng</a:t>
                      </a:r>
                      <a:r>
                        <a:rPr lang="en-US" sz="2400" b="0" dirty="0">
                          <a:solidFill>
                            <a:schemeClr val="tx1"/>
                          </a:solidFill>
                          <a:effectLst/>
                          <a:latin typeface="Times New Roman" pitchFamily="18" charset="0"/>
                          <a:cs typeface="Times New Roman" pitchFamily="18" charset="0"/>
                        </a:rPr>
                        <a:t> testosterone ở </a:t>
                      </a:r>
                      <a:r>
                        <a:rPr lang="en-US" sz="2400" b="0" dirty="0" err="1">
                          <a:solidFill>
                            <a:schemeClr val="tx1"/>
                          </a:solidFill>
                          <a:effectLst/>
                          <a:latin typeface="Times New Roman" pitchFamily="18" charset="0"/>
                          <a:cs typeface="Times New Roman" pitchFamily="18" charset="0"/>
                        </a:rPr>
                        <a:t>nam</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và</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tăng</a:t>
                      </a:r>
                      <a:r>
                        <a:rPr lang="en-US" sz="2400" b="0" dirty="0">
                          <a:solidFill>
                            <a:schemeClr val="tx1"/>
                          </a:solidFill>
                          <a:effectLst/>
                          <a:latin typeface="Times New Roman" pitchFamily="18" charset="0"/>
                          <a:cs typeface="Times New Roman" pitchFamily="18" charset="0"/>
                        </a:rPr>
                        <a:t> estrogen ở </a:t>
                      </a:r>
                      <a:r>
                        <a:rPr lang="en-US" sz="2400" b="0" dirty="0" err="1">
                          <a:solidFill>
                            <a:schemeClr val="tx1"/>
                          </a:solidFill>
                          <a:effectLst/>
                          <a:latin typeface="Times New Roman" pitchFamily="18" charset="0"/>
                          <a:cs typeface="Times New Roman" pitchFamily="18" charset="0"/>
                        </a:rPr>
                        <a:t>nữ</a:t>
                      </a:r>
                      <a:r>
                        <a:rPr lang="en-US" sz="2400" b="0" dirty="0">
                          <a:solidFill>
                            <a:schemeClr val="tx1"/>
                          </a:solidFill>
                          <a:effectLst/>
                          <a:latin typeface="Times New Roman" pitchFamily="18" charset="0"/>
                          <a:cs typeface="Times New Roman" pitchFamily="18" charset="0"/>
                        </a:rPr>
                        <a:t>. </a:t>
                      </a:r>
                      <a:endParaRPr lang="en-US" sz="2400" b="0" dirty="0" smtClean="0">
                        <a:solidFill>
                          <a:schemeClr val="tx1"/>
                        </a:solidFill>
                        <a:effectLst/>
                        <a:latin typeface="Times New Roman" pitchFamily="18" charset="0"/>
                        <a:cs typeface="Times New Roman" pitchFamily="18" charset="0"/>
                      </a:endParaRPr>
                    </a:p>
                    <a:p>
                      <a:pPr marL="0" marR="0" indent="0" algn="just">
                        <a:lnSpc>
                          <a:spcPct val="115000"/>
                        </a:lnSpc>
                        <a:spcBef>
                          <a:spcPts val="0"/>
                        </a:spcBef>
                        <a:spcAft>
                          <a:spcPts val="0"/>
                        </a:spcAft>
                        <a:tabLst>
                          <a:tab pos="123190" algn="l"/>
                          <a:tab pos="203200" algn="l"/>
                        </a:tabLst>
                      </a:pPr>
                      <a:r>
                        <a:rPr lang="en-US" sz="2400" b="0" dirty="0" smtClean="0">
                          <a:solidFill>
                            <a:schemeClr val="tx1"/>
                          </a:solidFill>
                          <a:effectLst/>
                          <a:latin typeface="Times New Roman" pitchFamily="18" charset="0"/>
                          <a:cs typeface="Times New Roman" pitchFamily="18" charset="0"/>
                        </a:rPr>
                        <a:t>- Estrogen</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kích</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thích</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phát</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triển</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hệ</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sinh</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dục</a:t>
                      </a:r>
                      <a:r>
                        <a:rPr lang="en-US" sz="2400" b="0" dirty="0">
                          <a:solidFill>
                            <a:schemeClr val="tx1"/>
                          </a:solidFill>
                          <a:effectLst/>
                          <a:latin typeface="Times New Roman" pitchFamily="18" charset="0"/>
                          <a:cs typeface="Times New Roman" pitchFamily="18" charset="0"/>
                        </a:rPr>
                        <a:t> ở </a:t>
                      </a:r>
                      <a:r>
                        <a:rPr lang="en-US" sz="2400" b="0" dirty="0" err="1">
                          <a:solidFill>
                            <a:schemeClr val="tx1"/>
                          </a:solidFill>
                          <a:effectLst/>
                          <a:latin typeface="Times New Roman" pitchFamily="18" charset="0"/>
                          <a:cs typeface="Times New Roman" pitchFamily="18" charset="0"/>
                        </a:rPr>
                        <a:t>thời</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kì</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phôi</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thai</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kích</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thích</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sinh</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trưởng</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và</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phát</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triển</a:t>
                      </a:r>
                      <a:r>
                        <a:rPr lang="en-US" sz="2400" b="0" dirty="0">
                          <a:solidFill>
                            <a:schemeClr val="tx1"/>
                          </a:solidFill>
                          <a:effectLst/>
                          <a:latin typeface="Times New Roman" pitchFamily="18" charset="0"/>
                          <a:cs typeface="Times New Roman" pitchFamily="18" charset="0"/>
                        </a:rPr>
                        <a:t> ở </a:t>
                      </a:r>
                      <a:r>
                        <a:rPr lang="en-US" sz="2400" b="0" dirty="0" err="1">
                          <a:solidFill>
                            <a:schemeClr val="tx1"/>
                          </a:solidFill>
                          <a:effectLst/>
                          <a:latin typeface="Times New Roman" pitchFamily="18" charset="0"/>
                          <a:cs typeface="Times New Roman" pitchFamily="18" charset="0"/>
                        </a:rPr>
                        <a:t>thời</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kì</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dậy</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thì</a:t>
                      </a:r>
                      <a:r>
                        <a:rPr lang="en-US" sz="2400" b="0" dirty="0">
                          <a:solidFill>
                            <a:schemeClr val="tx1"/>
                          </a:solidFill>
                          <a:effectLst/>
                          <a:latin typeface="Times New Roman" pitchFamily="18" charset="0"/>
                          <a:cs typeface="Times New Roman" pitchFamily="18" charset="0"/>
                        </a:rPr>
                        <a:t> ở </a:t>
                      </a:r>
                      <a:r>
                        <a:rPr lang="en-US" sz="2400" b="0" dirty="0" err="1">
                          <a:solidFill>
                            <a:schemeClr val="tx1"/>
                          </a:solidFill>
                          <a:effectLst/>
                          <a:latin typeface="Times New Roman" pitchFamily="18" charset="0"/>
                          <a:cs typeface="Times New Roman" pitchFamily="18" charset="0"/>
                        </a:rPr>
                        <a:t>nữ</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kích</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thích</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tổng</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hợp</a:t>
                      </a:r>
                      <a:r>
                        <a:rPr lang="en-US" sz="2400" b="0" dirty="0">
                          <a:solidFill>
                            <a:schemeClr val="tx1"/>
                          </a:solidFill>
                          <a:effectLst/>
                          <a:latin typeface="Times New Roman" pitchFamily="18" charset="0"/>
                          <a:cs typeface="Times New Roman" pitchFamily="18" charset="0"/>
                        </a:rPr>
                        <a:t> protein ở </a:t>
                      </a:r>
                      <a:r>
                        <a:rPr lang="en-US" sz="2400" b="0" dirty="0" err="1">
                          <a:solidFill>
                            <a:schemeClr val="tx1"/>
                          </a:solidFill>
                          <a:effectLst/>
                          <a:latin typeface="Times New Roman" pitchFamily="18" charset="0"/>
                          <a:cs typeface="Times New Roman" pitchFamily="18" charset="0"/>
                        </a:rPr>
                        <a:t>một</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số</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cơ</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quan</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và</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chuyển</a:t>
                      </a:r>
                      <a:r>
                        <a:rPr lang="en-US" sz="2400" b="0" dirty="0">
                          <a:solidFill>
                            <a:schemeClr val="tx1"/>
                          </a:solidFill>
                          <a:effectLst/>
                          <a:latin typeface="Times New Roman" pitchFamily="18" charset="0"/>
                          <a:cs typeface="Times New Roman" pitchFamily="18" charset="0"/>
                        </a:rPr>
                        <a:t> calcium </a:t>
                      </a:r>
                      <a:r>
                        <a:rPr lang="en-US" sz="2400" b="0" dirty="0" err="1">
                          <a:solidFill>
                            <a:schemeClr val="tx1"/>
                          </a:solidFill>
                          <a:effectLst/>
                          <a:latin typeface="Times New Roman" pitchFamily="18" charset="0"/>
                          <a:cs typeface="Times New Roman" pitchFamily="18" charset="0"/>
                        </a:rPr>
                        <a:t>vào</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xương</a:t>
                      </a:r>
                      <a:r>
                        <a:rPr lang="en-US" sz="2400" b="0" dirty="0">
                          <a:solidFill>
                            <a:schemeClr val="tx1"/>
                          </a:solidFill>
                          <a:effectLst/>
                          <a:latin typeface="Times New Roman" pitchFamily="18" charset="0"/>
                          <a:cs typeface="Times New Roman" pitchFamily="18" charset="0"/>
                        </a:rPr>
                        <a:t>.</a:t>
                      </a:r>
                    </a:p>
                    <a:p>
                      <a:pPr marL="0" marR="0" indent="0" algn="just">
                        <a:lnSpc>
                          <a:spcPct val="115000"/>
                        </a:lnSpc>
                        <a:spcBef>
                          <a:spcPts val="0"/>
                        </a:spcBef>
                        <a:spcAft>
                          <a:spcPts val="0"/>
                        </a:spcAft>
                        <a:tabLst>
                          <a:tab pos="123190" algn="l"/>
                          <a:tab pos="203200" algn="l"/>
                        </a:tabLst>
                      </a:pPr>
                      <a:r>
                        <a:rPr lang="en-US" sz="2400" b="0" dirty="0" smtClean="0">
                          <a:solidFill>
                            <a:schemeClr val="tx1"/>
                          </a:solidFill>
                          <a:effectLst/>
                          <a:latin typeface="Times New Roman" pitchFamily="18" charset="0"/>
                          <a:cs typeface="Times New Roman" pitchFamily="18" charset="0"/>
                        </a:rPr>
                        <a:t>- Testosterone</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kích</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thích</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phát</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triển</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hệ</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sinh</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dục</a:t>
                      </a:r>
                      <a:r>
                        <a:rPr lang="en-US" sz="2400" b="0" dirty="0">
                          <a:solidFill>
                            <a:schemeClr val="tx1"/>
                          </a:solidFill>
                          <a:effectLst/>
                          <a:latin typeface="Times New Roman" pitchFamily="18" charset="0"/>
                          <a:cs typeface="Times New Roman" pitchFamily="18" charset="0"/>
                        </a:rPr>
                        <a:t> ở </a:t>
                      </a:r>
                      <a:r>
                        <a:rPr lang="en-US" sz="2400" b="0" dirty="0" err="1">
                          <a:solidFill>
                            <a:schemeClr val="tx1"/>
                          </a:solidFill>
                          <a:effectLst/>
                          <a:latin typeface="Times New Roman" pitchFamily="18" charset="0"/>
                          <a:cs typeface="Times New Roman" pitchFamily="18" charset="0"/>
                        </a:rPr>
                        <a:t>thời</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kì</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phôi</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thai</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kích</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thích</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sinh</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trưởng</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và</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phát</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triển</a:t>
                      </a:r>
                      <a:r>
                        <a:rPr lang="en-US" sz="2400" b="0" dirty="0">
                          <a:solidFill>
                            <a:schemeClr val="tx1"/>
                          </a:solidFill>
                          <a:effectLst/>
                          <a:latin typeface="Times New Roman" pitchFamily="18" charset="0"/>
                          <a:cs typeface="Times New Roman" pitchFamily="18" charset="0"/>
                        </a:rPr>
                        <a:t> ở </a:t>
                      </a:r>
                      <a:r>
                        <a:rPr lang="en-US" sz="2400" b="0" dirty="0" err="1">
                          <a:solidFill>
                            <a:schemeClr val="tx1"/>
                          </a:solidFill>
                          <a:effectLst/>
                          <a:latin typeface="Times New Roman" pitchFamily="18" charset="0"/>
                          <a:cs typeface="Times New Roman" pitchFamily="18" charset="0"/>
                        </a:rPr>
                        <a:t>thời</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kì</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dậy</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thì</a:t>
                      </a:r>
                      <a:r>
                        <a:rPr lang="en-US" sz="2400" b="0" dirty="0">
                          <a:solidFill>
                            <a:schemeClr val="tx1"/>
                          </a:solidFill>
                          <a:effectLst/>
                          <a:latin typeface="Times New Roman" pitchFamily="18" charset="0"/>
                          <a:cs typeface="Times New Roman" pitchFamily="18" charset="0"/>
                        </a:rPr>
                        <a:t> ở </a:t>
                      </a:r>
                      <a:r>
                        <a:rPr lang="en-US" sz="2400" b="0" dirty="0" err="1">
                          <a:solidFill>
                            <a:schemeClr val="tx1"/>
                          </a:solidFill>
                          <a:effectLst/>
                          <a:latin typeface="Times New Roman" pitchFamily="18" charset="0"/>
                          <a:cs typeface="Times New Roman" pitchFamily="18" charset="0"/>
                        </a:rPr>
                        <a:t>nam</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kích</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thích</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phát</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triển</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cơ</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bắp</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và</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chuyển</a:t>
                      </a:r>
                      <a:r>
                        <a:rPr lang="en-US" sz="2400" b="0" dirty="0">
                          <a:solidFill>
                            <a:schemeClr val="tx1"/>
                          </a:solidFill>
                          <a:effectLst/>
                          <a:latin typeface="Times New Roman" pitchFamily="18" charset="0"/>
                          <a:cs typeface="Times New Roman" pitchFamily="18" charset="0"/>
                        </a:rPr>
                        <a:t> calcium </a:t>
                      </a:r>
                      <a:r>
                        <a:rPr lang="en-US" sz="2400" b="0" dirty="0" err="1">
                          <a:solidFill>
                            <a:schemeClr val="tx1"/>
                          </a:solidFill>
                          <a:effectLst/>
                          <a:latin typeface="Times New Roman" pitchFamily="18" charset="0"/>
                          <a:cs typeface="Times New Roman" pitchFamily="18" charset="0"/>
                        </a:rPr>
                        <a:t>vào</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xương</a:t>
                      </a:r>
                      <a:endParaRPr lang="en-US" sz="2400" b="0" dirty="0">
                        <a:solidFill>
                          <a:schemeClr val="tx1"/>
                        </a:solidFill>
                        <a:effectLst/>
                        <a:latin typeface="Times New Roman" pitchFamily="18" charset="0"/>
                        <a:ea typeface="Arial"/>
                        <a:cs typeface="Times New Roman" pitchFamily="18" charset="0"/>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3644410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457200"/>
            <a:ext cx="3200400" cy="1143000"/>
          </a:xfrm>
        </p:spPr>
        <p:txBody>
          <a:bodyPr/>
          <a:lstStyle/>
          <a:p>
            <a:r>
              <a:rPr lang="vi-VN" b="1" dirty="0" smtClean="0"/>
              <a:t>VẬN </a:t>
            </a:r>
            <a:r>
              <a:rPr lang="vi-VN" b="1" dirty="0"/>
              <a:t>DỤNG</a:t>
            </a:r>
            <a:r>
              <a:rPr lang="en-US" b="1" dirty="0"/>
              <a:t/>
            </a:r>
            <a:br>
              <a:rPr lang="en-US" b="1" dirty="0"/>
            </a:b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889845559"/>
              </p:ext>
            </p:extLst>
          </p:nvPr>
        </p:nvGraphicFramePr>
        <p:xfrm>
          <a:off x="304800" y="1600200"/>
          <a:ext cx="8458200" cy="3174937"/>
        </p:xfrm>
        <a:graphic>
          <a:graphicData uri="http://schemas.openxmlformats.org/drawingml/2006/table">
            <a:tbl>
              <a:tblPr firstRow="1" firstCol="1" bandRow="1">
                <a:tableStyleId>{5C22544A-7EE6-4342-B048-85BDC9FD1C3A}</a:tableStyleId>
              </a:tblPr>
              <a:tblGrid>
                <a:gridCol w="463452"/>
                <a:gridCol w="7994748"/>
              </a:tblGrid>
              <a:tr h="1702753">
                <a:tc>
                  <a:txBody>
                    <a:bodyPr/>
                    <a:lstStyle/>
                    <a:p>
                      <a:pPr marL="342900" marR="0" lvl="0" indent="-342900" algn="just">
                        <a:lnSpc>
                          <a:spcPct val="115000"/>
                        </a:lnSpc>
                        <a:spcBef>
                          <a:spcPts val="0"/>
                        </a:spcBef>
                        <a:spcAft>
                          <a:spcPts val="0"/>
                        </a:spcAft>
                        <a:buFont typeface="Times New Roman"/>
                        <a:buAutoNum type="arabicPeriod"/>
                        <a:tabLst>
                          <a:tab pos="90170" algn="l"/>
                        </a:tabLst>
                      </a:pPr>
                      <a:r>
                        <a:rPr lang="vi-VN" sz="2800" dirty="0">
                          <a:effectLst/>
                        </a:rPr>
                        <a:t>	</a:t>
                      </a:r>
                      <a:endParaRPr lang="en-US" sz="2800" b="1" dirty="0">
                        <a:effectLst/>
                        <a:latin typeface="Calibri"/>
                        <a:ea typeface="Times New Roman"/>
                        <a:cs typeface="Times New Roman"/>
                      </a:endParaRPr>
                    </a:p>
                  </a:txBody>
                  <a:tcPr marL="68580" marR="68580" marT="0" marB="0"/>
                </a:tc>
                <a:tc>
                  <a:txBody>
                    <a:bodyPr/>
                    <a:lstStyle/>
                    <a:p>
                      <a:pPr marL="49530" marR="0" indent="-12700" algn="just">
                        <a:lnSpc>
                          <a:spcPct val="115000"/>
                        </a:lnSpc>
                        <a:spcBef>
                          <a:spcPts val="0"/>
                        </a:spcBef>
                        <a:spcAft>
                          <a:spcPts val="0"/>
                        </a:spcAft>
                      </a:pPr>
                      <a:r>
                        <a:rPr lang="vi-VN" sz="2800" dirty="0">
                          <a:effectLst/>
                        </a:rPr>
                        <a:t>Sử dụng thực phẩm có tồn dư hormone tăng trưởng hoặc thuốc kháng sinh có thể gây ra hậu quả gì?</a:t>
                      </a:r>
                      <a:endParaRPr lang="en-US" sz="2800" b="1" dirty="0">
                        <a:effectLst/>
                        <a:latin typeface="Calibri"/>
                        <a:ea typeface="Times New Roman"/>
                        <a:cs typeface="Times New Roman"/>
                      </a:endParaRPr>
                    </a:p>
                  </a:txBody>
                  <a:tcPr marL="68580" marR="68580" marT="0" marB="0"/>
                </a:tc>
              </a:tr>
              <a:tr h="0">
                <a:tc>
                  <a:txBody>
                    <a:bodyPr/>
                    <a:lstStyle/>
                    <a:p>
                      <a:pPr marL="0" marR="0" lvl="0" indent="0" algn="just">
                        <a:lnSpc>
                          <a:spcPct val="115000"/>
                        </a:lnSpc>
                        <a:spcBef>
                          <a:spcPts val="0"/>
                        </a:spcBef>
                        <a:spcAft>
                          <a:spcPts val="0"/>
                        </a:spcAft>
                        <a:buFont typeface="Times New Roman"/>
                        <a:buNone/>
                        <a:tabLst>
                          <a:tab pos="90170" algn="l"/>
                        </a:tabLst>
                      </a:pPr>
                      <a:r>
                        <a:rPr lang="nl-NL" sz="2800" dirty="0" smtClean="0">
                          <a:effectLst/>
                        </a:rPr>
                        <a:t>2.</a:t>
                      </a:r>
                      <a:r>
                        <a:rPr lang="nl-NL" sz="2800" dirty="0">
                          <a:effectLst/>
                        </a:rPr>
                        <a:t> </a:t>
                      </a:r>
                      <a:endParaRPr lang="en-US" sz="2800" b="1" dirty="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vi-VN" sz="2800" dirty="0">
                          <a:effectLst/>
                        </a:rPr>
                        <a:t>Tìm hiểu một số biện pháp giúp nâng cao năng suất trong chăn nuôi ở địa phương em. Theo em, các biện pháp đó ưu, nhược điểm gì?</a:t>
                      </a:r>
                      <a:endParaRPr lang="en-US" sz="2800" b="1"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064526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KHỞI ĐỘNG</a:t>
            </a:r>
          </a:p>
        </p:txBody>
      </p:sp>
      <p:sp>
        <p:nvSpPr>
          <p:cNvPr id="3" name="Content Placeholder 2"/>
          <p:cNvSpPr>
            <a:spLocks noGrp="1"/>
          </p:cNvSpPr>
          <p:nvPr>
            <p:ph sz="quarter" idx="1"/>
          </p:nvPr>
        </p:nvSpPr>
        <p:spPr>
          <a:xfrm>
            <a:off x="228600" y="1600200"/>
            <a:ext cx="8915400" cy="4525963"/>
          </a:xfrm>
        </p:spPr>
        <p:txBody>
          <a:bodyPr/>
          <a:lstStyle/>
          <a:p>
            <a:pPr marL="0" indent="0">
              <a:buNone/>
            </a:pPr>
            <a:r>
              <a:rPr lang="en-US" dirty="0" smtClean="0"/>
              <a:t>https://www.youtube.com/watch?v=VnrZYNBlGjo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745" y="2286000"/>
            <a:ext cx="4119562" cy="411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389899" y="3244334"/>
            <a:ext cx="364202" cy="369332"/>
          </a:xfrm>
          <a:prstGeom prst="rect">
            <a:avLst/>
          </a:prstGeom>
        </p:spPr>
        <p:txBody>
          <a:bodyPr wrap="none">
            <a:spAutoFit/>
          </a:bodyPr>
          <a:lstStyle/>
          <a:p>
            <a:r>
              <a:rPr lang="en-US" dirty="0"/>
              <a:t>Ố</a:t>
            </a:r>
          </a:p>
        </p:txBody>
      </p:sp>
    </p:spTree>
    <p:extLst>
      <p:ext uri="{BB962C8B-B14F-4D97-AF65-F5344CB8AC3E}">
        <p14:creationId xmlns:p14="http://schemas.microsoft.com/office/powerpoint/2010/main" val="3328018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685800"/>
            <a:ext cx="7772400" cy="830997"/>
          </a:xfrm>
          <a:prstGeom prst="rect">
            <a:avLst/>
          </a:prstGeom>
          <a:noFill/>
        </p:spPr>
        <p:txBody>
          <a:bodyPr wrap="square" rtlCol="0">
            <a:spAutoFit/>
          </a:bodyPr>
          <a:lstStyle/>
          <a:p>
            <a:r>
              <a:rPr lang="vi-VN" sz="2400" b="1" dirty="0">
                <a:solidFill>
                  <a:schemeClr val="accent2">
                    <a:lumMod val="50000"/>
                  </a:schemeClr>
                </a:solidFill>
                <a:effectLst>
                  <a:outerShdw blurRad="38100" dist="38100" dir="2700000" algn="tl">
                    <a:srgbClr val="000000">
                      <a:alpha val="43137"/>
                    </a:srgbClr>
                  </a:outerShdw>
                </a:effectLst>
                <a:latin typeface="+mj-lt"/>
              </a:rPr>
              <a:t>IV. ỨNG DỤNG HIẾU BIẾT VỀ SINH TRƯỞNG VÀ PHÁT TRIỂN VÀO THỰC TIỄN CUỘC SỐNG</a:t>
            </a:r>
            <a:endParaRPr lang="en-US" sz="2400" b="1" dirty="0">
              <a:solidFill>
                <a:schemeClr val="accent2">
                  <a:lumMod val="50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123474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69332"/>
            <a:ext cx="8762999" cy="6860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71600" y="0"/>
            <a:ext cx="6172200" cy="369332"/>
          </a:xfrm>
          <a:prstGeom prst="rect">
            <a:avLst/>
          </a:prstGeom>
          <a:noFill/>
        </p:spPr>
        <p:txBody>
          <a:bodyPr wrap="square" rtlCol="0">
            <a:spAutoFit/>
          </a:bodyPr>
          <a:lstStyle/>
          <a:p>
            <a:pPr algn="ctr"/>
            <a:r>
              <a:rPr lang="en-US" b="1" dirty="0">
                <a:latin typeface="Times New Roman" pitchFamily="18" charset="0"/>
                <a:cs typeface="Times New Roman" pitchFamily="18" charset="0"/>
              </a:rPr>
              <a:t>PHIẾU HỌC </a:t>
            </a:r>
            <a:r>
              <a:rPr lang="en-US" b="1" dirty="0" smtClean="0">
                <a:latin typeface="Times New Roman" pitchFamily="18" charset="0"/>
                <a:cs typeface="Times New Roman" pitchFamily="18" charset="0"/>
              </a:rPr>
              <a:t>TẬP</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38648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57419926"/>
              </p:ext>
            </p:extLst>
          </p:nvPr>
        </p:nvGraphicFramePr>
        <p:xfrm>
          <a:off x="304800" y="685800"/>
          <a:ext cx="8239125" cy="5301806"/>
        </p:xfrm>
        <a:graphic>
          <a:graphicData uri="http://schemas.openxmlformats.org/drawingml/2006/table">
            <a:tbl>
              <a:tblPr firstRow="1" firstCol="1" bandRow="1">
                <a:tableStyleId>{5C22544A-7EE6-4342-B048-85BDC9FD1C3A}</a:tableStyleId>
              </a:tblPr>
              <a:tblGrid>
                <a:gridCol w="8239125"/>
              </a:tblGrid>
              <a:tr h="166406">
                <a:tc>
                  <a:txBody>
                    <a:bodyPr/>
                    <a:lstStyle/>
                    <a:p>
                      <a:r>
                        <a:rPr kumimoji="0" lang="vi-VN" sz="2400" b="1" kern="1200" dirty="0" smtClean="0">
                          <a:solidFill>
                            <a:srgbClr val="FFFF00"/>
                          </a:solidFill>
                          <a:effectLst>
                            <a:outerShdw blurRad="38100" dist="38100" dir="2700000" algn="tl">
                              <a:srgbClr val="000000">
                                <a:alpha val="43137"/>
                              </a:srgbClr>
                            </a:outerShdw>
                          </a:effectLst>
                          <a:latin typeface="+mn-lt"/>
                          <a:ea typeface="+mn-ea"/>
                          <a:cs typeface="+mn-cs"/>
                        </a:rPr>
                        <a:t>IV. ỨNG DỤNG HIẾU BIẾT VỀ SINH TRƯỞNG VÀ PHÁT TRIỂN VÀO THỰC TIỄN CUỘC SỐNG</a:t>
                      </a:r>
                      <a:endParaRPr kumimoji="0" lang="en-US" sz="2400" b="1" kern="1200" dirty="0">
                        <a:solidFill>
                          <a:srgbClr val="FFFF00"/>
                        </a:solidFill>
                        <a:effectLst>
                          <a:outerShdw blurRad="38100" dist="38100" dir="2700000" algn="tl">
                            <a:srgbClr val="000000">
                              <a:alpha val="43137"/>
                            </a:srgbClr>
                          </a:outerShdw>
                        </a:effectLst>
                        <a:latin typeface="+mn-lt"/>
                        <a:ea typeface="+mn-ea"/>
                        <a:cs typeface="+mn-cs"/>
                      </a:endParaRPr>
                    </a:p>
                  </a:txBody>
                  <a:tcPr marL="68580" marR="68580" marT="0" marB="0">
                    <a:solidFill>
                      <a:schemeClr val="accent2"/>
                    </a:solidFill>
                  </a:tcPr>
                </a:tc>
              </a:tr>
              <a:tr h="466072">
                <a:tc>
                  <a:txBody>
                    <a:bodyPr/>
                    <a:lstStyle/>
                    <a:p>
                      <a:pPr marL="0" marR="0" indent="124460" algn="just">
                        <a:spcBef>
                          <a:spcPts val="0"/>
                        </a:spcBef>
                        <a:spcAft>
                          <a:spcPts val="0"/>
                        </a:spcAft>
                      </a:pPr>
                      <a:r>
                        <a:rPr lang="en-US" sz="2400" dirty="0">
                          <a:effectLst/>
                          <a:latin typeface="Times New Roman" pitchFamily="18" charset="0"/>
                          <a:cs typeface="Times New Roman" pitchFamily="18" charset="0"/>
                        </a:rPr>
                        <a:t>- </a:t>
                      </a:r>
                      <a:r>
                        <a:rPr lang="vi-VN" sz="2400" dirty="0">
                          <a:effectLst/>
                          <a:latin typeface="Times New Roman" pitchFamily="18" charset="0"/>
                          <a:cs typeface="Times New Roman" pitchFamily="18" charset="0"/>
                        </a:rPr>
                        <a:t>Xây dựng chế độ ăn thích hợp cho động vật nuôi trong các giai đoạn sinh trưởng và phát triển khác nhau.</a:t>
                      </a:r>
                      <a:endParaRPr lang="en-US" sz="2400" dirty="0">
                        <a:effectLst/>
                        <a:latin typeface="Times New Roman" pitchFamily="18" charset="0"/>
                        <a:cs typeface="Times New Roman" pitchFamily="18" charset="0"/>
                      </a:endParaRPr>
                    </a:p>
                    <a:p>
                      <a:pPr marL="0" marR="0" algn="just">
                        <a:lnSpc>
                          <a:spcPct val="120000"/>
                        </a:lnSpc>
                        <a:spcBef>
                          <a:spcPts val="0"/>
                        </a:spcBef>
                        <a:spcAft>
                          <a:spcPts val="0"/>
                        </a:spcAft>
                      </a:pPr>
                      <a:r>
                        <a:rPr lang="vi-VN" sz="2400" dirty="0">
                          <a:effectLst/>
                          <a:latin typeface="Times New Roman" pitchFamily="18" charset="0"/>
                          <a:cs typeface="Times New Roman" pitchFamily="18" charset="0"/>
                        </a:rPr>
                        <a:t> </a:t>
                      </a:r>
                      <a:endParaRPr lang="en-US" sz="2400" b="1" dirty="0">
                        <a:effectLst/>
                        <a:latin typeface="Times New Roman" pitchFamily="18" charset="0"/>
                        <a:ea typeface="Times New Roman"/>
                        <a:cs typeface="Times New Roman" pitchFamily="18" charset="0"/>
                      </a:endParaRPr>
                    </a:p>
                  </a:txBody>
                  <a:tcPr marL="68580" marR="68580" marT="0" marB="0">
                    <a:solidFill>
                      <a:schemeClr val="accent2"/>
                    </a:solidFill>
                  </a:tcPr>
                </a:tc>
              </a:tr>
              <a:tr h="466072">
                <a:tc>
                  <a:txBody>
                    <a:bodyPr/>
                    <a:lstStyle/>
                    <a:p>
                      <a:pPr marL="0" marR="0" indent="124460" algn="just">
                        <a:spcBef>
                          <a:spcPts val="0"/>
                        </a:spcBef>
                        <a:spcAft>
                          <a:spcPts val="0"/>
                        </a:spcAft>
                      </a:pPr>
                      <a:r>
                        <a:rPr lang="en-US" sz="2400" dirty="0">
                          <a:effectLst/>
                          <a:latin typeface="Times New Roman" pitchFamily="18" charset="0"/>
                          <a:cs typeface="Times New Roman" pitchFamily="18" charset="0"/>
                        </a:rPr>
                        <a:t>- </a:t>
                      </a:r>
                      <a:r>
                        <a:rPr lang="vi-VN" sz="2400" dirty="0">
                          <a:effectLst/>
                          <a:latin typeface="Times New Roman" pitchFamily="18" charset="0"/>
                          <a:cs typeface="Times New Roman" pitchFamily="18" charset="0"/>
                        </a:rPr>
                        <a:t>Chọn giống có tốc độ sinh trưởng và phát triển nhanh, cải tạo giống bằng phương pháp lai giống, áp dụng công nghệ phôi tạo ra giống vật nuôi có năng suất cao, ...</a:t>
                      </a:r>
                      <a:endParaRPr lang="en-US" sz="2400" dirty="0">
                        <a:effectLst/>
                        <a:latin typeface="Times New Roman" pitchFamily="18" charset="0"/>
                        <a:cs typeface="Times New Roman" pitchFamily="18" charset="0"/>
                      </a:endParaRPr>
                    </a:p>
                    <a:p>
                      <a:pPr marL="0" marR="0" algn="just">
                        <a:lnSpc>
                          <a:spcPct val="120000"/>
                        </a:lnSpc>
                        <a:spcBef>
                          <a:spcPts val="0"/>
                        </a:spcBef>
                        <a:spcAft>
                          <a:spcPts val="0"/>
                        </a:spcAft>
                      </a:pPr>
                      <a:r>
                        <a:rPr lang="vi-VN" sz="2400" dirty="0">
                          <a:effectLst/>
                          <a:latin typeface="Times New Roman" pitchFamily="18" charset="0"/>
                          <a:cs typeface="Times New Roman" pitchFamily="18" charset="0"/>
                        </a:rPr>
                        <a:t> </a:t>
                      </a:r>
                      <a:endParaRPr lang="en-US" sz="2400" b="1" dirty="0">
                        <a:effectLst/>
                        <a:latin typeface="Times New Roman" pitchFamily="18" charset="0"/>
                        <a:ea typeface="Times New Roman"/>
                        <a:cs typeface="Times New Roman" pitchFamily="18" charset="0"/>
                      </a:endParaRPr>
                    </a:p>
                  </a:txBody>
                  <a:tcPr marL="68580" marR="68580" marT="0" marB="0">
                    <a:solidFill>
                      <a:schemeClr val="accent2"/>
                    </a:solidFill>
                  </a:tcPr>
                </a:tc>
              </a:tr>
              <a:tr h="316447">
                <a:tc>
                  <a:txBody>
                    <a:bodyPr/>
                    <a:lstStyle/>
                    <a:p>
                      <a:pPr marL="0" marR="0" indent="124460" algn="just">
                        <a:spcBef>
                          <a:spcPts val="0"/>
                        </a:spcBef>
                        <a:spcAft>
                          <a:spcPts val="0"/>
                        </a:spcAft>
                      </a:pPr>
                      <a:r>
                        <a:rPr lang="en-US" sz="2400">
                          <a:effectLst/>
                          <a:latin typeface="Times New Roman" pitchFamily="18" charset="0"/>
                          <a:cs typeface="Times New Roman" pitchFamily="18" charset="0"/>
                        </a:rPr>
                        <a:t>- </a:t>
                      </a:r>
                      <a:r>
                        <a:rPr lang="vi-VN" sz="2400">
                          <a:effectLst/>
                          <a:latin typeface="Times New Roman" pitchFamily="18" charset="0"/>
                          <a:cs typeface="Times New Roman" pitchFamily="18" charset="0"/>
                        </a:rPr>
                        <a:t>Cải tạo môi trường sống.</a:t>
                      </a:r>
                      <a:endParaRPr lang="en-US" sz="2400">
                        <a:effectLst/>
                        <a:latin typeface="Times New Roman" pitchFamily="18" charset="0"/>
                        <a:cs typeface="Times New Roman" pitchFamily="18" charset="0"/>
                      </a:endParaRPr>
                    </a:p>
                    <a:p>
                      <a:pPr marL="0" marR="0" algn="just">
                        <a:lnSpc>
                          <a:spcPct val="120000"/>
                        </a:lnSpc>
                        <a:spcBef>
                          <a:spcPts val="0"/>
                        </a:spcBef>
                        <a:spcAft>
                          <a:spcPts val="0"/>
                        </a:spcAft>
                      </a:pPr>
                      <a:r>
                        <a:rPr lang="vi-VN" sz="2400">
                          <a:effectLst/>
                          <a:latin typeface="Times New Roman" pitchFamily="18" charset="0"/>
                          <a:cs typeface="Times New Roman" pitchFamily="18" charset="0"/>
                        </a:rPr>
                        <a:t> </a:t>
                      </a:r>
                      <a:endParaRPr lang="en-US" sz="2400" b="1">
                        <a:effectLst/>
                        <a:latin typeface="Times New Roman" pitchFamily="18" charset="0"/>
                        <a:ea typeface="Times New Roman"/>
                        <a:cs typeface="Times New Roman" pitchFamily="18" charset="0"/>
                      </a:endParaRPr>
                    </a:p>
                  </a:txBody>
                  <a:tcPr marL="68580" marR="68580" marT="0" marB="0">
                    <a:solidFill>
                      <a:schemeClr val="accent2"/>
                    </a:solidFill>
                  </a:tcPr>
                </a:tc>
              </a:tr>
              <a:tr h="299250">
                <a:tc>
                  <a:txBody>
                    <a:bodyPr/>
                    <a:lstStyle/>
                    <a:p>
                      <a:pPr marL="0" marR="0" indent="124460" algn="just">
                        <a:spcBef>
                          <a:spcPts val="0"/>
                        </a:spcBef>
                        <a:spcAft>
                          <a:spcPts val="0"/>
                        </a:spcAft>
                      </a:pPr>
                      <a:r>
                        <a:rPr lang="en-US" sz="2400" dirty="0">
                          <a:effectLst/>
                          <a:latin typeface="Times New Roman" pitchFamily="18" charset="0"/>
                          <a:cs typeface="Times New Roman" pitchFamily="18" charset="0"/>
                        </a:rPr>
                        <a:t>- </a:t>
                      </a:r>
                      <a:r>
                        <a:rPr lang="vi-VN" sz="2400" dirty="0">
                          <a:effectLst/>
                          <a:latin typeface="Times New Roman" pitchFamily="18" charset="0"/>
                          <a:cs typeface="Times New Roman" pitchFamily="18" charset="0"/>
                        </a:rPr>
                        <a:t>Xác định giai đoạn sinh trưởng và phát triển dễ bị tổn thương nhất của động vật gây hại, từ đó đề ra các biện pháp tiêu diệt phù hợp.</a:t>
                      </a:r>
                      <a:endParaRPr lang="en-US" sz="2400" b="1" dirty="0">
                        <a:solidFill>
                          <a:srgbClr val="74658F"/>
                        </a:solidFill>
                        <a:effectLst/>
                        <a:latin typeface="Times New Roman" pitchFamily="18" charset="0"/>
                        <a:ea typeface="Arial"/>
                        <a:cs typeface="Times New Roman" pitchFamily="18" charset="0"/>
                      </a:endParaRPr>
                    </a:p>
                  </a:txBody>
                  <a:tcPr marL="68580" marR="68580" marT="0" marB="0">
                    <a:solidFill>
                      <a:schemeClr val="accent2"/>
                    </a:solidFill>
                  </a:tcPr>
                </a:tc>
              </a:tr>
            </a:tbl>
          </a:graphicData>
        </a:graphic>
      </p:graphicFrame>
    </p:spTree>
    <p:extLst>
      <p:ext uri="{BB962C8B-B14F-4D97-AF65-F5344CB8AC3E}">
        <p14:creationId xmlns:p14="http://schemas.microsoft.com/office/powerpoint/2010/main" val="1984883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685800"/>
            <a:ext cx="7772400" cy="461665"/>
          </a:xfrm>
          <a:prstGeom prst="rect">
            <a:avLst/>
          </a:prstGeom>
          <a:noFill/>
        </p:spPr>
        <p:txBody>
          <a:bodyPr wrap="square" rtlCol="0">
            <a:spAutoFit/>
          </a:bodyPr>
          <a:lstStyle/>
          <a:p>
            <a:r>
              <a:rPr lang="vi-VN" sz="2400" b="1" dirty="0">
                <a:solidFill>
                  <a:schemeClr val="accent2">
                    <a:lumMod val="50000"/>
                  </a:schemeClr>
                </a:solidFill>
                <a:effectLst>
                  <a:outerShdw blurRad="38100" dist="38100" dir="2700000" algn="tl">
                    <a:srgbClr val="000000">
                      <a:alpha val="43137"/>
                    </a:srgbClr>
                  </a:outerShdw>
                </a:effectLst>
                <a:latin typeface="+mj-lt"/>
              </a:rPr>
              <a:t>V. TUỔI DẬY THÌ</a:t>
            </a:r>
            <a:endParaRPr lang="en-US" sz="2400" b="1" dirty="0">
              <a:solidFill>
                <a:schemeClr val="accent2">
                  <a:lumMod val="50000"/>
                </a:schemeClr>
              </a:solidFill>
              <a:effectLst>
                <a:outerShdw blurRad="38100" dist="38100" dir="2700000" algn="tl">
                  <a:srgbClr val="000000">
                    <a:alpha val="43137"/>
                  </a:srgbClr>
                </a:outerShdw>
              </a:effectLst>
              <a:latin typeface="+mj-lt"/>
            </a:endParaRPr>
          </a:p>
        </p:txBody>
      </p:sp>
      <p:sp>
        <p:nvSpPr>
          <p:cNvPr id="3" name="TextBox 2"/>
          <p:cNvSpPr txBox="1"/>
          <p:nvPr/>
        </p:nvSpPr>
        <p:spPr>
          <a:xfrm>
            <a:off x="762000" y="1147465"/>
            <a:ext cx="8077200" cy="3493264"/>
          </a:xfrm>
          <a:prstGeom prst="rect">
            <a:avLst/>
          </a:prstGeom>
          <a:noFill/>
        </p:spPr>
        <p:txBody>
          <a:bodyPr wrap="square" rtlCol="0">
            <a:spAutoFit/>
          </a:bodyPr>
          <a:lstStyle/>
          <a:p>
            <a:pPr>
              <a:lnSpc>
                <a:spcPct val="150000"/>
              </a:lnSpc>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cáo</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4 </a:t>
            </a:r>
            <a:r>
              <a:rPr lang="en-US" sz="2400" dirty="0" err="1">
                <a:latin typeface="Times New Roman" pitchFamily="18" charset="0"/>
                <a:cs typeface="Times New Roman" pitchFamily="18" charset="0"/>
              </a:rPr>
              <a:t>nhóm</a:t>
            </a:r>
            <a:endParaRPr lang="en-US" sz="2400" b="1" dirty="0">
              <a:latin typeface="Times New Roman" pitchFamily="18" charset="0"/>
              <a:cs typeface="Times New Roman" pitchFamily="18" charset="0"/>
            </a:endParaRPr>
          </a:p>
          <a:p>
            <a:pPr lvl="0">
              <a:lnSpc>
                <a:spcPct val="150000"/>
              </a:lnSpc>
              <a:spcBef>
                <a:spcPts val="600"/>
              </a:spcBef>
            </a:pP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1: </a:t>
            </a:r>
            <a:r>
              <a:rPr lang="en-US" sz="2400" b="1" dirty="0" err="1">
                <a:latin typeface="Times New Roman" pitchFamily="18" charset="0"/>
                <a:cs typeface="Times New Roman" pitchFamily="18" charset="0"/>
              </a:rPr>
              <a:t>Thay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tâm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lý</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tuổi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dậy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thì</a:t>
            </a:r>
            <a:endParaRPr lang="en-US" sz="2400" b="1" dirty="0">
              <a:latin typeface="Times New Roman" pitchFamily="18" charset="0"/>
              <a:cs typeface="Times New Roman" pitchFamily="18" charset="0"/>
            </a:endParaRPr>
          </a:p>
          <a:p>
            <a:pPr>
              <a:lnSpc>
                <a:spcPct val="150000"/>
              </a:lnSpc>
            </a:pP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2: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bệnh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lây</a:t>
            </a:r>
            <a:r>
              <a:rPr lang="en-US" sz="2400" b="1" dirty="0">
                <a:latin typeface="Times New Roman" pitchFamily="18" charset="0"/>
                <a:cs typeface="Times New Roman" pitchFamily="18" charset="0"/>
              </a:rPr>
              <a:t> qua </a:t>
            </a:r>
            <a:r>
              <a:rPr lang="en-US" sz="2400" b="1" dirty="0" err="1">
                <a:latin typeface="Times New Roman" pitchFamily="18" charset="0"/>
                <a:cs typeface="Times New Roman" pitchFamily="18" charset="0"/>
              </a:rPr>
              <a:t>đường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dục</a:t>
            </a:r>
            <a:endParaRPr lang="en-US" sz="2400" b="1" dirty="0">
              <a:latin typeface="Times New Roman" pitchFamily="18" charset="0"/>
              <a:cs typeface="Times New Roman" pitchFamily="18" charset="0"/>
            </a:endParaRPr>
          </a:p>
          <a:p>
            <a:pPr>
              <a:lnSpc>
                <a:spcPct val="150000"/>
              </a:lnSpc>
            </a:pPr>
            <a:r>
              <a:rPr lang="en-US" sz="2400" dirty="0" err="1" smtClean="0">
                <a:latin typeface="Times New Roman" pitchFamily="18" charset="0"/>
                <a:cs typeface="Times New Roman" pitchFamily="18" charset="0"/>
              </a:rPr>
              <a:t>Nhóm</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3: </a:t>
            </a:r>
            <a:r>
              <a:rPr lang="en-US" sz="2400" b="1" dirty="0" err="1" smtClean="0">
                <a:latin typeface="Times New Roman" pitchFamily="18" charset="0"/>
                <a:cs typeface="Times New Roman" pitchFamily="18" charset="0"/>
              </a:rPr>
              <a:t>Mang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thai</a:t>
            </a:r>
            <a:r>
              <a:rPr lang="en-US" sz="2400" b="1" dirty="0">
                <a:latin typeface="Times New Roman" pitchFamily="18" charset="0"/>
                <a:cs typeface="Times New Roman" pitchFamily="18" charset="0"/>
              </a:rPr>
              <a:t> ở </a:t>
            </a:r>
            <a:r>
              <a:rPr lang="en-US" sz="2400" b="1" dirty="0" err="1" smtClean="0">
                <a:latin typeface="Times New Roman" pitchFamily="18" charset="0"/>
                <a:cs typeface="Times New Roman" pitchFamily="18" charset="0"/>
              </a:rPr>
              <a:t>tuổi</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vị</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thành</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niên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biện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thai.</a:t>
            </a:r>
            <a:r>
              <a:rPr lang="en-US" sz="2400" b="1" dirty="0">
                <a:latin typeface="Times New Roman" pitchFamily="18" charset="0"/>
                <a:cs typeface="Times New Roman" pitchFamily="18" charset="0"/>
              </a:rPr>
              <a:t> </a:t>
            </a:r>
          </a:p>
          <a:p>
            <a:pPr lvl="0">
              <a:lnSpc>
                <a:spcPct val="150000"/>
              </a:lnSpc>
            </a:pPr>
            <a:r>
              <a:rPr lang="en-US" sz="2400" dirty="0" err="1" smtClean="0">
                <a:latin typeface="Times New Roman" pitchFamily="18" charset="0"/>
                <a:cs typeface="Times New Roman" pitchFamily="18" charset="0"/>
              </a:rPr>
              <a:t>Nhóm</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4: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pháp</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bảo</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vệ</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sức</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khỏe</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a:t>
            </a:r>
            <a:r>
              <a:rPr lang="vi-VN" sz="2400" b="1" dirty="0" smtClean="0">
                <a:latin typeface="Times New Roman" pitchFamily="18" charset="0"/>
                <a:cs typeface="Times New Roman" pitchFamily="18" charset="0"/>
              </a:rPr>
              <a:t>ă</a:t>
            </a:r>
            <a:r>
              <a:rPr lang="en-US" sz="2400" b="1" dirty="0">
                <a:latin typeface="Times New Roman" pitchFamily="18" charset="0"/>
                <a:cs typeface="Times New Roman" pitchFamily="18" charset="0"/>
              </a:rPr>
              <a:t>m </a:t>
            </a:r>
            <a:r>
              <a:rPr lang="en-US" sz="2400" b="1" dirty="0" err="1" smtClean="0">
                <a:latin typeface="Times New Roman" pitchFamily="18" charset="0"/>
                <a:cs typeface="Times New Roman" pitchFamily="18" charset="0"/>
              </a:rPr>
              <a:t>sóc</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bản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thân</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872605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TUỔI DẬY THÌ</a:t>
            </a:r>
          </a:p>
        </p:txBody>
      </p:sp>
      <p:sp>
        <p:nvSpPr>
          <p:cNvPr id="3" name="Content Placeholder 2"/>
          <p:cNvSpPr>
            <a:spLocks noGrp="1"/>
          </p:cNvSpPr>
          <p:nvPr>
            <p:ph sz="quarter" idx="1"/>
          </p:nvPr>
        </p:nvSpPr>
        <p:spPr>
          <a:xfrm>
            <a:off x="457200" y="1600200"/>
            <a:ext cx="8153400" cy="4873752"/>
          </a:xfrm>
        </p:spPr>
        <p:txBody>
          <a:bodyPr/>
          <a:lstStyle/>
          <a:p>
            <a:pPr algn="just"/>
            <a:r>
              <a:rPr lang="en-US" dirty="0" err="1" smtClean="0">
                <a:latin typeface="Times New Roman" pitchFamily="18" charset="0"/>
                <a:cs typeface="Times New Roman" pitchFamily="18" charset="0"/>
              </a:rPr>
              <a:t>Tuổi</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dậy</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thì</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a:t>
            </a:r>
            <a:r>
              <a:rPr lang="en-US" dirty="0" err="1" smtClean="0">
                <a:latin typeface="Times New Roman" pitchFamily="18" charset="0"/>
                <a:cs typeface="Times New Roman" pitchFamily="18" charset="0"/>
              </a:rPr>
              <a:t>oạn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chuyển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thiếu</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niên</a:t>
            </a:r>
            <a:r>
              <a:rPr lang="en-US" dirty="0" smtClean="0">
                <a:latin typeface="Times New Roman" pitchFamily="18" charset="0"/>
                <a:cs typeface="Times New Roman" pitchFamily="18" charset="0"/>
              </a:rPr>
              <a:t> sang </a:t>
            </a:r>
            <a:r>
              <a:rPr lang="en-US" dirty="0" err="1" smtClean="0">
                <a:latin typeface="Times New Roman" pitchFamily="18" charset="0"/>
                <a:cs typeface="Times New Roman" pitchFamily="18" charset="0"/>
              </a:rPr>
              <a:t>thanh</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niên</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Ở </a:t>
            </a:r>
            <a:r>
              <a:rPr lang="en-US" dirty="0" err="1" smtClean="0">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kì</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dậy</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thì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nam</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nữ</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thay</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đổi</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chất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lí</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tâm</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lí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tình</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cảm</a:t>
            </a:r>
            <a:r>
              <a:rPr lang="en-US" dirty="0">
                <a:latin typeface="Times New Roman" pitchFamily="18" charset="0"/>
                <a:cs typeface="Times New Roman" pitchFamily="18" charset="0"/>
              </a:rPr>
              <a:t> do </a:t>
            </a:r>
            <a:r>
              <a:rPr lang="en-US" dirty="0" err="1" smtClean="0">
                <a:latin typeface="Times New Roman" pitchFamily="18" charset="0"/>
                <a:cs typeface="Times New Roman" pitchFamily="18" charset="0"/>
              </a:rPr>
              <a:t>tác</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hoocmon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Testosteron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t>
            </a:r>
            <a:r>
              <a:rPr lang="en-US" dirty="0" err="1">
                <a:latin typeface="Times New Roman" pitchFamily="18" charset="0"/>
                <a:cs typeface="Times New Roman" pitchFamily="18" charset="0"/>
              </a:rPr>
              <a:t>a</a:t>
            </a:r>
            <a:r>
              <a:rPr lang="en-US" dirty="0" err="1" smtClean="0">
                <a:latin typeface="Times New Roman" pitchFamily="18" charset="0"/>
                <a:cs typeface="Times New Roman" pitchFamily="18" charset="0"/>
              </a:rPr>
              <a:t>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Estrogen </a:t>
            </a:r>
            <a:r>
              <a:rPr lang="en-US" dirty="0">
                <a:latin typeface="Times New Roman" pitchFamily="18" charset="0"/>
                <a:cs typeface="Times New Roman" pitchFamily="18" charset="0"/>
              </a:rPr>
              <a:t>(</a:t>
            </a:r>
            <a:r>
              <a:rPr lang="en-US" dirty="0" err="1" smtClean="0">
                <a:latin typeface="Times New Roman" pitchFamily="18" charset="0"/>
                <a:cs typeface="Times New Roman" pitchFamily="18" charset="0"/>
              </a:rPr>
              <a:t>nữ</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đư</a:t>
            </a:r>
            <a:r>
              <a:rPr lang="en-US" dirty="0" smtClean="0">
                <a:latin typeface="Times New Roman" pitchFamily="18" charset="0"/>
                <a:cs typeface="Times New Roman" pitchFamily="18" charset="0"/>
              </a:rPr>
              <a:t>a </a:t>
            </a:r>
            <a:r>
              <a:rPr lang="vi-VN" dirty="0" smtClean="0">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lợi</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ích</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cũng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a:t>
            </a:r>
            <a:r>
              <a:rPr lang="vi-VN" dirty="0" smtClean="0">
                <a:latin typeface="Times New Roman" pitchFamily="18" charset="0"/>
                <a:cs typeface="Times New Roman" pitchFamily="18" charset="0"/>
              </a:rPr>
              <a:t>ư</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thách</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thức</a:t>
            </a:r>
            <a:r>
              <a:rPr lang="en-US" dirty="0" smtClean="0">
                <a:latin typeface="Times New Roman" pitchFamily="18" charset="0"/>
                <a:cs typeface="Times New Roman" pitchFamily="18" charset="0"/>
              </a:rPr>
              <a:t>.</a:t>
            </a:r>
          </a:p>
          <a:p>
            <a:pPr algn="just"/>
            <a:r>
              <a:rPr lang="en-US" dirty="0" err="1" smtClean="0">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biện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pháp</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vệ</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sức</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khỏe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a:t>
            </a:r>
            <a:r>
              <a:rPr lang="vi-VN" dirty="0" smtClean="0">
                <a:latin typeface="Times New Roman" pitchFamily="18" charset="0"/>
                <a:cs typeface="Times New Roman" pitchFamily="18" charset="0"/>
              </a:rPr>
              <a:t>ă</a:t>
            </a:r>
            <a:r>
              <a:rPr lang="en-US" dirty="0">
                <a:latin typeface="Times New Roman" pitchFamily="18" charset="0"/>
                <a:cs typeface="Times New Roman" pitchFamily="18" charset="0"/>
              </a:rPr>
              <a:t>m </a:t>
            </a:r>
            <a:r>
              <a:rPr lang="en-US" dirty="0" err="1" smtClean="0">
                <a:latin typeface="Times New Roman" pitchFamily="18" charset="0"/>
                <a:cs typeface="Times New Roman" pitchFamily="18" charset="0"/>
              </a:rPr>
              <a:t>sóc</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bản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thân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a:t>
            </a:r>
            <a:r>
              <a:rPr lang="vi-VN" dirty="0" smtClean="0">
                <a:latin typeface="Times New Roman" pitchFamily="18" charset="0"/>
                <a:cs typeface="Times New Roman" pitchFamily="18" charset="0"/>
              </a:rPr>
              <a:t>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06887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9201" y="762000"/>
            <a:ext cx="4525599" cy="923330"/>
          </a:xfrm>
          <a:prstGeom prst="rect">
            <a:avLst/>
          </a:prstGeom>
          <a:noFill/>
        </p:spPr>
        <p:txBody>
          <a:bodyPr wrap="none" lIns="91440" tIns="45720" rIns="91440" bIns="45720">
            <a:spAutoFit/>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LUYỆN TẬP</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128290216"/>
              </p:ext>
            </p:extLst>
          </p:nvPr>
        </p:nvGraphicFramePr>
        <p:xfrm>
          <a:off x="381000" y="1852922"/>
          <a:ext cx="8458200" cy="3481709"/>
        </p:xfrm>
        <a:graphic>
          <a:graphicData uri="http://schemas.openxmlformats.org/drawingml/2006/table">
            <a:tbl>
              <a:tblPr firstRow="1" firstCol="1" bandRow="1">
                <a:tableStyleId>{5C22544A-7EE6-4342-B048-85BDC9FD1C3A}</a:tableStyleId>
              </a:tblPr>
              <a:tblGrid>
                <a:gridCol w="359645"/>
                <a:gridCol w="8098555"/>
              </a:tblGrid>
              <a:tr h="1283339">
                <a:tc>
                  <a:txBody>
                    <a:bodyPr/>
                    <a:lstStyle/>
                    <a:p>
                      <a:pPr marL="342900" marR="0" lvl="0" indent="-342900" algn="just">
                        <a:lnSpc>
                          <a:spcPct val="115000"/>
                        </a:lnSpc>
                        <a:spcBef>
                          <a:spcPts val="0"/>
                        </a:spcBef>
                        <a:spcAft>
                          <a:spcPts val="0"/>
                        </a:spcAft>
                        <a:buFont typeface="Times New Roman"/>
                        <a:buAutoNum type="arabicPeriod"/>
                        <a:tabLst>
                          <a:tab pos="90170" algn="l"/>
                        </a:tabLst>
                      </a:pPr>
                      <a:r>
                        <a:rPr lang="nl-NL" sz="3200" b="0" dirty="0">
                          <a:solidFill>
                            <a:schemeClr val="tx1"/>
                          </a:solidFill>
                          <a:effectLst/>
                          <a:latin typeface="Times New Roman" pitchFamily="18" charset="0"/>
                          <a:cs typeface="Times New Roman" pitchFamily="18" charset="0"/>
                        </a:rPr>
                        <a:t> </a:t>
                      </a:r>
                      <a:endParaRPr lang="en-US" sz="3200" b="0" dirty="0">
                        <a:solidFill>
                          <a:schemeClr val="tx1"/>
                        </a:solidFill>
                        <a:effectLst/>
                        <a:latin typeface="Times New Roman" pitchFamily="18" charset="0"/>
                        <a:ea typeface="Times New Roman"/>
                        <a:cs typeface="Times New Roman" pitchFamily="18" charset="0"/>
                      </a:endParaRPr>
                    </a:p>
                  </a:txBody>
                  <a:tcPr marL="68580" marR="68580" marT="0" marB="0">
                    <a:solidFill>
                      <a:schemeClr val="bg2">
                        <a:lumMod val="90000"/>
                      </a:schemeClr>
                    </a:solidFill>
                  </a:tcPr>
                </a:tc>
                <a:tc>
                  <a:txBody>
                    <a:bodyPr/>
                    <a:lstStyle/>
                    <a:p>
                      <a:pPr marL="0" marR="0" algn="just">
                        <a:lnSpc>
                          <a:spcPct val="115000"/>
                        </a:lnSpc>
                        <a:spcBef>
                          <a:spcPts val="0"/>
                        </a:spcBef>
                        <a:spcAft>
                          <a:spcPts val="0"/>
                        </a:spcAft>
                      </a:pPr>
                      <a:r>
                        <a:rPr lang="en-US" sz="3200" b="0" dirty="0" err="1" smtClean="0">
                          <a:solidFill>
                            <a:schemeClr val="tx1"/>
                          </a:solidFill>
                          <a:effectLst/>
                          <a:latin typeface="Times New Roman" pitchFamily="18" charset="0"/>
                          <a:ea typeface="Times New Roman"/>
                          <a:cs typeface="Times New Roman" pitchFamily="18" charset="0"/>
                        </a:rPr>
                        <a:t>Đề</a:t>
                      </a:r>
                      <a:r>
                        <a:rPr lang="en-US" sz="3200" b="0" dirty="0" smtClean="0">
                          <a:solidFill>
                            <a:schemeClr val="tx1"/>
                          </a:solidFill>
                          <a:effectLst/>
                          <a:latin typeface="Times New Roman" pitchFamily="18" charset="0"/>
                          <a:ea typeface="Times New Roman"/>
                          <a:cs typeface="Times New Roman" pitchFamily="18" charset="0"/>
                        </a:rPr>
                        <a:t> </a:t>
                      </a:r>
                      <a:r>
                        <a:rPr lang="en-US" sz="3200" b="0" dirty="0" err="1" smtClean="0">
                          <a:solidFill>
                            <a:schemeClr val="tx1"/>
                          </a:solidFill>
                          <a:effectLst/>
                          <a:latin typeface="Times New Roman" pitchFamily="18" charset="0"/>
                          <a:ea typeface="Times New Roman"/>
                          <a:cs typeface="Times New Roman" pitchFamily="18" charset="0"/>
                        </a:rPr>
                        <a:t>xuất</a:t>
                      </a:r>
                      <a:r>
                        <a:rPr lang="en-US" sz="3200" b="0" dirty="0" smtClean="0">
                          <a:solidFill>
                            <a:schemeClr val="tx1"/>
                          </a:solidFill>
                          <a:effectLst/>
                          <a:latin typeface="Times New Roman" pitchFamily="18" charset="0"/>
                          <a:ea typeface="Times New Roman"/>
                          <a:cs typeface="Times New Roman" pitchFamily="18" charset="0"/>
                        </a:rPr>
                        <a:t> </a:t>
                      </a:r>
                      <a:r>
                        <a:rPr lang="en-US" sz="3200" b="0" dirty="0" err="1" smtClean="0">
                          <a:solidFill>
                            <a:schemeClr val="tx1"/>
                          </a:solidFill>
                          <a:effectLst/>
                          <a:latin typeface="Times New Roman" pitchFamily="18" charset="0"/>
                          <a:ea typeface="Times New Roman"/>
                          <a:cs typeface="Times New Roman" pitchFamily="18" charset="0"/>
                        </a:rPr>
                        <a:t>thêm</a:t>
                      </a:r>
                      <a:r>
                        <a:rPr lang="en-US" sz="3200" b="0" dirty="0" smtClean="0">
                          <a:solidFill>
                            <a:schemeClr val="tx1"/>
                          </a:solidFill>
                          <a:effectLst/>
                          <a:latin typeface="Times New Roman" pitchFamily="18" charset="0"/>
                          <a:ea typeface="Times New Roman"/>
                          <a:cs typeface="Times New Roman" pitchFamily="18" charset="0"/>
                        </a:rPr>
                        <a:t> </a:t>
                      </a:r>
                      <a:r>
                        <a:rPr lang="en-US" sz="3200" b="0" dirty="0" err="1" smtClean="0">
                          <a:solidFill>
                            <a:schemeClr val="tx1"/>
                          </a:solidFill>
                          <a:effectLst/>
                          <a:latin typeface="Times New Roman" pitchFamily="18" charset="0"/>
                          <a:ea typeface="Times New Roman"/>
                          <a:cs typeface="Times New Roman" pitchFamily="18" charset="0"/>
                        </a:rPr>
                        <a:t>biện</a:t>
                      </a:r>
                      <a:r>
                        <a:rPr lang="en-US" sz="3200" b="0" dirty="0" smtClean="0">
                          <a:solidFill>
                            <a:schemeClr val="tx1"/>
                          </a:solidFill>
                          <a:effectLst/>
                          <a:latin typeface="Times New Roman" pitchFamily="18" charset="0"/>
                          <a:ea typeface="Times New Roman"/>
                          <a:cs typeface="Times New Roman" pitchFamily="18" charset="0"/>
                        </a:rPr>
                        <a:t> </a:t>
                      </a:r>
                      <a:r>
                        <a:rPr lang="en-US" sz="3200" b="0" dirty="0" err="1" smtClean="0">
                          <a:solidFill>
                            <a:schemeClr val="tx1"/>
                          </a:solidFill>
                          <a:effectLst/>
                          <a:latin typeface="Times New Roman" pitchFamily="18" charset="0"/>
                          <a:ea typeface="Times New Roman"/>
                          <a:cs typeface="Times New Roman" pitchFamily="18" charset="0"/>
                        </a:rPr>
                        <a:t>pháp</a:t>
                      </a:r>
                      <a:r>
                        <a:rPr lang="en-US" sz="3200" b="0" dirty="0" smtClean="0">
                          <a:solidFill>
                            <a:schemeClr val="tx1"/>
                          </a:solidFill>
                          <a:effectLst/>
                          <a:latin typeface="Times New Roman" pitchFamily="18" charset="0"/>
                          <a:ea typeface="Times New Roman"/>
                          <a:cs typeface="Times New Roman" pitchFamily="18" charset="0"/>
                        </a:rPr>
                        <a:t> </a:t>
                      </a:r>
                      <a:r>
                        <a:rPr lang="en-US" sz="3200" b="0" dirty="0" err="1" smtClean="0">
                          <a:solidFill>
                            <a:schemeClr val="tx1"/>
                          </a:solidFill>
                          <a:effectLst/>
                          <a:latin typeface="Times New Roman" pitchFamily="18" charset="0"/>
                          <a:ea typeface="Times New Roman"/>
                          <a:cs typeface="Times New Roman" pitchFamily="18" charset="0"/>
                        </a:rPr>
                        <a:t>thúc</a:t>
                      </a:r>
                      <a:r>
                        <a:rPr lang="en-US" sz="3200" b="0" dirty="0" smtClean="0">
                          <a:solidFill>
                            <a:schemeClr val="tx1"/>
                          </a:solidFill>
                          <a:effectLst/>
                          <a:latin typeface="Times New Roman" pitchFamily="18" charset="0"/>
                          <a:ea typeface="Times New Roman"/>
                          <a:cs typeface="Times New Roman" pitchFamily="18" charset="0"/>
                        </a:rPr>
                        <a:t> </a:t>
                      </a:r>
                      <a:r>
                        <a:rPr lang="vi-VN" sz="3200" b="0" dirty="0" smtClean="0">
                          <a:solidFill>
                            <a:schemeClr val="tx1"/>
                          </a:solidFill>
                          <a:effectLst/>
                          <a:latin typeface="Times New Roman" pitchFamily="18" charset="0"/>
                          <a:ea typeface="Times New Roman"/>
                          <a:cs typeface="Times New Roman" pitchFamily="18" charset="0"/>
                        </a:rPr>
                        <a:t>đẩy</a:t>
                      </a:r>
                      <a:r>
                        <a:rPr lang="en-US" sz="3200" b="0" dirty="0" smtClean="0">
                          <a:solidFill>
                            <a:schemeClr val="tx1"/>
                          </a:solidFill>
                          <a:effectLst/>
                          <a:latin typeface="Times New Roman" pitchFamily="18" charset="0"/>
                          <a:ea typeface="Times New Roman"/>
                          <a:cs typeface="Times New Roman" pitchFamily="18" charset="0"/>
                        </a:rPr>
                        <a:t> </a:t>
                      </a:r>
                      <a:r>
                        <a:rPr lang="en-US" sz="3200" b="0" dirty="0" err="1" smtClean="0">
                          <a:solidFill>
                            <a:schemeClr val="tx1"/>
                          </a:solidFill>
                          <a:effectLst/>
                          <a:latin typeface="Times New Roman" pitchFamily="18" charset="0"/>
                          <a:ea typeface="Times New Roman"/>
                          <a:cs typeface="Times New Roman" pitchFamily="18" charset="0"/>
                        </a:rPr>
                        <a:t>sự</a:t>
                      </a:r>
                      <a:r>
                        <a:rPr lang="en-US" sz="3200" b="0" dirty="0" smtClean="0">
                          <a:solidFill>
                            <a:schemeClr val="tx1"/>
                          </a:solidFill>
                          <a:effectLst/>
                          <a:latin typeface="Times New Roman" pitchFamily="18" charset="0"/>
                          <a:ea typeface="Times New Roman"/>
                          <a:cs typeface="Times New Roman" pitchFamily="18" charset="0"/>
                        </a:rPr>
                        <a:t> </a:t>
                      </a:r>
                      <a:r>
                        <a:rPr lang="en-US" sz="3200" b="0" dirty="0" err="1" smtClean="0">
                          <a:solidFill>
                            <a:schemeClr val="tx1"/>
                          </a:solidFill>
                          <a:effectLst/>
                          <a:latin typeface="Times New Roman" pitchFamily="18" charset="0"/>
                          <a:ea typeface="Times New Roman"/>
                          <a:cs typeface="Times New Roman" pitchFamily="18" charset="0"/>
                        </a:rPr>
                        <a:t>sinh</a:t>
                      </a:r>
                      <a:r>
                        <a:rPr lang="en-US" sz="3200" b="0" dirty="0" smtClean="0">
                          <a:solidFill>
                            <a:schemeClr val="tx1"/>
                          </a:solidFill>
                          <a:effectLst/>
                          <a:latin typeface="Times New Roman" pitchFamily="18" charset="0"/>
                          <a:ea typeface="Times New Roman"/>
                          <a:cs typeface="Times New Roman" pitchFamily="18" charset="0"/>
                        </a:rPr>
                        <a:t> </a:t>
                      </a:r>
                      <a:r>
                        <a:rPr lang="en-US" sz="3200" b="0" dirty="0" err="1" smtClean="0">
                          <a:solidFill>
                            <a:schemeClr val="tx1"/>
                          </a:solidFill>
                          <a:effectLst/>
                          <a:latin typeface="Times New Roman" pitchFamily="18" charset="0"/>
                          <a:ea typeface="Times New Roman"/>
                          <a:cs typeface="Times New Roman" pitchFamily="18" charset="0"/>
                        </a:rPr>
                        <a:t>tr</a:t>
                      </a:r>
                      <a:r>
                        <a:rPr lang="vi-VN" sz="3200" b="0" dirty="0" smtClean="0">
                          <a:solidFill>
                            <a:schemeClr val="tx1"/>
                          </a:solidFill>
                          <a:effectLst/>
                          <a:latin typeface="Times New Roman" pitchFamily="18" charset="0"/>
                          <a:ea typeface="Times New Roman"/>
                          <a:cs typeface="Times New Roman" pitchFamily="18" charset="0"/>
                        </a:rPr>
                        <a:t>ưởng</a:t>
                      </a:r>
                      <a:r>
                        <a:rPr lang="en-US" sz="3200" b="0" dirty="0" smtClean="0">
                          <a:solidFill>
                            <a:schemeClr val="tx1"/>
                          </a:solidFill>
                          <a:effectLst/>
                          <a:latin typeface="Times New Roman" pitchFamily="18" charset="0"/>
                          <a:ea typeface="Times New Roman"/>
                          <a:cs typeface="Times New Roman" pitchFamily="18" charset="0"/>
                        </a:rPr>
                        <a:t> </a:t>
                      </a:r>
                      <a:r>
                        <a:rPr lang="en-US" sz="3200" b="0" dirty="0" err="1" smtClean="0">
                          <a:solidFill>
                            <a:schemeClr val="tx1"/>
                          </a:solidFill>
                          <a:effectLst/>
                          <a:latin typeface="Times New Roman" pitchFamily="18" charset="0"/>
                          <a:ea typeface="Times New Roman"/>
                          <a:cs typeface="Times New Roman" pitchFamily="18" charset="0"/>
                        </a:rPr>
                        <a:t>và</a:t>
                      </a:r>
                      <a:r>
                        <a:rPr lang="en-US" sz="3200" b="0" dirty="0" smtClean="0">
                          <a:solidFill>
                            <a:schemeClr val="tx1"/>
                          </a:solidFill>
                          <a:effectLst/>
                          <a:latin typeface="Times New Roman" pitchFamily="18" charset="0"/>
                          <a:ea typeface="Times New Roman"/>
                          <a:cs typeface="Times New Roman" pitchFamily="18" charset="0"/>
                        </a:rPr>
                        <a:t> </a:t>
                      </a:r>
                      <a:r>
                        <a:rPr lang="en-US" sz="3200" b="0" dirty="0" err="1" smtClean="0">
                          <a:solidFill>
                            <a:schemeClr val="tx1"/>
                          </a:solidFill>
                          <a:effectLst/>
                          <a:latin typeface="Times New Roman" pitchFamily="18" charset="0"/>
                          <a:ea typeface="Times New Roman"/>
                          <a:cs typeface="Times New Roman" pitchFamily="18" charset="0"/>
                        </a:rPr>
                        <a:t>phát</a:t>
                      </a:r>
                      <a:r>
                        <a:rPr lang="en-US" sz="3200" b="0" dirty="0" smtClean="0">
                          <a:solidFill>
                            <a:schemeClr val="tx1"/>
                          </a:solidFill>
                          <a:effectLst/>
                          <a:latin typeface="Times New Roman" pitchFamily="18" charset="0"/>
                          <a:ea typeface="Times New Roman"/>
                          <a:cs typeface="Times New Roman" pitchFamily="18" charset="0"/>
                        </a:rPr>
                        <a:t> </a:t>
                      </a:r>
                      <a:r>
                        <a:rPr lang="en-US" sz="3200" b="0" dirty="0" err="1" smtClean="0">
                          <a:solidFill>
                            <a:schemeClr val="tx1"/>
                          </a:solidFill>
                          <a:effectLst/>
                          <a:latin typeface="Times New Roman" pitchFamily="18" charset="0"/>
                          <a:ea typeface="Times New Roman"/>
                          <a:cs typeface="Times New Roman" pitchFamily="18" charset="0"/>
                        </a:rPr>
                        <a:t>triển</a:t>
                      </a:r>
                      <a:r>
                        <a:rPr lang="en-US" sz="3200" b="0" dirty="0" smtClean="0">
                          <a:solidFill>
                            <a:schemeClr val="tx1"/>
                          </a:solidFill>
                          <a:effectLst/>
                          <a:latin typeface="Times New Roman" pitchFamily="18" charset="0"/>
                          <a:ea typeface="Times New Roman"/>
                          <a:cs typeface="Times New Roman" pitchFamily="18" charset="0"/>
                        </a:rPr>
                        <a:t> </a:t>
                      </a:r>
                      <a:r>
                        <a:rPr lang="en-US" sz="3200" b="0" dirty="0" err="1" smtClean="0">
                          <a:solidFill>
                            <a:schemeClr val="tx1"/>
                          </a:solidFill>
                          <a:effectLst/>
                          <a:latin typeface="Times New Roman" pitchFamily="18" charset="0"/>
                          <a:ea typeface="Times New Roman"/>
                          <a:cs typeface="Times New Roman" pitchFamily="18" charset="0"/>
                        </a:rPr>
                        <a:t>của</a:t>
                      </a:r>
                      <a:r>
                        <a:rPr lang="en-US" sz="3200" b="0" dirty="0" smtClean="0">
                          <a:solidFill>
                            <a:schemeClr val="tx1"/>
                          </a:solidFill>
                          <a:effectLst/>
                          <a:latin typeface="Times New Roman" pitchFamily="18" charset="0"/>
                          <a:ea typeface="Times New Roman"/>
                          <a:cs typeface="Times New Roman" pitchFamily="18" charset="0"/>
                        </a:rPr>
                        <a:t> </a:t>
                      </a:r>
                      <a:r>
                        <a:rPr lang="en-US" sz="3200" b="0" dirty="0" err="1" smtClean="0">
                          <a:solidFill>
                            <a:schemeClr val="tx1"/>
                          </a:solidFill>
                          <a:effectLst/>
                          <a:latin typeface="Times New Roman" pitchFamily="18" charset="0"/>
                          <a:ea typeface="Times New Roman"/>
                          <a:cs typeface="Times New Roman" pitchFamily="18" charset="0"/>
                        </a:rPr>
                        <a:t>một</a:t>
                      </a:r>
                      <a:r>
                        <a:rPr lang="en-US" sz="3200" b="0" dirty="0" smtClean="0">
                          <a:solidFill>
                            <a:schemeClr val="tx1"/>
                          </a:solidFill>
                          <a:effectLst/>
                          <a:latin typeface="Times New Roman" pitchFamily="18" charset="0"/>
                          <a:ea typeface="Times New Roman"/>
                          <a:cs typeface="Times New Roman" pitchFamily="18" charset="0"/>
                        </a:rPr>
                        <a:t> </a:t>
                      </a:r>
                      <a:r>
                        <a:rPr lang="en-US" sz="3200" b="0" dirty="0" err="1" smtClean="0">
                          <a:solidFill>
                            <a:schemeClr val="tx1"/>
                          </a:solidFill>
                          <a:effectLst/>
                          <a:latin typeface="Times New Roman" pitchFamily="18" charset="0"/>
                          <a:ea typeface="Times New Roman"/>
                          <a:cs typeface="Times New Roman" pitchFamily="18" charset="0"/>
                        </a:rPr>
                        <a:t>số</a:t>
                      </a:r>
                      <a:r>
                        <a:rPr lang="en-US" sz="3200" b="0" dirty="0" smtClean="0">
                          <a:solidFill>
                            <a:schemeClr val="tx1"/>
                          </a:solidFill>
                          <a:effectLst/>
                          <a:latin typeface="Times New Roman" pitchFamily="18" charset="0"/>
                          <a:ea typeface="Times New Roman"/>
                          <a:cs typeface="Times New Roman" pitchFamily="18" charset="0"/>
                        </a:rPr>
                        <a:t> </a:t>
                      </a:r>
                      <a:r>
                        <a:rPr lang="en-US" sz="3200" b="0" dirty="0" err="1" smtClean="0">
                          <a:solidFill>
                            <a:schemeClr val="tx1"/>
                          </a:solidFill>
                          <a:effectLst/>
                          <a:latin typeface="Times New Roman" pitchFamily="18" charset="0"/>
                          <a:ea typeface="Times New Roman"/>
                          <a:cs typeface="Times New Roman" pitchFamily="18" charset="0"/>
                        </a:rPr>
                        <a:t>loài</a:t>
                      </a:r>
                      <a:r>
                        <a:rPr lang="en-US" sz="3200" b="0" dirty="0" smtClean="0">
                          <a:solidFill>
                            <a:schemeClr val="tx1"/>
                          </a:solidFill>
                          <a:effectLst/>
                          <a:latin typeface="Times New Roman" pitchFamily="18" charset="0"/>
                          <a:ea typeface="Times New Roman"/>
                          <a:cs typeface="Times New Roman" pitchFamily="18" charset="0"/>
                        </a:rPr>
                        <a:t> </a:t>
                      </a:r>
                      <a:r>
                        <a:rPr lang="en-US" sz="3200" b="0" dirty="0" err="1" smtClean="0">
                          <a:solidFill>
                            <a:schemeClr val="tx1"/>
                          </a:solidFill>
                          <a:effectLst/>
                          <a:latin typeface="Times New Roman" pitchFamily="18" charset="0"/>
                          <a:ea typeface="Times New Roman"/>
                          <a:cs typeface="Times New Roman" pitchFamily="18" charset="0"/>
                        </a:rPr>
                        <a:t>vật</a:t>
                      </a:r>
                      <a:r>
                        <a:rPr lang="en-US" sz="3200" b="0" dirty="0" smtClean="0">
                          <a:solidFill>
                            <a:schemeClr val="tx1"/>
                          </a:solidFill>
                          <a:effectLst/>
                          <a:latin typeface="Times New Roman" pitchFamily="18" charset="0"/>
                          <a:ea typeface="Times New Roman"/>
                          <a:cs typeface="Times New Roman" pitchFamily="18" charset="0"/>
                        </a:rPr>
                        <a:t> </a:t>
                      </a:r>
                      <a:r>
                        <a:rPr lang="en-US" sz="3200" b="0" dirty="0" err="1" smtClean="0">
                          <a:solidFill>
                            <a:schemeClr val="tx1"/>
                          </a:solidFill>
                          <a:effectLst/>
                          <a:latin typeface="Times New Roman" pitchFamily="18" charset="0"/>
                          <a:ea typeface="Times New Roman"/>
                          <a:cs typeface="Times New Roman" pitchFamily="18" charset="0"/>
                        </a:rPr>
                        <a:t>nuôi</a:t>
                      </a:r>
                      <a:r>
                        <a:rPr lang="en-US" sz="3200" b="0" dirty="0" smtClean="0">
                          <a:solidFill>
                            <a:schemeClr val="tx1"/>
                          </a:solidFill>
                          <a:effectLst/>
                          <a:latin typeface="Times New Roman" pitchFamily="18" charset="0"/>
                          <a:ea typeface="Times New Roman"/>
                          <a:cs typeface="Times New Roman" pitchFamily="18" charset="0"/>
                        </a:rPr>
                        <a:t> </a:t>
                      </a:r>
                      <a:r>
                        <a:rPr lang="en-US" sz="3200" b="0" dirty="0" err="1" smtClean="0">
                          <a:solidFill>
                            <a:schemeClr val="tx1"/>
                          </a:solidFill>
                          <a:effectLst/>
                          <a:latin typeface="Times New Roman" pitchFamily="18" charset="0"/>
                          <a:ea typeface="Times New Roman"/>
                          <a:cs typeface="Times New Roman" pitchFamily="18" charset="0"/>
                        </a:rPr>
                        <a:t>nào</a:t>
                      </a:r>
                      <a:r>
                        <a:rPr lang="en-US" sz="3200" b="0" dirty="0" smtClean="0">
                          <a:solidFill>
                            <a:schemeClr val="tx1"/>
                          </a:solidFill>
                          <a:effectLst/>
                          <a:latin typeface="Times New Roman" pitchFamily="18" charset="0"/>
                          <a:ea typeface="Times New Roman"/>
                          <a:cs typeface="Times New Roman" pitchFamily="18" charset="0"/>
                        </a:rPr>
                        <a:t> </a:t>
                      </a:r>
                      <a:r>
                        <a:rPr lang="vi-VN" sz="3200" b="0" dirty="0" smtClean="0">
                          <a:solidFill>
                            <a:schemeClr val="tx1"/>
                          </a:solidFill>
                          <a:effectLst/>
                          <a:latin typeface="Times New Roman" pitchFamily="18" charset="0"/>
                          <a:ea typeface="Times New Roman"/>
                          <a:cs typeface="Times New Roman" pitchFamily="18" charset="0"/>
                        </a:rPr>
                        <a:t>đó</a:t>
                      </a:r>
                      <a:r>
                        <a:rPr lang="en-US" sz="3200" b="0" dirty="0" smtClean="0">
                          <a:solidFill>
                            <a:schemeClr val="tx1"/>
                          </a:solidFill>
                          <a:effectLst/>
                          <a:latin typeface="Times New Roman" pitchFamily="18" charset="0"/>
                          <a:ea typeface="Times New Roman"/>
                          <a:cs typeface="Times New Roman" pitchFamily="18" charset="0"/>
                        </a:rPr>
                        <a:t> </a:t>
                      </a:r>
                      <a:r>
                        <a:rPr lang="en-US" sz="3200" b="0" dirty="0" err="1" smtClean="0">
                          <a:solidFill>
                            <a:schemeClr val="tx1"/>
                          </a:solidFill>
                          <a:effectLst/>
                          <a:latin typeface="Times New Roman" pitchFamily="18" charset="0"/>
                          <a:ea typeface="Times New Roman"/>
                          <a:cs typeface="Times New Roman" pitchFamily="18" charset="0"/>
                        </a:rPr>
                        <a:t>hoặc</a:t>
                      </a:r>
                      <a:r>
                        <a:rPr lang="en-US" sz="3200" b="0" dirty="0" smtClean="0">
                          <a:solidFill>
                            <a:schemeClr val="tx1"/>
                          </a:solidFill>
                          <a:effectLst/>
                          <a:latin typeface="Times New Roman" pitchFamily="18" charset="0"/>
                          <a:ea typeface="Times New Roman"/>
                          <a:cs typeface="Times New Roman" pitchFamily="18" charset="0"/>
                        </a:rPr>
                        <a:t> </a:t>
                      </a:r>
                      <a:r>
                        <a:rPr lang="en-US" sz="3200" b="0" dirty="0" err="1" smtClean="0">
                          <a:solidFill>
                            <a:schemeClr val="tx1"/>
                          </a:solidFill>
                          <a:effectLst/>
                          <a:latin typeface="Times New Roman" pitchFamily="18" charset="0"/>
                          <a:ea typeface="Times New Roman"/>
                          <a:cs typeface="Times New Roman" pitchFamily="18" charset="0"/>
                        </a:rPr>
                        <a:t>biện</a:t>
                      </a:r>
                      <a:r>
                        <a:rPr lang="en-US" sz="3200" b="0" dirty="0" smtClean="0">
                          <a:solidFill>
                            <a:schemeClr val="tx1"/>
                          </a:solidFill>
                          <a:effectLst/>
                          <a:latin typeface="Times New Roman" pitchFamily="18" charset="0"/>
                          <a:ea typeface="Times New Roman"/>
                          <a:cs typeface="Times New Roman" pitchFamily="18" charset="0"/>
                        </a:rPr>
                        <a:t> </a:t>
                      </a:r>
                      <a:r>
                        <a:rPr lang="en-US" sz="3200" b="0" dirty="0" err="1" smtClean="0">
                          <a:solidFill>
                            <a:schemeClr val="tx1"/>
                          </a:solidFill>
                          <a:effectLst/>
                          <a:latin typeface="Times New Roman" pitchFamily="18" charset="0"/>
                          <a:ea typeface="Times New Roman"/>
                          <a:cs typeface="Times New Roman" pitchFamily="18" charset="0"/>
                        </a:rPr>
                        <a:t>pháp</a:t>
                      </a:r>
                      <a:r>
                        <a:rPr lang="en-US" sz="3200" b="0" dirty="0" smtClean="0">
                          <a:solidFill>
                            <a:schemeClr val="tx1"/>
                          </a:solidFill>
                          <a:effectLst/>
                          <a:latin typeface="Times New Roman" pitchFamily="18" charset="0"/>
                          <a:ea typeface="Times New Roman"/>
                          <a:cs typeface="Times New Roman" pitchFamily="18" charset="0"/>
                        </a:rPr>
                        <a:t> </a:t>
                      </a:r>
                      <a:r>
                        <a:rPr lang="en-US" sz="3200" b="0" dirty="0" err="1" smtClean="0">
                          <a:solidFill>
                            <a:schemeClr val="tx1"/>
                          </a:solidFill>
                          <a:effectLst/>
                          <a:latin typeface="Times New Roman" pitchFamily="18" charset="0"/>
                          <a:ea typeface="Times New Roman"/>
                          <a:cs typeface="Times New Roman" pitchFamily="18" charset="0"/>
                        </a:rPr>
                        <a:t>kìm</a:t>
                      </a:r>
                      <a:r>
                        <a:rPr lang="en-US" sz="3200" b="0" dirty="0" smtClean="0">
                          <a:solidFill>
                            <a:schemeClr val="tx1"/>
                          </a:solidFill>
                          <a:effectLst/>
                          <a:latin typeface="Times New Roman" pitchFamily="18" charset="0"/>
                          <a:ea typeface="Times New Roman"/>
                          <a:cs typeface="Times New Roman" pitchFamily="18" charset="0"/>
                        </a:rPr>
                        <a:t> </a:t>
                      </a:r>
                      <a:r>
                        <a:rPr lang="en-US" sz="3200" b="0" dirty="0" err="1" smtClean="0">
                          <a:solidFill>
                            <a:schemeClr val="tx1"/>
                          </a:solidFill>
                          <a:effectLst/>
                          <a:latin typeface="Times New Roman" pitchFamily="18" charset="0"/>
                          <a:ea typeface="Times New Roman"/>
                          <a:cs typeface="Times New Roman" pitchFamily="18" charset="0"/>
                        </a:rPr>
                        <a:t>hãm</a:t>
                      </a:r>
                      <a:r>
                        <a:rPr lang="en-US" sz="3200" b="0" dirty="0" smtClean="0">
                          <a:solidFill>
                            <a:schemeClr val="tx1"/>
                          </a:solidFill>
                          <a:effectLst/>
                          <a:latin typeface="Times New Roman" pitchFamily="18" charset="0"/>
                          <a:ea typeface="Times New Roman"/>
                          <a:cs typeface="Times New Roman" pitchFamily="18" charset="0"/>
                        </a:rPr>
                        <a:t>,</a:t>
                      </a:r>
                      <a:r>
                        <a:rPr lang="en-US" sz="3200" b="0" baseline="0" dirty="0" smtClean="0">
                          <a:solidFill>
                            <a:schemeClr val="tx1"/>
                          </a:solidFill>
                          <a:effectLst/>
                          <a:latin typeface="Times New Roman" pitchFamily="18" charset="0"/>
                          <a:ea typeface="Times New Roman"/>
                          <a:cs typeface="Times New Roman" pitchFamily="18" charset="0"/>
                        </a:rPr>
                        <a:t> </a:t>
                      </a:r>
                      <a:r>
                        <a:rPr lang="en-US" sz="3200" b="0" baseline="0" dirty="0" err="1" smtClean="0">
                          <a:solidFill>
                            <a:schemeClr val="tx1"/>
                          </a:solidFill>
                          <a:effectLst/>
                          <a:latin typeface="Times New Roman" pitchFamily="18" charset="0"/>
                          <a:ea typeface="Times New Roman"/>
                          <a:cs typeface="Times New Roman" pitchFamily="18" charset="0"/>
                        </a:rPr>
                        <a:t>tiêu</a:t>
                      </a:r>
                      <a:r>
                        <a:rPr lang="en-US" sz="3200" b="0" baseline="0" dirty="0" smtClean="0">
                          <a:solidFill>
                            <a:schemeClr val="tx1"/>
                          </a:solidFill>
                          <a:effectLst/>
                          <a:latin typeface="Times New Roman" pitchFamily="18" charset="0"/>
                          <a:ea typeface="Times New Roman"/>
                          <a:cs typeface="Times New Roman" pitchFamily="18" charset="0"/>
                        </a:rPr>
                        <a:t> </a:t>
                      </a:r>
                      <a:r>
                        <a:rPr lang="en-US" sz="3200" b="0" baseline="0" dirty="0" err="1" smtClean="0">
                          <a:solidFill>
                            <a:schemeClr val="tx1"/>
                          </a:solidFill>
                          <a:effectLst/>
                          <a:latin typeface="Times New Roman" pitchFamily="18" charset="0"/>
                          <a:ea typeface="Times New Roman"/>
                          <a:cs typeface="Times New Roman" pitchFamily="18" charset="0"/>
                        </a:rPr>
                        <a:t>diệt</a:t>
                      </a:r>
                      <a:r>
                        <a:rPr lang="en-US" sz="3200" b="0" baseline="0" dirty="0" smtClean="0">
                          <a:solidFill>
                            <a:schemeClr val="tx1"/>
                          </a:solidFill>
                          <a:effectLst/>
                          <a:latin typeface="Times New Roman" pitchFamily="18" charset="0"/>
                          <a:ea typeface="Times New Roman"/>
                          <a:cs typeface="Times New Roman" pitchFamily="18" charset="0"/>
                        </a:rPr>
                        <a:t> </a:t>
                      </a:r>
                      <a:r>
                        <a:rPr lang="en-US" sz="3200" b="0" baseline="0" dirty="0" err="1" smtClean="0">
                          <a:solidFill>
                            <a:schemeClr val="tx1"/>
                          </a:solidFill>
                          <a:effectLst/>
                          <a:latin typeface="Times New Roman" pitchFamily="18" charset="0"/>
                          <a:ea typeface="Times New Roman"/>
                          <a:cs typeface="Times New Roman" pitchFamily="18" charset="0"/>
                        </a:rPr>
                        <a:t>côn</a:t>
                      </a:r>
                      <a:r>
                        <a:rPr lang="en-US" sz="3200" b="0" baseline="0" dirty="0" smtClean="0">
                          <a:solidFill>
                            <a:schemeClr val="tx1"/>
                          </a:solidFill>
                          <a:effectLst/>
                          <a:latin typeface="Times New Roman" pitchFamily="18" charset="0"/>
                          <a:ea typeface="Times New Roman"/>
                          <a:cs typeface="Times New Roman" pitchFamily="18" charset="0"/>
                        </a:rPr>
                        <a:t> </a:t>
                      </a:r>
                      <a:r>
                        <a:rPr lang="en-US" sz="3200" b="0" baseline="0" dirty="0" err="1" smtClean="0">
                          <a:solidFill>
                            <a:schemeClr val="tx1"/>
                          </a:solidFill>
                          <a:effectLst/>
                          <a:latin typeface="Times New Roman" pitchFamily="18" charset="0"/>
                          <a:ea typeface="Times New Roman"/>
                          <a:cs typeface="Times New Roman" pitchFamily="18" charset="0"/>
                        </a:rPr>
                        <a:t>trùng</a:t>
                      </a:r>
                      <a:r>
                        <a:rPr lang="en-US" sz="3200" b="0" baseline="0" dirty="0" smtClean="0">
                          <a:solidFill>
                            <a:schemeClr val="tx1"/>
                          </a:solidFill>
                          <a:effectLst/>
                          <a:latin typeface="Times New Roman" pitchFamily="18" charset="0"/>
                          <a:ea typeface="Times New Roman"/>
                          <a:cs typeface="Times New Roman" pitchFamily="18" charset="0"/>
                        </a:rPr>
                        <a:t> </a:t>
                      </a:r>
                      <a:r>
                        <a:rPr lang="en-US" sz="3200" b="0" baseline="0" dirty="0" err="1" smtClean="0">
                          <a:solidFill>
                            <a:schemeClr val="tx1"/>
                          </a:solidFill>
                          <a:effectLst/>
                          <a:latin typeface="Times New Roman" pitchFamily="18" charset="0"/>
                          <a:ea typeface="Times New Roman"/>
                          <a:cs typeface="Times New Roman" pitchFamily="18" charset="0"/>
                        </a:rPr>
                        <a:t>gây</a:t>
                      </a:r>
                      <a:r>
                        <a:rPr lang="en-US" sz="3200" b="0" baseline="0" dirty="0" smtClean="0">
                          <a:solidFill>
                            <a:schemeClr val="tx1"/>
                          </a:solidFill>
                          <a:effectLst/>
                          <a:latin typeface="Times New Roman" pitchFamily="18" charset="0"/>
                          <a:ea typeface="Times New Roman"/>
                          <a:cs typeface="Times New Roman" pitchFamily="18" charset="0"/>
                        </a:rPr>
                        <a:t> </a:t>
                      </a:r>
                      <a:r>
                        <a:rPr lang="en-US" sz="3200" b="0" baseline="0" dirty="0" err="1" smtClean="0">
                          <a:solidFill>
                            <a:schemeClr val="tx1"/>
                          </a:solidFill>
                          <a:effectLst/>
                          <a:latin typeface="Times New Roman" pitchFamily="18" charset="0"/>
                          <a:ea typeface="Times New Roman"/>
                          <a:cs typeface="Times New Roman" pitchFamily="18" charset="0"/>
                        </a:rPr>
                        <a:t>hại</a:t>
                      </a:r>
                      <a:endParaRPr lang="en-US" sz="3200" b="0" dirty="0">
                        <a:solidFill>
                          <a:schemeClr val="tx1"/>
                        </a:solidFill>
                        <a:effectLst/>
                        <a:latin typeface="Times New Roman" pitchFamily="18" charset="0"/>
                        <a:ea typeface="Times New Roman"/>
                        <a:cs typeface="Times New Roman" pitchFamily="18" charset="0"/>
                      </a:endParaRPr>
                    </a:p>
                  </a:txBody>
                  <a:tcPr marL="68580" marR="68580" marT="0" marB="0">
                    <a:solidFill>
                      <a:schemeClr val="bg2">
                        <a:lumMod val="90000"/>
                      </a:schemeClr>
                    </a:solidFill>
                  </a:tcPr>
                </a:tc>
              </a:tr>
              <a:tr h="1283339">
                <a:tc>
                  <a:txBody>
                    <a:bodyPr/>
                    <a:lstStyle/>
                    <a:p>
                      <a:pPr marL="0" marR="0" lvl="0" indent="0" algn="just">
                        <a:lnSpc>
                          <a:spcPct val="115000"/>
                        </a:lnSpc>
                        <a:spcBef>
                          <a:spcPts val="0"/>
                        </a:spcBef>
                        <a:spcAft>
                          <a:spcPts val="0"/>
                        </a:spcAft>
                        <a:buFont typeface="Times New Roman"/>
                        <a:buNone/>
                        <a:tabLst>
                          <a:tab pos="90170" algn="l"/>
                        </a:tabLst>
                      </a:pPr>
                      <a:r>
                        <a:rPr lang="nl-NL" sz="3200" b="0" dirty="0" smtClean="0">
                          <a:solidFill>
                            <a:schemeClr val="tx1"/>
                          </a:solidFill>
                          <a:effectLst/>
                          <a:latin typeface="Times New Roman" pitchFamily="18" charset="0"/>
                          <a:cs typeface="Times New Roman" pitchFamily="18" charset="0"/>
                        </a:rPr>
                        <a:t>2</a:t>
                      </a:r>
                      <a:r>
                        <a:rPr lang="nl-NL" sz="3200" b="0" dirty="0">
                          <a:solidFill>
                            <a:schemeClr val="tx1"/>
                          </a:solidFill>
                          <a:effectLst/>
                          <a:latin typeface="Times New Roman" pitchFamily="18" charset="0"/>
                          <a:cs typeface="Times New Roman" pitchFamily="18" charset="0"/>
                        </a:rPr>
                        <a:t> </a:t>
                      </a:r>
                      <a:endParaRPr lang="en-US" sz="3200" b="0" dirty="0">
                        <a:solidFill>
                          <a:schemeClr val="tx1"/>
                        </a:solidFill>
                        <a:effectLst/>
                        <a:latin typeface="Times New Roman" pitchFamily="18" charset="0"/>
                        <a:ea typeface="Times New Roman"/>
                        <a:cs typeface="Times New Roman" pitchFamily="18" charset="0"/>
                      </a:endParaRPr>
                    </a:p>
                  </a:txBody>
                  <a:tcPr marL="68580" marR="68580" marT="0" marB="0">
                    <a:solidFill>
                      <a:schemeClr val="bg2">
                        <a:lumMod val="90000"/>
                      </a:schemeClr>
                    </a:solidFill>
                  </a:tcPr>
                </a:tc>
                <a:tc>
                  <a:txBody>
                    <a:bodyPr/>
                    <a:lstStyle/>
                    <a:p>
                      <a:pPr marL="0" marR="0" algn="just">
                        <a:lnSpc>
                          <a:spcPct val="115000"/>
                        </a:lnSpc>
                        <a:spcBef>
                          <a:spcPts val="0"/>
                        </a:spcBef>
                        <a:spcAft>
                          <a:spcPts val="0"/>
                        </a:spcAft>
                      </a:pPr>
                      <a:r>
                        <a:rPr lang="vi-VN" sz="3200" b="0" dirty="0" smtClean="0">
                          <a:solidFill>
                            <a:schemeClr val="tx1"/>
                          </a:solidFill>
                          <a:effectLst/>
                          <a:latin typeface="Times New Roman" pitchFamily="18" charset="0"/>
                          <a:cs typeface="Times New Roman" pitchFamily="18" charset="0"/>
                        </a:rPr>
                        <a:t>Những hormone nào gây dậy thì ở trẻ em nam và nữ? Giải thích.</a:t>
                      </a:r>
                      <a:endParaRPr lang="en-US" sz="3200" b="0" dirty="0">
                        <a:solidFill>
                          <a:schemeClr val="tx1"/>
                        </a:solidFill>
                        <a:effectLst/>
                        <a:latin typeface="Times New Roman" pitchFamily="18" charset="0"/>
                        <a:ea typeface="Times New Roman"/>
                        <a:cs typeface="Times New Roman" pitchFamily="18" charset="0"/>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val="367755683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304800" y="1371600"/>
            <a:ext cx="8610600" cy="4873752"/>
          </a:xfrm>
        </p:spPr>
        <p:txBody>
          <a:bodyPr/>
          <a:lstStyle/>
          <a:p>
            <a:r>
              <a:rPr lang="en-US" dirty="0"/>
              <a:t>- </a:t>
            </a:r>
            <a:r>
              <a:rPr lang="en-US" dirty="0" err="1"/>
              <a:t>Đổ</a:t>
            </a:r>
            <a:r>
              <a:rPr lang="en-US" dirty="0"/>
              <a:t> </a:t>
            </a:r>
            <a:r>
              <a:rPr lang="en-US" dirty="0" err="1"/>
              <a:t>dầu</a:t>
            </a:r>
            <a:r>
              <a:rPr lang="en-US" dirty="0"/>
              <a:t> </a:t>
            </a:r>
            <a:r>
              <a:rPr lang="en-US" dirty="0" err="1"/>
              <a:t>hỏa</a:t>
            </a:r>
            <a:r>
              <a:rPr lang="en-US" dirty="0"/>
              <a:t> </a:t>
            </a:r>
            <a:r>
              <a:rPr lang="en-US" dirty="0" err="1"/>
              <a:t>lên</a:t>
            </a:r>
            <a:r>
              <a:rPr lang="en-US" dirty="0"/>
              <a:t> </a:t>
            </a:r>
            <a:r>
              <a:rPr lang="en-US" dirty="0" err="1"/>
              <a:t>vũng</a:t>
            </a:r>
            <a:r>
              <a:rPr lang="en-US" dirty="0"/>
              <a:t> </a:t>
            </a:r>
            <a:r>
              <a:rPr lang="en-US" dirty="0" err="1"/>
              <a:t>nước</a:t>
            </a:r>
            <a:r>
              <a:rPr lang="en-US" dirty="0"/>
              <a:t> </a:t>
            </a:r>
            <a:r>
              <a:rPr lang="en-US" dirty="0" err="1"/>
              <a:t>có</a:t>
            </a:r>
            <a:r>
              <a:rPr lang="en-US" dirty="0"/>
              <a:t> </a:t>
            </a:r>
            <a:r>
              <a:rPr lang="en-US" dirty="0" err="1"/>
              <a:t>nhiều</a:t>
            </a:r>
            <a:r>
              <a:rPr lang="en-US" dirty="0"/>
              <a:t> </a:t>
            </a:r>
            <a:r>
              <a:rPr lang="en-US" dirty="0" err="1"/>
              <a:t>bọ</a:t>
            </a:r>
            <a:r>
              <a:rPr lang="en-US" dirty="0"/>
              <a:t> </a:t>
            </a:r>
            <a:r>
              <a:rPr lang="en-US" dirty="0" err="1"/>
              <a:t>gậy</a:t>
            </a:r>
            <a:r>
              <a:rPr lang="en-US" dirty="0"/>
              <a:t> </a:t>
            </a:r>
            <a:r>
              <a:rPr lang="en-US" dirty="0" err="1"/>
              <a:t>làm</a:t>
            </a:r>
            <a:r>
              <a:rPr lang="en-US" dirty="0"/>
              <a:t> </a:t>
            </a:r>
            <a:r>
              <a:rPr lang="en-US" dirty="0" err="1"/>
              <a:t>bọ</a:t>
            </a:r>
            <a:r>
              <a:rPr lang="en-US" dirty="0"/>
              <a:t> </a:t>
            </a:r>
            <a:r>
              <a:rPr lang="en-US" dirty="0" err="1"/>
              <a:t>gậy</a:t>
            </a:r>
            <a:r>
              <a:rPr lang="en-US" dirty="0"/>
              <a:t> </a:t>
            </a:r>
            <a:r>
              <a:rPr lang="en-US" dirty="0" err="1"/>
              <a:t>thiếu</a:t>
            </a:r>
            <a:r>
              <a:rPr lang="en-US" dirty="0"/>
              <a:t> oxygen </a:t>
            </a:r>
            <a:r>
              <a:rPr lang="en-US" dirty="0" err="1"/>
              <a:t>và</a:t>
            </a:r>
            <a:r>
              <a:rPr lang="en-US" dirty="0"/>
              <a:t> </a:t>
            </a:r>
            <a:r>
              <a:rPr lang="en-US" dirty="0" err="1"/>
              <a:t>chết</a:t>
            </a:r>
            <a:r>
              <a:rPr lang="en-US" dirty="0"/>
              <a:t> </a:t>
            </a:r>
            <a:r>
              <a:rPr lang="en-US" dirty="0" err="1"/>
              <a:t>hoặc</a:t>
            </a:r>
            <a:r>
              <a:rPr lang="en-US" dirty="0"/>
              <a:t> </a:t>
            </a:r>
            <a:r>
              <a:rPr lang="en-US" dirty="0" err="1"/>
              <a:t>thả</a:t>
            </a:r>
            <a:r>
              <a:rPr lang="en-US" dirty="0"/>
              <a:t> </a:t>
            </a:r>
            <a:r>
              <a:rPr lang="en-US" dirty="0" err="1"/>
              <a:t>cá</a:t>
            </a:r>
            <a:r>
              <a:rPr lang="en-US" dirty="0"/>
              <a:t> </a:t>
            </a:r>
            <a:r>
              <a:rPr lang="en-US" dirty="0" err="1"/>
              <a:t>ăn</a:t>
            </a:r>
            <a:r>
              <a:rPr lang="en-US" dirty="0"/>
              <a:t> </a:t>
            </a:r>
            <a:r>
              <a:rPr lang="en-US" dirty="0" err="1"/>
              <a:t>bọ</a:t>
            </a:r>
            <a:r>
              <a:rPr lang="en-US" dirty="0"/>
              <a:t> </a:t>
            </a:r>
            <a:r>
              <a:rPr lang="en-US" dirty="0" err="1"/>
              <a:t>gậy</a:t>
            </a:r>
            <a:endParaRPr lang="en-US" b="1" dirty="0"/>
          </a:p>
          <a:p>
            <a:r>
              <a:rPr lang="en-US" dirty="0"/>
              <a:t>- </a:t>
            </a:r>
            <a:r>
              <a:rPr lang="en-US" dirty="0" err="1"/>
              <a:t>Thiến</a:t>
            </a:r>
            <a:r>
              <a:rPr lang="en-US" dirty="0"/>
              <a:t> </a:t>
            </a:r>
            <a:r>
              <a:rPr lang="en-US" dirty="0" err="1"/>
              <a:t>hoạn</a:t>
            </a:r>
            <a:r>
              <a:rPr lang="en-US" dirty="0"/>
              <a:t> </a:t>
            </a:r>
            <a:r>
              <a:rPr lang="en-US" dirty="0" err="1"/>
              <a:t>lợn</a:t>
            </a:r>
            <a:r>
              <a:rPr lang="en-US" dirty="0"/>
              <a:t> (</a:t>
            </a:r>
            <a:r>
              <a:rPr lang="en-US" dirty="0" err="1"/>
              <a:t>gà</a:t>
            </a:r>
            <a:r>
              <a:rPr lang="en-US" dirty="0"/>
              <a:t>) </a:t>
            </a:r>
            <a:r>
              <a:rPr lang="en-US" dirty="0" err="1"/>
              <a:t>giúp</a:t>
            </a:r>
            <a:r>
              <a:rPr lang="en-US" dirty="0"/>
              <a:t> </a:t>
            </a:r>
            <a:r>
              <a:rPr lang="en-US" dirty="0" err="1"/>
              <a:t>lợn</a:t>
            </a:r>
            <a:r>
              <a:rPr lang="en-US" dirty="0"/>
              <a:t> (</a:t>
            </a:r>
            <a:r>
              <a:rPr lang="en-US" dirty="0" err="1"/>
              <a:t>gà</a:t>
            </a:r>
            <a:r>
              <a:rPr lang="en-US" dirty="0"/>
              <a:t>) </a:t>
            </a:r>
            <a:r>
              <a:rPr lang="en-US" dirty="0" err="1"/>
              <a:t>nhanh</a:t>
            </a:r>
            <a:r>
              <a:rPr lang="en-US" dirty="0"/>
              <a:t> </a:t>
            </a:r>
            <a:r>
              <a:rPr lang="en-US" dirty="0" err="1"/>
              <a:t>lớn</a:t>
            </a:r>
            <a:r>
              <a:rPr lang="en-US" dirty="0"/>
              <a:t>, </a:t>
            </a:r>
            <a:r>
              <a:rPr lang="en-US" dirty="0" err="1"/>
              <a:t>nặng</a:t>
            </a:r>
            <a:r>
              <a:rPr lang="en-US" dirty="0"/>
              <a:t> </a:t>
            </a:r>
            <a:r>
              <a:rPr lang="en-US" dirty="0" err="1"/>
              <a:t>cân</a:t>
            </a:r>
            <a:r>
              <a:rPr lang="en-US" dirty="0"/>
              <a:t>.</a:t>
            </a:r>
            <a:endParaRPr lang="en-US" b="1" dirty="0"/>
          </a:p>
          <a:p>
            <a:r>
              <a:rPr lang="en-US" dirty="0"/>
              <a:t>- </a:t>
            </a:r>
            <a:r>
              <a:rPr lang="en-US" dirty="0" err="1"/>
              <a:t>Thay</a:t>
            </a:r>
            <a:r>
              <a:rPr lang="en-US" dirty="0"/>
              <a:t> </a:t>
            </a:r>
            <a:r>
              <a:rPr lang="en-US" dirty="0" err="1"/>
              <a:t>đổi</a:t>
            </a:r>
            <a:r>
              <a:rPr lang="en-US" dirty="0"/>
              <a:t> </a:t>
            </a:r>
            <a:r>
              <a:rPr lang="en-US" dirty="0" err="1"/>
              <a:t>thời</a:t>
            </a:r>
            <a:r>
              <a:rPr lang="en-US" dirty="0"/>
              <a:t> </a:t>
            </a:r>
            <a:r>
              <a:rPr lang="en-US" dirty="0" err="1"/>
              <a:t>gian</a:t>
            </a:r>
            <a:r>
              <a:rPr lang="en-US" dirty="0"/>
              <a:t> </a:t>
            </a:r>
            <a:r>
              <a:rPr lang="en-US" dirty="0" err="1"/>
              <a:t>chiếu</a:t>
            </a:r>
            <a:r>
              <a:rPr lang="en-US" dirty="0"/>
              <a:t> </a:t>
            </a:r>
            <a:r>
              <a:rPr lang="en-US" dirty="0" err="1"/>
              <a:t>sáng</a:t>
            </a:r>
            <a:r>
              <a:rPr lang="en-US" dirty="0"/>
              <a:t> </a:t>
            </a:r>
            <a:r>
              <a:rPr lang="en-US" dirty="0" err="1"/>
              <a:t>làm</a:t>
            </a:r>
            <a:r>
              <a:rPr lang="en-US" dirty="0"/>
              <a:t> </a:t>
            </a:r>
            <a:r>
              <a:rPr lang="en-US" dirty="0" err="1"/>
              <a:t>gà</a:t>
            </a:r>
            <a:r>
              <a:rPr lang="en-US" dirty="0"/>
              <a:t> </a:t>
            </a:r>
            <a:r>
              <a:rPr lang="en-US" dirty="0" err="1"/>
              <a:t>đẻ</a:t>
            </a:r>
            <a:r>
              <a:rPr lang="en-US" dirty="0"/>
              <a:t> 2 </a:t>
            </a:r>
            <a:r>
              <a:rPr lang="en-US" dirty="0" err="1"/>
              <a:t>lần</a:t>
            </a:r>
            <a:r>
              <a:rPr lang="en-US" dirty="0"/>
              <a:t>/</a:t>
            </a:r>
            <a:r>
              <a:rPr lang="en-US" dirty="0" err="1"/>
              <a:t>ngày</a:t>
            </a:r>
            <a:endParaRPr lang="en-US" b="1" dirty="0"/>
          </a:p>
          <a:p>
            <a:r>
              <a:rPr lang="en-US" dirty="0"/>
              <a:t>  - </a:t>
            </a:r>
            <a:r>
              <a:rPr lang="en-US" dirty="0" err="1"/>
              <a:t>Sử</a:t>
            </a:r>
            <a:r>
              <a:rPr lang="en-US" dirty="0"/>
              <a:t> </a:t>
            </a:r>
            <a:r>
              <a:rPr lang="en-US" dirty="0" err="1"/>
              <a:t>dụng</a:t>
            </a:r>
            <a:r>
              <a:rPr lang="en-US" dirty="0"/>
              <a:t> </a:t>
            </a:r>
            <a:r>
              <a:rPr lang="en-US" dirty="0" err="1"/>
              <a:t>chất</a:t>
            </a:r>
            <a:r>
              <a:rPr lang="en-US" dirty="0"/>
              <a:t> </a:t>
            </a:r>
            <a:r>
              <a:rPr lang="en-US" dirty="0" err="1"/>
              <a:t>kích</a:t>
            </a:r>
            <a:r>
              <a:rPr lang="en-US" dirty="0"/>
              <a:t> </a:t>
            </a:r>
            <a:r>
              <a:rPr lang="en-US" dirty="0" err="1"/>
              <a:t>thích</a:t>
            </a:r>
            <a:r>
              <a:rPr lang="en-US" dirty="0"/>
              <a:t> </a:t>
            </a:r>
            <a:r>
              <a:rPr lang="en-US" dirty="0" err="1"/>
              <a:t>sinh</a:t>
            </a:r>
            <a:r>
              <a:rPr lang="en-US" dirty="0"/>
              <a:t> </a:t>
            </a:r>
            <a:r>
              <a:rPr lang="en-US" dirty="0" err="1"/>
              <a:t>trưởng</a:t>
            </a:r>
            <a:r>
              <a:rPr lang="en-US" dirty="0"/>
              <a:t> </a:t>
            </a:r>
            <a:r>
              <a:rPr lang="en-US" dirty="0" err="1"/>
              <a:t>trộn</a:t>
            </a:r>
            <a:r>
              <a:rPr lang="en-US" dirty="0"/>
              <a:t> </a:t>
            </a:r>
            <a:r>
              <a:rPr lang="en-US" dirty="0" err="1"/>
              <a:t>lẫn</a:t>
            </a:r>
            <a:r>
              <a:rPr lang="en-US" dirty="0"/>
              <a:t> </a:t>
            </a:r>
            <a:r>
              <a:rPr lang="en-US" dirty="0" err="1"/>
              <a:t>vào</a:t>
            </a:r>
            <a:r>
              <a:rPr lang="en-US" dirty="0"/>
              <a:t> </a:t>
            </a:r>
            <a:r>
              <a:rPr lang="en-US" dirty="0" err="1"/>
              <a:t>thức</a:t>
            </a:r>
            <a:r>
              <a:rPr lang="en-US" dirty="0"/>
              <a:t> </a:t>
            </a:r>
            <a:r>
              <a:rPr lang="en-US" dirty="0" err="1"/>
              <a:t>ăn</a:t>
            </a:r>
            <a:r>
              <a:rPr lang="en-US" dirty="0"/>
              <a:t> </a:t>
            </a:r>
            <a:r>
              <a:rPr lang="en-US" dirty="0" err="1"/>
              <a:t>giúp</a:t>
            </a:r>
            <a:r>
              <a:rPr lang="en-US" dirty="0"/>
              <a:t> </a:t>
            </a:r>
            <a:r>
              <a:rPr lang="en-US" dirty="0" err="1"/>
              <a:t>vật</a:t>
            </a:r>
            <a:r>
              <a:rPr lang="en-US" dirty="0"/>
              <a:t> </a:t>
            </a:r>
            <a:r>
              <a:rPr lang="en-US" dirty="0" err="1"/>
              <a:t>nuôi</a:t>
            </a:r>
            <a:r>
              <a:rPr lang="en-US" dirty="0"/>
              <a:t> </a:t>
            </a:r>
            <a:r>
              <a:rPr lang="en-US" dirty="0" err="1"/>
              <a:t>lớn</a:t>
            </a:r>
            <a:r>
              <a:rPr lang="en-US" dirty="0"/>
              <a:t> </a:t>
            </a:r>
            <a:r>
              <a:rPr lang="en-US" dirty="0" err="1"/>
              <a:t>nhanh</a:t>
            </a:r>
            <a:endParaRPr lang="en-US" b="1" dirty="0"/>
          </a:p>
          <a:p>
            <a:r>
              <a:rPr lang="en-US" dirty="0"/>
              <a:t>  - </a:t>
            </a:r>
            <a:r>
              <a:rPr lang="en-US" dirty="0" err="1"/>
              <a:t>Dựa</a:t>
            </a:r>
            <a:r>
              <a:rPr lang="en-US" dirty="0"/>
              <a:t> </a:t>
            </a:r>
            <a:r>
              <a:rPr lang="en-US" dirty="0" err="1"/>
              <a:t>vào</a:t>
            </a:r>
            <a:r>
              <a:rPr lang="en-US" dirty="0"/>
              <a:t> </a:t>
            </a:r>
            <a:r>
              <a:rPr lang="en-US" dirty="0" err="1"/>
              <a:t>vòng</a:t>
            </a:r>
            <a:r>
              <a:rPr lang="en-US" dirty="0"/>
              <a:t> </a:t>
            </a:r>
            <a:r>
              <a:rPr lang="en-US" dirty="0" err="1"/>
              <a:t>đời</a:t>
            </a:r>
            <a:r>
              <a:rPr lang="en-US" dirty="0"/>
              <a:t> </a:t>
            </a:r>
            <a:r>
              <a:rPr lang="en-US" dirty="0" err="1"/>
              <a:t>của</a:t>
            </a:r>
            <a:r>
              <a:rPr lang="en-US" dirty="0"/>
              <a:t> </a:t>
            </a:r>
            <a:r>
              <a:rPr lang="en-US" dirty="0" err="1"/>
              <a:t>rầy</a:t>
            </a:r>
            <a:r>
              <a:rPr lang="en-US" dirty="0"/>
              <a:t> </a:t>
            </a:r>
            <a:r>
              <a:rPr lang="en-US" dirty="0" err="1"/>
              <a:t>nâu</a:t>
            </a:r>
            <a:r>
              <a:rPr lang="en-US" dirty="0"/>
              <a:t> </a:t>
            </a:r>
            <a:r>
              <a:rPr lang="en-US" dirty="0" err="1"/>
              <a:t>hại</a:t>
            </a:r>
            <a:r>
              <a:rPr lang="en-US" dirty="0"/>
              <a:t> </a:t>
            </a:r>
            <a:r>
              <a:rPr lang="en-US" dirty="0" err="1"/>
              <a:t>lúa</a:t>
            </a:r>
            <a:r>
              <a:rPr lang="en-US" dirty="0"/>
              <a:t>, con </a:t>
            </a:r>
            <a:r>
              <a:rPr lang="en-US" dirty="0" err="1"/>
              <a:t>người</a:t>
            </a:r>
            <a:r>
              <a:rPr lang="en-US" dirty="0"/>
              <a:t> </a:t>
            </a:r>
            <a:r>
              <a:rPr lang="en-US" dirty="0" err="1"/>
              <a:t>đã</a:t>
            </a:r>
            <a:r>
              <a:rPr lang="en-US" dirty="0"/>
              <a:t> </a:t>
            </a:r>
            <a:r>
              <a:rPr lang="en-US" dirty="0" err="1"/>
              <a:t>dự</a:t>
            </a:r>
            <a:r>
              <a:rPr lang="en-US" dirty="0"/>
              <a:t> </a:t>
            </a:r>
            <a:r>
              <a:rPr lang="en-US" dirty="0" err="1"/>
              <a:t>đoán</a:t>
            </a:r>
            <a:r>
              <a:rPr lang="en-US" dirty="0"/>
              <a:t> </a:t>
            </a:r>
            <a:r>
              <a:rPr lang="en-US" dirty="0" err="1"/>
              <a:t>được</a:t>
            </a:r>
            <a:r>
              <a:rPr lang="en-US" dirty="0"/>
              <a:t> </a:t>
            </a:r>
            <a:r>
              <a:rPr lang="en-US" dirty="0" err="1"/>
              <a:t>ngày</a:t>
            </a:r>
            <a:r>
              <a:rPr lang="en-US" dirty="0"/>
              <a:t> </a:t>
            </a:r>
            <a:r>
              <a:rPr lang="en-US" dirty="0" err="1"/>
              <a:t>rầy</a:t>
            </a:r>
            <a:r>
              <a:rPr lang="en-US" dirty="0"/>
              <a:t> </a:t>
            </a:r>
            <a:r>
              <a:rPr lang="en-US" dirty="0" err="1"/>
              <a:t>nâu</a:t>
            </a:r>
            <a:r>
              <a:rPr lang="en-US" dirty="0"/>
              <a:t> </a:t>
            </a:r>
            <a:r>
              <a:rPr lang="en-US" dirty="0" err="1"/>
              <a:t>đẻ</a:t>
            </a:r>
            <a:r>
              <a:rPr lang="en-US" dirty="0"/>
              <a:t> </a:t>
            </a:r>
            <a:r>
              <a:rPr lang="en-US" dirty="0" err="1"/>
              <a:t>trứng</a:t>
            </a:r>
            <a:r>
              <a:rPr lang="en-US" dirty="0"/>
              <a:t> </a:t>
            </a:r>
            <a:r>
              <a:rPr lang="en-US" dirty="0" err="1"/>
              <a:t>để</a:t>
            </a:r>
            <a:r>
              <a:rPr lang="en-US" dirty="0"/>
              <a:t> </a:t>
            </a:r>
            <a:r>
              <a:rPr lang="en-US" dirty="0" err="1"/>
              <a:t>đưa</a:t>
            </a:r>
            <a:r>
              <a:rPr lang="en-US" dirty="0"/>
              <a:t> </a:t>
            </a:r>
            <a:r>
              <a:rPr lang="en-US" dirty="0" err="1"/>
              <a:t>ra</a:t>
            </a:r>
            <a:r>
              <a:rPr lang="en-US" dirty="0"/>
              <a:t> </a:t>
            </a:r>
            <a:r>
              <a:rPr lang="en-US" dirty="0" err="1"/>
              <a:t>thời</a:t>
            </a:r>
            <a:r>
              <a:rPr lang="en-US" dirty="0"/>
              <a:t> </a:t>
            </a:r>
            <a:r>
              <a:rPr lang="en-US" dirty="0" err="1"/>
              <a:t>điểm</a:t>
            </a:r>
            <a:r>
              <a:rPr lang="en-US" dirty="0"/>
              <a:t> </a:t>
            </a:r>
            <a:r>
              <a:rPr lang="en-US" dirty="0" err="1"/>
              <a:t>phun</a:t>
            </a:r>
            <a:r>
              <a:rPr lang="en-US" dirty="0"/>
              <a:t> </a:t>
            </a:r>
            <a:r>
              <a:rPr lang="en-US" dirty="0" err="1"/>
              <a:t>thuốc</a:t>
            </a:r>
            <a:r>
              <a:rPr lang="en-US" dirty="0"/>
              <a:t> </a:t>
            </a:r>
            <a:r>
              <a:rPr lang="en-US" dirty="0" err="1"/>
              <a:t>phòng</a:t>
            </a:r>
            <a:r>
              <a:rPr lang="en-US" dirty="0"/>
              <a:t> </a:t>
            </a:r>
            <a:r>
              <a:rPr lang="en-US" dirty="0" err="1"/>
              <a:t>trừ</a:t>
            </a:r>
            <a:r>
              <a:rPr lang="en-US" dirty="0"/>
              <a:t> </a:t>
            </a:r>
            <a:r>
              <a:rPr lang="en-US" dirty="0" err="1"/>
              <a:t>rầy</a:t>
            </a:r>
            <a:r>
              <a:rPr lang="en-US" dirty="0"/>
              <a:t> </a:t>
            </a:r>
            <a:r>
              <a:rPr lang="en-US" dirty="0" err="1"/>
              <a:t>nâu</a:t>
            </a:r>
            <a:r>
              <a:rPr lang="en-US" dirty="0"/>
              <a:t> </a:t>
            </a:r>
            <a:r>
              <a:rPr lang="en-US" dirty="0" err="1"/>
              <a:t>hiệu</a:t>
            </a:r>
            <a:r>
              <a:rPr lang="en-US" dirty="0"/>
              <a:t> </a:t>
            </a:r>
            <a:r>
              <a:rPr lang="en-US" dirty="0" err="1"/>
              <a:t>quả</a:t>
            </a:r>
            <a:r>
              <a:rPr lang="en-US" dirty="0"/>
              <a:t> </a:t>
            </a:r>
            <a:r>
              <a:rPr lang="en-US" dirty="0" err="1"/>
              <a:t>và</a:t>
            </a:r>
            <a:r>
              <a:rPr lang="en-US" dirty="0"/>
              <a:t> </a:t>
            </a:r>
            <a:r>
              <a:rPr lang="en-US" dirty="0" err="1"/>
              <a:t>triệt</a:t>
            </a:r>
            <a:r>
              <a:rPr lang="en-US" dirty="0"/>
              <a:t> </a:t>
            </a:r>
            <a:r>
              <a:rPr lang="en-US" dirty="0" err="1"/>
              <a:t>để</a:t>
            </a:r>
            <a:r>
              <a:rPr lang="en-US" dirty="0"/>
              <a:t>.</a:t>
            </a:r>
            <a:endParaRPr lang="en-US" dirty="0"/>
          </a:p>
        </p:txBody>
      </p:sp>
      <p:sp>
        <p:nvSpPr>
          <p:cNvPr id="5" name="TextBox 4"/>
          <p:cNvSpPr txBox="1"/>
          <p:nvPr/>
        </p:nvSpPr>
        <p:spPr>
          <a:xfrm>
            <a:off x="609600" y="762000"/>
            <a:ext cx="8001000" cy="954107"/>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1. </a:t>
            </a:r>
            <a:r>
              <a:rPr lang="en-US" sz="2800" dirty="0" err="1" smtClean="0">
                <a:latin typeface="Times New Roman" pitchFamily="18" charset="0"/>
                <a:ea typeface="Times New Roman"/>
                <a:cs typeface="Times New Roman" pitchFamily="18" charset="0"/>
              </a:rPr>
              <a:t>Một</a:t>
            </a:r>
            <a:r>
              <a:rPr lang="en-US" sz="2800" dirty="0">
                <a:latin typeface="Times New Roman" pitchFamily="18" charset="0"/>
                <a:ea typeface="Times New Roman"/>
                <a:cs typeface="Times New Roman" pitchFamily="18" charset="0"/>
              </a:rPr>
              <a:t> </a:t>
            </a:r>
            <a:r>
              <a:rPr lang="en-US" sz="2800" dirty="0" err="1" smtClean="0">
                <a:latin typeface="Times New Roman" pitchFamily="18" charset="0"/>
                <a:ea typeface="Times New Roman"/>
                <a:cs typeface="Times New Roman" pitchFamily="18" charset="0"/>
              </a:rPr>
              <a:t>số</a:t>
            </a:r>
            <a:r>
              <a:rPr lang="en-US" sz="2800" dirty="0">
                <a:latin typeface="Times New Roman" pitchFamily="18" charset="0"/>
                <a:ea typeface="Times New Roman"/>
                <a:cs typeface="Times New Roman" pitchFamily="18" charset="0"/>
              </a:rPr>
              <a:t> </a:t>
            </a:r>
            <a:r>
              <a:rPr lang="en-US" sz="2800" dirty="0" err="1" smtClean="0">
                <a:latin typeface="Times New Roman" pitchFamily="18" charset="0"/>
                <a:ea typeface="Times New Roman"/>
                <a:cs typeface="Times New Roman" pitchFamily="18" charset="0"/>
              </a:rPr>
              <a:t>biện</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pháp</a:t>
            </a:r>
            <a:endParaRPr lang="en-US" sz="2800" dirty="0">
              <a:latin typeface="Times New Roman" pitchFamily="18" charset="0"/>
              <a:ea typeface="Times New Roman"/>
              <a:cs typeface="Times New Roman" pitchFamily="18" charset="0"/>
            </a:endParaRPr>
          </a:p>
          <a:p>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7861494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380</TotalTime>
  <Words>585</Words>
  <Application>Microsoft Office PowerPoint</Application>
  <PresentationFormat>On-screen Show (4:3)</PresentationFormat>
  <Paragraphs>45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Oriel</vt:lpstr>
      <vt:lpstr>PowerPoint Presentation</vt:lpstr>
      <vt:lpstr>KHỞI ĐỘNG</vt:lpstr>
      <vt:lpstr>PowerPoint Presentation</vt:lpstr>
      <vt:lpstr>PowerPoint Presentation</vt:lpstr>
      <vt:lpstr>PowerPoint Presentation</vt:lpstr>
      <vt:lpstr>PowerPoint Presentation</vt:lpstr>
      <vt:lpstr>TUỔI DẬY THÌ</vt:lpstr>
      <vt:lpstr>PowerPoint Presentation</vt:lpstr>
      <vt:lpstr>PowerPoint Presentation</vt:lpstr>
      <vt:lpstr>PowerPoint Presentation</vt:lpstr>
      <vt:lpstr>VẬN DỤNG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Customer</dc:creator>
  <cp:lastModifiedBy>Customer</cp:lastModifiedBy>
  <cp:revision>19</cp:revision>
  <dcterms:created xsi:type="dcterms:W3CDTF">2023-10-28T08:21:46Z</dcterms:created>
  <dcterms:modified xsi:type="dcterms:W3CDTF">2023-11-20T15:07:01Z</dcterms:modified>
</cp:coreProperties>
</file>