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6" r:id="rId6"/>
    <p:sldId id="269" r:id="rId7"/>
    <p:sldId id="286" r:id="rId8"/>
    <p:sldId id="288" r:id="rId9"/>
    <p:sldId id="287" r:id="rId10"/>
    <p:sldId id="258" r:id="rId11"/>
    <p:sldId id="271" r:id="rId12"/>
    <p:sldId id="272" r:id="rId13"/>
    <p:sldId id="270" r:id="rId14"/>
    <p:sldId id="273" r:id="rId15"/>
    <p:sldId id="274" r:id="rId16"/>
    <p:sldId id="276" r:id="rId17"/>
    <p:sldId id="277" r:id="rId18"/>
    <p:sldId id="278" r:id="rId19"/>
    <p:sldId id="279" r:id="rId20"/>
    <p:sldId id="265" r:id="rId21"/>
  </p:sldIdLst>
  <p:sldSz cx="18288000" cy="10287000"/>
  <p:notesSz cx="6858000" cy="9144000"/>
  <p:embeddedFontLs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Glacial Indifference" panose="020B0604020202020204" charset="0"/>
      <p:regular r:id="rId26"/>
    </p:embeddedFont>
    <p:embeddedFont>
      <p:font typeface="League Spartan" panose="020B0604020202020204" charset="0"/>
      <p:regular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Roboto Bold" panose="020B0604020202020204" charset="0"/>
      <p:regular r:id="rId32"/>
      <p:bold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Source Sans Pro Light" panose="020B0403030403020204" pitchFamily="34" charset="0"/>
      <p:regular r:id="rId38"/>
      <p:italic r:id="rId39"/>
    </p:embeddedFont>
    <p:embeddedFont>
      <p:font typeface="Tw Cen MT" panose="020B0602020104020603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BC0D0F-C65D-D6F4-2AEA-3848C5D444FA}" name="Xinh Thảo" initials="XT" userId="d217024151a820b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D"/>
    <a:srgbClr val="653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22" autoAdjust="0"/>
  </p:normalViewPr>
  <p:slideViewPr>
    <p:cSldViewPr>
      <p:cViewPr varScale="1">
        <p:scale>
          <a:sx n="61" d="100"/>
          <a:sy n="61" d="100"/>
        </p:scale>
        <p:origin x="3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B1D97EE7-CA70-06CB-4BE9-B72A5693BBD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7.sv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32.svg"/><Relationship Id="rId4" Type="http://schemas.openxmlformats.org/officeDocument/2006/relationships/image" Target="../media/image17.sv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39.png"/><Relationship Id="rId5" Type="http://schemas.openxmlformats.org/officeDocument/2006/relationships/image" Target="../media/image21.png"/><Relationship Id="rId10" Type="http://schemas.openxmlformats.org/officeDocument/2006/relationships/image" Target="../media/image38.svg"/><Relationship Id="rId4" Type="http://schemas.openxmlformats.org/officeDocument/2006/relationships/image" Target="../media/image17.sv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0900" y="-1072431"/>
            <a:ext cx="3096042" cy="3147184"/>
          </a:xfrm>
          <a:custGeom>
            <a:avLst/>
            <a:gdLst/>
            <a:ahLst/>
            <a:cxnLst/>
            <a:rect l="l" t="t" r="r" b="b"/>
            <a:pathLst>
              <a:path w="3096042" h="3147184">
                <a:moveTo>
                  <a:pt x="0" y="0"/>
                </a:moveTo>
                <a:lnTo>
                  <a:pt x="3096042" y="0"/>
                </a:lnTo>
                <a:lnTo>
                  <a:pt x="3096042" y="3147185"/>
                </a:lnTo>
                <a:lnTo>
                  <a:pt x="0" y="3147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177652">
            <a:off x="-1918484" y="8439912"/>
            <a:ext cx="7315200" cy="3694176"/>
          </a:xfrm>
          <a:custGeom>
            <a:avLst/>
            <a:gdLst/>
            <a:ahLst/>
            <a:cxnLst/>
            <a:rect l="l" t="t" r="r" b="b"/>
            <a:pathLst>
              <a:path w="7315200" h="3694176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574853">
            <a:off x="1225338" y="10017646"/>
            <a:ext cx="3674757" cy="3674757"/>
          </a:xfrm>
          <a:custGeom>
            <a:avLst/>
            <a:gdLst/>
            <a:ahLst/>
            <a:cxnLst/>
            <a:rect l="l" t="t" r="r" b="b"/>
            <a:pathLst>
              <a:path w="3674757" h="3674757">
                <a:moveTo>
                  <a:pt x="0" y="0"/>
                </a:moveTo>
                <a:lnTo>
                  <a:pt x="3674757" y="0"/>
                </a:lnTo>
                <a:lnTo>
                  <a:pt x="3674757" y="3674757"/>
                </a:lnTo>
                <a:lnTo>
                  <a:pt x="0" y="3674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607504" y="7977294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95400" y="1742851"/>
            <a:ext cx="10439400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87"/>
              </a:lnSpc>
            </a:pPr>
            <a:r>
              <a:rPr lang="en-US" sz="6454" dirty="0">
                <a:solidFill>
                  <a:srgbClr val="26459B"/>
                </a:solidFill>
                <a:latin typeface="Roboto Bold"/>
              </a:rPr>
              <a:t>KHAI THÁC VÀ ỨNG DỤNG </a:t>
            </a:r>
            <a:r>
              <a:rPr lang="en-US" sz="6454" dirty="0">
                <a:solidFill>
                  <a:schemeClr val="accent6">
                    <a:lumMod val="75000"/>
                  </a:schemeClr>
                </a:solidFill>
                <a:latin typeface="Roboto Bold"/>
              </a:rPr>
              <a:t>PHƯƠNG PHÁP DẠY HỌC TÍCH HỢP KIẾN THỨC </a:t>
            </a:r>
          </a:p>
          <a:p>
            <a:pPr>
              <a:lnSpc>
                <a:spcPts val="7487"/>
              </a:lnSpc>
            </a:pPr>
            <a:r>
              <a:rPr lang="en-US" sz="6454" dirty="0">
                <a:solidFill>
                  <a:schemeClr val="accent6">
                    <a:lumMod val="75000"/>
                  </a:schemeClr>
                </a:solidFill>
                <a:latin typeface="Roboto Bold"/>
              </a:rPr>
              <a:t>VÀ NGÔN NGỮ (CLIL)</a:t>
            </a:r>
            <a:endParaRPr lang="en-US" sz="6454" dirty="0">
              <a:solidFill>
                <a:srgbClr val="26459B"/>
              </a:solidFill>
              <a:latin typeface="Roboto Bold"/>
            </a:endParaRPr>
          </a:p>
          <a:p>
            <a:pPr>
              <a:lnSpc>
                <a:spcPts val="7487"/>
              </a:lnSpc>
            </a:pPr>
            <a:r>
              <a:rPr lang="en-US" sz="6454" dirty="0">
                <a:solidFill>
                  <a:srgbClr val="26459B"/>
                </a:solidFill>
                <a:latin typeface="Roboto Bold"/>
              </a:rPr>
              <a:t>TRONG CHƯƠNG TRÌNH </a:t>
            </a:r>
          </a:p>
          <a:p>
            <a:pPr>
              <a:lnSpc>
                <a:spcPts val="7487"/>
              </a:lnSpc>
            </a:pPr>
            <a:r>
              <a:rPr lang="en-US" sz="6454" dirty="0">
                <a:solidFill>
                  <a:srgbClr val="26459B"/>
                </a:solidFill>
                <a:latin typeface="Roboto Bold"/>
              </a:rPr>
              <a:t>SGK GDPT 2018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91357" y="9277350"/>
            <a:ext cx="9905286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  <a:spcBef>
                <a:spcPct val="0"/>
              </a:spcBef>
            </a:pPr>
            <a:r>
              <a:rPr lang="en-US" sz="3000">
                <a:solidFill>
                  <a:srgbClr val="26459B"/>
                </a:solidFill>
                <a:latin typeface="Glacial Indifference"/>
              </a:rPr>
              <a:t>             Nhóm giáo viên Tiếng Anh – Trường THPT Ngô Quyền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16622AD-65AB-10A7-D8DE-3EA5E3DB293A}"/>
              </a:ext>
            </a:extLst>
          </p:cNvPr>
          <p:cNvSpPr/>
          <p:nvPr/>
        </p:nvSpPr>
        <p:spPr>
          <a:xfrm>
            <a:off x="10589205" y="4272828"/>
            <a:ext cx="6507290" cy="3845217"/>
          </a:xfrm>
          <a:custGeom>
            <a:avLst/>
            <a:gdLst/>
            <a:ahLst/>
            <a:cxnLst/>
            <a:rect l="l" t="t" r="r" b="b"/>
            <a:pathLst>
              <a:path w="6507290" h="3845217">
                <a:moveTo>
                  <a:pt x="0" y="0"/>
                </a:moveTo>
                <a:lnTo>
                  <a:pt x="6507290" y="0"/>
                </a:lnTo>
                <a:lnTo>
                  <a:pt x="6507290" y="3845216"/>
                </a:lnTo>
                <a:lnTo>
                  <a:pt x="0" y="3845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H="1">
            <a:off x="15244337" y="286005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50833B-C16B-F403-E0A3-EE1DBCBA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447800"/>
            <a:ext cx="13335000" cy="846570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A38207C-C5D0-30C3-4246-17A5B66DF0D3}"/>
              </a:ext>
            </a:extLst>
          </p:cNvPr>
          <p:cNvSpPr/>
          <p:nvPr/>
        </p:nvSpPr>
        <p:spPr>
          <a:xfrm>
            <a:off x="12622192" y="2521668"/>
            <a:ext cx="11430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B4B0D9-2C6A-E9C0-9BBC-0489341BF71B}"/>
              </a:ext>
            </a:extLst>
          </p:cNvPr>
          <p:cNvSpPr/>
          <p:nvPr/>
        </p:nvSpPr>
        <p:spPr>
          <a:xfrm>
            <a:off x="12622191" y="8001000"/>
            <a:ext cx="1055709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DC7BBC-6ACB-95B4-A945-BD1D9D99F002}"/>
              </a:ext>
            </a:extLst>
          </p:cNvPr>
          <p:cNvGrpSpPr/>
          <p:nvPr/>
        </p:nvGrpSpPr>
        <p:grpSpPr>
          <a:xfrm>
            <a:off x="-4011" y="307748"/>
            <a:ext cx="4042611" cy="949551"/>
            <a:chOff x="-4011" y="307748"/>
            <a:chExt cx="4195013" cy="949551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234A28C6-A947-3F11-88A7-30C763998350}"/>
                </a:ext>
              </a:extLst>
            </p:cNvPr>
            <p:cNvGrpSpPr/>
            <p:nvPr/>
          </p:nvGrpSpPr>
          <p:grpSpPr>
            <a:xfrm rot="16200000">
              <a:off x="1618720" y="-1314983"/>
              <a:ext cx="949551" cy="4195013"/>
              <a:chOff x="0" y="0"/>
              <a:chExt cx="2354580" cy="13366166"/>
            </a:xfrm>
          </p:grpSpPr>
          <p:sp>
            <p:nvSpPr>
              <p:cNvPr id="4" name="Freeform 5">
                <a:extLst>
                  <a:ext uri="{FF2B5EF4-FFF2-40B4-BE49-F238E27FC236}">
                    <a16:creationId xmlns:a16="http://schemas.microsoft.com/office/drawing/2014/main" id="{51ACF6B6-A7BD-EEDE-F371-72CCF353BD83}"/>
                  </a:ext>
                </a:extLst>
              </p:cNvPr>
              <p:cNvSpPr/>
              <p:nvPr/>
            </p:nvSpPr>
            <p:spPr>
              <a:xfrm>
                <a:off x="0" y="0"/>
                <a:ext cx="2353310" cy="13366166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13366166">
                    <a:moveTo>
                      <a:pt x="784860" y="13298856"/>
                    </a:moveTo>
                    <a:cubicBezTo>
                      <a:pt x="905510" y="13339496"/>
                      <a:pt x="1042670" y="13366166"/>
                      <a:pt x="1177290" y="13366166"/>
                    </a:cubicBezTo>
                    <a:cubicBezTo>
                      <a:pt x="1311910" y="13366166"/>
                      <a:pt x="1441450" y="13343306"/>
                      <a:pt x="1560830" y="13302666"/>
                    </a:cubicBezTo>
                    <a:cubicBezTo>
                      <a:pt x="1563370" y="13301396"/>
                      <a:pt x="1565910" y="13301396"/>
                      <a:pt x="1568450" y="13300126"/>
                    </a:cubicBezTo>
                    <a:cubicBezTo>
                      <a:pt x="2016760" y="13137566"/>
                      <a:pt x="2346960" y="12708306"/>
                      <a:pt x="2353310" y="1217435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2165012"/>
                    </a:lnTo>
                    <a:cubicBezTo>
                      <a:pt x="6350" y="12710846"/>
                      <a:pt x="331470" y="13140106"/>
                      <a:pt x="784860" y="13298856"/>
                    </a:cubicBezTo>
                    <a:close/>
                  </a:path>
                </a:pathLst>
              </a:custGeom>
              <a:solidFill>
                <a:srgbClr val="5C73B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982C1E-58FF-D5E7-CDD1-7C8927CCDAEC}"/>
                </a:ext>
              </a:extLst>
            </p:cNvPr>
            <p:cNvSpPr txBox="1"/>
            <p:nvPr/>
          </p:nvSpPr>
          <p:spPr>
            <a:xfrm>
              <a:off x="308390" y="373496"/>
              <a:ext cx="35702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Roboto Bold" panose="020B0604020202020204" charset="0"/>
                  <a:ea typeface="Roboto Bold" panose="020B0604020202020204" charset="0"/>
                </a:rPr>
                <a:t>ENGLISH 11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H="1">
            <a:off x="15244337" y="286005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50833B-C16B-F403-E0A3-EE1DBCBA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68978" y="2308276"/>
            <a:ext cx="30518100" cy="1937436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A38207C-C5D0-30C3-4246-17A5B66DF0D3}"/>
              </a:ext>
            </a:extLst>
          </p:cNvPr>
          <p:cNvSpPr/>
          <p:nvPr/>
        </p:nvSpPr>
        <p:spPr>
          <a:xfrm>
            <a:off x="11479190" y="4818826"/>
            <a:ext cx="2198709" cy="18486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9B703B-4E17-7B76-F4D4-340A4FCE15B3}"/>
              </a:ext>
            </a:extLst>
          </p:cNvPr>
          <p:cNvGrpSpPr/>
          <p:nvPr/>
        </p:nvGrpSpPr>
        <p:grpSpPr>
          <a:xfrm>
            <a:off x="-4011" y="307748"/>
            <a:ext cx="4042611" cy="949551"/>
            <a:chOff x="-4011" y="307748"/>
            <a:chExt cx="4195013" cy="94955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AF8E78D-A0CC-5E73-C700-A577685B4275}"/>
                </a:ext>
              </a:extLst>
            </p:cNvPr>
            <p:cNvGrpSpPr/>
            <p:nvPr/>
          </p:nvGrpSpPr>
          <p:grpSpPr>
            <a:xfrm rot="16200000">
              <a:off x="1618720" y="-1314983"/>
              <a:ext cx="949551" cy="4195013"/>
              <a:chOff x="0" y="0"/>
              <a:chExt cx="2354580" cy="13366166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BE4B4269-AD16-A710-1682-5887A046FC53}"/>
                  </a:ext>
                </a:extLst>
              </p:cNvPr>
              <p:cNvSpPr/>
              <p:nvPr/>
            </p:nvSpPr>
            <p:spPr>
              <a:xfrm>
                <a:off x="0" y="0"/>
                <a:ext cx="2353310" cy="13366166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13366166">
                    <a:moveTo>
                      <a:pt x="784860" y="13298856"/>
                    </a:moveTo>
                    <a:cubicBezTo>
                      <a:pt x="905510" y="13339496"/>
                      <a:pt x="1042670" y="13366166"/>
                      <a:pt x="1177290" y="13366166"/>
                    </a:cubicBezTo>
                    <a:cubicBezTo>
                      <a:pt x="1311910" y="13366166"/>
                      <a:pt x="1441450" y="13343306"/>
                      <a:pt x="1560830" y="13302666"/>
                    </a:cubicBezTo>
                    <a:cubicBezTo>
                      <a:pt x="1563370" y="13301396"/>
                      <a:pt x="1565910" y="13301396"/>
                      <a:pt x="1568450" y="13300126"/>
                    </a:cubicBezTo>
                    <a:cubicBezTo>
                      <a:pt x="2016760" y="13137566"/>
                      <a:pt x="2346960" y="12708306"/>
                      <a:pt x="2353310" y="1217435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2165012"/>
                    </a:lnTo>
                    <a:cubicBezTo>
                      <a:pt x="6350" y="12710846"/>
                      <a:pt x="331470" y="13140106"/>
                      <a:pt x="784860" y="13298856"/>
                    </a:cubicBezTo>
                    <a:close/>
                  </a:path>
                </a:pathLst>
              </a:custGeom>
              <a:solidFill>
                <a:srgbClr val="5C73B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850FB8-0E5E-9815-472B-89C4318F22BF}"/>
                </a:ext>
              </a:extLst>
            </p:cNvPr>
            <p:cNvSpPr txBox="1"/>
            <p:nvPr/>
          </p:nvSpPr>
          <p:spPr>
            <a:xfrm>
              <a:off x="308390" y="373496"/>
              <a:ext cx="35702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Roboto Bold" panose="020B0604020202020204" charset="0"/>
                  <a:ea typeface="Roboto Bold" panose="020B0604020202020204" charset="0"/>
                </a:rPr>
                <a:t>ENGLISH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017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H="1">
            <a:off x="15244337" y="286005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0D570841-56AE-27A1-022A-DC8EDB2618AA}"/>
              </a:ext>
            </a:extLst>
          </p:cNvPr>
          <p:cNvSpPr/>
          <p:nvPr/>
        </p:nvSpPr>
        <p:spPr>
          <a:xfrm>
            <a:off x="420835" y="324633"/>
            <a:ext cx="1331765" cy="116126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7941D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E2EB1-E057-3D0E-F218-5A199FC186BB}"/>
              </a:ext>
            </a:extLst>
          </p:cNvPr>
          <p:cNvSpPr txBox="1"/>
          <p:nvPr/>
        </p:nvSpPr>
        <p:spPr>
          <a:xfrm>
            <a:off x="914401" y="444421"/>
            <a:ext cx="121920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5.     </a:t>
            </a:r>
            <a:r>
              <a:rPr lang="vi-VN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Thực trạng tại trường THPT Ngô Quyền</a:t>
            </a:r>
          </a:p>
          <a:p>
            <a:pPr>
              <a:lnSpc>
                <a:spcPct val="150000"/>
              </a:lnSpc>
            </a:pPr>
            <a:endParaRPr lang="vi-VN" sz="4000">
              <a:solidFill>
                <a:srgbClr val="26459B"/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50833B-C16B-F403-E0A3-EE1DBCBA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68978" y="-9569889"/>
            <a:ext cx="30518100" cy="1937436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A38207C-C5D0-30C3-4246-17A5B66DF0D3}"/>
              </a:ext>
            </a:extLst>
          </p:cNvPr>
          <p:cNvSpPr/>
          <p:nvPr/>
        </p:nvSpPr>
        <p:spPr>
          <a:xfrm>
            <a:off x="11353800" y="5372100"/>
            <a:ext cx="2590800" cy="2667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H="1">
            <a:off x="15244337" y="286005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9AAD7-F7C0-CC08-2189-867C67095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463040"/>
            <a:ext cx="14527385" cy="86067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5C08A68-B9FB-8EFE-248B-364BE1A97C9B}"/>
              </a:ext>
            </a:extLst>
          </p:cNvPr>
          <p:cNvSpPr/>
          <p:nvPr/>
        </p:nvSpPr>
        <p:spPr>
          <a:xfrm>
            <a:off x="13639800" y="6819900"/>
            <a:ext cx="12192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4F0C63-F6C1-1297-98D7-BE2D43B46CFB}"/>
              </a:ext>
            </a:extLst>
          </p:cNvPr>
          <p:cNvSpPr/>
          <p:nvPr/>
        </p:nvSpPr>
        <p:spPr>
          <a:xfrm>
            <a:off x="13639800" y="8001000"/>
            <a:ext cx="12192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3D97BD-12D7-E084-F003-6FD0A81E6B42}"/>
              </a:ext>
            </a:extLst>
          </p:cNvPr>
          <p:cNvGrpSpPr/>
          <p:nvPr/>
        </p:nvGrpSpPr>
        <p:grpSpPr>
          <a:xfrm>
            <a:off x="-4011" y="307748"/>
            <a:ext cx="4042611" cy="949551"/>
            <a:chOff x="-4011" y="307748"/>
            <a:chExt cx="4195013" cy="949551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F7290862-E370-1E97-669B-554D5F1D7836}"/>
                </a:ext>
              </a:extLst>
            </p:cNvPr>
            <p:cNvGrpSpPr/>
            <p:nvPr/>
          </p:nvGrpSpPr>
          <p:grpSpPr>
            <a:xfrm rot="16200000">
              <a:off x="1618720" y="-1314983"/>
              <a:ext cx="949551" cy="4195013"/>
              <a:chOff x="0" y="0"/>
              <a:chExt cx="2354580" cy="133661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33C262E-A89C-5421-9B79-5BC1453E365D}"/>
                  </a:ext>
                </a:extLst>
              </p:cNvPr>
              <p:cNvSpPr/>
              <p:nvPr/>
            </p:nvSpPr>
            <p:spPr>
              <a:xfrm>
                <a:off x="0" y="0"/>
                <a:ext cx="2353310" cy="13366166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13366166">
                    <a:moveTo>
                      <a:pt x="784860" y="13298856"/>
                    </a:moveTo>
                    <a:cubicBezTo>
                      <a:pt x="905510" y="13339496"/>
                      <a:pt x="1042670" y="13366166"/>
                      <a:pt x="1177290" y="13366166"/>
                    </a:cubicBezTo>
                    <a:cubicBezTo>
                      <a:pt x="1311910" y="13366166"/>
                      <a:pt x="1441450" y="13343306"/>
                      <a:pt x="1560830" y="13302666"/>
                    </a:cubicBezTo>
                    <a:cubicBezTo>
                      <a:pt x="1563370" y="13301396"/>
                      <a:pt x="1565910" y="13301396"/>
                      <a:pt x="1568450" y="13300126"/>
                    </a:cubicBezTo>
                    <a:cubicBezTo>
                      <a:pt x="2016760" y="13137566"/>
                      <a:pt x="2346960" y="12708306"/>
                      <a:pt x="2353310" y="1217435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2165012"/>
                    </a:lnTo>
                    <a:cubicBezTo>
                      <a:pt x="6350" y="12710846"/>
                      <a:pt x="331470" y="13140106"/>
                      <a:pt x="784860" y="13298856"/>
                    </a:cubicBezTo>
                    <a:close/>
                  </a:path>
                </a:pathLst>
              </a:custGeom>
              <a:solidFill>
                <a:srgbClr val="5C73B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A03560-9A54-BF1A-4E4F-99A806336A15}"/>
                </a:ext>
              </a:extLst>
            </p:cNvPr>
            <p:cNvSpPr txBox="1"/>
            <p:nvPr/>
          </p:nvSpPr>
          <p:spPr>
            <a:xfrm>
              <a:off x="308390" y="373496"/>
              <a:ext cx="35702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chemeClr val="bg1"/>
                  </a:solidFill>
                  <a:latin typeface="Roboto Bold" panose="020B0604020202020204" charset="0"/>
                  <a:ea typeface="Roboto Bold" panose="020B0604020202020204" charset="0"/>
                </a:rPr>
                <a:t>ENGLISH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615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H="1">
            <a:off x="15244337" y="286005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0D570841-56AE-27A1-022A-DC8EDB2618AA}"/>
              </a:ext>
            </a:extLst>
          </p:cNvPr>
          <p:cNvSpPr/>
          <p:nvPr/>
        </p:nvSpPr>
        <p:spPr>
          <a:xfrm>
            <a:off x="420835" y="324633"/>
            <a:ext cx="1331765" cy="116126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7941D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E2EB1-E057-3D0E-F218-5A199FC186BB}"/>
              </a:ext>
            </a:extLst>
          </p:cNvPr>
          <p:cNvSpPr txBox="1"/>
          <p:nvPr/>
        </p:nvSpPr>
        <p:spPr>
          <a:xfrm>
            <a:off x="914401" y="444421"/>
            <a:ext cx="121920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5.     </a:t>
            </a:r>
            <a:r>
              <a:rPr lang="vi-VN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Thực trạng tại trường THPT Ngô Quyền</a:t>
            </a:r>
          </a:p>
          <a:p>
            <a:pPr>
              <a:lnSpc>
                <a:spcPct val="150000"/>
              </a:lnSpc>
            </a:pPr>
            <a:endParaRPr lang="vi-VN" sz="4000">
              <a:solidFill>
                <a:srgbClr val="26459B"/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9AAD7-F7C0-CC08-2189-867C67095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390665" y="-8923147"/>
            <a:ext cx="31623000" cy="187351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5C08A68-B9FB-8EFE-248B-364BE1A97C9B}"/>
              </a:ext>
            </a:extLst>
          </p:cNvPr>
          <p:cNvSpPr/>
          <p:nvPr/>
        </p:nvSpPr>
        <p:spPr>
          <a:xfrm>
            <a:off x="11125200" y="2635840"/>
            <a:ext cx="2676510" cy="31172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4F0C63-F6C1-1297-98D7-BE2D43B46CFB}"/>
              </a:ext>
            </a:extLst>
          </p:cNvPr>
          <p:cNvSpPr/>
          <p:nvPr/>
        </p:nvSpPr>
        <p:spPr>
          <a:xfrm>
            <a:off x="11101754" y="5175738"/>
            <a:ext cx="2676510" cy="25031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3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8CDBF69-161F-89B0-3B31-15CDA912D804}"/>
              </a:ext>
            </a:extLst>
          </p:cNvPr>
          <p:cNvGrpSpPr/>
          <p:nvPr/>
        </p:nvGrpSpPr>
        <p:grpSpPr>
          <a:xfrm>
            <a:off x="-7895404" y="1999298"/>
            <a:ext cx="14706600" cy="8974953"/>
            <a:chOff x="0" y="0"/>
            <a:chExt cx="8599969" cy="203116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8B15BD0-FED3-496C-BEE4-723D219D9CF4}"/>
                </a:ext>
              </a:extLst>
            </p:cNvPr>
            <p:cNvSpPr/>
            <p:nvPr/>
          </p:nvSpPr>
          <p:spPr>
            <a:xfrm>
              <a:off x="0" y="0"/>
              <a:ext cx="8599970" cy="2031165"/>
            </a:xfrm>
            <a:custGeom>
              <a:avLst/>
              <a:gdLst/>
              <a:ahLst/>
              <a:cxnLst/>
              <a:rect l="l" t="t" r="r" b="b"/>
              <a:pathLst>
                <a:path w="8599970" h="2031165">
                  <a:moveTo>
                    <a:pt x="0" y="0"/>
                  </a:moveTo>
                  <a:lnTo>
                    <a:pt x="8599970" y="0"/>
                  </a:lnTo>
                  <a:lnTo>
                    <a:pt x="8599970" y="2031165"/>
                  </a:lnTo>
                  <a:lnTo>
                    <a:pt x="0" y="2031165"/>
                  </a:lnTo>
                  <a:close/>
                </a:path>
              </a:pathLst>
            </a:custGeom>
            <a:solidFill>
              <a:srgbClr val="5C73B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-5400000" flipH="1">
            <a:off x="15244337" y="286005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0D570841-56AE-27A1-022A-DC8EDB2618AA}"/>
              </a:ext>
            </a:extLst>
          </p:cNvPr>
          <p:cNvSpPr/>
          <p:nvPr/>
        </p:nvSpPr>
        <p:spPr>
          <a:xfrm>
            <a:off x="420835" y="324633"/>
            <a:ext cx="1331765" cy="116126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7941D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E2EB1-E057-3D0E-F218-5A199FC186BB}"/>
              </a:ext>
            </a:extLst>
          </p:cNvPr>
          <p:cNvSpPr txBox="1"/>
          <p:nvPr/>
        </p:nvSpPr>
        <p:spPr>
          <a:xfrm>
            <a:off x="914401" y="444421"/>
            <a:ext cx="121920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5.     </a:t>
            </a:r>
            <a:r>
              <a:rPr lang="vi-VN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Thực trạng tại trường THPT Ngô Quyền</a:t>
            </a:r>
          </a:p>
          <a:p>
            <a:pPr>
              <a:lnSpc>
                <a:spcPct val="150000"/>
              </a:lnSpc>
            </a:pPr>
            <a:endParaRPr lang="vi-VN" sz="4000">
              <a:solidFill>
                <a:srgbClr val="26459B"/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0E979BE-16EF-A376-A79A-3CD40014083B}"/>
              </a:ext>
            </a:extLst>
          </p:cNvPr>
          <p:cNvSpPr/>
          <p:nvPr/>
        </p:nvSpPr>
        <p:spPr>
          <a:xfrm>
            <a:off x="1060148" y="2698302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BD31F35-07E5-D5D6-F4ED-DC6EF376685A}"/>
              </a:ext>
            </a:extLst>
          </p:cNvPr>
          <p:cNvSpPr/>
          <p:nvPr/>
        </p:nvSpPr>
        <p:spPr>
          <a:xfrm>
            <a:off x="1063427" y="4902434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5228E53C-B326-18DD-168A-0AD40053E8F2}"/>
              </a:ext>
            </a:extLst>
          </p:cNvPr>
          <p:cNvSpPr/>
          <p:nvPr/>
        </p:nvSpPr>
        <p:spPr>
          <a:xfrm>
            <a:off x="1090628" y="7115358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828E0A4-38E4-90A6-9B5B-4FB88F8D6F5B}"/>
              </a:ext>
            </a:extLst>
          </p:cNvPr>
          <p:cNvSpPr txBox="1"/>
          <p:nvPr/>
        </p:nvSpPr>
        <p:spPr>
          <a:xfrm>
            <a:off x="2940891" y="2950213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KẾT QUẢ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CDA34495-4DB5-6311-75F1-B0FD59334534}"/>
              </a:ext>
            </a:extLst>
          </p:cNvPr>
          <p:cNvSpPr txBox="1"/>
          <p:nvPr/>
        </p:nvSpPr>
        <p:spPr>
          <a:xfrm>
            <a:off x="1060148" y="2766381"/>
            <a:ext cx="133535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01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7973FDBD-EB5E-CD46-76A3-90160FEC0B89}"/>
              </a:ext>
            </a:extLst>
          </p:cNvPr>
          <p:cNvSpPr txBox="1"/>
          <p:nvPr/>
        </p:nvSpPr>
        <p:spPr>
          <a:xfrm>
            <a:off x="1036995" y="4970513"/>
            <a:ext cx="151070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02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0764562E-E932-492C-6591-7BAED1FCB920}"/>
              </a:ext>
            </a:extLst>
          </p:cNvPr>
          <p:cNvSpPr txBox="1"/>
          <p:nvPr/>
        </p:nvSpPr>
        <p:spPr>
          <a:xfrm>
            <a:off x="1090628" y="7183437"/>
            <a:ext cx="151070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03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01CDF3D-CC9E-F4AA-DCBD-2E4D92AAD8C6}"/>
              </a:ext>
            </a:extLst>
          </p:cNvPr>
          <p:cNvSpPr txBox="1"/>
          <p:nvPr/>
        </p:nvSpPr>
        <p:spPr>
          <a:xfrm>
            <a:off x="2940891" y="5154345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KHÓ KHĂN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FCF91175-971B-2E22-5BDA-CCB186C4E1F8}"/>
              </a:ext>
            </a:extLst>
          </p:cNvPr>
          <p:cNvSpPr txBox="1"/>
          <p:nvPr/>
        </p:nvSpPr>
        <p:spPr>
          <a:xfrm>
            <a:off x="3004754" y="7367269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GIẢI PHÁP</a:t>
            </a:r>
          </a:p>
        </p:txBody>
      </p:sp>
    </p:spTree>
    <p:extLst>
      <p:ext uri="{BB962C8B-B14F-4D97-AF65-F5344CB8AC3E}">
        <p14:creationId xmlns:p14="http://schemas.microsoft.com/office/powerpoint/2010/main" val="241689068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8CDBF69-161F-89B0-3B31-15CDA912D804}"/>
              </a:ext>
            </a:extLst>
          </p:cNvPr>
          <p:cNvGrpSpPr/>
          <p:nvPr/>
        </p:nvGrpSpPr>
        <p:grpSpPr>
          <a:xfrm>
            <a:off x="-7895404" y="1999298"/>
            <a:ext cx="14706600" cy="8974953"/>
            <a:chOff x="0" y="0"/>
            <a:chExt cx="8599969" cy="203116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8B15BD0-FED3-496C-BEE4-723D219D9CF4}"/>
                </a:ext>
              </a:extLst>
            </p:cNvPr>
            <p:cNvSpPr/>
            <p:nvPr/>
          </p:nvSpPr>
          <p:spPr>
            <a:xfrm>
              <a:off x="0" y="0"/>
              <a:ext cx="8599970" cy="2031165"/>
            </a:xfrm>
            <a:custGeom>
              <a:avLst/>
              <a:gdLst/>
              <a:ahLst/>
              <a:cxnLst/>
              <a:rect l="l" t="t" r="r" b="b"/>
              <a:pathLst>
                <a:path w="8599970" h="2031165">
                  <a:moveTo>
                    <a:pt x="0" y="0"/>
                  </a:moveTo>
                  <a:lnTo>
                    <a:pt x="8599970" y="0"/>
                  </a:lnTo>
                  <a:lnTo>
                    <a:pt x="8599970" y="2031165"/>
                  </a:lnTo>
                  <a:lnTo>
                    <a:pt x="0" y="2031165"/>
                  </a:lnTo>
                  <a:close/>
                </a:path>
              </a:pathLst>
            </a:custGeom>
            <a:solidFill>
              <a:srgbClr val="5C73B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-5400000" flipH="1">
            <a:off x="16355404" y="-643549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0D570841-56AE-27A1-022A-DC8EDB2618AA}"/>
              </a:ext>
            </a:extLst>
          </p:cNvPr>
          <p:cNvSpPr/>
          <p:nvPr/>
        </p:nvSpPr>
        <p:spPr>
          <a:xfrm>
            <a:off x="420835" y="324633"/>
            <a:ext cx="1331765" cy="116126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7941D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E2EB1-E057-3D0E-F218-5A199FC186BB}"/>
              </a:ext>
            </a:extLst>
          </p:cNvPr>
          <p:cNvSpPr txBox="1"/>
          <p:nvPr/>
        </p:nvSpPr>
        <p:spPr>
          <a:xfrm>
            <a:off x="914401" y="444421"/>
            <a:ext cx="121920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5.     </a:t>
            </a:r>
            <a:r>
              <a:rPr lang="vi-VN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Thực trạng tại trường THPT Ngô Quyền</a:t>
            </a:r>
          </a:p>
          <a:p>
            <a:pPr>
              <a:lnSpc>
                <a:spcPct val="150000"/>
              </a:lnSpc>
            </a:pPr>
            <a:endParaRPr lang="vi-VN" sz="4000">
              <a:solidFill>
                <a:srgbClr val="26459B"/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0E979BE-16EF-A376-A79A-3CD40014083B}"/>
              </a:ext>
            </a:extLst>
          </p:cNvPr>
          <p:cNvSpPr/>
          <p:nvPr/>
        </p:nvSpPr>
        <p:spPr>
          <a:xfrm>
            <a:off x="1060148" y="2698302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BD31F35-07E5-D5D6-F4ED-DC6EF376685A}"/>
              </a:ext>
            </a:extLst>
          </p:cNvPr>
          <p:cNvSpPr/>
          <p:nvPr/>
        </p:nvSpPr>
        <p:spPr>
          <a:xfrm>
            <a:off x="-6490623" y="4902434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5228E53C-B326-18DD-168A-0AD40053E8F2}"/>
              </a:ext>
            </a:extLst>
          </p:cNvPr>
          <p:cNvSpPr/>
          <p:nvPr/>
        </p:nvSpPr>
        <p:spPr>
          <a:xfrm>
            <a:off x="-6463422" y="7115358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828E0A4-38E4-90A6-9B5B-4FB88F8D6F5B}"/>
              </a:ext>
            </a:extLst>
          </p:cNvPr>
          <p:cNvSpPr txBox="1"/>
          <p:nvPr/>
        </p:nvSpPr>
        <p:spPr>
          <a:xfrm>
            <a:off x="2940891" y="2950213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KẾT QUẢ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CDA34495-4DB5-6311-75F1-B0FD59334534}"/>
              </a:ext>
            </a:extLst>
          </p:cNvPr>
          <p:cNvSpPr txBox="1"/>
          <p:nvPr/>
        </p:nvSpPr>
        <p:spPr>
          <a:xfrm>
            <a:off x="1060148" y="2766381"/>
            <a:ext cx="133535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01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7973FDBD-EB5E-CD46-76A3-90160FEC0B89}"/>
              </a:ext>
            </a:extLst>
          </p:cNvPr>
          <p:cNvSpPr txBox="1"/>
          <p:nvPr/>
        </p:nvSpPr>
        <p:spPr>
          <a:xfrm>
            <a:off x="-6517055" y="4970513"/>
            <a:ext cx="151070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02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0764562E-E932-492C-6591-7BAED1FCB920}"/>
              </a:ext>
            </a:extLst>
          </p:cNvPr>
          <p:cNvSpPr txBox="1"/>
          <p:nvPr/>
        </p:nvSpPr>
        <p:spPr>
          <a:xfrm>
            <a:off x="-6463422" y="7183437"/>
            <a:ext cx="151070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03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01CDF3D-CC9E-F4AA-DCBD-2E4D92AAD8C6}"/>
              </a:ext>
            </a:extLst>
          </p:cNvPr>
          <p:cNvSpPr txBox="1"/>
          <p:nvPr/>
        </p:nvSpPr>
        <p:spPr>
          <a:xfrm>
            <a:off x="-4613159" y="5154345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KHÓ KHĂN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FCF91175-971B-2E22-5BDA-CCB186C4E1F8}"/>
              </a:ext>
            </a:extLst>
          </p:cNvPr>
          <p:cNvSpPr txBox="1"/>
          <p:nvPr/>
        </p:nvSpPr>
        <p:spPr>
          <a:xfrm>
            <a:off x="-4549296" y="7367269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GIẢI PHÁP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B58AD-8C30-4297-14EC-3C856B034E6A}"/>
              </a:ext>
            </a:extLst>
          </p:cNvPr>
          <p:cNvSpPr txBox="1"/>
          <p:nvPr/>
        </p:nvSpPr>
        <p:spPr>
          <a:xfrm>
            <a:off x="8712385" y="2856848"/>
            <a:ext cx="85850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Giáo viên và học sinh 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quan tâm, yêu thích, đánh giá cao</a:t>
            </a:r>
            <a:r>
              <a:rPr lang="en-US" sz="4000" b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hiệu quả của bài học kết hợp nội dung và ngôn ngữ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A7DB98-B9BE-9478-1480-A86AD34B865D}"/>
              </a:ext>
            </a:extLst>
          </p:cNvPr>
          <p:cNvGrpSpPr/>
          <p:nvPr/>
        </p:nvGrpSpPr>
        <p:grpSpPr>
          <a:xfrm>
            <a:off x="7235638" y="2937578"/>
            <a:ext cx="1070636" cy="1082136"/>
            <a:chOff x="7235638" y="2937578"/>
            <a:chExt cx="1070636" cy="10821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5805EC-EE0E-6A35-3604-B169C6BB5F01}"/>
                </a:ext>
              </a:extLst>
            </p:cNvPr>
            <p:cNvGrpSpPr/>
            <p:nvPr/>
          </p:nvGrpSpPr>
          <p:grpSpPr>
            <a:xfrm>
              <a:off x="7235638" y="2937578"/>
              <a:ext cx="1070636" cy="1082136"/>
              <a:chOff x="0" y="0"/>
              <a:chExt cx="6350000" cy="6350000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E3292DC-0E73-3613-E34D-112C60AF21D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7941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4" name="Graphic 23" descr="Thumbs up sign">
              <a:extLst>
                <a:ext uri="{FF2B5EF4-FFF2-40B4-BE49-F238E27FC236}">
                  <a16:creationId xmlns:a16="http://schemas.microsoft.com/office/drawing/2014/main" id="{42D4E4B7-FB2F-ABEC-B246-C5D4EA8D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45015" y="3091480"/>
              <a:ext cx="727244" cy="72724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5E2815-39FE-115A-579C-9AFE6B30E171}"/>
              </a:ext>
            </a:extLst>
          </p:cNvPr>
          <p:cNvGrpSpPr/>
          <p:nvPr/>
        </p:nvGrpSpPr>
        <p:grpSpPr>
          <a:xfrm>
            <a:off x="7235638" y="5166360"/>
            <a:ext cx="1070636" cy="1082136"/>
            <a:chOff x="0" y="0"/>
            <a:chExt cx="6350000" cy="6350000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3B58624-CA19-1654-4C92-FBE8F877466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Graphic 30" descr="Graduation cap">
            <a:extLst>
              <a:ext uri="{FF2B5EF4-FFF2-40B4-BE49-F238E27FC236}">
                <a16:creationId xmlns:a16="http://schemas.microsoft.com/office/drawing/2014/main" id="{ADD1D240-2345-93A9-D94B-A1763E4F4C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47135" y="5250228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5081DE-3720-CA19-8944-9C58BAA46A41}"/>
              </a:ext>
            </a:extLst>
          </p:cNvPr>
          <p:cNvSpPr txBox="1"/>
          <p:nvPr/>
        </p:nvSpPr>
        <p:spPr>
          <a:xfrm>
            <a:off x="8645895" y="5344778"/>
            <a:ext cx="86515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sinh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tăng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khả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năng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vận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dụng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ngôn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ngữ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trong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nhiều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lĩnh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vực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mang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tính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thực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tế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3CE388-4D97-7566-191F-1C469DE74BD3}"/>
              </a:ext>
            </a:extLst>
          </p:cNvPr>
          <p:cNvGrpSpPr/>
          <p:nvPr/>
        </p:nvGrpSpPr>
        <p:grpSpPr>
          <a:xfrm>
            <a:off x="7235638" y="7474885"/>
            <a:ext cx="1070636" cy="1082136"/>
            <a:chOff x="0" y="0"/>
            <a:chExt cx="6350000" cy="6350000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62290C9-E0D0-14E2-A42A-B78BB456413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76A4C2A-A0CB-58A4-E852-2B2E90638EFF}"/>
              </a:ext>
            </a:extLst>
          </p:cNvPr>
          <p:cNvSpPr txBox="1"/>
          <p:nvPr/>
        </p:nvSpPr>
        <p:spPr>
          <a:xfrm>
            <a:off x="8645895" y="7653303"/>
            <a:ext cx="851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sinh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tự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tin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hơn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trong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việc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giao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tiếp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với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người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bản</a:t>
            </a:r>
            <a:r>
              <a:rPr lang="en-US" sz="40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xứ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8" name="Graphic 37" descr="Diploma roll">
            <a:extLst>
              <a:ext uri="{FF2B5EF4-FFF2-40B4-BE49-F238E27FC236}">
                <a16:creationId xmlns:a16="http://schemas.microsoft.com/office/drawing/2014/main" id="{3887ACC9-97DF-3C17-2785-4BAC5BEDFE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8780" y="75747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0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8CDBF69-161F-89B0-3B31-15CDA912D804}"/>
              </a:ext>
            </a:extLst>
          </p:cNvPr>
          <p:cNvGrpSpPr/>
          <p:nvPr/>
        </p:nvGrpSpPr>
        <p:grpSpPr>
          <a:xfrm>
            <a:off x="-7895404" y="1999298"/>
            <a:ext cx="14706600" cy="8974953"/>
            <a:chOff x="0" y="0"/>
            <a:chExt cx="8599969" cy="203116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8B15BD0-FED3-496C-BEE4-723D219D9CF4}"/>
                </a:ext>
              </a:extLst>
            </p:cNvPr>
            <p:cNvSpPr/>
            <p:nvPr/>
          </p:nvSpPr>
          <p:spPr>
            <a:xfrm>
              <a:off x="0" y="0"/>
              <a:ext cx="8599970" cy="2031165"/>
            </a:xfrm>
            <a:custGeom>
              <a:avLst/>
              <a:gdLst/>
              <a:ahLst/>
              <a:cxnLst/>
              <a:rect l="l" t="t" r="r" b="b"/>
              <a:pathLst>
                <a:path w="8599970" h="2031165">
                  <a:moveTo>
                    <a:pt x="0" y="0"/>
                  </a:moveTo>
                  <a:lnTo>
                    <a:pt x="8599970" y="0"/>
                  </a:lnTo>
                  <a:lnTo>
                    <a:pt x="8599970" y="2031165"/>
                  </a:lnTo>
                  <a:lnTo>
                    <a:pt x="0" y="2031165"/>
                  </a:lnTo>
                  <a:close/>
                </a:path>
              </a:pathLst>
            </a:custGeom>
            <a:solidFill>
              <a:srgbClr val="5C73B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-5400000" flipH="1">
            <a:off x="16355404" y="-643549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0D570841-56AE-27A1-022A-DC8EDB2618AA}"/>
              </a:ext>
            </a:extLst>
          </p:cNvPr>
          <p:cNvSpPr/>
          <p:nvPr/>
        </p:nvSpPr>
        <p:spPr>
          <a:xfrm>
            <a:off x="420835" y="324633"/>
            <a:ext cx="1331765" cy="116126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7941D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E2EB1-E057-3D0E-F218-5A199FC186BB}"/>
              </a:ext>
            </a:extLst>
          </p:cNvPr>
          <p:cNvSpPr txBox="1"/>
          <p:nvPr/>
        </p:nvSpPr>
        <p:spPr>
          <a:xfrm>
            <a:off x="914401" y="444421"/>
            <a:ext cx="121920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5.     </a:t>
            </a:r>
            <a:r>
              <a:rPr lang="vi-VN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Thực trạng tại trường THPT Ngô Quyền</a:t>
            </a:r>
          </a:p>
          <a:p>
            <a:pPr>
              <a:lnSpc>
                <a:spcPct val="150000"/>
              </a:lnSpc>
            </a:pPr>
            <a:endParaRPr lang="vi-VN" sz="4000">
              <a:solidFill>
                <a:srgbClr val="26459B"/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0E979BE-16EF-A376-A79A-3CD40014083B}"/>
              </a:ext>
            </a:extLst>
          </p:cNvPr>
          <p:cNvSpPr/>
          <p:nvPr/>
        </p:nvSpPr>
        <p:spPr>
          <a:xfrm>
            <a:off x="-6540504" y="2698302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BD31F35-07E5-D5D6-F4ED-DC6EF376685A}"/>
              </a:ext>
            </a:extLst>
          </p:cNvPr>
          <p:cNvSpPr/>
          <p:nvPr/>
        </p:nvSpPr>
        <p:spPr>
          <a:xfrm>
            <a:off x="940748" y="4902434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5228E53C-B326-18DD-168A-0AD40053E8F2}"/>
              </a:ext>
            </a:extLst>
          </p:cNvPr>
          <p:cNvSpPr/>
          <p:nvPr/>
        </p:nvSpPr>
        <p:spPr>
          <a:xfrm>
            <a:off x="-6463422" y="7115358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828E0A4-38E4-90A6-9B5B-4FB88F8D6F5B}"/>
              </a:ext>
            </a:extLst>
          </p:cNvPr>
          <p:cNvSpPr txBox="1"/>
          <p:nvPr/>
        </p:nvSpPr>
        <p:spPr>
          <a:xfrm>
            <a:off x="-4659761" y="2950213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KẾT QUẢ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CDA34495-4DB5-6311-75F1-B0FD59334534}"/>
              </a:ext>
            </a:extLst>
          </p:cNvPr>
          <p:cNvSpPr txBox="1"/>
          <p:nvPr/>
        </p:nvSpPr>
        <p:spPr>
          <a:xfrm>
            <a:off x="-6540504" y="2766381"/>
            <a:ext cx="133535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01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7973FDBD-EB5E-CD46-76A3-90160FEC0B89}"/>
              </a:ext>
            </a:extLst>
          </p:cNvPr>
          <p:cNvSpPr txBox="1"/>
          <p:nvPr/>
        </p:nvSpPr>
        <p:spPr>
          <a:xfrm>
            <a:off x="914316" y="4970513"/>
            <a:ext cx="151070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02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0764562E-E932-492C-6591-7BAED1FCB920}"/>
              </a:ext>
            </a:extLst>
          </p:cNvPr>
          <p:cNvSpPr txBox="1"/>
          <p:nvPr/>
        </p:nvSpPr>
        <p:spPr>
          <a:xfrm>
            <a:off x="-6463422" y="7183437"/>
            <a:ext cx="151070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03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01CDF3D-CC9E-F4AA-DCBD-2E4D92AAD8C6}"/>
              </a:ext>
            </a:extLst>
          </p:cNvPr>
          <p:cNvSpPr txBox="1"/>
          <p:nvPr/>
        </p:nvSpPr>
        <p:spPr>
          <a:xfrm>
            <a:off x="2818212" y="5154345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KHÓ KHĂN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FCF91175-971B-2E22-5BDA-CCB186C4E1F8}"/>
              </a:ext>
            </a:extLst>
          </p:cNvPr>
          <p:cNvSpPr txBox="1"/>
          <p:nvPr/>
        </p:nvSpPr>
        <p:spPr>
          <a:xfrm>
            <a:off x="-4549296" y="7367269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GIẢI PHÁP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5E2815-39FE-115A-579C-9AFE6B30E171}"/>
              </a:ext>
            </a:extLst>
          </p:cNvPr>
          <p:cNvGrpSpPr/>
          <p:nvPr/>
        </p:nvGrpSpPr>
        <p:grpSpPr>
          <a:xfrm>
            <a:off x="7235638" y="4414591"/>
            <a:ext cx="1070636" cy="1082136"/>
            <a:chOff x="0" y="0"/>
            <a:chExt cx="6350000" cy="6350000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3B58624-CA19-1654-4C92-FBE8F877466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25081DE-3720-CA19-8944-9C58BAA46A41}"/>
              </a:ext>
            </a:extLst>
          </p:cNvPr>
          <p:cNvSpPr txBox="1"/>
          <p:nvPr/>
        </p:nvSpPr>
        <p:spPr>
          <a:xfrm>
            <a:off x="8609525" y="4568296"/>
            <a:ext cx="85154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Giáo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viên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gặp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khó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khăn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trong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việc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tìm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kiếm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và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tạo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ra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tài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liệu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giảng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dạy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thích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hợp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3CE388-4D97-7566-191F-1C469DE74BD3}"/>
              </a:ext>
            </a:extLst>
          </p:cNvPr>
          <p:cNvGrpSpPr/>
          <p:nvPr/>
        </p:nvGrpSpPr>
        <p:grpSpPr>
          <a:xfrm>
            <a:off x="7263258" y="6163070"/>
            <a:ext cx="1070636" cy="1082136"/>
            <a:chOff x="104440" y="-63950"/>
            <a:chExt cx="6350000" cy="6350000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62290C9-E0D0-14E2-A42A-B78BB456413A}"/>
                </a:ext>
              </a:extLst>
            </p:cNvPr>
            <p:cNvSpPr/>
            <p:nvPr/>
          </p:nvSpPr>
          <p:spPr>
            <a:xfrm>
              <a:off x="104440" y="-6395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76A4C2A-A0CB-58A4-E852-2B2E90638EFF}"/>
              </a:ext>
            </a:extLst>
          </p:cNvPr>
          <p:cNvSpPr txBox="1"/>
          <p:nvPr/>
        </p:nvSpPr>
        <p:spPr>
          <a:xfrm>
            <a:off x="8609525" y="6316775"/>
            <a:ext cx="85154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Giáo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viên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cần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mất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nhiều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thời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gian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để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chuẩn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bị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giáo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án</a:t>
            </a:r>
            <a:endParaRPr lang="en-US" sz="3500" b="1" dirty="0">
              <a:solidFill>
                <a:srgbClr val="F7941D"/>
              </a:solidFill>
              <a:latin typeface="Candara" panose="020E0502030303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9CB9A9-1CBF-1D63-B0E6-9DDF3D142BC2}"/>
              </a:ext>
            </a:extLst>
          </p:cNvPr>
          <p:cNvGrpSpPr/>
          <p:nvPr/>
        </p:nvGrpSpPr>
        <p:grpSpPr>
          <a:xfrm>
            <a:off x="7235638" y="7911549"/>
            <a:ext cx="1070636" cy="1082136"/>
            <a:chOff x="0" y="0"/>
            <a:chExt cx="6350000" cy="635000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3DABA41-D0C1-70B7-E532-76E866CE2BF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8ECC540-5B6C-E224-C010-600AF271D5EE}"/>
              </a:ext>
            </a:extLst>
          </p:cNvPr>
          <p:cNvSpPr txBox="1"/>
          <p:nvPr/>
        </p:nvSpPr>
        <p:spPr>
          <a:xfrm>
            <a:off x="8609525" y="8065255"/>
            <a:ext cx="86778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N</a:t>
            </a:r>
            <a:r>
              <a:rPr lang="vi-VN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ăng lực ngôn ngữ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sinh</a:t>
            </a:r>
            <a:r>
              <a:rPr lang="vi-VN" sz="3500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vi-VN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chưa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đồng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rgbClr val="F7941D"/>
                </a:solidFill>
                <a:latin typeface="Candara" panose="020E0502030303020204" pitchFamily="34" charset="0"/>
              </a:rPr>
              <a:t>đều</a:t>
            </a:r>
            <a:r>
              <a:rPr lang="en-US" sz="3500" b="1" dirty="0">
                <a:solidFill>
                  <a:srgbClr val="F7941D"/>
                </a:solidFill>
                <a:latin typeface="Candara" panose="020E0502030303020204" pitchFamily="34" charset="0"/>
              </a:rPr>
              <a:t>.</a:t>
            </a:r>
            <a:endParaRPr lang="en-US" sz="35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7" name="Graphic 36" descr="Books on shelf">
            <a:extLst>
              <a:ext uri="{FF2B5EF4-FFF2-40B4-BE49-F238E27FC236}">
                <a16:creationId xmlns:a16="http://schemas.microsoft.com/office/drawing/2014/main" id="{04E67E9E-35E7-2145-A3A4-D0724925C8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5943" y="4513313"/>
            <a:ext cx="914400" cy="914400"/>
          </a:xfrm>
          <a:prstGeom prst="rect">
            <a:avLst/>
          </a:prstGeom>
        </p:spPr>
      </p:pic>
      <p:pic>
        <p:nvPicPr>
          <p:cNvPr id="40" name="Graphic 39" descr="Stopwatch">
            <a:extLst>
              <a:ext uri="{FF2B5EF4-FFF2-40B4-BE49-F238E27FC236}">
                <a16:creationId xmlns:a16="http://schemas.microsoft.com/office/drawing/2014/main" id="{48B5E62D-23BE-0C83-3760-2D027B4558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56582" y="6216049"/>
            <a:ext cx="914400" cy="914400"/>
          </a:xfrm>
          <a:prstGeom prst="rect">
            <a:avLst/>
          </a:prstGeom>
        </p:spPr>
      </p:pic>
      <p:pic>
        <p:nvPicPr>
          <p:cNvPr id="42" name="Graphic 41" descr="Sad face with solid fill">
            <a:extLst>
              <a:ext uri="{FF2B5EF4-FFF2-40B4-BE49-F238E27FC236}">
                <a16:creationId xmlns:a16="http://schemas.microsoft.com/office/drawing/2014/main" id="{D24BA812-F62A-0159-415C-4C09799F5A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0953" y="79825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7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84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8CDBF69-161F-89B0-3B31-15CDA912D804}"/>
              </a:ext>
            </a:extLst>
          </p:cNvPr>
          <p:cNvGrpSpPr/>
          <p:nvPr/>
        </p:nvGrpSpPr>
        <p:grpSpPr>
          <a:xfrm>
            <a:off x="-7895404" y="1999298"/>
            <a:ext cx="14706600" cy="8974953"/>
            <a:chOff x="0" y="0"/>
            <a:chExt cx="8599969" cy="2031165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F8B15BD0-FED3-496C-BEE4-723D219D9CF4}"/>
                </a:ext>
              </a:extLst>
            </p:cNvPr>
            <p:cNvSpPr/>
            <p:nvPr/>
          </p:nvSpPr>
          <p:spPr>
            <a:xfrm>
              <a:off x="0" y="0"/>
              <a:ext cx="8599970" cy="2031165"/>
            </a:xfrm>
            <a:custGeom>
              <a:avLst/>
              <a:gdLst/>
              <a:ahLst/>
              <a:cxnLst/>
              <a:rect l="l" t="t" r="r" b="b"/>
              <a:pathLst>
                <a:path w="8599970" h="2031165">
                  <a:moveTo>
                    <a:pt x="0" y="0"/>
                  </a:moveTo>
                  <a:lnTo>
                    <a:pt x="8599970" y="0"/>
                  </a:lnTo>
                  <a:lnTo>
                    <a:pt x="8599970" y="2031165"/>
                  </a:lnTo>
                  <a:lnTo>
                    <a:pt x="0" y="2031165"/>
                  </a:lnTo>
                  <a:close/>
                </a:path>
              </a:pathLst>
            </a:custGeom>
            <a:solidFill>
              <a:srgbClr val="5C73B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-5400000" flipH="1">
            <a:off x="16355404" y="-643549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0D570841-56AE-27A1-022A-DC8EDB2618AA}"/>
              </a:ext>
            </a:extLst>
          </p:cNvPr>
          <p:cNvSpPr/>
          <p:nvPr/>
        </p:nvSpPr>
        <p:spPr>
          <a:xfrm>
            <a:off x="420835" y="324633"/>
            <a:ext cx="1331765" cy="116126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7941D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E2EB1-E057-3D0E-F218-5A199FC186BB}"/>
              </a:ext>
            </a:extLst>
          </p:cNvPr>
          <p:cNvSpPr txBox="1"/>
          <p:nvPr/>
        </p:nvSpPr>
        <p:spPr>
          <a:xfrm>
            <a:off x="914401" y="444421"/>
            <a:ext cx="1219200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5.     </a:t>
            </a:r>
            <a:r>
              <a:rPr lang="vi-VN" sz="40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Thực trạng tại trường THPT Ngô Quyền</a:t>
            </a:r>
          </a:p>
          <a:p>
            <a:pPr>
              <a:lnSpc>
                <a:spcPct val="150000"/>
              </a:lnSpc>
            </a:pPr>
            <a:endParaRPr lang="vi-VN" sz="4000">
              <a:solidFill>
                <a:srgbClr val="26459B"/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0E979BE-16EF-A376-A79A-3CD40014083B}"/>
              </a:ext>
            </a:extLst>
          </p:cNvPr>
          <p:cNvSpPr/>
          <p:nvPr/>
        </p:nvSpPr>
        <p:spPr>
          <a:xfrm>
            <a:off x="-6540504" y="2698302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3BD31F35-07E5-D5D6-F4ED-DC6EF376685A}"/>
              </a:ext>
            </a:extLst>
          </p:cNvPr>
          <p:cNvSpPr/>
          <p:nvPr/>
        </p:nvSpPr>
        <p:spPr>
          <a:xfrm>
            <a:off x="-6565275" y="4970513"/>
            <a:ext cx="4884526" cy="1305694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5228E53C-B326-18DD-168A-0AD40053E8F2}"/>
              </a:ext>
            </a:extLst>
          </p:cNvPr>
          <p:cNvSpPr/>
          <p:nvPr/>
        </p:nvSpPr>
        <p:spPr>
          <a:xfrm>
            <a:off x="779112" y="7115358"/>
            <a:ext cx="4884526" cy="1373773"/>
          </a:xfrm>
          <a:custGeom>
            <a:avLst/>
            <a:gdLst/>
            <a:ahLst/>
            <a:cxnLst/>
            <a:rect l="l" t="t" r="r" b="b"/>
            <a:pathLst>
              <a:path w="4884526" h="1373773">
                <a:moveTo>
                  <a:pt x="0" y="0"/>
                </a:moveTo>
                <a:lnTo>
                  <a:pt x="4884526" y="0"/>
                </a:lnTo>
                <a:lnTo>
                  <a:pt x="4884526" y="1373773"/>
                </a:lnTo>
                <a:lnTo>
                  <a:pt x="0" y="1373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828E0A4-38E4-90A6-9B5B-4FB88F8D6F5B}"/>
              </a:ext>
            </a:extLst>
          </p:cNvPr>
          <p:cNvSpPr txBox="1"/>
          <p:nvPr/>
        </p:nvSpPr>
        <p:spPr>
          <a:xfrm>
            <a:off x="-4659761" y="2950213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KẾT QUẢ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CDA34495-4DB5-6311-75F1-B0FD59334534}"/>
              </a:ext>
            </a:extLst>
          </p:cNvPr>
          <p:cNvSpPr txBox="1"/>
          <p:nvPr/>
        </p:nvSpPr>
        <p:spPr>
          <a:xfrm>
            <a:off x="-6540504" y="2766381"/>
            <a:ext cx="133535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01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7973FDBD-EB5E-CD46-76A3-90160FEC0B89}"/>
              </a:ext>
            </a:extLst>
          </p:cNvPr>
          <p:cNvSpPr txBox="1"/>
          <p:nvPr/>
        </p:nvSpPr>
        <p:spPr>
          <a:xfrm>
            <a:off x="-6591707" y="4970513"/>
            <a:ext cx="151070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02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0764562E-E932-492C-6591-7BAED1FCB920}"/>
              </a:ext>
            </a:extLst>
          </p:cNvPr>
          <p:cNvSpPr txBox="1"/>
          <p:nvPr/>
        </p:nvSpPr>
        <p:spPr>
          <a:xfrm>
            <a:off x="779112" y="7183437"/>
            <a:ext cx="1510709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>
                <a:solidFill>
                  <a:srgbClr val="1A3272"/>
                </a:solidFill>
                <a:latin typeface="Candara" panose="020E0502030303020204" pitchFamily="34" charset="0"/>
              </a:rPr>
              <a:t>03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01CDF3D-CC9E-F4AA-DCBD-2E4D92AAD8C6}"/>
              </a:ext>
            </a:extLst>
          </p:cNvPr>
          <p:cNvSpPr txBox="1"/>
          <p:nvPr/>
        </p:nvSpPr>
        <p:spPr>
          <a:xfrm>
            <a:off x="-4687811" y="5154345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KHÓ KHĂN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FCF91175-971B-2E22-5BDA-CCB186C4E1F8}"/>
              </a:ext>
            </a:extLst>
          </p:cNvPr>
          <p:cNvSpPr txBox="1"/>
          <p:nvPr/>
        </p:nvSpPr>
        <p:spPr>
          <a:xfrm>
            <a:off x="2693238" y="7367269"/>
            <a:ext cx="311808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b="1">
                <a:solidFill>
                  <a:srgbClr val="1A3272"/>
                </a:solidFill>
                <a:latin typeface="Candara" panose="020E0502030303020204" pitchFamily="34" charset="0"/>
              </a:rPr>
              <a:t>GIẢI PHÁP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B58AD-8C30-4297-14EC-3C856B034E6A}"/>
              </a:ext>
            </a:extLst>
          </p:cNvPr>
          <p:cNvSpPr txBox="1"/>
          <p:nvPr/>
        </p:nvSpPr>
        <p:spPr>
          <a:xfrm>
            <a:off x="8609525" y="3323717"/>
            <a:ext cx="851546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</a:t>
            </a:r>
            <a:r>
              <a:rPr lang="vi-VN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ăng cường ứng dụng công nghệ.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5805EC-EE0E-6A35-3604-B169C6BB5F01}"/>
              </a:ext>
            </a:extLst>
          </p:cNvPr>
          <p:cNvGrpSpPr/>
          <p:nvPr/>
        </p:nvGrpSpPr>
        <p:grpSpPr>
          <a:xfrm>
            <a:off x="7235638" y="3170012"/>
            <a:ext cx="1070636" cy="1082136"/>
            <a:chOff x="0" y="0"/>
            <a:chExt cx="6350000" cy="6350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E3292DC-0E73-3613-E34D-112C60AF21D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5E2815-39FE-115A-579C-9AFE6B30E171}"/>
              </a:ext>
            </a:extLst>
          </p:cNvPr>
          <p:cNvGrpSpPr/>
          <p:nvPr/>
        </p:nvGrpSpPr>
        <p:grpSpPr>
          <a:xfrm>
            <a:off x="7235638" y="4918491"/>
            <a:ext cx="1070636" cy="1082136"/>
            <a:chOff x="0" y="0"/>
            <a:chExt cx="6350000" cy="6350000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D3B58624-CA19-1654-4C92-FBE8F877466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25081DE-3720-CA19-8944-9C58BAA46A41}"/>
              </a:ext>
            </a:extLst>
          </p:cNvPr>
          <p:cNvSpPr txBox="1"/>
          <p:nvPr/>
        </p:nvSpPr>
        <p:spPr>
          <a:xfrm>
            <a:off x="8609525" y="5072196"/>
            <a:ext cx="851546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Thường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xuyên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trao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đổi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chuyên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môn</a:t>
            </a:r>
            <a:endParaRPr lang="en-US" sz="35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3CE388-4D97-7566-191F-1C469DE74BD3}"/>
              </a:ext>
            </a:extLst>
          </p:cNvPr>
          <p:cNvGrpSpPr/>
          <p:nvPr/>
        </p:nvGrpSpPr>
        <p:grpSpPr>
          <a:xfrm>
            <a:off x="7216060" y="6690262"/>
            <a:ext cx="1070636" cy="1082136"/>
            <a:chOff x="104440" y="-63950"/>
            <a:chExt cx="6350000" cy="6350000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62290C9-E0D0-14E2-A42A-B78BB456413A}"/>
                </a:ext>
              </a:extLst>
            </p:cNvPr>
            <p:cNvSpPr/>
            <p:nvPr/>
          </p:nvSpPr>
          <p:spPr>
            <a:xfrm>
              <a:off x="104440" y="-6395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76A4C2A-A0CB-58A4-E852-2B2E90638EFF}"/>
              </a:ext>
            </a:extLst>
          </p:cNvPr>
          <p:cNvSpPr txBox="1"/>
          <p:nvPr/>
        </p:nvSpPr>
        <p:spPr>
          <a:xfrm>
            <a:off x="8609525" y="6820675"/>
            <a:ext cx="85154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sinh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tập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dirty="0" err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thông</a:t>
            </a: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qua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ngoại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khóa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dự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án</a:t>
            </a:r>
            <a:endParaRPr lang="en-US" sz="35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BB592-B507-5BC6-8F44-EAAADED87DE7}"/>
              </a:ext>
            </a:extLst>
          </p:cNvPr>
          <p:cNvSpPr txBox="1"/>
          <p:nvPr/>
        </p:nvSpPr>
        <p:spPr>
          <a:xfrm>
            <a:off x="6174582" y="-1855008"/>
            <a:ext cx="13458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Giáo</a:t>
            </a:r>
            <a:r>
              <a:rPr lang="en-US" sz="1800" dirty="0"/>
              <a:t> </a:t>
            </a:r>
            <a:r>
              <a:rPr lang="en-US" sz="1800" dirty="0" err="1"/>
              <a:t>viên</a:t>
            </a:r>
            <a:r>
              <a:rPr lang="en-US" sz="1800" dirty="0"/>
              <a:t> </a:t>
            </a:r>
            <a:r>
              <a:rPr lang="en-US" sz="1800" b="1" dirty="0" err="1"/>
              <a:t>tăng</a:t>
            </a:r>
            <a:r>
              <a:rPr lang="en-US" sz="1800" b="1" dirty="0"/>
              <a:t> </a:t>
            </a:r>
            <a:r>
              <a:rPr lang="en-US" sz="1800" b="1" dirty="0" err="1"/>
              <a:t>cường</a:t>
            </a:r>
            <a:r>
              <a:rPr lang="en-US" sz="1800" b="1" dirty="0"/>
              <a:t> </a:t>
            </a:r>
            <a:r>
              <a:rPr lang="en-US" sz="1800" b="1" dirty="0" err="1"/>
              <a:t>ứng</a:t>
            </a:r>
            <a:r>
              <a:rPr lang="en-US" sz="1800" b="1" dirty="0"/>
              <a:t> </a:t>
            </a:r>
            <a:r>
              <a:rPr lang="en-US" sz="1800" b="1" dirty="0" err="1"/>
              <a:t>dụng</a:t>
            </a:r>
            <a:r>
              <a:rPr lang="en-US" sz="1800" b="1" dirty="0"/>
              <a:t> </a:t>
            </a:r>
            <a:r>
              <a:rPr lang="en-US" sz="1800" b="1" dirty="0" err="1"/>
              <a:t>công</a:t>
            </a:r>
            <a:r>
              <a:rPr lang="en-US" sz="1800" b="1" dirty="0"/>
              <a:t> </a:t>
            </a:r>
            <a:r>
              <a:rPr lang="en-US" sz="1800" b="1" dirty="0" err="1"/>
              <a:t>nghệ</a:t>
            </a:r>
            <a:r>
              <a:rPr lang="en-US" sz="1800" b="1" dirty="0"/>
              <a:t>. </a:t>
            </a:r>
          </a:p>
          <a:p>
            <a:r>
              <a:rPr lang="en-US" sz="1800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Giáo</a:t>
            </a:r>
            <a:r>
              <a:rPr lang="en-US" sz="1800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viên</a:t>
            </a:r>
            <a:r>
              <a:rPr lang="en-US" sz="1800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đ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ánh</a:t>
            </a:r>
            <a:r>
              <a:rPr lang="en-US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giá</a:t>
            </a:r>
            <a:r>
              <a:rPr lang="en-US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p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hản</a:t>
            </a:r>
            <a:r>
              <a:rPr lang="en-US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hồi</a:t>
            </a:r>
            <a:r>
              <a:rPr lang="en-US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liên</a:t>
            </a:r>
            <a:r>
              <a:rPr lang="en-US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tục</a:t>
            </a:r>
            <a:endParaRPr lang="en-US" sz="1800" b="1" dirty="0">
              <a:solidFill>
                <a:srgbClr val="0D0D0D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sinh</a:t>
            </a:r>
            <a:r>
              <a:rPr lang="en-US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tập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qua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ngoại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khóa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dự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án</a:t>
            </a:r>
            <a:endParaRPr lang="en-US" sz="1800" b="1" dirty="0">
              <a:solidFill>
                <a:srgbClr val="0D0D0D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en-US" sz="1800" dirty="0" err="1">
                <a:solidFill>
                  <a:srgbClr val="0D0D0D"/>
                </a:solidFill>
                <a:latin typeface="Segoe UI" panose="020B0502040204020203" pitchFamily="34" charset="0"/>
              </a:rPr>
              <a:t>Học</a:t>
            </a:r>
            <a:r>
              <a:rPr lang="en-US" sz="1800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D0D0D"/>
                </a:solidFill>
                <a:latin typeface="Segoe UI" panose="020B0502040204020203" pitchFamily="34" charset="0"/>
              </a:rPr>
              <a:t>sinh</a:t>
            </a:r>
            <a:r>
              <a:rPr lang="en-US" sz="1800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</a:rPr>
              <a:t>phát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</a:rPr>
              <a:t>triển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</a:rPr>
              <a:t>kỹ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</a:rPr>
              <a:t>năng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</a:rPr>
              <a:t>tự</a:t>
            </a:r>
            <a:r>
              <a:rPr lang="en-US" sz="1800" b="1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r>
              <a:rPr lang="en-US" sz="1800" b="1" dirty="0" err="1">
                <a:solidFill>
                  <a:srgbClr val="0D0D0D"/>
                </a:solidFill>
                <a:latin typeface="Segoe UI" panose="020B0502040204020203" pitchFamily="34" charset="0"/>
              </a:rPr>
              <a:t>học</a:t>
            </a:r>
            <a:endParaRPr lang="en-US" sz="1800" b="1" dirty="0"/>
          </a:p>
        </p:txBody>
      </p:sp>
      <p:pic>
        <p:nvPicPr>
          <p:cNvPr id="24" name="Graphic 23" descr="Internet">
            <a:extLst>
              <a:ext uri="{FF2B5EF4-FFF2-40B4-BE49-F238E27FC236}">
                <a16:creationId xmlns:a16="http://schemas.microsoft.com/office/drawing/2014/main" id="{FBB2C73E-BC04-5DF3-CB9C-BA7F1787D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3756" y="3242199"/>
            <a:ext cx="914400" cy="914400"/>
          </a:xfrm>
          <a:prstGeom prst="rect">
            <a:avLst/>
          </a:prstGeom>
        </p:spPr>
      </p:pic>
      <p:pic>
        <p:nvPicPr>
          <p:cNvPr id="28" name="Graphic 27" descr="Repeat">
            <a:extLst>
              <a:ext uri="{FF2B5EF4-FFF2-40B4-BE49-F238E27FC236}">
                <a16:creationId xmlns:a16="http://schemas.microsoft.com/office/drawing/2014/main" id="{66B168A0-73D2-58C7-BB25-D6DD907055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6238" y="4992797"/>
            <a:ext cx="914400" cy="914400"/>
          </a:xfrm>
          <a:prstGeom prst="rect">
            <a:avLst/>
          </a:prstGeom>
        </p:spPr>
      </p:pic>
      <p:pic>
        <p:nvPicPr>
          <p:cNvPr id="35" name="Graphic 34" descr="Magnifying glass">
            <a:extLst>
              <a:ext uri="{FF2B5EF4-FFF2-40B4-BE49-F238E27FC236}">
                <a16:creationId xmlns:a16="http://schemas.microsoft.com/office/drawing/2014/main" id="{44D18C6E-1D7F-C727-1454-C0A0BF2D91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32403" y="6857003"/>
            <a:ext cx="702070" cy="7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H="1">
            <a:off x="16355404" y="-643549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E2EB1-E057-3D0E-F218-5A199FC186BB}"/>
              </a:ext>
            </a:extLst>
          </p:cNvPr>
          <p:cNvSpPr txBox="1"/>
          <p:nvPr/>
        </p:nvSpPr>
        <p:spPr>
          <a:xfrm>
            <a:off x="2088414" y="444421"/>
            <a:ext cx="12192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TÀI LIỆU THAM KHẢO</a:t>
            </a:r>
            <a:endParaRPr lang="vi-VN" sz="6000">
              <a:solidFill>
                <a:schemeClr val="accent6">
                  <a:lumMod val="75000"/>
                </a:schemeClr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pic>
        <p:nvPicPr>
          <p:cNvPr id="25" name="Graphic 24" descr="Typewriter">
            <a:extLst>
              <a:ext uri="{FF2B5EF4-FFF2-40B4-BE49-F238E27FC236}">
                <a16:creationId xmlns:a16="http://schemas.microsoft.com/office/drawing/2014/main" id="{482C790D-9C3A-4A87-E5AE-9B66E9219F9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523" y="213236"/>
            <a:ext cx="1693476" cy="16934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AE6C904-B445-C761-06B9-AED0EE93A420}"/>
              </a:ext>
            </a:extLst>
          </p:cNvPr>
          <p:cNvSpPr txBox="1"/>
          <p:nvPr/>
        </p:nvSpPr>
        <p:spPr>
          <a:xfrm>
            <a:off x="533400" y="2119948"/>
            <a:ext cx="16687801" cy="875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7940" lvl="0">
              <a:lnSpc>
                <a:spcPct val="200000"/>
              </a:lnSpc>
              <a:spcBef>
                <a:spcPts val="590"/>
              </a:spcBef>
              <a:spcAft>
                <a:spcPts val="0"/>
              </a:spcAft>
              <a:buSzPts val="950"/>
              <a:tabLst>
                <a:tab pos="581025" algn="l"/>
              </a:tabLst>
            </a:pPr>
            <a:r>
              <a:rPr lang="en-US" sz="3600" kern="100" spc="-1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Bentley,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TKT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CLIL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Module,</a:t>
            </a:r>
            <a:r>
              <a:rPr lang="en-US" sz="3600" kern="100" spc="-22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 University</a:t>
            </a:r>
            <a:r>
              <a:rPr lang="en-US" sz="3600" kern="100" spc="-2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Press, 2010.</a:t>
            </a:r>
            <a:endParaRPr lang="en-US" sz="2800" kern="100" spc="-1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215" lvl="0">
              <a:lnSpc>
                <a:spcPct val="200000"/>
              </a:lnSpc>
              <a:spcBef>
                <a:spcPts val="455"/>
              </a:spcBef>
              <a:spcAft>
                <a:spcPts val="0"/>
              </a:spcAft>
              <a:buSzPts val="950"/>
              <a:tabLst>
                <a:tab pos="538480" algn="l"/>
              </a:tabLst>
            </a:pPr>
            <a:r>
              <a:rPr lang="en-US" sz="3600" kern="100" spc="-1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Harrop,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(CLIL):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possibilities,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Encuentro 21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(2012)</a:t>
            </a:r>
            <a:r>
              <a:rPr lang="en-US" sz="3600" kern="100" spc="-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57-70.</a:t>
            </a:r>
            <a:endParaRPr lang="en-US" sz="2800" kern="100" spc="-1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850" lvl="0">
              <a:lnSpc>
                <a:spcPct val="200000"/>
              </a:lnSpc>
              <a:spcBef>
                <a:spcPts val="15"/>
              </a:spcBef>
              <a:spcAft>
                <a:spcPts val="0"/>
              </a:spcAft>
              <a:buSzPts val="950"/>
              <a:tabLst>
                <a:tab pos="538480" algn="l"/>
              </a:tabLst>
            </a:pPr>
            <a:r>
              <a:rPr lang="en-US" sz="3600" kern="100" spc="-1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Pokriveakova et al, CLIL in foreign language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education: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e-textbook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sz="3600" kern="100" spc="-22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teachers,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Nitra: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Constantine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Philosopher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282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(2015)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17-29.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https://doi.org/</a:t>
            </a:r>
            <a:r>
              <a:rPr lang="en-US" sz="3600" kern="100" spc="5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10.17846/CLIL.2015.131-152.</a:t>
            </a:r>
            <a:endParaRPr lang="en-US" sz="2800" kern="100" spc="-1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755" lvl="0">
              <a:lnSpc>
                <a:spcPct val="200000"/>
              </a:lnSpc>
              <a:spcBef>
                <a:spcPts val="25"/>
              </a:spcBef>
              <a:spcAft>
                <a:spcPts val="800"/>
              </a:spcAft>
              <a:buSzPts val="950"/>
            </a:pPr>
            <a:r>
              <a:rPr lang="en-US" sz="3600" kern="0" spc="-1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en-US" sz="3600" i="1" kern="0" spc="-1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 and Language Integrated Project (CLIP)</a:t>
            </a:r>
            <a:r>
              <a:rPr lang="en-US" sz="3600" kern="0" spc="-1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www.cilt.org.uk/clip/</a:t>
            </a:r>
            <a:endParaRPr lang="en-US" sz="2800" kern="100" spc="-1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>
                <a:effectLst/>
                <a:latin typeface="Candara" panose="020E05020303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5473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 sz="2800"/>
          </a:p>
        </p:txBody>
      </p:sp>
      <p:sp>
        <p:nvSpPr>
          <p:cNvPr id="3" name="Freeform 3"/>
          <p:cNvSpPr/>
          <p:nvPr/>
        </p:nvSpPr>
        <p:spPr>
          <a:xfrm>
            <a:off x="15711279" y="-544892"/>
            <a:ext cx="3096042" cy="3147184"/>
          </a:xfrm>
          <a:custGeom>
            <a:avLst/>
            <a:gdLst/>
            <a:ahLst/>
            <a:cxnLst/>
            <a:rect l="l" t="t" r="r" b="b"/>
            <a:pathLst>
              <a:path w="3096042" h="3147184">
                <a:moveTo>
                  <a:pt x="0" y="0"/>
                </a:moveTo>
                <a:lnTo>
                  <a:pt x="3096042" y="0"/>
                </a:lnTo>
                <a:lnTo>
                  <a:pt x="3096042" y="3147184"/>
                </a:lnTo>
                <a:lnTo>
                  <a:pt x="0" y="31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-1657451"/>
            <a:ext cx="750395" cy="4259743"/>
            <a:chOff x="0" y="0"/>
            <a:chExt cx="2354580" cy="133661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13366166"/>
            </a:xfrm>
            <a:custGeom>
              <a:avLst/>
              <a:gdLst/>
              <a:ahLst/>
              <a:cxnLst/>
              <a:rect l="l" t="t" r="r" b="b"/>
              <a:pathLst>
                <a:path w="2353310" h="13366166">
                  <a:moveTo>
                    <a:pt x="784860" y="13298856"/>
                  </a:moveTo>
                  <a:cubicBezTo>
                    <a:pt x="905510" y="13339496"/>
                    <a:pt x="1042670" y="13366166"/>
                    <a:pt x="1177290" y="13366166"/>
                  </a:cubicBezTo>
                  <a:cubicBezTo>
                    <a:pt x="1311910" y="13366166"/>
                    <a:pt x="1441450" y="13343306"/>
                    <a:pt x="1560830" y="13302666"/>
                  </a:cubicBezTo>
                  <a:cubicBezTo>
                    <a:pt x="1563370" y="13301396"/>
                    <a:pt x="1565910" y="13301396"/>
                    <a:pt x="1568450" y="13300126"/>
                  </a:cubicBezTo>
                  <a:cubicBezTo>
                    <a:pt x="2016760" y="13137566"/>
                    <a:pt x="2346960" y="12708306"/>
                    <a:pt x="2353310" y="1217435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165012"/>
                  </a:lnTo>
                  <a:cubicBezTo>
                    <a:pt x="6350" y="12710846"/>
                    <a:pt x="331470" y="13140106"/>
                    <a:pt x="784860" y="13298856"/>
                  </a:cubicBezTo>
                  <a:close/>
                </a:path>
              </a:pathLst>
            </a:custGeom>
            <a:solidFill>
              <a:srgbClr val="5C73B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171429" y="1745043"/>
            <a:ext cx="80819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3"/>
              </a:lnSpc>
            </a:pPr>
            <a:r>
              <a:rPr lang="en-US" sz="11500">
                <a:solidFill>
                  <a:srgbClr val="26459B"/>
                </a:solidFill>
                <a:latin typeface="Roboto Bold"/>
              </a:rPr>
              <a:t>NỘI DUNG</a:t>
            </a:r>
            <a:endParaRPr lang="en-US" sz="11500">
              <a:solidFill>
                <a:srgbClr val="26459B"/>
              </a:solidFill>
              <a:latin typeface="League Spartan"/>
            </a:endParaRP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AE93F7BD-A45B-8164-F744-02A7C118AF73}"/>
              </a:ext>
            </a:extLst>
          </p:cNvPr>
          <p:cNvSpPr txBox="1"/>
          <p:nvPr/>
        </p:nvSpPr>
        <p:spPr>
          <a:xfrm>
            <a:off x="3048000" y="3310441"/>
            <a:ext cx="16656216" cy="4965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Đ</a:t>
            </a:r>
            <a:r>
              <a:rPr lang="vi-V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ịnh nghĩa phương pháp 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CLIL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vi-V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Lợi ích của phương pháp CLIL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vi-V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Khung 4Cs trong CLIL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Các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bước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chuẩn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bị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để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giảng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dạy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bài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học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CLIL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vi-V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Thực trạng tại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trường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vi-V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THPT N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gô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 Bold" panose="020B0604020202020204" charset="0"/>
                <a:ea typeface="Roboto Bold" panose="020B0604020202020204" charset="0"/>
              </a:rPr>
              <a:t>Quyền</a:t>
            </a:r>
            <a:endParaRPr lang="vi-VN" sz="4400" b="1" dirty="0">
              <a:solidFill>
                <a:schemeClr val="tx1">
                  <a:lumMod val="65000"/>
                  <a:lumOff val="35000"/>
                </a:schemeClr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sp>
        <p:nvSpPr>
          <p:cNvPr id="7" name="Google Shape;64;p6">
            <a:extLst>
              <a:ext uri="{FF2B5EF4-FFF2-40B4-BE49-F238E27FC236}">
                <a16:creationId xmlns:a16="http://schemas.microsoft.com/office/drawing/2014/main" id="{40F4BDC1-A468-5EDF-AA93-4BB9D1B406AF}"/>
              </a:ext>
            </a:extLst>
          </p:cNvPr>
          <p:cNvSpPr/>
          <p:nvPr/>
        </p:nvSpPr>
        <p:spPr>
          <a:xfrm flipH="1">
            <a:off x="1746340" y="3477404"/>
            <a:ext cx="782339" cy="782339"/>
          </a:xfrm>
          <a:custGeom>
            <a:avLst/>
            <a:gdLst/>
            <a:ahLst/>
            <a:cxnLst/>
            <a:rect l="l" t="t" r="r" b="b"/>
            <a:pathLst>
              <a:path w="8591" h="8591" extrusionOk="0">
                <a:moveTo>
                  <a:pt x="4296" y="0"/>
                </a:moveTo>
                <a:cubicBezTo>
                  <a:pt x="1924" y="0"/>
                  <a:pt x="0" y="1924"/>
                  <a:pt x="0" y="4296"/>
                </a:cubicBezTo>
                <a:cubicBezTo>
                  <a:pt x="0" y="6667"/>
                  <a:pt x="1924" y="8591"/>
                  <a:pt x="4296" y="8591"/>
                </a:cubicBezTo>
                <a:cubicBezTo>
                  <a:pt x="6669" y="8591"/>
                  <a:pt x="8591" y="6667"/>
                  <a:pt x="8591" y="4296"/>
                </a:cubicBezTo>
                <a:cubicBezTo>
                  <a:pt x="8591" y="1924"/>
                  <a:pt x="6669" y="0"/>
                  <a:pt x="4296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4;p6">
            <a:extLst>
              <a:ext uri="{FF2B5EF4-FFF2-40B4-BE49-F238E27FC236}">
                <a16:creationId xmlns:a16="http://schemas.microsoft.com/office/drawing/2014/main" id="{50F37570-36E8-C193-A212-79FB8BFC2930}"/>
              </a:ext>
            </a:extLst>
          </p:cNvPr>
          <p:cNvSpPr/>
          <p:nvPr/>
        </p:nvSpPr>
        <p:spPr>
          <a:xfrm flipH="1">
            <a:off x="1746340" y="4462927"/>
            <a:ext cx="782339" cy="782339"/>
          </a:xfrm>
          <a:custGeom>
            <a:avLst/>
            <a:gdLst/>
            <a:ahLst/>
            <a:cxnLst/>
            <a:rect l="l" t="t" r="r" b="b"/>
            <a:pathLst>
              <a:path w="8591" h="8591" extrusionOk="0">
                <a:moveTo>
                  <a:pt x="4296" y="0"/>
                </a:moveTo>
                <a:cubicBezTo>
                  <a:pt x="1924" y="0"/>
                  <a:pt x="0" y="1924"/>
                  <a:pt x="0" y="4296"/>
                </a:cubicBezTo>
                <a:cubicBezTo>
                  <a:pt x="0" y="6667"/>
                  <a:pt x="1924" y="8591"/>
                  <a:pt x="4296" y="8591"/>
                </a:cubicBezTo>
                <a:cubicBezTo>
                  <a:pt x="6669" y="8591"/>
                  <a:pt x="8591" y="6667"/>
                  <a:pt x="8591" y="4296"/>
                </a:cubicBezTo>
                <a:cubicBezTo>
                  <a:pt x="8591" y="1924"/>
                  <a:pt x="6669" y="0"/>
                  <a:pt x="4296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64;p6">
            <a:extLst>
              <a:ext uri="{FF2B5EF4-FFF2-40B4-BE49-F238E27FC236}">
                <a16:creationId xmlns:a16="http://schemas.microsoft.com/office/drawing/2014/main" id="{F02A55AC-C1CD-52F0-83C3-F30A64B0946E}"/>
              </a:ext>
            </a:extLst>
          </p:cNvPr>
          <p:cNvSpPr/>
          <p:nvPr/>
        </p:nvSpPr>
        <p:spPr>
          <a:xfrm flipH="1">
            <a:off x="1746340" y="5484364"/>
            <a:ext cx="782339" cy="782339"/>
          </a:xfrm>
          <a:custGeom>
            <a:avLst/>
            <a:gdLst/>
            <a:ahLst/>
            <a:cxnLst/>
            <a:rect l="l" t="t" r="r" b="b"/>
            <a:pathLst>
              <a:path w="8591" h="8591" extrusionOk="0">
                <a:moveTo>
                  <a:pt x="4296" y="0"/>
                </a:moveTo>
                <a:cubicBezTo>
                  <a:pt x="1924" y="0"/>
                  <a:pt x="0" y="1924"/>
                  <a:pt x="0" y="4296"/>
                </a:cubicBezTo>
                <a:cubicBezTo>
                  <a:pt x="0" y="6667"/>
                  <a:pt x="1924" y="8591"/>
                  <a:pt x="4296" y="8591"/>
                </a:cubicBezTo>
                <a:cubicBezTo>
                  <a:pt x="6669" y="8591"/>
                  <a:pt x="8591" y="6667"/>
                  <a:pt x="8591" y="4296"/>
                </a:cubicBezTo>
                <a:cubicBezTo>
                  <a:pt x="8591" y="1924"/>
                  <a:pt x="6669" y="0"/>
                  <a:pt x="4296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64;p6">
            <a:extLst>
              <a:ext uri="{FF2B5EF4-FFF2-40B4-BE49-F238E27FC236}">
                <a16:creationId xmlns:a16="http://schemas.microsoft.com/office/drawing/2014/main" id="{37F9AA94-663D-28A4-619C-C78F0E49941B}"/>
              </a:ext>
            </a:extLst>
          </p:cNvPr>
          <p:cNvSpPr/>
          <p:nvPr/>
        </p:nvSpPr>
        <p:spPr>
          <a:xfrm flipH="1">
            <a:off x="1746340" y="6469887"/>
            <a:ext cx="782339" cy="782339"/>
          </a:xfrm>
          <a:custGeom>
            <a:avLst/>
            <a:gdLst/>
            <a:ahLst/>
            <a:cxnLst/>
            <a:rect l="l" t="t" r="r" b="b"/>
            <a:pathLst>
              <a:path w="8591" h="8591" extrusionOk="0">
                <a:moveTo>
                  <a:pt x="4296" y="0"/>
                </a:moveTo>
                <a:cubicBezTo>
                  <a:pt x="1924" y="0"/>
                  <a:pt x="0" y="1924"/>
                  <a:pt x="0" y="4296"/>
                </a:cubicBezTo>
                <a:cubicBezTo>
                  <a:pt x="0" y="6667"/>
                  <a:pt x="1924" y="8591"/>
                  <a:pt x="4296" y="8591"/>
                </a:cubicBezTo>
                <a:cubicBezTo>
                  <a:pt x="6669" y="8591"/>
                  <a:pt x="8591" y="6667"/>
                  <a:pt x="8591" y="4296"/>
                </a:cubicBezTo>
                <a:cubicBezTo>
                  <a:pt x="8591" y="1924"/>
                  <a:pt x="6669" y="0"/>
                  <a:pt x="4296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64;p6">
            <a:extLst>
              <a:ext uri="{FF2B5EF4-FFF2-40B4-BE49-F238E27FC236}">
                <a16:creationId xmlns:a16="http://schemas.microsoft.com/office/drawing/2014/main" id="{C3CE12AD-B519-A85E-011F-C102883E5602}"/>
              </a:ext>
            </a:extLst>
          </p:cNvPr>
          <p:cNvSpPr/>
          <p:nvPr/>
        </p:nvSpPr>
        <p:spPr>
          <a:xfrm flipH="1">
            <a:off x="1746340" y="7497327"/>
            <a:ext cx="782339" cy="782339"/>
          </a:xfrm>
          <a:custGeom>
            <a:avLst/>
            <a:gdLst/>
            <a:ahLst/>
            <a:cxnLst/>
            <a:rect l="l" t="t" r="r" b="b"/>
            <a:pathLst>
              <a:path w="8591" h="8591" extrusionOk="0">
                <a:moveTo>
                  <a:pt x="4296" y="0"/>
                </a:moveTo>
                <a:cubicBezTo>
                  <a:pt x="1924" y="0"/>
                  <a:pt x="0" y="1924"/>
                  <a:pt x="0" y="4296"/>
                </a:cubicBezTo>
                <a:cubicBezTo>
                  <a:pt x="0" y="6667"/>
                  <a:pt x="1924" y="8591"/>
                  <a:pt x="4296" y="8591"/>
                </a:cubicBezTo>
                <a:cubicBezTo>
                  <a:pt x="6669" y="8591"/>
                  <a:pt x="8591" y="6667"/>
                  <a:pt x="8591" y="4296"/>
                </a:cubicBezTo>
                <a:cubicBezTo>
                  <a:pt x="8591" y="1924"/>
                  <a:pt x="6669" y="0"/>
                  <a:pt x="4296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536371" y="1028700"/>
            <a:ext cx="4220936" cy="8441871"/>
          </a:xfrm>
          <a:custGeom>
            <a:avLst/>
            <a:gdLst/>
            <a:ahLst/>
            <a:cxnLst/>
            <a:rect l="l" t="t" r="r" b="b"/>
            <a:pathLst>
              <a:path w="4220936" h="8441871">
                <a:moveTo>
                  <a:pt x="0" y="0"/>
                </a:moveTo>
                <a:lnTo>
                  <a:pt x="4220936" y="0"/>
                </a:lnTo>
                <a:lnTo>
                  <a:pt x="4220936" y="8441871"/>
                </a:lnTo>
                <a:lnTo>
                  <a:pt x="0" y="84418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9485072" y="-621846"/>
            <a:ext cx="6510591" cy="11530693"/>
            <a:chOff x="0" y="0"/>
            <a:chExt cx="2354580" cy="41701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4170119"/>
            </a:xfrm>
            <a:custGeom>
              <a:avLst/>
              <a:gdLst/>
              <a:ahLst/>
              <a:cxnLst/>
              <a:rect l="l" t="t" r="r" b="b"/>
              <a:pathLst>
                <a:path w="2353310" h="4170119">
                  <a:moveTo>
                    <a:pt x="784860" y="4102809"/>
                  </a:moveTo>
                  <a:cubicBezTo>
                    <a:pt x="905510" y="4143449"/>
                    <a:pt x="1042670" y="4170119"/>
                    <a:pt x="1177290" y="4170119"/>
                  </a:cubicBezTo>
                  <a:cubicBezTo>
                    <a:pt x="1311910" y="4170119"/>
                    <a:pt x="1441450" y="4147259"/>
                    <a:pt x="1560830" y="4106619"/>
                  </a:cubicBezTo>
                  <a:cubicBezTo>
                    <a:pt x="1563370" y="4105349"/>
                    <a:pt x="1565910" y="4105349"/>
                    <a:pt x="1568450" y="4104079"/>
                  </a:cubicBezTo>
                  <a:cubicBezTo>
                    <a:pt x="2016760" y="3941519"/>
                    <a:pt x="2346960" y="3512259"/>
                    <a:pt x="2353310" y="300660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004334"/>
                  </a:lnTo>
                  <a:cubicBezTo>
                    <a:pt x="6350" y="3514799"/>
                    <a:pt x="331470" y="3944059"/>
                    <a:pt x="784860" y="4102809"/>
                  </a:cubicBezTo>
                  <a:close/>
                </a:path>
              </a:pathLst>
            </a:custGeom>
            <a:solidFill>
              <a:srgbClr val="3657A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465821" y="4438595"/>
            <a:ext cx="9139644" cy="176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>
                <a:solidFill>
                  <a:srgbClr val="E3E4E5"/>
                </a:solidFill>
                <a:latin typeface="League Spartan"/>
              </a:rPr>
              <a:t>THANK YOU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15711279" y="-898071"/>
            <a:ext cx="3096042" cy="3147184"/>
          </a:xfrm>
          <a:custGeom>
            <a:avLst/>
            <a:gdLst/>
            <a:ahLst/>
            <a:cxnLst/>
            <a:rect l="l" t="t" r="r" b="b"/>
            <a:pathLst>
              <a:path w="3096042" h="3147184">
                <a:moveTo>
                  <a:pt x="0" y="0"/>
                </a:moveTo>
                <a:lnTo>
                  <a:pt x="3096042" y="0"/>
                </a:lnTo>
                <a:lnTo>
                  <a:pt x="3096042" y="3147184"/>
                </a:lnTo>
                <a:lnTo>
                  <a:pt x="0" y="3147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7968807">
            <a:off x="-1434097" y="7827873"/>
            <a:ext cx="4925595" cy="2487425"/>
          </a:xfrm>
          <a:custGeom>
            <a:avLst/>
            <a:gdLst/>
            <a:ahLst/>
            <a:cxnLst/>
            <a:rect l="l" t="t" r="r" b="b"/>
            <a:pathLst>
              <a:path w="4925595" h="2487425">
                <a:moveTo>
                  <a:pt x="0" y="0"/>
                </a:moveTo>
                <a:lnTo>
                  <a:pt x="4925594" y="0"/>
                </a:lnTo>
                <a:lnTo>
                  <a:pt x="4925594" y="2487426"/>
                </a:lnTo>
                <a:lnTo>
                  <a:pt x="0" y="2487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9509506" y="-571500"/>
            <a:ext cx="10656852" cy="11909670"/>
            <a:chOff x="0" y="0"/>
            <a:chExt cx="3887649" cy="4344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87649" cy="4344680"/>
            </a:xfrm>
            <a:custGeom>
              <a:avLst/>
              <a:gdLst/>
              <a:ahLst/>
              <a:cxnLst/>
              <a:rect l="l" t="t" r="r" b="b"/>
              <a:pathLst>
                <a:path w="3887649" h="4344680">
                  <a:moveTo>
                    <a:pt x="0" y="0"/>
                  </a:moveTo>
                  <a:lnTo>
                    <a:pt x="3887649" y="0"/>
                  </a:lnTo>
                  <a:lnTo>
                    <a:pt x="3887649" y="4344680"/>
                  </a:lnTo>
                  <a:lnTo>
                    <a:pt x="0" y="4344680"/>
                  </a:lnTo>
                  <a:close/>
                </a:path>
              </a:pathLst>
            </a:custGeom>
            <a:solidFill>
              <a:srgbClr val="5C73B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FFD2EF-2028-077F-63F1-2996E1DBE8E8}"/>
              </a:ext>
            </a:extLst>
          </p:cNvPr>
          <p:cNvGrpSpPr/>
          <p:nvPr/>
        </p:nvGrpSpPr>
        <p:grpSpPr>
          <a:xfrm>
            <a:off x="272018" y="908309"/>
            <a:ext cx="12486058" cy="1418005"/>
            <a:chOff x="272018" y="292976"/>
            <a:chExt cx="11473770" cy="1418005"/>
          </a:xfrm>
        </p:grpSpPr>
        <p:grpSp>
          <p:nvGrpSpPr>
            <p:cNvPr id="36" name="Group 6">
              <a:extLst>
                <a:ext uri="{FF2B5EF4-FFF2-40B4-BE49-F238E27FC236}">
                  <a16:creationId xmlns:a16="http://schemas.microsoft.com/office/drawing/2014/main" id="{191B4E6F-8455-39B4-2D54-2D6BA1BDE8E8}"/>
                </a:ext>
              </a:extLst>
            </p:cNvPr>
            <p:cNvGrpSpPr/>
            <p:nvPr/>
          </p:nvGrpSpPr>
          <p:grpSpPr>
            <a:xfrm rot="-5400000">
              <a:off x="5716305" y="-4098824"/>
              <a:ext cx="1237129" cy="10201605"/>
              <a:chOff x="-294460" y="-34593"/>
              <a:chExt cx="3306142" cy="12944395"/>
            </a:xfrm>
          </p:grpSpPr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BCD9BE9C-1D5C-AD02-07AB-BBC03D2A0799}"/>
                  </a:ext>
                </a:extLst>
              </p:cNvPr>
              <p:cNvSpPr/>
              <p:nvPr/>
            </p:nvSpPr>
            <p:spPr>
              <a:xfrm>
                <a:off x="-294460" y="-34593"/>
                <a:ext cx="3306142" cy="12944395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9313831">
                    <a:moveTo>
                      <a:pt x="784860" y="9246522"/>
                    </a:moveTo>
                    <a:cubicBezTo>
                      <a:pt x="905510" y="9287161"/>
                      <a:pt x="1042670" y="9313831"/>
                      <a:pt x="1177290" y="9313831"/>
                    </a:cubicBezTo>
                    <a:cubicBezTo>
                      <a:pt x="1311910" y="9313831"/>
                      <a:pt x="1441450" y="9290972"/>
                      <a:pt x="1560830" y="9250331"/>
                    </a:cubicBezTo>
                    <a:cubicBezTo>
                      <a:pt x="1563370" y="9249061"/>
                      <a:pt x="1565910" y="9249061"/>
                      <a:pt x="1568450" y="9247791"/>
                    </a:cubicBezTo>
                    <a:cubicBezTo>
                      <a:pt x="2016760" y="9085231"/>
                      <a:pt x="2346960" y="8655972"/>
                      <a:pt x="2353310" y="8134491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8128264"/>
                    </a:lnTo>
                    <a:cubicBezTo>
                      <a:pt x="6350" y="8658511"/>
                      <a:pt x="331470" y="9087772"/>
                      <a:pt x="784860" y="9246522"/>
                    </a:cubicBezTo>
                    <a:close/>
                  </a:path>
                </a:pathLst>
              </a:custGeom>
              <a:solidFill>
                <a:srgbClr val="F6F5F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272018" y="292976"/>
              <a:ext cx="1418005" cy="1418005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0" y="383414"/>
              <a:ext cx="10983788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en-US" sz="5400">
                  <a:solidFill>
                    <a:srgbClr val="26459B"/>
                  </a:solidFill>
                  <a:latin typeface="Roboto Bold" panose="020B0604020202020204" charset="0"/>
                  <a:ea typeface="Roboto Bold" panose="020B0604020202020204" charset="0"/>
                </a:rPr>
                <a:t>1.</a:t>
              </a:r>
              <a:r>
                <a:rPr lang="en-US" sz="3600">
                  <a:solidFill>
                    <a:srgbClr val="26459B"/>
                  </a:solidFill>
                  <a:latin typeface="Roboto Bold" panose="020B0604020202020204" charset="0"/>
                  <a:ea typeface="Roboto Bold" panose="020B0604020202020204" charset="0"/>
                </a:rPr>
                <a:t>      </a:t>
              </a:r>
              <a:r>
                <a:rPr lang="vi-VN" sz="5400">
                  <a:solidFill>
                    <a:srgbClr val="26459B"/>
                  </a:solidFill>
                  <a:latin typeface="Roboto Bold" panose="020B0604020202020204" charset="0"/>
                  <a:ea typeface="Roboto Bold" panose="020B0604020202020204" charset="0"/>
                </a:rPr>
                <a:t>Định nghĩa phương pháp CLIL</a:t>
              </a:r>
              <a:endParaRPr lang="vi-VN" sz="36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309938" y="3124717"/>
            <a:ext cx="9682657" cy="6496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Phương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pháp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4400" dirty="0">
                <a:solidFill>
                  <a:srgbClr val="26459B"/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tích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hợp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nội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dung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ngôn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ngữ</a:t>
            </a:r>
            <a:r>
              <a:rPr lang="en-US" sz="4400" dirty="0">
                <a:solidFill>
                  <a:srgbClr val="26459B"/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với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mục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đích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giúp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sinh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thể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đồng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thời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tiếp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thu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kiến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thức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môn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ngôn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ngữ</a:t>
            </a:r>
            <a:r>
              <a:rPr lang="en-US" sz="4400" dirty="0">
                <a:solidFill>
                  <a:srgbClr val="26459B"/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mới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cách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tự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nhiên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6600" dirty="0"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400" dirty="0">
              <a:solidFill>
                <a:srgbClr val="13224B"/>
              </a:solidFill>
              <a:latin typeface="Candara" panose="020E0502030303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43FF37-FB03-CBFE-C826-2DA9FC1C48B2}"/>
              </a:ext>
            </a:extLst>
          </p:cNvPr>
          <p:cNvSpPr txBox="1">
            <a:spLocks/>
          </p:cNvSpPr>
          <p:nvPr/>
        </p:nvSpPr>
        <p:spPr>
          <a:xfrm>
            <a:off x="3015159" y="3234792"/>
            <a:ext cx="3743047" cy="132080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4800" dirty="0" err="1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+mj-cs"/>
              </a:rPr>
              <a:t>ontent</a:t>
            </a:r>
            <a:r>
              <a:rPr lang="en-US" sz="4800" dirty="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+mj-cs"/>
              </a:rPr>
              <a:t> 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F6BE39-9FCD-E0EA-F98B-316F43184C1D}"/>
              </a:ext>
            </a:extLst>
          </p:cNvPr>
          <p:cNvSpPr txBox="1">
            <a:spLocks/>
          </p:cNvSpPr>
          <p:nvPr/>
        </p:nvSpPr>
        <p:spPr>
          <a:xfrm>
            <a:off x="2191721" y="2894883"/>
            <a:ext cx="3266379" cy="6605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8000" b="1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+mj-cs"/>
              </a:rPr>
              <a:t>C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8000" b="1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+mj-cs"/>
              </a:rPr>
              <a:t>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8000" b="1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+mj-cs"/>
              </a:rPr>
              <a:t>I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8000" b="1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+mj-cs"/>
              </a:rPr>
              <a:t>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B2702A8-7CF1-FE63-C559-30086D81D522}"/>
              </a:ext>
            </a:extLst>
          </p:cNvPr>
          <p:cNvSpPr txBox="1">
            <a:spLocks/>
          </p:cNvSpPr>
          <p:nvPr/>
        </p:nvSpPr>
        <p:spPr>
          <a:xfrm>
            <a:off x="2767378" y="4586958"/>
            <a:ext cx="3743047" cy="132080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480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+mj-cs"/>
              </a:rPr>
              <a:t>anguage</a:t>
            </a:r>
          </a:p>
          <a:p>
            <a:pPr marL="342900" indent="-342900">
              <a:buFontTx/>
              <a:buChar char="-"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CED2F5-D95C-E280-3BBD-028399E64B0B}"/>
              </a:ext>
            </a:extLst>
          </p:cNvPr>
          <p:cNvSpPr txBox="1">
            <a:spLocks/>
          </p:cNvSpPr>
          <p:nvPr/>
        </p:nvSpPr>
        <p:spPr>
          <a:xfrm>
            <a:off x="2547295" y="5868109"/>
            <a:ext cx="3743047" cy="132080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480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+mj-cs"/>
              </a:rPr>
              <a:t>ntegrated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7CFC924-A120-69B7-0A47-AA6C7398EA46}"/>
              </a:ext>
            </a:extLst>
          </p:cNvPr>
          <p:cNvSpPr txBox="1">
            <a:spLocks/>
          </p:cNvSpPr>
          <p:nvPr/>
        </p:nvSpPr>
        <p:spPr>
          <a:xfrm>
            <a:off x="2803691" y="7134180"/>
            <a:ext cx="3743047" cy="132080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480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Roboto Condensed" panose="02000000000000000000" pitchFamily="2" charset="0"/>
                <a:cs typeface="+mj-cs"/>
              </a:rPr>
              <a:t>earning</a:t>
            </a:r>
          </a:p>
          <a:p>
            <a:pPr marL="342900" indent="-342900">
              <a:buFontTx/>
              <a:buChar char="-"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12F99D-EB40-0A0D-AE13-A15D95148C47}"/>
              </a:ext>
            </a:extLst>
          </p:cNvPr>
          <p:cNvCxnSpPr/>
          <p:nvPr/>
        </p:nvCxnSpPr>
        <p:spPr>
          <a:xfrm>
            <a:off x="6869772" y="2628900"/>
            <a:ext cx="0" cy="552918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EF2665-2653-8CCA-4543-01780738349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EF1259E-F9FA-D65D-0D34-3064158212F9}"/>
              </a:ext>
            </a:extLst>
          </p:cNvPr>
          <p:cNvSpPr/>
          <p:nvPr/>
        </p:nvSpPr>
        <p:spPr>
          <a:xfrm>
            <a:off x="3576734" y="3500104"/>
            <a:ext cx="12388591" cy="1298666"/>
          </a:xfrm>
          <a:prstGeom prst="rect">
            <a:avLst/>
          </a:prstGeom>
          <a:solidFill>
            <a:schemeClr val="accent6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F868A8C-E799-7DF5-F6E1-6B1DB4D6B756}"/>
              </a:ext>
            </a:extLst>
          </p:cNvPr>
          <p:cNvGrpSpPr/>
          <p:nvPr/>
        </p:nvGrpSpPr>
        <p:grpSpPr>
          <a:xfrm>
            <a:off x="17940691" y="-62958"/>
            <a:ext cx="375198" cy="2129871"/>
            <a:chOff x="0" y="0"/>
            <a:chExt cx="2354580" cy="13366166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AA79AC0-C0D6-BB55-E468-764E621C7F29}"/>
                </a:ext>
              </a:extLst>
            </p:cNvPr>
            <p:cNvSpPr/>
            <p:nvPr/>
          </p:nvSpPr>
          <p:spPr>
            <a:xfrm>
              <a:off x="0" y="0"/>
              <a:ext cx="2353310" cy="13366166"/>
            </a:xfrm>
            <a:custGeom>
              <a:avLst/>
              <a:gdLst/>
              <a:ahLst/>
              <a:cxnLst/>
              <a:rect l="l" t="t" r="r" b="b"/>
              <a:pathLst>
                <a:path w="2353310" h="13366166">
                  <a:moveTo>
                    <a:pt x="784860" y="13298856"/>
                  </a:moveTo>
                  <a:cubicBezTo>
                    <a:pt x="905510" y="13339496"/>
                    <a:pt x="1042670" y="13366166"/>
                    <a:pt x="1177290" y="13366166"/>
                  </a:cubicBezTo>
                  <a:cubicBezTo>
                    <a:pt x="1311910" y="13366166"/>
                    <a:pt x="1441450" y="13343306"/>
                    <a:pt x="1560830" y="13302666"/>
                  </a:cubicBezTo>
                  <a:cubicBezTo>
                    <a:pt x="1563370" y="13301396"/>
                    <a:pt x="1565910" y="13301396"/>
                    <a:pt x="1568450" y="13300126"/>
                  </a:cubicBezTo>
                  <a:cubicBezTo>
                    <a:pt x="2016760" y="13137566"/>
                    <a:pt x="2346960" y="12708306"/>
                    <a:pt x="2353310" y="1217435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165012"/>
                  </a:lnTo>
                  <a:cubicBezTo>
                    <a:pt x="6350" y="12710846"/>
                    <a:pt x="331470" y="13140106"/>
                    <a:pt x="784860" y="13298856"/>
                  </a:cubicBezTo>
                  <a:close/>
                </a:path>
              </a:pathLst>
            </a:custGeom>
            <a:solidFill>
              <a:srgbClr val="5C73B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37C36C4-BA9B-B09E-DD2B-06F76165D83F}"/>
              </a:ext>
            </a:extLst>
          </p:cNvPr>
          <p:cNvGrpSpPr/>
          <p:nvPr/>
        </p:nvGrpSpPr>
        <p:grpSpPr>
          <a:xfrm rot="-10800000">
            <a:off x="272018" y="9222064"/>
            <a:ext cx="375198" cy="2129871"/>
            <a:chOff x="0" y="0"/>
            <a:chExt cx="2354580" cy="1336616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BF5DED1-9A36-275B-170C-5E258BB9DC4A}"/>
                </a:ext>
              </a:extLst>
            </p:cNvPr>
            <p:cNvSpPr/>
            <p:nvPr/>
          </p:nvSpPr>
          <p:spPr>
            <a:xfrm>
              <a:off x="0" y="0"/>
              <a:ext cx="2353310" cy="13366166"/>
            </a:xfrm>
            <a:custGeom>
              <a:avLst/>
              <a:gdLst/>
              <a:ahLst/>
              <a:cxnLst/>
              <a:rect l="l" t="t" r="r" b="b"/>
              <a:pathLst>
                <a:path w="2353310" h="13366166">
                  <a:moveTo>
                    <a:pt x="784860" y="13298856"/>
                  </a:moveTo>
                  <a:cubicBezTo>
                    <a:pt x="905510" y="13339496"/>
                    <a:pt x="1042670" y="13366166"/>
                    <a:pt x="1177290" y="13366166"/>
                  </a:cubicBezTo>
                  <a:cubicBezTo>
                    <a:pt x="1311910" y="13366166"/>
                    <a:pt x="1441450" y="13343306"/>
                    <a:pt x="1560830" y="13302666"/>
                  </a:cubicBezTo>
                  <a:cubicBezTo>
                    <a:pt x="1563370" y="13301396"/>
                    <a:pt x="1565910" y="13301396"/>
                    <a:pt x="1568450" y="13300126"/>
                  </a:cubicBezTo>
                  <a:cubicBezTo>
                    <a:pt x="2016760" y="13137566"/>
                    <a:pt x="2346960" y="12708306"/>
                    <a:pt x="2353310" y="1217435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165012"/>
                  </a:lnTo>
                  <a:cubicBezTo>
                    <a:pt x="6350" y="12710846"/>
                    <a:pt x="331470" y="13140106"/>
                    <a:pt x="784860" y="13298856"/>
                  </a:cubicBezTo>
                  <a:close/>
                </a:path>
              </a:pathLst>
            </a:custGeom>
            <a:solidFill>
              <a:srgbClr val="5C73B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AF0B0A-062D-3BA0-CF92-EBEE3921C15F}"/>
              </a:ext>
            </a:extLst>
          </p:cNvPr>
          <p:cNvGrpSpPr/>
          <p:nvPr/>
        </p:nvGrpSpPr>
        <p:grpSpPr>
          <a:xfrm>
            <a:off x="272018" y="292976"/>
            <a:ext cx="12486058" cy="1418005"/>
            <a:chOff x="272018" y="292976"/>
            <a:chExt cx="11473770" cy="1418005"/>
          </a:xfrm>
        </p:grpSpPr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id="{A9B10AD5-8E47-986B-83D0-429625C3281F}"/>
                </a:ext>
              </a:extLst>
            </p:cNvPr>
            <p:cNvGrpSpPr/>
            <p:nvPr/>
          </p:nvGrpSpPr>
          <p:grpSpPr>
            <a:xfrm rot="-5400000">
              <a:off x="5716305" y="-4098824"/>
              <a:ext cx="1237129" cy="10201605"/>
              <a:chOff x="-294460" y="-34593"/>
              <a:chExt cx="3306142" cy="12944395"/>
            </a:xfrm>
          </p:grpSpPr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253FD80-EA08-3F7E-E1AB-76B4023D1D76}"/>
                  </a:ext>
                </a:extLst>
              </p:cNvPr>
              <p:cNvSpPr/>
              <p:nvPr/>
            </p:nvSpPr>
            <p:spPr>
              <a:xfrm>
                <a:off x="-294460" y="-34593"/>
                <a:ext cx="3306142" cy="12944395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9313831">
                    <a:moveTo>
                      <a:pt x="784860" y="9246522"/>
                    </a:moveTo>
                    <a:cubicBezTo>
                      <a:pt x="905510" y="9287161"/>
                      <a:pt x="1042670" y="9313831"/>
                      <a:pt x="1177290" y="9313831"/>
                    </a:cubicBezTo>
                    <a:cubicBezTo>
                      <a:pt x="1311910" y="9313831"/>
                      <a:pt x="1441450" y="9290972"/>
                      <a:pt x="1560830" y="9250331"/>
                    </a:cubicBezTo>
                    <a:cubicBezTo>
                      <a:pt x="1563370" y="9249061"/>
                      <a:pt x="1565910" y="9249061"/>
                      <a:pt x="1568450" y="9247791"/>
                    </a:cubicBezTo>
                    <a:cubicBezTo>
                      <a:pt x="2016760" y="9085231"/>
                      <a:pt x="2346960" y="8655972"/>
                      <a:pt x="2353310" y="8134491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8128264"/>
                    </a:lnTo>
                    <a:cubicBezTo>
                      <a:pt x="6350" y="8658511"/>
                      <a:pt x="331470" y="9087772"/>
                      <a:pt x="784860" y="9246522"/>
                    </a:cubicBezTo>
                    <a:close/>
                  </a:path>
                </a:pathLst>
              </a:custGeom>
              <a:solidFill>
                <a:srgbClr val="F6F5F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659CEC30-597C-715A-833D-474A2603F400}"/>
                </a:ext>
              </a:extLst>
            </p:cNvPr>
            <p:cNvSpPr/>
            <p:nvPr/>
          </p:nvSpPr>
          <p:spPr>
            <a:xfrm>
              <a:off x="272018" y="292976"/>
              <a:ext cx="1418005" cy="1418005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A1AA0A-9A66-7372-CFD7-D555DD72EF13}"/>
                </a:ext>
              </a:extLst>
            </p:cNvPr>
            <p:cNvSpPr txBox="1"/>
            <p:nvPr/>
          </p:nvSpPr>
          <p:spPr>
            <a:xfrm>
              <a:off x="762000" y="383414"/>
              <a:ext cx="10983788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en-US" sz="5400">
                  <a:solidFill>
                    <a:srgbClr val="26459B"/>
                  </a:solidFill>
                  <a:latin typeface="Roboto Bold" panose="020B0604020202020204" charset="0"/>
                  <a:ea typeface="Roboto Bold" panose="020B0604020202020204" charset="0"/>
                </a:rPr>
                <a:t>2.    </a:t>
              </a:r>
              <a:r>
                <a:rPr lang="vi-VN" sz="5400">
                  <a:solidFill>
                    <a:srgbClr val="26459B"/>
                  </a:solidFill>
                  <a:latin typeface="Roboto Bold" panose="020B0604020202020204" charset="0"/>
                  <a:ea typeface="Roboto Bold" panose="020B0604020202020204" charset="0"/>
                </a:rPr>
                <a:t>Lợi ích của phương pháp CLIL</a:t>
              </a: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BA6FA427-0AFD-EE80-D4A3-A3AB9D0B1DFC}"/>
              </a:ext>
            </a:extLst>
          </p:cNvPr>
          <p:cNvSpPr/>
          <p:nvPr/>
        </p:nvSpPr>
        <p:spPr>
          <a:xfrm>
            <a:off x="3576735" y="1926324"/>
            <a:ext cx="12388590" cy="1285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FE46ABE-41AB-0993-FAA1-511F0130500B}"/>
              </a:ext>
            </a:extLst>
          </p:cNvPr>
          <p:cNvSpPr/>
          <p:nvPr/>
        </p:nvSpPr>
        <p:spPr>
          <a:xfrm>
            <a:off x="2322673" y="1913375"/>
            <a:ext cx="1321385" cy="13213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6298D55-C2E6-09F9-6B63-7056C1F79B9C}"/>
              </a:ext>
            </a:extLst>
          </p:cNvPr>
          <p:cNvSpPr/>
          <p:nvPr/>
        </p:nvSpPr>
        <p:spPr>
          <a:xfrm>
            <a:off x="3886802" y="2202036"/>
            <a:ext cx="7464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Phát triển khả năng tư duy toàn diện</a:t>
            </a:r>
            <a:endParaRPr lang="ms-MY" sz="3600" b="1" dirty="0">
              <a:solidFill>
                <a:schemeClr val="tx1">
                  <a:lumMod val="85000"/>
                  <a:lumOff val="15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79FB4AE-C362-5DEC-9946-977D60C73D9C}"/>
              </a:ext>
            </a:extLst>
          </p:cNvPr>
          <p:cNvSpPr txBox="1"/>
          <p:nvPr/>
        </p:nvSpPr>
        <p:spPr>
          <a:xfrm>
            <a:off x="2736216" y="2138076"/>
            <a:ext cx="47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0"/>
            <a:r>
              <a:rPr lang="en-US" sz="4800" b="1" dirty="0">
                <a:solidFill>
                  <a:schemeClr val="bg1"/>
                </a:solidFill>
                <a:latin typeface="Source Sans Pro Light" pitchFamily="34" charset="0"/>
                <a:ea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CD13094-96C3-9C11-4DE1-C37C4ACEFCEE}"/>
              </a:ext>
            </a:extLst>
          </p:cNvPr>
          <p:cNvSpPr/>
          <p:nvPr/>
        </p:nvSpPr>
        <p:spPr>
          <a:xfrm>
            <a:off x="2322673" y="3500104"/>
            <a:ext cx="1321385" cy="132138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b="1">
              <a:solidFill>
                <a:srgbClr val="F7941D"/>
              </a:solidFill>
              <a:latin typeface="Calibri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4EC6460-3D28-FF4F-5EBA-14A4C8199B37}"/>
              </a:ext>
            </a:extLst>
          </p:cNvPr>
          <p:cNvSpPr txBox="1"/>
          <p:nvPr/>
        </p:nvSpPr>
        <p:spPr>
          <a:xfrm>
            <a:off x="2743556" y="3693399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/>
            <a:r>
              <a:rPr lang="en-US" sz="4800" b="1" dirty="0">
                <a:solidFill>
                  <a:schemeClr val="bg1"/>
                </a:solidFill>
                <a:latin typeface="Source Sans Pro Light" pitchFamily="34" charset="0"/>
                <a:ea typeface="Open Sans" pitchFamily="34" charset="0"/>
                <a:cs typeface="Open Sans" pitchFamily="34" charset="0"/>
              </a:rPr>
              <a:t>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1BA63DB-8B1C-F68D-A897-F5EFE44466DD}"/>
              </a:ext>
            </a:extLst>
          </p:cNvPr>
          <p:cNvSpPr/>
          <p:nvPr/>
        </p:nvSpPr>
        <p:spPr>
          <a:xfrm>
            <a:off x="3992309" y="3802319"/>
            <a:ext cx="7464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Nâng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cao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vốn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hiểu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biết</a:t>
            </a:r>
            <a:endParaRPr lang="ms-MY" sz="36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F14280E-6C2F-481F-4126-83FACEA61381}"/>
              </a:ext>
            </a:extLst>
          </p:cNvPr>
          <p:cNvSpPr/>
          <p:nvPr/>
        </p:nvSpPr>
        <p:spPr>
          <a:xfrm>
            <a:off x="3576734" y="6693543"/>
            <a:ext cx="12388593" cy="1298666"/>
          </a:xfrm>
          <a:prstGeom prst="rect">
            <a:avLst/>
          </a:prstGeom>
          <a:solidFill>
            <a:schemeClr val="accent6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0871ACA-89B5-3ADB-23DD-99C164A69EFE}"/>
              </a:ext>
            </a:extLst>
          </p:cNvPr>
          <p:cNvSpPr/>
          <p:nvPr/>
        </p:nvSpPr>
        <p:spPr>
          <a:xfrm>
            <a:off x="3576735" y="5119763"/>
            <a:ext cx="12388592" cy="1285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2D5C9E2-5EBE-689D-DE36-C8B898148964}"/>
              </a:ext>
            </a:extLst>
          </p:cNvPr>
          <p:cNvSpPr/>
          <p:nvPr/>
        </p:nvSpPr>
        <p:spPr>
          <a:xfrm>
            <a:off x="2322673" y="5106814"/>
            <a:ext cx="1321385" cy="13213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70EAFC1-DD62-DFF2-C829-50C92C2D85D2}"/>
              </a:ext>
            </a:extLst>
          </p:cNvPr>
          <p:cNvSpPr/>
          <p:nvPr/>
        </p:nvSpPr>
        <p:spPr>
          <a:xfrm>
            <a:off x="3886802" y="5395475"/>
            <a:ext cx="7464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vi-VN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Cởi mở, tự tin hơn</a:t>
            </a:r>
            <a:endParaRPr lang="ms-MY" sz="3600" b="1" dirty="0">
              <a:solidFill>
                <a:schemeClr val="tx1">
                  <a:lumMod val="85000"/>
                  <a:lumOff val="15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48793B2-6275-DEA5-85C1-B36487AEB194}"/>
              </a:ext>
            </a:extLst>
          </p:cNvPr>
          <p:cNvSpPr txBox="1"/>
          <p:nvPr/>
        </p:nvSpPr>
        <p:spPr>
          <a:xfrm>
            <a:off x="2736216" y="5331515"/>
            <a:ext cx="47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0"/>
            <a:r>
              <a:rPr lang="en-US" sz="4800" b="1">
                <a:solidFill>
                  <a:schemeClr val="bg1"/>
                </a:solidFill>
                <a:latin typeface="Source Sans Pro Light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Source Sans Pro 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1319D1D-A1EF-C9F6-CE63-C13F2C65D3AE}"/>
              </a:ext>
            </a:extLst>
          </p:cNvPr>
          <p:cNvSpPr/>
          <p:nvPr/>
        </p:nvSpPr>
        <p:spPr>
          <a:xfrm>
            <a:off x="2322673" y="6693543"/>
            <a:ext cx="1321385" cy="132138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b="1">
              <a:solidFill>
                <a:srgbClr val="F7941D"/>
              </a:solidFill>
              <a:latin typeface="Calibri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A5E4462-145C-3DC6-9711-E6DE87780287}"/>
              </a:ext>
            </a:extLst>
          </p:cNvPr>
          <p:cNvSpPr txBox="1"/>
          <p:nvPr/>
        </p:nvSpPr>
        <p:spPr>
          <a:xfrm>
            <a:off x="2743556" y="6886838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/>
            <a:r>
              <a:rPr lang="en-US" sz="4800" b="1">
                <a:solidFill>
                  <a:schemeClr val="bg1"/>
                </a:solidFill>
                <a:latin typeface="Source Sans Pro Light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Source Sans Pro 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2A99E27-189D-ED80-16F8-430FFB7D0BDC}"/>
              </a:ext>
            </a:extLst>
          </p:cNvPr>
          <p:cNvSpPr/>
          <p:nvPr/>
        </p:nvSpPr>
        <p:spPr>
          <a:xfrm>
            <a:off x="3961829" y="7071504"/>
            <a:ext cx="8580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Nâng cao khả năng phản xạ ngôn ngữ</a:t>
            </a:r>
            <a:endParaRPr lang="ms-MY" sz="3600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F87DB00-F3BE-0452-FCEA-3CA095F81A9F}"/>
              </a:ext>
            </a:extLst>
          </p:cNvPr>
          <p:cNvSpPr/>
          <p:nvPr/>
        </p:nvSpPr>
        <p:spPr>
          <a:xfrm>
            <a:off x="3576735" y="8259391"/>
            <a:ext cx="12388592" cy="1285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AC692EA-9CDA-E215-345D-14BD063B7EF6}"/>
              </a:ext>
            </a:extLst>
          </p:cNvPr>
          <p:cNvSpPr/>
          <p:nvPr/>
        </p:nvSpPr>
        <p:spPr>
          <a:xfrm>
            <a:off x="2322673" y="8246442"/>
            <a:ext cx="1321385" cy="13213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1B8897D-53EC-2621-DFAB-2BB0BD7DB2D7}"/>
              </a:ext>
            </a:extLst>
          </p:cNvPr>
          <p:cNvSpPr/>
          <p:nvPr/>
        </p:nvSpPr>
        <p:spPr>
          <a:xfrm>
            <a:off x="3886802" y="8592552"/>
            <a:ext cx="11810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vi-VN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Học Tiếng Anh hiệu quả qua các hoạt động tổng kết bài học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71FCC6C-C18E-45BD-43BE-2F71DED79B36}"/>
              </a:ext>
            </a:extLst>
          </p:cNvPr>
          <p:cNvSpPr txBox="1"/>
          <p:nvPr/>
        </p:nvSpPr>
        <p:spPr>
          <a:xfrm>
            <a:off x="2736216" y="8471143"/>
            <a:ext cx="47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0"/>
            <a:r>
              <a:rPr lang="en-US" sz="4800" b="1">
                <a:solidFill>
                  <a:schemeClr val="bg1"/>
                </a:solidFill>
                <a:latin typeface="Source Sans Pro Light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Source Sans Pro Light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30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28" grpId="0"/>
      <p:bldP spid="132" grpId="0"/>
      <p:bldP spid="136" grpId="0"/>
      <p:bldP spid="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" y="-762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7145000" y="-1657451"/>
            <a:ext cx="750395" cy="4259743"/>
            <a:chOff x="0" y="0"/>
            <a:chExt cx="2354580" cy="133661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13366166"/>
            </a:xfrm>
            <a:custGeom>
              <a:avLst/>
              <a:gdLst/>
              <a:ahLst/>
              <a:cxnLst/>
              <a:rect l="l" t="t" r="r" b="b"/>
              <a:pathLst>
                <a:path w="2353310" h="13366166">
                  <a:moveTo>
                    <a:pt x="784860" y="13298856"/>
                  </a:moveTo>
                  <a:cubicBezTo>
                    <a:pt x="905510" y="13339496"/>
                    <a:pt x="1042670" y="13366166"/>
                    <a:pt x="1177290" y="13366166"/>
                  </a:cubicBezTo>
                  <a:cubicBezTo>
                    <a:pt x="1311910" y="13366166"/>
                    <a:pt x="1441450" y="13343306"/>
                    <a:pt x="1560830" y="13302666"/>
                  </a:cubicBezTo>
                  <a:cubicBezTo>
                    <a:pt x="1563370" y="13301396"/>
                    <a:pt x="1565910" y="13301396"/>
                    <a:pt x="1568450" y="13300126"/>
                  </a:cubicBezTo>
                  <a:cubicBezTo>
                    <a:pt x="2016760" y="13137566"/>
                    <a:pt x="2346960" y="12708306"/>
                    <a:pt x="2353310" y="1217435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165012"/>
                  </a:lnTo>
                  <a:cubicBezTo>
                    <a:pt x="6350" y="12710846"/>
                    <a:pt x="331470" y="13140106"/>
                    <a:pt x="784860" y="13298856"/>
                  </a:cubicBezTo>
                  <a:close/>
                </a:path>
              </a:pathLst>
            </a:custGeom>
            <a:solidFill>
              <a:srgbClr val="5C73B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E6D322E-5C03-5E01-0809-A6B05D28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15433" y="2304505"/>
            <a:ext cx="5663002" cy="37753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344E379-ACA5-007B-A4D5-F08D493F07D7}"/>
              </a:ext>
            </a:extLst>
          </p:cNvPr>
          <p:cNvGrpSpPr/>
          <p:nvPr/>
        </p:nvGrpSpPr>
        <p:grpSpPr>
          <a:xfrm>
            <a:off x="272018" y="292976"/>
            <a:ext cx="12486058" cy="1418005"/>
            <a:chOff x="272018" y="292976"/>
            <a:chExt cx="11473770" cy="1418005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1AE96AAB-95E2-C8B6-DF62-997C0770FDBE}"/>
                </a:ext>
              </a:extLst>
            </p:cNvPr>
            <p:cNvGrpSpPr/>
            <p:nvPr/>
          </p:nvGrpSpPr>
          <p:grpSpPr>
            <a:xfrm rot="-5400000">
              <a:off x="4385883" y="-2768404"/>
              <a:ext cx="1237129" cy="7540762"/>
              <a:chOff x="-294457" y="-34593"/>
              <a:chExt cx="3306142" cy="9568161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3CDD819-7E69-33F7-F994-CECA3ADF4689}"/>
                  </a:ext>
                </a:extLst>
              </p:cNvPr>
              <p:cNvSpPr/>
              <p:nvPr/>
            </p:nvSpPr>
            <p:spPr>
              <a:xfrm>
                <a:off x="-294457" y="-34593"/>
                <a:ext cx="3306142" cy="9568161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9313831">
                    <a:moveTo>
                      <a:pt x="784860" y="9246522"/>
                    </a:moveTo>
                    <a:cubicBezTo>
                      <a:pt x="905510" y="9287161"/>
                      <a:pt x="1042670" y="9313831"/>
                      <a:pt x="1177290" y="9313831"/>
                    </a:cubicBezTo>
                    <a:cubicBezTo>
                      <a:pt x="1311910" y="9313831"/>
                      <a:pt x="1441450" y="9290972"/>
                      <a:pt x="1560830" y="9250331"/>
                    </a:cubicBezTo>
                    <a:cubicBezTo>
                      <a:pt x="1563370" y="9249061"/>
                      <a:pt x="1565910" y="9249061"/>
                      <a:pt x="1568450" y="9247791"/>
                    </a:cubicBezTo>
                    <a:cubicBezTo>
                      <a:pt x="2016760" y="9085231"/>
                      <a:pt x="2346960" y="8655972"/>
                      <a:pt x="2353310" y="8134491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8128264"/>
                    </a:lnTo>
                    <a:cubicBezTo>
                      <a:pt x="6350" y="8658511"/>
                      <a:pt x="331470" y="9087772"/>
                      <a:pt x="784860" y="9246522"/>
                    </a:cubicBezTo>
                    <a:close/>
                  </a:path>
                </a:pathLst>
              </a:custGeom>
              <a:solidFill>
                <a:srgbClr val="F6F5F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E801CC87-FAAF-0F90-A593-8DCA216AEA0C}"/>
                </a:ext>
              </a:extLst>
            </p:cNvPr>
            <p:cNvSpPr/>
            <p:nvPr/>
          </p:nvSpPr>
          <p:spPr>
            <a:xfrm>
              <a:off x="272018" y="292976"/>
              <a:ext cx="1418005" cy="1418005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794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96018E-8482-D93D-DE1D-DFFE0F176FA6}"/>
                </a:ext>
              </a:extLst>
            </p:cNvPr>
            <p:cNvSpPr txBox="1"/>
            <p:nvPr/>
          </p:nvSpPr>
          <p:spPr>
            <a:xfrm>
              <a:off x="762000" y="383414"/>
              <a:ext cx="10983788" cy="1038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en-US" sz="5400">
                  <a:solidFill>
                    <a:srgbClr val="26459B"/>
                  </a:solidFill>
                  <a:latin typeface="Roboto Bold" panose="020B0604020202020204" charset="0"/>
                  <a:ea typeface="Roboto Bold" panose="020B0604020202020204" charset="0"/>
                </a:rPr>
                <a:t>3.    Khung 4</a:t>
              </a:r>
              <a:r>
                <a:rPr lang="en-US" sz="5400">
                  <a:solidFill>
                    <a:srgbClr val="C00000"/>
                  </a:solidFill>
                  <a:latin typeface="Roboto Bold" panose="020B0604020202020204" charset="0"/>
                  <a:ea typeface="Roboto Bold" panose="020B0604020202020204" charset="0"/>
                </a:rPr>
                <a:t>C</a:t>
              </a:r>
              <a:r>
                <a:rPr lang="en-US" sz="5400">
                  <a:solidFill>
                    <a:srgbClr val="26459B"/>
                  </a:solidFill>
                  <a:latin typeface="Roboto Bold" panose="020B0604020202020204" charset="0"/>
                  <a:ea typeface="Roboto Bold" panose="020B0604020202020204" charset="0"/>
                </a:rPr>
                <a:t>s trong CLIL  </a:t>
              </a:r>
              <a:endParaRPr lang="vi-VN" sz="540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BFC7A-F5B7-6670-1523-2263A677F66F}"/>
              </a:ext>
            </a:extLst>
          </p:cNvPr>
          <p:cNvSpPr/>
          <p:nvPr/>
        </p:nvSpPr>
        <p:spPr>
          <a:xfrm>
            <a:off x="5617427" y="2408866"/>
            <a:ext cx="6246257" cy="973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Communication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- Giao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tiếp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D75DC-6293-6897-391E-94A18619750D}"/>
              </a:ext>
            </a:extLst>
          </p:cNvPr>
          <p:cNvSpPr/>
          <p:nvPr/>
        </p:nvSpPr>
        <p:spPr>
          <a:xfrm>
            <a:off x="1258818" y="7412500"/>
            <a:ext cx="4642907" cy="973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Content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-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Nội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dung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4F4071-92EC-B02B-F695-E48C3B6A04B2}"/>
              </a:ext>
            </a:extLst>
          </p:cNvPr>
          <p:cNvSpPr/>
          <p:nvPr/>
        </p:nvSpPr>
        <p:spPr>
          <a:xfrm>
            <a:off x="11568746" y="7464492"/>
            <a:ext cx="5638800" cy="9211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Cognition</a:t>
            </a:r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- Nhận thức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B5B2F-A5DA-B0FB-EFF0-A87B8FC65BFC}"/>
              </a:ext>
            </a:extLst>
          </p:cNvPr>
          <p:cNvGrpSpPr/>
          <p:nvPr/>
        </p:nvGrpSpPr>
        <p:grpSpPr>
          <a:xfrm>
            <a:off x="5916836" y="3461718"/>
            <a:ext cx="5709486" cy="5720382"/>
            <a:chOff x="5916836" y="3461718"/>
            <a:chExt cx="5709486" cy="572038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D8961C-E6F0-DD4D-BE49-8E71DC6E6402}"/>
                </a:ext>
              </a:extLst>
            </p:cNvPr>
            <p:cNvSpPr/>
            <p:nvPr/>
          </p:nvSpPr>
          <p:spPr>
            <a:xfrm>
              <a:off x="5916836" y="3472614"/>
              <a:ext cx="5709486" cy="57094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736CECD-53A3-E7E4-E52F-C83271D937ED}"/>
                </a:ext>
              </a:extLst>
            </p:cNvPr>
            <p:cNvSpPr/>
            <p:nvPr/>
          </p:nvSpPr>
          <p:spPr>
            <a:xfrm>
              <a:off x="6453041" y="3461718"/>
              <a:ext cx="4621965" cy="4489368"/>
            </a:xfrm>
            <a:prstGeom prst="triangle">
              <a:avLst>
                <a:gd name="adj" fmla="val 47190"/>
              </a:avLst>
            </a:prstGeom>
            <a:solidFill>
              <a:schemeClr val="accent3">
                <a:lumMod val="60000"/>
                <a:lumOff val="40000"/>
                <a:alpha val="79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CA35F8-8236-F948-D790-B05848A1B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2460" y="3619500"/>
              <a:ext cx="2015804" cy="418874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9908F68-1B36-F8BD-3644-518267E0B9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21193" y="3666717"/>
              <a:ext cx="2179598" cy="404268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A57A8EF-10C1-F981-6E68-6EBE1BCA8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1567" y="8041646"/>
              <a:ext cx="4177671" cy="2438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5305B2-A24D-2EB3-9F44-2915788B7251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V="1">
              <a:off x="6453041" y="6384438"/>
              <a:ext cx="2169931" cy="1566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F6A574-6942-0A39-BBDF-2A0B3E2E0E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539" y="3478914"/>
              <a:ext cx="20433" cy="2848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C61E1F-46A0-A503-B27D-C9FF40FFBA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22972" y="6400486"/>
              <a:ext cx="2492930" cy="1561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8CE859-0F09-55E0-2227-E8E18BA9644D}"/>
                </a:ext>
              </a:extLst>
            </p:cNvPr>
            <p:cNvSpPr/>
            <p:nvPr/>
          </p:nvSpPr>
          <p:spPr>
            <a:xfrm>
              <a:off x="7818166" y="5893317"/>
              <a:ext cx="1844777" cy="868079"/>
            </a:xfrm>
            <a:prstGeom prst="rect">
              <a:avLst/>
            </a:prstGeom>
            <a:solidFill>
              <a:srgbClr val="F7941D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/>
              <a:r>
                <a:rPr lang="en-US" sz="5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ndara" panose="020E0502030303020204" pitchFamily="34" charset="0"/>
                </a:rPr>
                <a:t>CLIL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E3A6371-B74E-6A07-F172-906DFFF9EBFA}"/>
              </a:ext>
            </a:extLst>
          </p:cNvPr>
          <p:cNvSpPr/>
          <p:nvPr/>
        </p:nvSpPr>
        <p:spPr>
          <a:xfrm>
            <a:off x="7318460" y="8265824"/>
            <a:ext cx="2923884" cy="4865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Culture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- Văn hóa</a:t>
            </a:r>
          </a:p>
        </p:txBody>
      </p:sp>
    </p:spTree>
    <p:extLst>
      <p:ext uri="{BB962C8B-B14F-4D97-AF65-F5344CB8AC3E}">
        <p14:creationId xmlns:p14="http://schemas.microsoft.com/office/powerpoint/2010/main" val="3134798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834461">
            <a:off x="14451815" y="-1847088"/>
            <a:ext cx="7315200" cy="3694176"/>
          </a:xfrm>
          <a:custGeom>
            <a:avLst/>
            <a:gdLst/>
            <a:ahLst/>
            <a:cxnLst/>
            <a:rect l="l" t="t" r="r" b="b"/>
            <a:pathLst>
              <a:path w="7315200" h="3694176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574853">
            <a:off x="17267330" y="509590"/>
            <a:ext cx="2466096" cy="2466096"/>
          </a:xfrm>
          <a:custGeom>
            <a:avLst/>
            <a:gdLst/>
            <a:ahLst/>
            <a:cxnLst/>
            <a:rect l="l" t="t" r="r" b="b"/>
            <a:pathLst>
              <a:path w="2466096" h="2466096">
                <a:moveTo>
                  <a:pt x="0" y="0"/>
                </a:moveTo>
                <a:lnTo>
                  <a:pt x="2466096" y="0"/>
                </a:lnTo>
                <a:lnTo>
                  <a:pt x="2466096" y="2466096"/>
                </a:lnTo>
                <a:lnTo>
                  <a:pt x="0" y="2466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26C2FB7-6390-88A6-AC7A-9512C624E05F}"/>
              </a:ext>
            </a:extLst>
          </p:cNvPr>
          <p:cNvSpPr/>
          <p:nvPr/>
        </p:nvSpPr>
        <p:spPr>
          <a:xfrm>
            <a:off x="420835" y="324633"/>
            <a:ext cx="1331765" cy="116126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7941D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7097A3-533A-3A28-CF45-CD345A3CD21B}"/>
              </a:ext>
            </a:extLst>
          </p:cNvPr>
          <p:cNvSpPr txBox="1"/>
          <p:nvPr/>
        </p:nvSpPr>
        <p:spPr>
          <a:xfrm>
            <a:off x="914401" y="444421"/>
            <a:ext cx="16952764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4.      </a:t>
            </a:r>
            <a:r>
              <a:rPr lang="vi-VN" sz="4000" dirty="0">
                <a:solidFill>
                  <a:srgbClr val="26459B"/>
                </a:solidFill>
                <a:latin typeface="Roboto Bold" panose="020B0604020202020204" charset="0"/>
                <a:ea typeface="Roboto Bold" panose="020B0604020202020204" charset="0"/>
              </a:rPr>
              <a:t>Các bước chuẩn bị để giảng dạy bài học CLIL</a:t>
            </a:r>
          </a:p>
          <a:p>
            <a:pPr>
              <a:lnSpc>
                <a:spcPct val="150000"/>
              </a:lnSpc>
            </a:pPr>
            <a:endParaRPr lang="vi-VN" sz="4000" dirty="0">
              <a:solidFill>
                <a:srgbClr val="26459B"/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1348FB-F28A-7B17-ED34-B312E8D8C604}"/>
              </a:ext>
            </a:extLst>
          </p:cNvPr>
          <p:cNvGrpSpPr/>
          <p:nvPr/>
        </p:nvGrpSpPr>
        <p:grpSpPr>
          <a:xfrm>
            <a:off x="6036163" y="1859597"/>
            <a:ext cx="4676775" cy="8427575"/>
            <a:chOff x="6555333" y="-178654"/>
            <a:chExt cx="4676775" cy="6873935"/>
          </a:xfrm>
        </p:grpSpPr>
        <p:pic>
          <p:nvPicPr>
            <p:cNvPr id="48" name="Picture 25">
              <a:extLst>
                <a:ext uri="{FF2B5EF4-FFF2-40B4-BE49-F238E27FC236}">
                  <a16:creationId xmlns:a16="http://schemas.microsoft.com/office/drawing/2014/main" id="{FBB4FDE6-D4E4-1C91-4EE7-587CA951C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333" y="159948"/>
              <a:ext cx="4676775" cy="6516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7D5EB160-B0C5-E5BB-0F57-0BE191DA3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268" y="186531"/>
              <a:ext cx="4357688" cy="6508750"/>
            </a:xfrm>
            <a:custGeom>
              <a:avLst/>
              <a:gdLst>
                <a:gd name="T0" fmla="*/ 1071 w 1800"/>
                <a:gd name="T1" fmla="*/ 2691 h 2691"/>
                <a:gd name="T2" fmla="*/ 1071 w 1800"/>
                <a:gd name="T3" fmla="*/ 2231 h 2691"/>
                <a:gd name="T4" fmla="*/ 981 w 1800"/>
                <a:gd name="T5" fmla="*/ 2142 h 2691"/>
                <a:gd name="T6" fmla="*/ 891 w 1800"/>
                <a:gd name="T7" fmla="*/ 2142 h 2691"/>
                <a:gd name="T8" fmla="*/ 801 w 1800"/>
                <a:gd name="T9" fmla="*/ 2052 h 2691"/>
                <a:gd name="T10" fmla="*/ 801 w 1800"/>
                <a:gd name="T11" fmla="*/ 2027 h 2691"/>
                <a:gd name="T12" fmla="*/ 891 w 1800"/>
                <a:gd name="T13" fmla="*/ 1938 h 2691"/>
                <a:gd name="T14" fmla="*/ 1675 w 1800"/>
                <a:gd name="T15" fmla="*/ 1938 h 2691"/>
                <a:gd name="T16" fmla="*/ 1764 w 1800"/>
                <a:gd name="T17" fmla="*/ 1849 h 2691"/>
                <a:gd name="T18" fmla="*/ 1764 w 1800"/>
                <a:gd name="T19" fmla="*/ 1836 h 2691"/>
                <a:gd name="T20" fmla="*/ 1675 w 1800"/>
                <a:gd name="T21" fmla="*/ 1746 h 2691"/>
                <a:gd name="T22" fmla="*/ 89 w 1800"/>
                <a:gd name="T23" fmla="*/ 1746 h 2691"/>
                <a:gd name="T24" fmla="*/ 0 w 1800"/>
                <a:gd name="T25" fmla="*/ 1657 h 2691"/>
                <a:gd name="T26" fmla="*/ 0 w 1800"/>
                <a:gd name="T27" fmla="*/ 1633 h 2691"/>
                <a:gd name="T28" fmla="*/ 89 w 1800"/>
                <a:gd name="T29" fmla="*/ 1544 h 2691"/>
                <a:gd name="T30" fmla="*/ 1328 w 1800"/>
                <a:gd name="T31" fmla="*/ 1544 h 2691"/>
                <a:gd name="T32" fmla="*/ 1417 w 1800"/>
                <a:gd name="T33" fmla="*/ 1455 h 2691"/>
                <a:gd name="T34" fmla="*/ 1417 w 1800"/>
                <a:gd name="T35" fmla="*/ 1455 h 2691"/>
                <a:gd name="T36" fmla="*/ 1328 w 1800"/>
                <a:gd name="T37" fmla="*/ 1366 h 2691"/>
                <a:gd name="T38" fmla="*/ 446 w 1800"/>
                <a:gd name="T39" fmla="*/ 1366 h 2691"/>
                <a:gd name="T40" fmla="*/ 357 w 1800"/>
                <a:gd name="T41" fmla="*/ 1277 h 2691"/>
                <a:gd name="T42" fmla="*/ 357 w 1800"/>
                <a:gd name="T43" fmla="*/ 1253 h 2691"/>
                <a:gd name="T44" fmla="*/ 446 w 1800"/>
                <a:gd name="T45" fmla="*/ 1164 h 2691"/>
                <a:gd name="T46" fmla="*/ 1711 w 1800"/>
                <a:gd name="T47" fmla="*/ 1164 h 2691"/>
                <a:gd name="T48" fmla="*/ 1800 w 1800"/>
                <a:gd name="T49" fmla="*/ 1075 h 2691"/>
                <a:gd name="T50" fmla="*/ 1800 w 1800"/>
                <a:gd name="T51" fmla="*/ 1062 h 2691"/>
                <a:gd name="T52" fmla="*/ 1711 w 1800"/>
                <a:gd name="T53" fmla="*/ 973 h 2691"/>
                <a:gd name="T54" fmla="*/ 752 w 1800"/>
                <a:gd name="T55" fmla="*/ 973 h 2691"/>
                <a:gd name="T56" fmla="*/ 663 w 1800"/>
                <a:gd name="T57" fmla="*/ 884 h 2691"/>
                <a:gd name="T58" fmla="*/ 663 w 1800"/>
                <a:gd name="T59" fmla="*/ 862 h 2691"/>
                <a:gd name="T60" fmla="*/ 752 w 1800"/>
                <a:gd name="T61" fmla="*/ 773 h 2691"/>
                <a:gd name="T62" fmla="*/ 1207 w 1800"/>
                <a:gd name="T63" fmla="*/ 773 h 2691"/>
                <a:gd name="T64" fmla="*/ 1296 w 1800"/>
                <a:gd name="T65" fmla="*/ 684 h 2691"/>
                <a:gd name="T66" fmla="*/ 1296 w 1800"/>
                <a:gd name="T67" fmla="*/ 677 h 2691"/>
                <a:gd name="T68" fmla="*/ 1207 w 1800"/>
                <a:gd name="T69" fmla="*/ 588 h 2691"/>
                <a:gd name="T70" fmla="*/ 1157 w 1800"/>
                <a:gd name="T71" fmla="*/ 588 h 2691"/>
                <a:gd name="T72" fmla="*/ 1067 w 1800"/>
                <a:gd name="T73" fmla="*/ 499 h 2691"/>
                <a:gd name="T74" fmla="*/ 1067 w 1800"/>
                <a:gd name="T75" fmla="*/ 0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0" h="2691">
                  <a:moveTo>
                    <a:pt x="1071" y="2691"/>
                  </a:moveTo>
                  <a:cubicBezTo>
                    <a:pt x="1071" y="2231"/>
                    <a:pt x="1071" y="2231"/>
                    <a:pt x="1071" y="2231"/>
                  </a:cubicBezTo>
                  <a:cubicBezTo>
                    <a:pt x="1071" y="2182"/>
                    <a:pt x="1031" y="2142"/>
                    <a:pt x="981" y="2142"/>
                  </a:cubicBezTo>
                  <a:cubicBezTo>
                    <a:pt x="891" y="2142"/>
                    <a:pt x="891" y="2142"/>
                    <a:pt x="891" y="2142"/>
                  </a:cubicBezTo>
                  <a:cubicBezTo>
                    <a:pt x="841" y="2142"/>
                    <a:pt x="801" y="2102"/>
                    <a:pt x="801" y="2052"/>
                  </a:cubicBezTo>
                  <a:cubicBezTo>
                    <a:pt x="801" y="2027"/>
                    <a:pt x="801" y="2027"/>
                    <a:pt x="801" y="2027"/>
                  </a:cubicBezTo>
                  <a:cubicBezTo>
                    <a:pt x="801" y="1978"/>
                    <a:pt x="841" y="1938"/>
                    <a:pt x="891" y="1938"/>
                  </a:cubicBezTo>
                  <a:cubicBezTo>
                    <a:pt x="1675" y="1938"/>
                    <a:pt x="1675" y="1938"/>
                    <a:pt x="1675" y="1938"/>
                  </a:cubicBezTo>
                  <a:cubicBezTo>
                    <a:pt x="1724" y="1938"/>
                    <a:pt x="1764" y="1898"/>
                    <a:pt x="1764" y="1849"/>
                  </a:cubicBezTo>
                  <a:cubicBezTo>
                    <a:pt x="1764" y="1836"/>
                    <a:pt x="1764" y="1836"/>
                    <a:pt x="1764" y="1836"/>
                  </a:cubicBezTo>
                  <a:cubicBezTo>
                    <a:pt x="1764" y="1786"/>
                    <a:pt x="1724" y="1746"/>
                    <a:pt x="1675" y="1746"/>
                  </a:cubicBezTo>
                  <a:cubicBezTo>
                    <a:pt x="89" y="1746"/>
                    <a:pt x="89" y="1746"/>
                    <a:pt x="89" y="1746"/>
                  </a:cubicBezTo>
                  <a:cubicBezTo>
                    <a:pt x="40" y="1746"/>
                    <a:pt x="0" y="1706"/>
                    <a:pt x="0" y="1657"/>
                  </a:cubicBezTo>
                  <a:cubicBezTo>
                    <a:pt x="0" y="1633"/>
                    <a:pt x="0" y="1633"/>
                    <a:pt x="0" y="1633"/>
                  </a:cubicBezTo>
                  <a:cubicBezTo>
                    <a:pt x="0" y="1584"/>
                    <a:pt x="40" y="1544"/>
                    <a:pt x="89" y="1544"/>
                  </a:cubicBezTo>
                  <a:cubicBezTo>
                    <a:pt x="1328" y="1544"/>
                    <a:pt x="1328" y="1544"/>
                    <a:pt x="1328" y="1544"/>
                  </a:cubicBezTo>
                  <a:cubicBezTo>
                    <a:pt x="1378" y="1544"/>
                    <a:pt x="1417" y="1504"/>
                    <a:pt x="1417" y="1455"/>
                  </a:cubicBezTo>
                  <a:cubicBezTo>
                    <a:pt x="1417" y="1455"/>
                    <a:pt x="1417" y="1455"/>
                    <a:pt x="1417" y="1455"/>
                  </a:cubicBezTo>
                  <a:cubicBezTo>
                    <a:pt x="1417" y="1406"/>
                    <a:pt x="1378" y="1366"/>
                    <a:pt x="1328" y="1366"/>
                  </a:cubicBezTo>
                  <a:cubicBezTo>
                    <a:pt x="446" y="1366"/>
                    <a:pt x="446" y="1366"/>
                    <a:pt x="446" y="1366"/>
                  </a:cubicBezTo>
                  <a:cubicBezTo>
                    <a:pt x="397" y="1366"/>
                    <a:pt x="357" y="1326"/>
                    <a:pt x="357" y="1277"/>
                  </a:cubicBezTo>
                  <a:cubicBezTo>
                    <a:pt x="357" y="1253"/>
                    <a:pt x="357" y="1253"/>
                    <a:pt x="357" y="1253"/>
                  </a:cubicBezTo>
                  <a:cubicBezTo>
                    <a:pt x="357" y="1204"/>
                    <a:pt x="397" y="1164"/>
                    <a:pt x="446" y="1164"/>
                  </a:cubicBezTo>
                  <a:cubicBezTo>
                    <a:pt x="1711" y="1164"/>
                    <a:pt x="1711" y="1164"/>
                    <a:pt x="1711" y="1164"/>
                  </a:cubicBezTo>
                  <a:cubicBezTo>
                    <a:pt x="1760" y="1164"/>
                    <a:pt x="1800" y="1124"/>
                    <a:pt x="1800" y="1075"/>
                  </a:cubicBezTo>
                  <a:cubicBezTo>
                    <a:pt x="1800" y="1062"/>
                    <a:pt x="1800" y="1062"/>
                    <a:pt x="1800" y="1062"/>
                  </a:cubicBezTo>
                  <a:cubicBezTo>
                    <a:pt x="1800" y="1013"/>
                    <a:pt x="1760" y="973"/>
                    <a:pt x="1711" y="973"/>
                  </a:cubicBezTo>
                  <a:cubicBezTo>
                    <a:pt x="752" y="973"/>
                    <a:pt x="752" y="973"/>
                    <a:pt x="752" y="973"/>
                  </a:cubicBezTo>
                  <a:cubicBezTo>
                    <a:pt x="703" y="973"/>
                    <a:pt x="663" y="933"/>
                    <a:pt x="663" y="884"/>
                  </a:cubicBezTo>
                  <a:cubicBezTo>
                    <a:pt x="663" y="862"/>
                    <a:pt x="663" y="862"/>
                    <a:pt x="663" y="862"/>
                  </a:cubicBezTo>
                  <a:cubicBezTo>
                    <a:pt x="663" y="813"/>
                    <a:pt x="703" y="773"/>
                    <a:pt x="752" y="773"/>
                  </a:cubicBezTo>
                  <a:cubicBezTo>
                    <a:pt x="1207" y="773"/>
                    <a:pt x="1207" y="773"/>
                    <a:pt x="1207" y="773"/>
                  </a:cubicBezTo>
                  <a:cubicBezTo>
                    <a:pt x="1256" y="773"/>
                    <a:pt x="1296" y="733"/>
                    <a:pt x="1296" y="684"/>
                  </a:cubicBezTo>
                  <a:cubicBezTo>
                    <a:pt x="1296" y="677"/>
                    <a:pt x="1296" y="677"/>
                    <a:pt x="1296" y="677"/>
                  </a:cubicBezTo>
                  <a:cubicBezTo>
                    <a:pt x="1296" y="628"/>
                    <a:pt x="1256" y="588"/>
                    <a:pt x="1207" y="588"/>
                  </a:cubicBezTo>
                  <a:cubicBezTo>
                    <a:pt x="1157" y="588"/>
                    <a:pt x="1157" y="588"/>
                    <a:pt x="1157" y="588"/>
                  </a:cubicBezTo>
                  <a:cubicBezTo>
                    <a:pt x="1107" y="588"/>
                    <a:pt x="1067" y="548"/>
                    <a:pt x="1067" y="499"/>
                  </a:cubicBezTo>
                  <a:cubicBezTo>
                    <a:pt x="1067" y="0"/>
                    <a:pt x="1067" y="0"/>
                    <a:pt x="1067" y="0"/>
                  </a:cubicBezTo>
                </a:path>
              </a:pathLst>
            </a:custGeom>
            <a:noFill/>
            <a:ln w="31750" cap="flat">
              <a:solidFill>
                <a:srgbClr val="FFFF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172078"/>
              <a:endParaRPr lang="en-US" sz="2300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A8AE78E3-EF6C-07BA-F09E-8BA7B6D7E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846" y="-178654"/>
              <a:ext cx="566738" cy="373063"/>
            </a:xfrm>
            <a:custGeom>
              <a:avLst/>
              <a:gdLst>
                <a:gd name="T0" fmla="*/ 3 w 234"/>
                <a:gd name="T1" fmla="*/ 148 h 154"/>
                <a:gd name="T2" fmla="*/ 114 w 234"/>
                <a:gd name="T3" fmla="*/ 2 h 154"/>
                <a:gd name="T4" fmla="*/ 120 w 234"/>
                <a:gd name="T5" fmla="*/ 2 h 154"/>
                <a:gd name="T6" fmla="*/ 231 w 234"/>
                <a:gd name="T7" fmla="*/ 148 h 154"/>
                <a:gd name="T8" fmla="*/ 228 w 234"/>
                <a:gd name="T9" fmla="*/ 154 h 154"/>
                <a:gd name="T10" fmla="*/ 6 w 234"/>
                <a:gd name="T11" fmla="*/ 154 h 154"/>
                <a:gd name="T12" fmla="*/ 3 w 234"/>
                <a:gd name="T13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54">
                  <a:moveTo>
                    <a:pt x="3" y="148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5" y="0"/>
                    <a:pt x="119" y="0"/>
                    <a:pt x="120" y="2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34" y="150"/>
                    <a:pt x="232" y="154"/>
                    <a:pt x="228" y="154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2" y="154"/>
                    <a:pt x="0" y="150"/>
                    <a:pt x="3" y="1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172078"/>
              <a:endParaRPr lang="en-US" sz="2300">
                <a:solidFill>
                  <a:prstClr val="black"/>
                </a:solidFill>
                <a:latin typeface="Open Sans"/>
              </a:endParaRPr>
            </a:p>
          </p:txBody>
        </p:sp>
      </p:grpSp>
      <p:sp>
        <p:nvSpPr>
          <p:cNvPr id="51" name="Freeform 5">
            <a:extLst>
              <a:ext uri="{FF2B5EF4-FFF2-40B4-BE49-F238E27FC236}">
                <a16:creationId xmlns:a16="http://schemas.microsoft.com/office/drawing/2014/main" id="{128A7DDE-2769-79FB-F1DA-377514BB4E2F}"/>
              </a:ext>
            </a:extLst>
          </p:cNvPr>
          <p:cNvSpPr>
            <a:spLocks/>
          </p:cNvSpPr>
          <p:nvPr/>
        </p:nvSpPr>
        <p:spPr bwMode="auto">
          <a:xfrm>
            <a:off x="7260125" y="7979679"/>
            <a:ext cx="414791" cy="626379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BC33AE73-6EBA-54B7-9AA4-6589A6EF2E52}"/>
              </a:ext>
            </a:extLst>
          </p:cNvPr>
          <p:cNvSpPr txBox="1">
            <a:spLocks/>
          </p:cNvSpPr>
          <p:nvPr/>
        </p:nvSpPr>
        <p:spPr>
          <a:xfrm>
            <a:off x="2002325" y="7979679"/>
            <a:ext cx="5135857" cy="991018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Calibri"/>
              </a:rPr>
              <a:t>BƯỚC 1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Calibri"/>
            </a:endParaRPr>
          </a:p>
          <a:p>
            <a:pPr marL="0" indent="0" algn="r"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Chọn chủ đề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B9369E3C-1D2D-3B84-0344-40F3E039E21A}"/>
              </a:ext>
            </a:extLst>
          </p:cNvPr>
          <p:cNvSpPr>
            <a:spLocks/>
          </p:cNvSpPr>
          <p:nvPr/>
        </p:nvSpPr>
        <p:spPr bwMode="auto">
          <a:xfrm>
            <a:off x="10791721" y="7353300"/>
            <a:ext cx="414791" cy="626379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77DADE9C-7829-E987-DCE0-E4C98E110DAA}"/>
              </a:ext>
            </a:extLst>
          </p:cNvPr>
          <p:cNvSpPr txBox="1">
            <a:spLocks/>
          </p:cNvSpPr>
          <p:nvPr/>
        </p:nvSpPr>
        <p:spPr>
          <a:xfrm>
            <a:off x="11399119" y="7326870"/>
            <a:ext cx="5135857" cy="991018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Calibri"/>
              </a:rPr>
              <a:t>BƯỚC 2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Calibri"/>
            </a:endParaRPr>
          </a:p>
          <a:p>
            <a:pPr marL="0" indent="0"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Xác định mục tiêu học tập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D3C8271-6E06-C5F2-28EC-2B28B20651D4}"/>
              </a:ext>
            </a:extLst>
          </p:cNvPr>
          <p:cNvSpPr>
            <a:spLocks/>
          </p:cNvSpPr>
          <p:nvPr/>
        </p:nvSpPr>
        <p:spPr bwMode="auto">
          <a:xfrm>
            <a:off x="5501220" y="6821577"/>
            <a:ext cx="414791" cy="626379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4240E004-CD24-1869-3538-11F150B5029D}"/>
              </a:ext>
            </a:extLst>
          </p:cNvPr>
          <p:cNvSpPr txBox="1">
            <a:spLocks/>
          </p:cNvSpPr>
          <p:nvPr/>
        </p:nvSpPr>
        <p:spPr>
          <a:xfrm>
            <a:off x="214125" y="6811927"/>
            <a:ext cx="5135857" cy="991018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Calibri"/>
              </a:rPr>
              <a:t>BƯỚC 3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Calibri"/>
            </a:endParaRPr>
          </a:p>
          <a:p>
            <a:pPr marL="0" indent="0" algn="r"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Tìm kiếm tài liệu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90E35D81-BC30-3BF6-8374-86CD22170A48}"/>
              </a:ext>
            </a:extLst>
          </p:cNvPr>
          <p:cNvSpPr>
            <a:spLocks/>
          </p:cNvSpPr>
          <p:nvPr/>
        </p:nvSpPr>
        <p:spPr bwMode="auto">
          <a:xfrm>
            <a:off x="9995545" y="6149538"/>
            <a:ext cx="414791" cy="626379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6DECD1B9-21DE-8A21-A979-9C250D58814C}"/>
              </a:ext>
            </a:extLst>
          </p:cNvPr>
          <p:cNvSpPr txBox="1">
            <a:spLocks/>
          </p:cNvSpPr>
          <p:nvPr/>
        </p:nvSpPr>
        <p:spPr>
          <a:xfrm>
            <a:off x="10570243" y="6093164"/>
            <a:ext cx="5135857" cy="991018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Calibri"/>
              </a:rPr>
              <a:t>BƯỚC 4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Calibri"/>
            </a:endParaRPr>
          </a:p>
          <a:p>
            <a:pPr marL="0" indent="0"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Thiết kế hoạt động học tập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48416409-857D-7EEC-526A-866F7D037E01}"/>
              </a:ext>
            </a:extLst>
          </p:cNvPr>
          <p:cNvSpPr>
            <a:spLocks/>
          </p:cNvSpPr>
          <p:nvPr/>
        </p:nvSpPr>
        <p:spPr bwMode="auto">
          <a:xfrm>
            <a:off x="6415100" y="5523159"/>
            <a:ext cx="414791" cy="626379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399B057C-CC6B-8791-EBC7-CDDA9511B50F}"/>
              </a:ext>
            </a:extLst>
          </p:cNvPr>
          <p:cNvSpPr txBox="1">
            <a:spLocks/>
          </p:cNvSpPr>
          <p:nvPr/>
        </p:nvSpPr>
        <p:spPr>
          <a:xfrm>
            <a:off x="190296" y="5512626"/>
            <a:ext cx="6064897" cy="991018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Calibri"/>
              </a:rPr>
              <a:t>BƯỚC 5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Calibri"/>
            </a:endParaRPr>
          </a:p>
          <a:p>
            <a:pPr marL="0" indent="0" algn="r"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Tích hợp ngôn ngữ và nội dung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2AFCF783-A392-46AF-D9F5-3EFB6C5149D3}"/>
              </a:ext>
            </a:extLst>
          </p:cNvPr>
          <p:cNvSpPr>
            <a:spLocks/>
          </p:cNvSpPr>
          <p:nvPr/>
        </p:nvSpPr>
        <p:spPr bwMode="auto">
          <a:xfrm>
            <a:off x="10820094" y="4896780"/>
            <a:ext cx="414791" cy="626379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2641C31E-40E3-8514-B928-999C93BB7D24}"/>
              </a:ext>
            </a:extLst>
          </p:cNvPr>
          <p:cNvSpPr txBox="1">
            <a:spLocks/>
          </p:cNvSpPr>
          <p:nvPr/>
        </p:nvSpPr>
        <p:spPr>
          <a:xfrm>
            <a:off x="11351555" y="4832603"/>
            <a:ext cx="6831200" cy="1581949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Calibri"/>
              </a:rPr>
              <a:t>BƯỚC 6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Calibri"/>
            </a:endParaRPr>
          </a:p>
          <a:p>
            <a:pPr marL="0" indent="0">
              <a:buNone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Đánh giá kết quả học tập của học sinh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4" name="Freeform 5">
            <a:extLst>
              <a:ext uri="{FF2B5EF4-FFF2-40B4-BE49-F238E27FC236}">
                <a16:creationId xmlns:a16="http://schemas.microsoft.com/office/drawing/2014/main" id="{850215E6-99FA-F088-575D-888AB886CBE0}"/>
              </a:ext>
            </a:extLst>
          </p:cNvPr>
          <p:cNvSpPr>
            <a:spLocks/>
          </p:cNvSpPr>
          <p:nvPr/>
        </p:nvSpPr>
        <p:spPr bwMode="auto">
          <a:xfrm>
            <a:off x="7107914" y="4289301"/>
            <a:ext cx="414791" cy="626379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4B77DFCD-9832-06D2-9156-12494A9913CE}"/>
              </a:ext>
            </a:extLst>
          </p:cNvPr>
          <p:cNvSpPr txBox="1">
            <a:spLocks/>
          </p:cNvSpPr>
          <p:nvPr/>
        </p:nvSpPr>
        <p:spPr>
          <a:xfrm>
            <a:off x="751974" y="4243743"/>
            <a:ext cx="6064897" cy="991018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Calibri"/>
              </a:rPr>
              <a:t>BƯỚC 7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Calibri"/>
            </a:endParaRPr>
          </a:p>
          <a:p>
            <a:pPr marL="0" indent="0" algn="r">
              <a:buNone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Đánh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giá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và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điều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chỉnh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72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7" grpId="0"/>
      <p:bldP spid="59" grpId="0"/>
      <p:bldP spid="61" grpId="0"/>
      <p:bldP spid="63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02E71D61-C4A0-DABD-0143-C818FF1C1C9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E78DF-E48F-D30D-7BD7-50D9397D8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046286"/>
            <a:ext cx="15087600" cy="91948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0C31F-CB7C-D7F6-678F-22667CC03BAD}"/>
              </a:ext>
            </a:extLst>
          </p:cNvPr>
          <p:cNvGrpSpPr/>
          <p:nvPr/>
        </p:nvGrpSpPr>
        <p:grpSpPr>
          <a:xfrm>
            <a:off x="1" y="199311"/>
            <a:ext cx="3581399" cy="846975"/>
            <a:chOff x="-4011" y="307748"/>
            <a:chExt cx="4195013" cy="94955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45868B0-369A-221F-206B-139CE419C6F4}"/>
                </a:ext>
              </a:extLst>
            </p:cNvPr>
            <p:cNvGrpSpPr/>
            <p:nvPr/>
          </p:nvGrpSpPr>
          <p:grpSpPr>
            <a:xfrm rot="16200000">
              <a:off x="1618720" y="-1314983"/>
              <a:ext cx="949551" cy="4195013"/>
              <a:chOff x="0" y="0"/>
              <a:chExt cx="2354580" cy="13366166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E7FBE86-3638-06B8-941C-114111602E99}"/>
                  </a:ext>
                </a:extLst>
              </p:cNvPr>
              <p:cNvSpPr/>
              <p:nvPr/>
            </p:nvSpPr>
            <p:spPr>
              <a:xfrm>
                <a:off x="0" y="0"/>
                <a:ext cx="2353310" cy="13366166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13366166">
                    <a:moveTo>
                      <a:pt x="784860" y="13298856"/>
                    </a:moveTo>
                    <a:cubicBezTo>
                      <a:pt x="905510" y="13339496"/>
                      <a:pt x="1042670" y="13366166"/>
                      <a:pt x="1177290" y="13366166"/>
                    </a:cubicBezTo>
                    <a:cubicBezTo>
                      <a:pt x="1311910" y="13366166"/>
                      <a:pt x="1441450" y="13343306"/>
                      <a:pt x="1560830" y="13302666"/>
                    </a:cubicBezTo>
                    <a:cubicBezTo>
                      <a:pt x="1563370" y="13301396"/>
                      <a:pt x="1565910" y="13301396"/>
                      <a:pt x="1568450" y="13300126"/>
                    </a:cubicBezTo>
                    <a:cubicBezTo>
                      <a:pt x="2016760" y="13137566"/>
                      <a:pt x="2346960" y="12708306"/>
                      <a:pt x="2353310" y="1217435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2165012"/>
                    </a:lnTo>
                    <a:cubicBezTo>
                      <a:pt x="6350" y="12710846"/>
                      <a:pt x="331470" y="13140106"/>
                      <a:pt x="784860" y="13298856"/>
                    </a:cubicBezTo>
                    <a:close/>
                  </a:path>
                </a:pathLst>
              </a:custGeom>
              <a:solidFill>
                <a:srgbClr val="5C73B2"/>
              </a:solidFill>
            </p:spPr>
            <p:txBody>
              <a:bodyPr/>
              <a:lstStyle/>
              <a:p>
                <a:endParaRPr lang="en-US" sz="140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A68704-7672-B961-9293-F5A88B1752EF}"/>
                </a:ext>
              </a:extLst>
            </p:cNvPr>
            <p:cNvSpPr txBox="1"/>
            <p:nvPr/>
          </p:nvSpPr>
          <p:spPr>
            <a:xfrm>
              <a:off x="308390" y="373496"/>
              <a:ext cx="3120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Roboto Bold" panose="020B0604020202020204" charset="0"/>
                  <a:ea typeface="Roboto Bold" panose="020B0604020202020204" charset="0"/>
                </a:rPr>
                <a:t>ENGLISH 10</a:t>
              </a:r>
            </a:p>
          </p:txBody>
        </p:sp>
      </p:grpSp>
      <p:sp>
        <p:nvSpPr>
          <p:cNvPr id="7" name="Freeform 4">
            <a:extLst>
              <a:ext uri="{FF2B5EF4-FFF2-40B4-BE49-F238E27FC236}">
                <a16:creationId xmlns:a16="http://schemas.microsoft.com/office/drawing/2014/main" id="{4BF34193-131A-5187-3A45-7D3B3B8B744A}"/>
              </a:ext>
            </a:extLst>
          </p:cNvPr>
          <p:cNvSpPr/>
          <p:nvPr/>
        </p:nvSpPr>
        <p:spPr>
          <a:xfrm rot="1834461">
            <a:off x="14451815" y="-1847088"/>
            <a:ext cx="7315200" cy="3694176"/>
          </a:xfrm>
          <a:custGeom>
            <a:avLst/>
            <a:gdLst/>
            <a:ahLst/>
            <a:cxnLst/>
            <a:rect l="l" t="t" r="r" b="b"/>
            <a:pathLst>
              <a:path w="7315200" h="3694176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5FCF16-C986-5D9C-CC29-93456EA07288}"/>
              </a:ext>
            </a:extLst>
          </p:cNvPr>
          <p:cNvSpPr/>
          <p:nvPr/>
        </p:nvSpPr>
        <p:spPr>
          <a:xfrm>
            <a:off x="12364232" y="3619500"/>
            <a:ext cx="1295400" cy="838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8B271F-018D-3E1F-609A-49850CA91660}"/>
              </a:ext>
            </a:extLst>
          </p:cNvPr>
          <p:cNvSpPr/>
          <p:nvPr/>
        </p:nvSpPr>
        <p:spPr>
          <a:xfrm>
            <a:off x="12344399" y="8115300"/>
            <a:ext cx="1676399" cy="838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3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02E71D61-C4A0-DABD-0143-C818FF1C1C9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E78DF-E48F-D30D-7BD7-50D9397D8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046286"/>
            <a:ext cx="15087600" cy="91948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0C31F-CB7C-D7F6-678F-22667CC03BAD}"/>
              </a:ext>
            </a:extLst>
          </p:cNvPr>
          <p:cNvGrpSpPr/>
          <p:nvPr/>
        </p:nvGrpSpPr>
        <p:grpSpPr>
          <a:xfrm>
            <a:off x="1" y="199311"/>
            <a:ext cx="3581399" cy="846975"/>
            <a:chOff x="-4011" y="307748"/>
            <a:chExt cx="4195013" cy="94955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45868B0-369A-221F-206B-139CE419C6F4}"/>
                </a:ext>
              </a:extLst>
            </p:cNvPr>
            <p:cNvGrpSpPr/>
            <p:nvPr/>
          </p:nvGrpSpPr>
          <p:grpSpPr>
            <a:xfrm rot="16200000">
              <a:off x="1618720" y="-1314983"/>
              <a:ext cx="949551" cy="4195013"/>
              <a:chOff x="0" y="0"/>
              <a:chExt cx="2354580" cy="13366166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E7FBE86-3638-06B8-941C-114111602E99}"/>
                  </a:ext>
                </a:extLst>
              </p:cNvPr>
              <p:cNvSpPr/>
              <p:nvPr/>
            </p:nvSpPr>
            <p:spPr>
              <a:xfrm>
                <a:off x="0" y="0"/>
                <a:ext cx="2353310" cy="13366166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13366166">
                    <a:moveTo>
                      <a:pt x="784860" y="13298856"/>
                    </a:moveTo>
                    <a:cubicBezTo>
                      <a:pt x="905510" y="13339496"/>
                      <a:pt x="1042670" y="13366166"/>
                      <a:pt x="1177290" y="13366166"/>
                    </a:cubicBezTo>
                    <a:cubicBezTo>
                      <a:pt x="1311910" y="13366166"/>
                      <a:pt x="1441450" y="13343306"/>
                      <a:pt x="1560830" y="13302666"/>
                    </a:cubicBezTo>
                    <a:cubicBezTo>
                      <a:pt x="1563370" y="13301396"/>
                      <a:pt x="1565910" y="13301396"/>
                      <a:pt x="1568450" y="13300126"/>
                    </a:cubicBezTo>
                    <a:cubicBezTo>
                      <a:pt x="2016760" y="13137566"/>
                      <a:pt x="2346960" y="12708306"/>
                      <a:pt x="2353310" y="1217435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2165012"/>
                    </a:lnTo>
                    <a:cubicBezTo>
                      <a:pt x="6350" y="12710846"/>
                      <a:pt x="331470" y="13140106"/>
                      <a:pt x="784860" y="13298856"/>
                    </a:cubicBezTo>
                    <a:close/>
                  </a:path>
                </a:pathLst>
              </a:custGeom>
              <a:solidFill>
                <a:srgbClr val="5C73B2"/>
              </a:solidFill>
            </p:spPr>
            <p:txBody>
              <a:bodyPr/>
              <a:lstStyle/>
              <a:p>
                <a:endParaRPr lang="en-US" sz="140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A68704-7672-B961-9293-F5A88B1752EF}"/>
                </a:ext>
              </a:extLst>
            </p:cNvPr>
            <p:cNvSpPr txBox="1"/>
            <p:nvPr/>
          </p:nvSpPr>
          <p:spPr>
            <a:xfrm>
              <a:off x="308390" y="373496"/>
              <a:ext cx="3120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Roboto Bold" panose="020B0604020202020204" charset="0"/>
                  <a:ea typeface="Roboto Bold" panose="020B0604020202020204" charset="0"/>
                </a:rPr>
                <a:t>ENGLISH 10</a:t>
              </a:r>
            </a:p>
          </p:txBody>
        </p:sp>
      </p:grpSp>
      <p:sp>
        <p:nvSpPr>
          <p:cNvPr id="7" name="Freeform 4">
            <a:extLst>
              <a:ext uri="{FF2B5EF4-FFF2-40B4-BE49-F238E27FC236}">
                <a16:creationId xmlns:a16="http://schemas.microsoft.com/office/drawing/2014/main" id="{4BF34193-131A-5187-3A45-7D3B3B8B744A}"/>
              </a:ext>
            </a:extLst>
          </p:cNvPr>
          <p:cNvSpPr/>
          <p:nvPr/>
        </p:nvSpPr>
        <p:spPr>
          <a:xfrm rot="1834461">
            <a:off x="14451815" y="-1847088"/>
            <a:ext cx="7315200" cy="3694176"/>
          </a:xfrm>
          <a:custGeom>
            <a:avLst/>
            <a:gdLst/>
            <a:ahLst/>
            <a:cxnLst/>
            <a:rect l="l" t="t" r="r" b="b"/>
            <a:pathLst>
              <a:path w="7315200" h="3694176">
                <a:moveTo>
                  <a:pt x="0" y="0"/>
                </a:moveTo>
                <a:lnTo>
                  <a:pt x="7315200" y="0"/>
                </a:lnTo>
                <a:lnTo>
                  <a:pt x="7315200" y="3694176"/>
                </a:lnTo>
                <a:lnTo>
                  <a:pt x="0" y="3694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5FCF16-C986-5D9C-CC29-93456EA07288}"/>
              </a:ext>
            </a:extLst>
          </p:cNvPr>
          <p:cNvSpPr/>
          <p:nvPr/>
        </p:nvSpPr>
        <p:spPr>
          <a:xfrm>
            <a:off x="12364232" y="3619500"/>
            <a:ext cx="1295400" cy="838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8B271F-018D-3E1F-609A-49850CA91660}"/>
              </a:ext>
            </a:extLst>
          </p:cNvPr>
          <p:cNvSpPr/>
          <p:nvPr/>
        </p:nvSpPr>
        <p:spPr>
          <a:xfrm>
            <a:off x="12344399" y="8115300"/>
            <a:ext cx="1676399" cy="838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94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-5400000" flipH="1">
            <a:off x="15244337" y="286005"/>
            <a:ext cx="2633016" cy="2676509"/>
          </a:xfrm>
          <a:custGeom>
            <a:avLst/>
            <a:gdLst/>
            <a:ahLst/>
            <a:cxnLst/>
            <a:rect l="l" t="t" r="r" b="b"/>
            <a:pathLst>
              <a:path w="2633016" h="2676509">
                <a:moveTo>
                  <a:pt x="2633016" y="0"/>
                </a:moveTo>
                <a:lnTo>
                  <a:pt x="0" y="0"/>
                </a:lnTo>
                <a:lnTo>
                  <a:pt x="0" y="2676509"/>
                </a:lnTo>
                <a:lnTo>
                  <a:pt x="2633016" y="2676509"/>
                </a:lnTo>
                <a:lnTo>
                  <a:pt x="263301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38207C-C5D0-30C3-4246-17A5B66DF0D3}"/>
              </a:ext>
            </a:extLst>
          </p:cNvPr>
          <p:cNvSpPr/>
          <p:nvPr/>
        </p:nvSpPr>
        <p:spPr>
          <a:xfrm>
            <a:off x="12622192" y="2521668"/>
            <a:ext cx="11430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C82357-47D9-CE54-A691-4B968A993C53}"/>
              </a:ext>
            </a:extLst>
          </p:cNvPr>
          <p:cNvSpPr/>
          <p:nvPr/>
        </p:nvSpPr>
        <p:spPr>
          <a:xfrm>
            <a:off x="11658600" y="4275491"/>
            <a:ext cx="1143000" cy="487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4C4487-A6D9-C5A6-FEF7-3EE603CF5D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00" t="17601" r="16762" b="17407"/>
          <a:stretch/>
        </p:blipFill>
        <p:spPr>
          <a:xfrm>
            <a:off x="0" y="1810532"/>
            <a:ext cx="15222590" cy="84655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1B4505F-7B0A-21C7-5056-8B8C3B69CBE3}"/>
              </a:ext>
            </a:extLst>
          </p:cNvPr>
          <p:cNvSpPr/>
          <p:nvPr/>
        </p:nvSpPr>
        <p:spPr>
          <a:xfrm>
            <a:off x="12230100" y="2510771"/>
            <a:ext cx="762000" cy="625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611A85-4E29-4A40-D190-70FF584FACD1}"/>
              </a:ext>
            </a:extLst>
          </p:cNvPr>
          <p:cNvSpPr/>
          <p:nvPr/>
        </p:nvSpPr>
        <p:spPr>
          <a:xfrm>
            <a:off x="12119909" y="5094004"/>
            <a:ext cx="982381" cy="507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34461E-6794-2AC1-375E-401095BB0E03}"/>
              </a:ext>
            </a:extLst>
          </p:cNvPr>
          <p:cNvSpPr/>
          <p:nvPr/>
        </p:nvSpPr>
        <p:spPr>
          <a:xfrm>
            <a:off x="12050692" y="8191500"/>
            <a:ext cx="1143000" cy="997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9FCBF9-7559-A153-D6DA-89DEBB58F3FE}"/>
              </a:ext>
            </a:extLst>
          </p:cNvPr>
          <p:cNvGrpSpPr/>
          <p:nvPr/>
        </p:nvGrpSpPr>
        <p:grpSpPr>
          <a:xfrm>
            <a:off x="1" y="199311"/>
            <a:ext cx="3581399" cy="846975"/>
            <a:chOff x="-4011" y="307748"/>
            <a:chExt cx="4195013" cy="94955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A749737-2BDC-B7AC-D86D-595ED5F36733}"/>
                </a:ext>
              </a:extLst>
            </p:cNvPr>
            <p:cNvGrpSpPr/>
            <p:nvPr/>
          </p:nvGrpSpPr>
          <p:grpSpPr>
            <a:xfrm rot="16200000">
              <a:off x="1618720" y="-1314983"/>
              <a:ext cx="949551" cy="4195013"/>
              <a:chOff x="0" y="0"/>
              <a:chExt cx="2354580" cy="13366166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D52C33BB-5587-9073-80A7-271061669472}"/>
                  </a:ext>
                </a:extLst>
              </p:cNvPr>
              <p:cNvSpPr/>
              <p:nvPr/>
            </p:nvSpPr>
            <p:spPr>
              <a:xfrm>
                <a:off x="0" y="0"/>
                <a:ext cx="2353310" cy="13366166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13366166">
                    <a:moveTo>
                      <a:pt x="784860" y="13298856"/>
                    </a:moveTo>
                    <a:cubicBezTo>
                      <a:pt x="905510" y="13339496"/>
                      <a:pt x="1042670" y="13366166"/>
                      <a:pt x="1177290" y="13366166"/>
                    </a:cubicBezTo>
                    <a:cubicBezTo>
                      <a:pt x="1311910" y="13366166"/>
                      <a:pt x="1441450" y="13343306"/>
                      <a:pt x="1560830" y="13302666"/>
                    </a:cubicBezTo>
                    <a:cubicBezTo>
                      <a:pt x="1563370" y="13301396"/>
                      <a:pt x="1565910" y="13301396"/>
                      <a:pt x="1568450" y="13300126"/>
                    </a:cubicBezTo>
                    <a:cubicBezTo>
                      <a:pt x="2016760" y="13137566"/>
                      <a:pt x="2346960" y="12708306"/>
                      <a:pt x="2353310" y="12174358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2165012"/>
                    </a:lnTo>
                    <a:cubicBezTo>
                      <a:pt x="6350" y="12710846"/>
                      <a:pt x="331470" y="13140106"/>
                      <a:pt x="784860" y="13298856"/>
                    </a:cubicBezTo>
                    <a:close/>
                  </a:path>
                </a:pathLst>
              </a:custGeom>
              <a:solidFill>
                <a:srgbClr val="5C73B2"/>
              </a:solidFill>
            </p:spPr>
            <p:txBody>
              <a:bodyPr/>
              <a:lstStyle/>
              <a:p>
                <a:endParaRPr lang="en-US" sz="14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69F049-4557-024A-740C-1F24F1828AAF}"/>
                </a:ext>
              </a:extLst>
            </p:cNvPr>
            <p:cNvSpPr txBox="1"/>
            <p:nvPr/>
          </p:nvSpPr>
          <p:spPr>
            <a:xfrm>
              <a:off x="308390" y="373496"/>
              <a:ext cx="3120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Roboto Bold" panose="020B0604020202020204" charset="0"/>
                  <a:ea typeface="Roboto Bold" panose="020B0604020202020204" charset="0"/>
                </a:rPr>
                <a:t>ENGLISH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503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971</TotalTime>
  <Words>653</Words>
  <Application>Microsoft Office PowerPoint</Application>
  <PresentationFormat>Custom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Candara</vt:lpstr>
      <vt:lpstr>Arial</vt:lpstr>
      <vt:lpstr>Tw Cen MT</vt:lpstr>
      <vt:lpstr>Roboto Bold</vt:lpstr>
      <vt:lpstr>Source Sans Pro Light</vt:lpstr>
      <vt:lpstr>League Spartan</vt:lpstr>
      <vt:lpstr>Glacial Indifference</vt:lpstr>
      <vt:lpstr>Segoe UI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KHAI THÁC VÀ ỨNG DỤNG PHƯƠNG PHÁP DẠY HỌC TÍCH HỢP KIẾN THỨC VÀ NGÔN NGỮ TRONG CHƯƠNG TRÌNH SGK MỚI 2018</dc:title>
  <dc:subject>9Slide.vn</dc:subject>
  <dc:creator>admin</dc:creator>
  <dc:description>9Slide.vn</dc:description>
  <cp:lastModifiedBy>Xinh Thảo</cp:lastModifiedBy>
  <cp:revision>25</cp:revision>
  <dcterms:created xsi:type="dcterms:W3CDTF">2006-08-16T00:00:00Z</dcterms:created>
  <dcterms:modified xsi:type="dcterms:W3CDTF">2024-03-21T14:58:37Z</dcterms:modified>
  <cp:category>9Slide.vn</cp:category>
  <dc:identifier>DAF_rxmz0AU</dc:identifier>
</cp:coreProperties>
</file>