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  <p:sldMasterId id="2147483677" r:id="rId3"/>
  </p:sldMasterIdLst>
  <p:notesMasterIdLst>
    <p:notesMasterId r:id="rId26"/>
  </p:notesMasterIdLst>
  <p:sldIdLst>
    <p:sldId id="393" r:id="rId4"/>
    <p:sldId id="394" r:id="rId5"/>
    <p:sldId id="426" r:id="rId6"/>
    <p:sldId id="367" r:id="rId7"/>
    <p:sldId id="369" r:id="rId8"/>
    <p:sldId id="368" r:id="rId9"/>
    <p:sldId id="395" r:id="rId10"/>
    <p:sldId id="427" r:id="rId11"/>
    <p:sldId id="428" r:id="rId12"/>
    <p:sldId id="429" r:id="rId13"/>
    <p:sldId id="433" r:id="rId14"/>
    <p:sldId id="291" r:id="rId15"/>
    <p:sldId id="431" r:id="rId16"/>
    <p:sldId id="430" r:id="rId17"/>
    <p:sldId id="434" r:id="rId18"/>
    <p:sldId id="435" r:id="rId19"/>
    <p:sldId id="437" r:id="rId20"/>
    <p:sldId id="416" r:id="rId21"/>
    <p:sldId id="439" r:id="rId22"/>
    <p:sldId id="440" r:id="rId23"/>
    <p:sldId id="418" r:id="rId24"/>
    <p:sldId id="344" r:id="rId25"/>
  </p:sldIdLst>
  <p:sldSz cx="9144000" cy="5143500" type="screen16x9"/>
  <p:notesSz cx="6858000" cy="9144000"/>
  <p:embeddedFontLst>
    <p:embeddedFont>
      <p:font typeface="#9Slide03 Bebas Neue Bold" panose="020B0604020202020204" charset="0"/>
      <p:bold r:id="rId27"/>
    </p:embeddedFont>
    <p:embeddedFont>
      <p:font typeface="#9Slide03 Nokia" panose="020B0604020202020204" charset="0"/>
      <p:regular r:id="rId28"/>
    </p:embeddedFont>
    <p:embeddedFont>
      <p:font typeface="#9Slide03 Oswald" panose="020B0604020202020204" charset="0"/>
      <p:regular r:id="rId29"/>
    </p:embeddedFont>
    <p:embeddedFont>
      <p:font typeface="#9Slide03 SFU Futura_01" panose="020B0604020202020204" charset="0"/>
      <p:bold r:id="rId30"/>
    </p:embeddedFont>
    <p:embeddedFont>
      <p:font typeface="#9Slide03 SFU Futura_12" panose="020B0604020202020204" charset="0"/>
      <p:regular r:id="rId31"/>
    </p:embeddedFont>
    <p:embeddedFont>
      <p:font typeface="#9Slide03 SVN-Neusa Bold" panose="020B0604020202020204" charset="0"/>
      <p:bold r:id="rId32"/>
    </p:embeddedFont>
    <p:embeddedFont>
      <p:font typeface="#9Slide05 Amtenar" panose="020B0604020202020204" charset="0"/>
      <p:regular r:id="rId33"/>
    </p:embeddedFont>
    <p:embeddedFont>
      <p:font typeface="#9Slide05 SVNHeroe Pro" panose="020B0604020202020204" charset="0"/>
      <p:regular r:id="rId34"/>
    </p:embeddedFont>
    <p:embeddedFont>
      <p:font typeface="#9Slide07 IcielBC Cubano Normal" panose="020B0604020202020204" charset="0"/>
      <p:regular r:id="rId35"/>
    </p:embeddedFont>
    <p:embeddedFont>
      <p:font typeface="#9Slide07 SVNBatman Forever Alt" panose="00000400000000000000" charset="0"/>
      <p:regular r:id="rId36"/>
    </p:embeddedFont>
    <p:embeddedFont>
      <p:font typeface="Karla" pitchFamily="2" charset="0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952" userDrawn="1">
          <p15:clr>
            <a:srgbClr val="A4A3A4"/>
          </p15:clr>
        </p15:guide>
        <p15:guide id="4" orient="horz" pos="60" userDrawn="1">
          <p15:clr>
            <a:srgbClr val="A4A3A4"/>
          </p15:clr>
        </p15:guide>
        <p15:guide id="5" pos="5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423D"/>
    <a:srgbClr val="E3413D"/>
    <a:srgbClr val="0197E9"/>
    <a:srgbClr val="002A4A"/>
    <a:srgbClr val="01365F"/>
    <a:srgbClr val="FFFFFF"/>
    <a:srgbClr val="000000"/>
    <a:srgbClr val="3FA585"/>
    <a:srgbClr val="EAF6F3"/>
    <a:srgbClr val="EDF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36" autoAdjust="0"/>
  </p:normalViewPr>
  <p:slideViewPr>
    <p:cSldViewPr snapToGrid="0" showGuides="1">
      <p:cViewPr varScale="1">
        <p:scale>
          <a:sx n="96" d="100"/>
          <a:sy n="96" d="100"/>
        </p:scale>
        <p:origin x="660" y="84"/>
      </p:cViewPr>
      <p:guideLst>
        <p:guide pos="2952"/>
        <p:guide orient="horz" pos="60"/>
        <p:guide pos="5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70361487"/>
        <c:axId val="270362735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Qui mô dân số</c:v>
                </c:pt>
              </c:strCache>
            </c:strRef>
          </c:tx>
          <c:spPr>
            <a:gradFill>
              <a:gsLst>
                <a:gs pos="0">
                  <a:srgbClr val="1D9A78">
                    <a:lumMod val="60000"/>
                    <a:lumOff val="40000"/>
                  </a:srgbClr>
                </a:gs>
                <a:gs pos="74000">
                  <a:srgbClr val="1D9A78">
                    <a:lumMod val="45000"/>
                    <a:lumOff val="55000"/>
                  </a:srgbClr>
                </a:gs>
                <a:gs pos="83000">
                  <a:srgbClr val="1D9A78">
                    <a:lumMod val="45000"/>
                    <a:lumOff val="55000"/>
                  </a:srgbClr>
                </a:gs>
                <a:gs pos="100000">
                  <a:srgbClr val="1D9A78">
                    <a:lumMod val="30000"/>
                    <a:lumOff val="7000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" sourceLinked="0"/>
            <c:spPr>
              <a:solidFill>
                <a:sysClr val="window" lastClr="FFFFFF"/>
              </a:solidFill>
              <a:ln w="0">
                <a:solidFill>
                  <a:srgbClr val="1D9A78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2536</c:v>
                </c:pt>
                <c:pt idx="1">
                  <c:v>3700</c:v>
                </c:pt>
                <c:pt idx="2">
                  <c:v>5327</c:v>
                </c:pt>
                <c:pt idx="3">
                  <c:v>7795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6"/>
        <c:axId val="261349535"/>
        <c:axId val="261331647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Tỉ lệ thành thị</c:v>
                </c:pt>
              </c:strCache>
            </c:strRef>
          </c:tx>
          <c:spPr>
            <a:ln w="28575" cap="rnd">
              <a:solidFill>
                <a:srgbClr val="1D9A78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29.6</c:v>
                </c:pt>
                <c:pt idx="1">
                  <c:v>36.4</c:v>
                </c:pt>
                <c:pt idx="2">
                  <c:v>43</c:v>
                </c:pt>
                <c:pt idx="3">
                  <c:v>56.2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0361487"/>
        <c:axId val="270362735"/>
      </c:lineChart>
      <c:catAx>
        <c:axId val="270361487"/>
        <c:scaling>
          <c:orientation val="minMax"/>
        </c:scaling>
        <c:delete val="0"/>
        <c:axPos val="b"/>
        <c:numFmt formatCode="General" sourceLinked="0"/>
        <c:majorTickMark val="none"/>
        <c:minorTickMark val="cross"/>
        <c:tickLblPos val="nextTo"/>
        <c:spPr>
          <a:noFill/>
          <a:ln w="12700" cap="flat" cmpd="sng" algn="ctr">
            <a:solidFill>
              <a:srgbClr val="44546A">
                <a:lumMod val="7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70362735"/>
        <c:crosses val="autoZero"/>
        <c:auto val="1"/>
        <c:lblAlgn val="ctr"/>
        <c:lblOffset val="100"/>
        <c:noMultiLvlLbl val="0"/>
      </c:catAx>
      <c:valAx>
        <c:axId val="270362735"/>
        <c:scaling>
          <c:orientation val="minMax"/>
        </c:scaling>
        <c:delete val="0"/>
        <c:axPos val="l"/>
        <c:majorGridlines>
          <c:spPr>
            <a:ln w="15875" cap="flat" cmpd="sng" algn="ctr">
              <a:noFill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 w="12700">
            <a:solidFill>
              <a:srgbClr val="1D9A78">
                <a:lumMod val="50000"/>
              </a:srgbClr>
            </a:solidFill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70361487"/>
        <c:crosses val="autoZero"/>
        <c:crossBetween val="between"/>
      </c:valAx>
      <c:valAx>
        <c:axId val="261331647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 w="12700">
            <a:solidFill>
              <a:srgbClr val="1D9A78">
                <a:lumMod val="50000"/>
              </a:srgbClr>
            </a:solidFill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1349535"/>
        <c:crosses val="max"/>
        <c:crossBetween val="between"/>
      </c:valAx>
      <c:catAx>
        <c:axId val="2613495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13316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solidFill>
            <a:schemeClr val="tx1">
              <a:alpha val="97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>
                  <a:lumMod val="50000"/>
                </a:schemeClr>
              </a:solidFill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#9Slide03 SFU Futura_12" panose="00000400000000000000" pitchFamily="2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70361487"/>
        <c:axId val="270362735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Qui mô dân số</c:v>
                </c:pt>
              </c:strCache>
            </c:strRef>
          </c:tx>
          <c:spPr>
            <a:gradFill>
              <a:gsLst>
                <a:gs pos="0">
                  <a:srgbClr val="1D9A78">
                    <a:lumMod val="60000"/>
                    <a:lumOff val="40000"/>
                  </a:srgbClr>
                </a:gs>
                <a:gs pos="74000">
                  <a:srgbClr val="1D9A78">
                    <a:lumMod val="45000"/>
                    <a:lumOff val="55000"/>
                  </a:srgbClr>
                </a:gs>
                <a:gs pos="83000">
                  <a:srgbClr val="1D9A78">
                    <a:lumMod val="45000"/>
                    <a:lumOff val="55000"/>
                  </a:srgbClr>
                </a:gs>
                <a:gs pos="100000">
                  <a:srgbClr val="1D9A78">
                    <a:lumMod val="30000"/>
                    <a:lumOff val="7000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" sourceLinked="0"/>
            <c:spPr>
              <a:solidFill>
                <a:sysClr val="window" lastClr="FFFFFF"/>
              </a:solidFill>
              <a:ln w="0">
                <a:solidFill>
                  <a:srgbClr val="1D9A78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2536</c:v>
                </c:pt>
                <c:pt idx="1">
                  <c:v>3700</c:v>
                </c:pt>
                <c:pt idx="2">
                  <c:v>5327</c:v>
                </c:pt>
                <c:pt idx="3">
                  <c:v>7795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6"/>
        <c:axId val="261349535"/>
        <c:axId val="261331647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Tỉ lệ thành thị</c:v>
                </c:pt>
              </c:strCache>
            </c:strRef>
          </c:tx>
          <c:spPr>
            <a:ln w="28575" cap="rnd">
              <a:solidFill>
                <a:srgbClr val="1D9A78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1950</c:v>
                </c:pt>
                <c:pt idx="1">
                  <c:v>1970</c:v>
                </c:pt>
                <c:pt idx="2">
                  <c:v>1990</c:v>
                </c:pt>
                <c:pt idx="3">
                  <c:v>2020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29.6</c:v>
                </c:pt>
                <c:pt idx="1">
                  <c:v>36.4</c:v>
                </c:pt>
                <c:pt idx="2">
                  <c:v>43</c:v>
                </c:pt>
                <c:pt idx="3">
                  <c:v>56.2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E9-480E-B623-788E49F2A0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0361487"/>
        <c:axId val="270362735"/>
      </c:lineChart>
      <c:catAx>
        <c:axId val="270361487"/>
        <c:scaling>
          <c:orientation val="minMax"/>
        </c:scaling>
        <c:delete val="0"/>
        <c:axPos val="b"/>
        <c:numFmt formatCode="General" sourceLinked="0"/>
        <c:majorTickMark val="none"/>
        <c:minorTickMark val="cross"/>
        <c:tickLblPos val="nextTo"/>
        <c:spPr>
          <a:noFill/>
          <a:ln w="12700" cap="flat" cmpd="sng" algn="ctr">
            <a:solidFill>
              <a:srgbClr val="44546A">
                <a:lumMod val="7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70362735"/>
        <c:crosses val="autoZero"/>
        <c:auto val="1"/>
        <c:lblAlgn val="ctr"/>
        <c:lblOffset val="100"/>
        <c:noMultiLvlLbl val="0"/>
      </c:catAx>
      <c:valAx>
        <c:axId val="270362735"/>
        <c:scaling>
          <c:orientation val="minMax"/>
        </c:scaling>
        <c:delete val="0"/>
        <c:axPos val="l"/>
        <c:majorGridlines>
          <c:spPr>
            <a:ln w="15875" cap="flat" cmpd="sng" algn="ctr">
              <a:noFill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 w="12700">
            <a:solidFill>
              <a:srgbClr val="1D9A78">
                <a:lumMod val="50000"/>
              </a:srgbClr>
            </a:solidFill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70361487"/>
        <c:crosses val="autoZero"/>
        <c:crossBetween val="between"/>
      </c:valAx>
      <c:valAx>
        <c:axId val="261331647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 w="12700">
            <a:solidFill>
              <a:srgbClr val="1D9A78">
                <a:lumMod val="50000"/>
              </a:srgbClr>
            </a:solidFill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1349535"/>
        <c:crosses val="max"/>
        <c:crossBetween val="between"/>
      </c:valAx>
      <c:catAx>
        <c:axId val="2613495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13316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solidFill>
            <a:schemeClr val="tx1">
              <a:alpha val="97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>
                  <a:lumMod val="50000"/>
                </a:schemeClr>
              </a:solidFill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#9Slide03 SFU Futura_12" panose="00000400000000000000" pitchFamily="2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42AA3-6F0B-4804-94C0-16535E5F87D8}" type="doc">
      <dgm:prSet loTypeId="urn:microsoft.com/office/officeart/2005/8/layout/hierarchy1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454364-3018-4925-85B4-48094EAB0071}">
      <dgm:prSet phldrT="[Text]"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1600" b="1">
              <a:solidFill>
                <a:srgbClr val="FF0000"/>
              </a:solidFill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NHÂN TỐ ẢNH HƯỞNG ĐẾN ĐÔ THỊ HÓA</a:t>
          </a:r>
          <a:endParaRPr lang="en-US" sz="1600" b="1">
            <a:solidFill>
              <a:srgbClr val="FF0000"/>
            </a:solidFill>
            <a:latin typeface="#9Slide03 SFU Futura_12" panose="00000400000000000000" pitchFamily="2" charset="0"/>
          </a:endParaRPr>
        </a:p>
      </dgm:t>
    </dgm:pt>
    <dgm:pt modelId="{0C714F17-9336-4649-BFCB-9B3DF7ADD41B}" type="parTrans" cxnId="{C1D3251B-5A60-4970-B687-738B0B400997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5C54092E-BC90-459D-8219-4334BA389493}" type="sibTrans" cxnId="{C1D3251B-5A60-4970-B687-738B0B400997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FA314DEC-9E8B-49F0-9339-0C66406A0A5F}">
      <dgm:prSet phldrT="[Text]" custT="1"/>
      <dgm:spPr/>
      <dgm:t>
        <a:bodyPr/>
        <a:lstStyle/>
        <a:p>
          <a:pPr>
            <a:buNone/>
          </a:pPr>
          <a:r>
            <a:rPr lang="it-IT" sz="16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Vị trí địa lí</a:t>
          </a:r>
          <a:endParaRPr lang="en-US" sz="1600">
            <a:latin typeface="#9Slide03 SFU Futura_12" panose="00000400000000000000" pitchFamily="2" charset="0"/>
          </a:endParaRPr>
        </a:p>
      </dgm:t>
    </dgm:pt>
    <dgm:pt modelId="{C78B7995-AA1D-4C54-9D3E-C82CD842672B}" type="parTrans" cxnId="{82013169-2447-4B86-B5A1-A908318A5F5C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A12FF9BE-CF68-45D3-8096-6E6E1A603AF9}" type="sibTrans" cxnId="{82013169-2447-4B86-B5A1-A908318A5F5C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F5D3E38C-C2EA-4D7A-80CC-03924D4C2CEC}">
      <dgm:prSet phldrT="[Text]" custT="1"/>
      <dgm:spPr/>
      <dgm:t>
        <a:bodyPr/>
        <a:lstStyle/>
        <a:p>
          <a:r>
            <a:rPr lang="it-IT" sz="16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Điều kiện tự nhiên</a:t>
          </a:r>
        </a:p>
        <a:p>
          <a:r>
            <a:rPr lang="en-US" sz="1600">
              <a:latin typeface="#9Slide03 SFU Futura_12" panose="00000400000000000000" pitchFamily="2" charset="0"/>
            </a:rPr>
            <a:t>(Đất, địa hình, khí hậu, nguồn nước, khoáng sản..</a:t>
          </a:r>
        </a:p>
      </dgm:t>
    </dgm:pt>
    <dgm:pt modelId="{C0400BD3-725F-4F8F-A157-554B0EA4B58C}" type="parTrans" cxnId="{7CAF41CC-F94C-45F4-99B7-4A954DB070F6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C7571FFF-2008-46C8-B654-4E483C456E6F}" type="sibTrans" cxnId="{7CAF41CC-F94C-45F4-99B7-4A954DB070F6}">
      <dgm:prSet/>
      <dgm:spPr/>
      <dgm:t>
        <a:bodyPr/>
        <a:lstStyle/>
        <a:p>
          <a:endParaRPr lang="en-US" sz="3600">
            <a:latin typeface="#9Slide03 SFU Futura_12" panose="00000400000000000000" pitchFamily="2" charset="0"/>
          </a:endParaRPr>
        </a:p>
      </dgm:t>
    </dgm:pt>
    <dgm:pt modelId="{2304DBA6-50D3-4318-8BC2-E30857C66432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Kinh tế - xã hội</a:t>
          </a:r>
        </a:p>
        <a:p>
          <a:pPr algn="ctr">
            <a:buNone/>
          </a:pPr>
          <a:r>
            <a:rPr lang="en-US" sz="16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Dân cư, trình độ phát triển KT, csvc-kt, chính sách phát triển kt-xh…</a:t>
          </a:r>
          <a:endParaRPr lang="en-US" sz="1600"/>
        </a:p>
      </dgm:t>
    </dgm:pt>
    <dgm:pt modelId="{2C6C7979-122E-4CF0-8075-AAD7205287E1}" type="parTrans" cxnId="{304C78C6-CA2A-47D2-A8EF-0FA4328175B4}">
      <dgm:prSet/>
      <dgm:spPr/>
      <dgm:t>
        <a:bodyPr/>
        <a:lstStyle/>
        <a:p>
          <a:endParaRPr lang="en-US" sz="2400"/>
        </a:p>
      </dgm:t>
    </dgm:pt>
    <dgm:pt modelId="{97C9C734-54BE-4AB3-BF95-4CA541FE294C}" type="sibTrans" cxnId="{304C78C6-CA2A-47D2-A8EF-0FA4328175B4}">
      <dgm:prSet/>
      <dgm:spPr/>
      <dgm:t>
        <a:bodyPr/>
        <a:lstStyle/>
        <a:p>
          <a:endParaRPr lang="en-US" sz="2400"/>
        </a:p>
      </dgm:t>
    </dgm:pt>
    <dgm:pt modelId="{B15B888D-F8A5-4239-8D6C-70D1D0A88394}">
      <dgm:prSet custT="1"/>
      <dgm:spPr/>
      <dgm:t>
        <a:bodyPr/>
        <a:lstStyle/>
        <a:p>
          <a:pPr algn="just"/>
          <a:r>
            <a:rPr lang="en-US" sz="1600">
              <a:latin typeface="#9Slide03 SFU Futura_12" panose="00000400000000000000" pitchFamily="2" charset="0"/>
            </a:rPr>
            <a:t>- Tạo động lực phát triển đô thị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Quy định chức năng đô thị</a:t>
          </a:r>
        </a:p>
      </dgm:t>
    </dgm:pt>
    <dgm:pt modelId="{472710F7-D0A2-44E4-8A6B-C729856CA5FA}" type="parTrans" cxnId="{E9ABD692-0244-4CA0-8526-5A4EACAFE3F9}">
      <dgm:prSet/>
      <dgm:spPr/>
      <dgm:t>
        <a:bodyPr/>
        <a:lstStyle/>
        <a:p>
          <a:endParaRPr lang="en-US" sz="2400"/>
        </a:p>
      </dgm:t>
    </dgm:pt>
    <dgm:pt modelId="{C5A86AA8-5234-4821-9860-B99C982C770D}" type="sibTrans" cxnId="{E9ABD692-0244-4CA0-8526-5A4EACAFE3F9}">
      <dgm:prSet/>
      <dgm:spPr/>
      <dgm:t>
        <a:bodyPr/>
        <a:lstStyle/>
        <a:p>
          <a:endParaRPr lang="en-US" sz="2400"/>
        </a:p>
      </dgm:t>
    </dgm:pt>
    <dgm:pt modelId="{92C9FF77-CE49-45AF-877E-768FB8498420}">
      <dgm:prSet custT="1"/>
      <dgm:spPr/>
      <dgm:t>
        <a:bodyPr/>
        <a:lstStyle/>
        <a:p>
          <a:pPr algn="just"/>
          <a:r>
            <a:rPr lang="en-US" sz="1600">
              <a:latin typeface="#9Slide03 SFU Futura_12" panose="00000400000000000000" pitchFamily="2" charset="0"/>
            </a:rPr>
            <a:t>- Bố trí csht, kiến trúc, cảnh quan đô thị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Khả năng mở rộng không gian đô thị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Chức năng, bản sắo đô thị</a:t>
          </a:r>
        </a:p>
      </dgm:t>
    </dgm:pt>
    <dgm:pt modelId="{A5CC99E9-3C27-4F33-B064-9D011F9C67BB}" type="parTrans" cxnId="{8E7C0F97-8828-4604-8F6F-306249719332}">
      <dgm:prSet/>
      <dgm:spPr/>
      <dgm:t>
        <a:bodyPr/>
        <a:lstStyle/>
        <a:p>
          <a:endParaRPr lang="en-US" sz="2400"/>
        </a:p>
      </dgm:t>
    </dgm:pt>
    <dgm:pt modelId="{AB13DEBC-08A4-4616-A874-2FA6AAE0D37A}" type="sibTrans" cxnId="{8E7C0F97-8828-4604-8F6F-306249719332}">
      <dgm:prSet/>
      <dgm:spPr/>
      <dgm:t>
        <a:bodyPr/>
        <a:lstStyle/>
        <a:p>
          <a:endParaRPr lang="en-US" sz="2400"/>
        </a:p>
      </dgm:t>
    </dgm:pt>
    <dgm:pt modelId="{1433572B-19C9-4E88-9BD4-DF1022C82AA5}">
      <dgm:prSet custT="1"/>
      <dgm:spPr/>
      <dgm:t>
        <a:bodyPr/>
        <a:lstStyle/>
        <a:p>
          <a:pPr algn="just"/>
          <a:r>
            <a:rPr lang="en-US" sz="1600">
              <a:latin typeface="#9Slide03 SFU Futura_12" panose="00000400000000000000" pitchFamily="2" charset="0"/>
            </a:rPr>
            <a:t>- Mức độ và tốc độ ĐTH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Cơ cấu kinh tế, cơ cấu lao động, lối sống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Quy mô, chức năng đô thị</a:t>
          </a:r>
        </a:p>
        <a:p>
          <a:pPr algn="just"/>
          <a:r>
            <a:rPr lang="en-US" sz="1600">
              <a:latin typeface="#9Slide03 SFU Futura_12" panose="00000400000000000000" pitchFamily="2" charset="0"/>
            </a:rPr>
            <a:t>- Hình thành hệ thống đô thị toàn cầu</a:t>
          </a:r>
        </a:p>
      </dgm:t>
    </dgm:pt>
    <dgm:pt modelId="{0E5227BD-0040-417E-B095-429E6E631341}" type="parTrans" cxnId="{55AEE48B-4456-457B-B2C9-49F63EAB805B}">
      <dgm:prSet/>
      <dgm:spPr/>
      <dgm:t>
        <a:bodyPr/>
        <a:lstStyle/>
        <a:p>
          <a:endParaRPr lang="en-US" sz="2400"/>
        </a:p>
      </dgm:t>
    </dgm:pt>
    <dgm:pt modelId="{4C175FB2-5BCE-475D-AD01-D00FAC25E79D}" type="sibTrans" cxnId="{55AEE48B-4456-457B-B2C9-49F63EAB805B}">
      <dgm:prSet/>
      <dgm:spPr/>
      <dgm:t>
        <a:bodyPr/>
        <a:lstStyle/>
        <a:p>
          <a:endParaRPr lang="en-US" sz="2400"/>
        </a:p>
      </dgm:t>
    </dgm:pt>
    <dgm:pt modelId="{52A0B2C6-17A2-4F62-9C0C-7EEF4299E7A5}" type="pres">
      <dgm:prSet presAssocID="{A4942AA3-6F0B-4804-94C0-16535E5F87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B2723-5C5A-487F-816F-32B982B88BF5}" type="pres">
      <dgm:prSet presAssocID="{8A454364-3018-4925-85B4-48094EAB0071}" presName="hierRoot1" presStyleCnt="0"/>
      <dgm:spPr/>
    </dgm:pt>
    <dgm:pt modelId="{96775894-15F9-48AB-963D-5EBE83042988}" type="pres">
      <dgm:prSet presAssocID="{8A454364-3018-4925-85B4-48094EAB0071}" presName="composite" presStyleCnt="0"/>
      <dgm:spPr/>
    </dgm:pt>
    <dgm:pt modelId="{13A28129-FED7-4CA2-AF70-F1D8FB94A6FF}" type="pres">
      <dgm:prSet presAssocID="{8A454364-3018-4925-85B4-48094EAB0071}" presName="background" presStyleLbl="node0" presStyleIdx="0" presStyleCnt="1"/>
      <dgm:spPr/>
    </dgm:pt>
    <dgm:pt modelId="{71276950-88B9-443F-8315-44191CF7E652}" type="pres">
      <dgm:prSet presAssocID="{8A454364-3018-4925-85B4-48094EAB0071}" presName="text" presStyleLbl="fgAcc0" presStyleIdx="0" presStyleCnt="1" custScaleX="349106" custScaleY="65037">
        <dgm:presLayoutVars>
          <dgm:chPref val="3"/>
        </dgm:presLayoutVars>
      </dgm:prSet>
      <dgm:spPr/>
    </dgm:pt>
    <dgm:pt modelId="{A31B3EFE-44FC-4455-9EAE-350780B5D557}" type="pres">
      <dgm:prSet presAssocID="{8A454364-3018-4925-85B4-48094EAB0071}" presName="hierChild2" presStyleCnt="0"/>
      <dgm:spPr/>
    </dgm:pt>
    <dgm:pt modelId="{3665AE8F-BE83-49B6-90E6-DB0415D9E6B5}" type="pres">
      <dgm:prSet presAssocID="{C78B7995-AA1D-4C54-9D3E-C82CD842672B}" presName="Name10" presStyleLbl="parChTrans1D2" presStyleIdx="0" presStyleCnt="3"/>
      <dgm:spPr/>
    </dgm:pt>
    <dgm:pt modelId="{93675D7F-1480-4F1C-A48B-FEB8E8153A8B}" type="pres">
      <dgm:prSet presAssocID="{FA314DEC-9E8B-49F0-9339-0C66406A0A5F}" presName="hierRoot2" presStyleCnt="0"/>
      <dgm:spPr/>
    </dgm:pt>
    <dgm:pt modelId="{C6F58F90-7DEE-492E-8B97-4645BB22455B}" type="pres">
      <dgm:prSet presAssocID="{FA314DEC-9E8B-49F0-9339-0C66406A0A5F}" presName="composite2" presStyleCnt="0"/>
      <dgm:spPr/>
    </dgm:pt>
    <dgm:pt modelId="{187710AB-9EA5-4C2B-84FE-640BD74B718F}" type="pres">
      <dgm:prSet presAssocID="{FA314DEC-9E8B-49F0-9339-0C66406A0A5F}" presName="background2" presStyleLbl="node2" presStyleIdx="0" presStyleCnt="3"/>
      <dgm:spPr/>
    </dgm:pt>
    <dgm:pt modelId="{BC5041FE-DF40-4AE0-B30F-9F8D81C260C9}" type="pres">
      <dgm:prSet presAssocID="{FA314DEC-9E8B-49F0-9339-0C66406A0A5F}" presName="text2" presStyleLbl="fgAcc2" presStyleIdx="0" presStyleCnt="3" custScaleX="92888">
        <dgm:presLayoutVars>
          <dgm:chPref val="3"/>
        </dgm:presLayoutVars>
      </dgm:prSet>
      <dgm:spPr>
        <a:prstGeom prst="roundRect">
          <a:avLst/>
        </a:prstGeom>
      </dgm:spPr>
    </dgm:pt>
    <dgm:pt modelId="{D5CB85B3-8866-4BEC-82FA-3CD72A96F7DC}" type="pres">
      <dgm:prSet presAssocID="{FA314DEC-9E8B-49F0-9339-0C66406A0A5F}" presName="hierChild3" presStyleCnt="0"/>
      <dgm:spPr/>
    </dgm:pt>
    <dgm:pt modelId="{E7AC05E2-2516-4602-8A80-38FCA97DC396}" type="pres">
      <dgm:prSet presAssocID="{472710F7-D0A2-44E4-8A6B-C729856CA5FA}" presName="Name17" presStyleLbl="parChTrans1D3" presStyleIdx="0" presStyleCnt="3"/>
      <dgm:spPr/>
    </dgm:pt>
    <dgm:pt modelId="{DCF155D4-3537-4727-B133-D8DDF8EB2D06}" type="pres">
      <dgm:prSet presAssocID="{B15B888D-F8A5-4239-8D6C-70D1D0A88394}" presName="hierRoot3" presStyleCnt="0"/>
      <dgm:spPr/>
    </dgm:pt>
    <dgm:pt modelId="{5F0E00A9-E0B9-462D-BBD9-FD224F8F52D7}" type="pres">
      <dgm:prSet presAssocID="{B15B888D-F8A5-4239-8D6C-70D1D0A88394}" presName="composite3" presStyleCnt="0"/>
      <dgm:spPr/>
    </dgm:pt>
    <dgm:pt modelId="{2C482454-763D-4108-AB51-DD25F1089571}" type="pres">
      <dgm:prSet presAssocID="{B15B888D-F8A5-4239-8D6C-70D1D0A88394}" presName="background3" presStyleLbl="node3" presStyleIdx="0" presStyleCnt="3"/>
      <dgm:spPr/>
    </dgm:pt>
    <dgm:pt modelId="{C3C77ABE-1868-4D63-9473-C3FC709FDF10}" type="pres">
      <dgm:prSet presAssocID="{B15B888D-F8A5-4239-8D6C-70D1D0A88394}" presName="text3" presStyleLbl="fgAcc3" presStyleIdx="0" presStyleCnt="3" custScaleX="130963" custScaleY="169715" custLinFactNeighborX="-1342" custLinFactNeighborY="42259">
        <dgm:presLayoutVars>
          <dgm:chPref val="3"/>
        </dgm:presLayoutVars>
      </dgm:prSet>
      <dgm:spPr/>
    </dgm:pt>
    <dgm:pt modelId="{BB22C8A2-3306-4118-AD73-64884C24A0C5}" type="pres">
      <dgm:prSet presAssocID="{B15B888D-F8A5-4239-8D6C-70D1D0A88394}" presName="hierChild4" presStyleCnt="0"/>
      <dgm:spPr/>
    </dgm:pt>
    <dgm:pt modelId="{21197FD8-59AB-471E-BAFC-B6341CAB9492}" type="pres">
      <dgm:prSet presAssocID="{C0400BD3-725F-4F8F-A157-554B0EA4B58C}" presName="Name10" presStyleLbl="parChTrans1D2" presStyleIdx="1" presStyleCnt="3"/>
      <dgm:spPr/>
    </dgm:pt>
    <dgm:pt modelId="{B854273A-D2AF-4F93-921A-DDFCAF55DCEA}" type="pres">
      <dgm:prSet presAssocID="{F5D3E38C-C2EA-4D7A-80CC-03924D4C2CEC}" presName="hierRoot2" presStyleCnt="0"/>
      <dgm:spPr/>
    </dgm:pt>
    <dgm:pt modelId="{07CA454B-5913-429E-969D-C4D23EC1CE4D}" type="pres">
      <dgm:prSet presAssocID="{F5D3E38C-C2EA-4D7A-80CC-03924D4C2CEC}" presName="composite2" presStyleCnt="0"/>
      <dgm:spPr/>
    </dgm:pt>
    <dgm:pt modelId="{CD18692A-88FE-44A9-BC9E-B780F46A7B57}" type="pres">
      <dgm:prSet presAssocID="{F5D3E38C-C2EA-4D7A-80CC-03924D4C2CEC}" presName="background2" presStyleLbl="node2" presStyleIdx="1" presStyleCnt="3"/>
      <dgm:spPr/>
    </dgm:pt>
    <dgm:pt modelId="{B88498EA-A1A6-4223-AFFE-8C272D3E08D3}" type="pres">
      <dgm:prSet presAssocID="{F5D3E38C-C2EA-4D7A-80CC-03924D4C2CEC}" presName="text2" presStyleLbl="fgAcc2" presStyleIdx="1" presStyleCnt="3" custScaleX="150109" custScaleY="141818" custLinFactNeighborX="12019" custLinFactNeighborY="-2256">
        <dgm:presLayoutVars>
          <dgm:chPref val="3"/>
        </dgm:presLayoutVars>
      </dgm:prSet>
      <dgm:spPr/>
    </dgm:pt>
    <dgm:pt modelId="{6D5267E3-A8B8-4ABF-A1BF-68B22CF0427C}" type="pres">
      <dgm:prSet presAssocID="{F5D3E38C-C2EA-4D7A-80CC-03924D4C2CEC}" presName="hierChild3" presStyleCnt="0"/>
      <dgm:spPr/>
    </dgm:pt>
    <dgm:pt modelId="{D17DA3CF-3D9C-4937-B144-6C90D471222D}" type="pres">
      <dgm:prSet presAssocID="{A5CC99E9-3C27-4F33-B064-9D011F9C67BB}" presName="Name17" presStyleLbl="parChTrans1D3" presStyleIdx="1" presStyleCnt="3"/>
      <dgm:spPr/>
    </dgm:pt>
    <dgm:pt modelId="{4CC754C8-826C-4954-99CE-C6A6238963C2}" type="pres">
      <dgm:prSet presAssocID="{92C9FF77-CE49-45AF-877E-768FB8498420}" presName="hierRoot3" presStyleCnt="0"/>
      <dgm:spPr/>
    </dgm:pt>
    <dgm:pt modelId="{35B8DE8D-416C-4114-A8C0-EB3735D565F4}" type="pres">
      <dgm:prSet presAssocID="{92C9FF77-CE49-45AF-877E-768FB8498420}" presName="composite3" presStyleCnt="0"/>
      <dgm:spPr/>
    </dgm:pt>
    <dgm:pt modelId="{7A0BC860-150E-4524-A6E9-455DF38EC594}" type="pres">
      <dgm:prSet presAssocID="{92C9FF77-CE49-45AF-877E-768FB8498420}" presName="background3" presStyleLbl="node3" presStyleIdx="1" presStyleCnt="3"/>
      <dgm:spPr/>
    </dgm:pt>
    <dgm:pt modelId="{9E83E08E-191E-4050-9B7D-D5E57418E7C5}" type="pres">
      <dgm:prSet presAssocID="{92C9FF77-CE49-45AF-877E-768FB8498420}" presName="text3" presStyleLbl="fgAcc3" presStyleIdx="1" presStyleCnt="3" custScaleX="215378" custScaleY="194166" custLinFactNeighborX="-2947" custLinFactNeighborY="-5303">
        <dgm:presLayoutVars>
          <dgm:chPref val="3"/>
        </dgm:presLayoutVars>
      </dgm:prSet>
      <dgm:spPr/>
    </dgm:pt>
    <dgm:pt modelId="{299C4E35-FFA6-4393-826A-5E4804AF5F13}" type="pres">
      <dgm:prSet presAssocID="{92C9FF77-CE49-45AF-877E-768FB8498420}" presName="hierChild4" presStyleCnt="0"/>
      <dgm:spPr/>
    </dgm:pt>
    <dgm:pt modelId="{7DB49DEF-462C-4FAE-8453-FE8E2A4163F7}" type="pres">
      <dgm:prSet presAssocID="{2C6C7979-122E-4CF0-8075-AAD7205287E1}" presName="Name10" presStyleLbl="parChTrans1D2" presStyleIdx="2" presStyleCnt="3"/>
      <dgm:spPr/>
    </dgm:pt>
    <dgm:pt modelId="{966D0B3D-CAD7-4ABA-B8C2-E5581886F553}" type="pres">
      <dgm:prSet presAssocID="{2304DBA6-50D3-4318-8BC2-E30857C66432}" presName="hierRoot2" presStyleCnt="0"/>
      <dgm:spPr/>
    </dgm:pt>
    <dgm:pt modelId="{2784AF27-23E6-484F-BFF9-AF29EA707B01}" type="pres">
      <dgm:prSet presAssocID="{2304DBA6-50D3-4318-8BC2-E30857C66432}" presName="composite2" presStyleCnt="0"/>
      <dgm:spPr/>
    </dgm:pt>
    <dgm:pt modelId="{CB454DE5-3E83-47F1-9A7A-71AF16957963}" type="pres">
      <dgm:prSet presAssocID="{2304DBA6-50D3-4318-8BC2-E30857C66432}" presName="background2" presStyleLbl="node2" presStyleIdx="2" presStyleCnt="3"/>
      <dgm:spPr/>
    </dgm:pt>
    <dgm:pt modelId="{7DB9D4A4-DC7D-48C3-81B8-AF50BFF6D4F5}" type="pres">
      <dgm:prSet presAssocID="{2304DBA6-50D3-4318-8BC2-E30857C66432}" presName="text2" presStyleLbl="fgAcc2" presStyleIdx="2" presStyleCnt="3" custScaleX="186835" custScaleY="156740" custLinFactNeighborX="491">
        <dgm:presLayoutVars>
          <dgm:chPref val="3"/>
        </dgm:presLayoutVars>
      </dgm:prSet>
      <dgm:spPr/>
    </dgm:pt>
    <dgm:pt modelId="{D01BC0E5-7DCB-4D98-834E-EDBD3710A3CE}" type="pres">
      <dgm:prSet presAssocID="{2304DBA6-50D3-4318-8BC2-E30857C66432}" presName="hierChild3" presStyleCnt="0"/>
      <dgm:spPr/>
    </dgm:pt>
    <dgm:pt modelId="{E3F5A691-D46C-486F-B574-1D47D06C8BF4}" type="pres">
      <dgm:prSet presAssocID="{0E5227BD-0040-417E-B095-429E6E631341}" presName="Name17" presStyleLbl="parChTrans1D3" presStyleIdx="2" presStyleCnt="3"/>
      <dgm:spPr/>
    </dgm:pt>
    <dgm:pt modelId="{75F85A5F-3449-4DB4-9B49-CA84D1DC61C6}" type="pres">
      <dgm:prSet presAssocID="{1433572B-19C9-4E88-9BD4-DF1022C82AA5}" presName="hierRoot3" presStyleCnt="0"/>
      <dgm:spPr/>
    </dgm:pt>
    <dgm:pt modelId="{BE611DA9-A06D-4C6D-8329-6F02F8F4CFEE}" type="pres">
      <dgm:prSet presAssocID="{1433572B-19C9-4E88-9BD4-DF1022C82AA5}" presName="composite3" presStyleCnt="0"/>
      <dgm:spPr/>
    </dgm:pt>
    <dgm:pt modelId="{7ABF61AD-B3CA-46C2-B617-5E54BED571D3}" type="pres">
      <dgm:prSet presAssocID="{1433572B-19C9-4E88-9BD4-DF1022C82AA5}" presName="background3" presStyleLbl="node3" presStyleIdx="2" presStyleCnt="3"/>
      <dgm:spPr/>
    </dgm:pt>
    <dgm:pt modelId="{84629749-C7CB-4B7E-B6EE-AD70C0811157}" type="pres">
      <dgm:prSet presAssocID="{1433572B-19C9-4E88-9BD4-DF1022C82AA5}" presName="text3" presStyleLbl="fgAcc3" presStyleIdx="2" presStyleCnt="3" custScaleX="320335" custScaleY="193565" custLinFactNeighborX="-1907" custLinFactNeighborY="-9316">
        <dgm:presLayoutVars>
          <dgm:chPref val="3"/>
        </dgm:presLayoutVars>
      </dgm:prSet>
      <dgm:spPr/>
    </dgm:pt>
    <dgm:pt modelId="{9EEC412A-1EE7-4B9D-B42A-E54DE50AE8F6}" type="pres">
      <dgm:prSet presAssocID="{1433572B-19C9-4E88-9BD4-DF1022C82AA5}" presName="hierChild4" presStyleCnt="0"/>
      <dgm:spPr/>
    </dgm:pt>
  </dgm:ptLst>
  <dgm:cxnLst>
    <dgm:cxn modelId="{0252820E-16EE-41DE-974A-4B8DF58CA3FB}" type="presOf" srcId="{0E5227BD-0040-417E-B095-429E6E631341}" destId="{E3F5A691-D46C-486F-B574-1D47D06C8BF4}" srcOrd="0" destOrd="0" presId="urn:microsoft.com/office/officeart/2005/8/layout/hierarchy1"/>
    <dgm:cxn modelId="{C1D3251B-5A60-4970-B687-738B0B400997}" srcId="{A4942AA3-6F0B-4804-94C0-16535E5F87D8}" destId="{8A454364-3018-4925-85B4-48094EAB0071}" srcOrd="0" destOrd="0" parTransId="{0C714F17-9336-4649-BFCB-9B3DF7ADD41B}" sibTransId="{5C54092E-BC90-459D-8219-4334BA389493}"/>
    <dgm:cxn modelId="{D88E725C-7FD2-49F1-95E1-1EBB533FEB9C}" type="presOf" srcId="{2C6C7979-122E-4CF0-8075-AAD7205287E1}" destId="{7DB49DEF-462C-4FAE-8453-FE8E2A4163F7}" srcOrd="0" destOrd="0" presId="urn:microsoft.com/office/officeart/2005/8/layout/hierarchy1"/>
    <dgm:cxn modelId="{0E6BD743-30D2-4111-B0DD-696C26453B2A}" type="presOf" srcId="{A4942AA3-6F0B-4804-94C0-16535E5F87D8}" destId="{52A0B2C6-17A2-4F62-9C0C-7EEF4299E7A5}" srcOrd="0" destOrd="0" presId="urn:microsoft.com/office/officeart/2005/8/layout/hierarchy1"/>
    <dgm:cxn modelId="{82013169-2447-4B86-B5A1-A908318A5F5C}" srcId="{8A454364-3018-4925-85B4-48094EAB0071}" destId="{FA314DEC-9E8B-49F0-9339-0C66406A0A5F}" srcOrd="0" destOrd="0" parTransId="{C78B7995-AA1D-4C54-9D3E-C82CD842672B}" sibTransId="{A12FF9BE-CF68-45D3-8096-6E6E1A603AF9}"/>
    <dgm:cxn modelId="{CF32E84B-8434-4613-B138-0A3CC8542B79}" type="presOf" srcId="{2304DBA6-50D3-4318-8BC2-E30857C66432}" destId="{7DB9D4A4-DC7D-48C3-81B8-AF50BFF6D4F5}" srcOrd="0" destOrd="0" presId="urn:microsoft.com/office/officeart/2005/8/layout/hierarchy1"/>
    <dgm:cxn modelId="{439F0F72-D5BC-4339-B752-FC628121EAB2}" type="presOf" srcId="{8A454364-3018-4925-85B4-48094EAB0071}" destId="{71276950-88B9-443F-8315-44191CF7E652}" srcOrd="0" destOrd="0" presId="urn:microsoft.com/office/officeart/2005/8/layout/hierarchy1"/>
    <dgm:cxn modelId="{55AEE48B-4456-457B-B2C9-49F63EAB805B}" srcId="{2304DBA6-50D3-4318-8BC2-E30857C66432}" destId="{1433572B-19C9-4E88-9BD4-DF1022C82AA5}" srcOrd="0" destOrd="0" parTransId="{0E5227BD-0040-417E-B095-429E6E631341}" sibTransId="{4C175FB2-5BCE-475D-AD01-D00FAC25E79D}"/>
    <dgm:cxn modelId="{B48A6F90-05F9-49B8-9C6D-6A07E0D813D4}" type="presOf" srcId="{1433572B-19C9-4E88-9BD4-DF1022C82AA5}" destId="{84629749-C7CB-4B7E-B6EE-AD70C0811157}" srcOrd="0" destOrd="0" presId="urn:microsoft.com/office/officeart/2005/8/layout/hierarchy1"/>
    <dgm:cxn modelId="{E9ABD692-0244-4CA0-8526-5A4EACAFE3F9}" srcId="{FA314DEC-9E8B-49F0-9339-0C66406A0A5F}" destId="{B15B888D-F8A5-4239-8D6C-70D1D0A88394}" srcOrd="0" destOrd="0" parTransId="{472710F7-D0A2-44E4-8A6B-C729856CA5FA}" sibTransId="{C5A86AA8-5234-4821-9860-B99C982C770D}"/>
    <dgm:cxn modelId="{8E7C0F97-8828-4604-8F6F-306249719332}" srcId="{F5D3E38C-C2EA-4D7A-80CC-03924D4C2CEC}" destId="{92C9FF77-CE49-45AF-877E-768FB8498420}" srcOrd="0" destOrd="0" parTransId="{A5CC99E9-3C27-4F33-B064-9D011F9C67BB}" sibTransId="{AB13DEBC-08A4-4616-A874-2FA6AAE0D37A}"/>
    <dgm:cxn modelId="{DF382BA5-2352-4728-B5E1-81D5D710EF75}" type="presOf" srcId="{FA314DEC-9E8B-49F0-9339-0C66406A0A5F}" destId="{BC5041FE-DF40-4AE0-B30F-9F8D81C260C9}" srcOrd="0" destOrd="0" presId="urn:microsoft.com/office/officeart/2005/8/layout/hierarchy1"/>
    <dgm:cxn modelId="{BC950FB3-CA47-40D9-8074-D5E4F468F045}" type="presOf" srcId="{472710F7-D0A2-44E4-8A6B-C729856CA5FA}" destId="{E7AC05E2-2516-4602-8A80-38FCA97DC396}" srcOrd="0" destOrd="0" presId="urn:microsoft.com/office/officeart/2005/8/layout/hierarchy1"/>
    <dgm:cxn modelId="{4C50C6B5-8B54-4BD9-B058-1E039F2104EE}" type="presOf" srcId="{C78B7995-AA1D-4C54-9D3E-C82CD842672B}" destId="{3665AE8F-BE83-49B6-90E6-DB0415D9E6B5}" srcOrd="0" destOrd="0" presId="urn:microsoft.com/office/officeart/2005/8/layout/hierarchy1"/>
    <dgm:cxn modelId="{D58DC3C5-079A-4D1F-A5E7-DC621C690A04}" type="presOf" srcId="{92C9FF77-CE49-45AF-877E-768FB8498420}" destId="{9E83E08E-191E-4050-9B7D-D5E57418E7C5}" srcOrd="0" destOrd="0" presId="urn:microsoft.com/office/officeart/2005/8/layout/hierarchy1"/>
    <dgm:cxn modelId="{304C78C6-CA2A-47D2-A8EF-0FA4328175B4}" srcId="{8A454364-3018-4925-85B4-48094EAB0071}" destId="{2304DBA6-50D3-4318-8BC2-E30857C66432}" srcOrd="2" destOrd="0" parTransId="{2C6C7979-122E-4CF0-8075-AAD7205287E1}" sibTransId="{97C9C734-54BE-4AB3-BF95-4CA541FE294C}"/>
    <dgm:cxn modelId="{7CAF41CC-F94C-45F4-99B7-4A954DB070F6}" srcId="{8A454364-3018-4925-85B4-48094EAB0071}" destId="{F5D3E38C-C2EA-4D7A-80CC-03924D4C2CEC}" srcOrd="1" destOrd="0" parTransId="{C0400BD3-725F-4F8F-A157-554B0EA4B58C}" sibTransId="{C7571FFF-2008-46C8-B654-4E483C456E6F}"/>
    <dgm:cxn modelId="{D07DDBCC-5B47-46D9-B5FC-A9C68EC11E88}" type="presOf" srcId="{C0400BD3-725F-4F8F-A157-554B0EA4B58C}" destId="{21197FD8-59AB-471E-BAFC-B6341CAB9492}" srcOrd="0" destOrd="0" presId="urn:microsoft.com/office/officeart/2005/8/layout/hierarchy1"/>
    <dgm:cxn modelId="{EFAC84D7-FE53-4660-90F6-62C397ACBD49}" type="presOf" srcId="{F5D3E38C-C2EA-4D7A-80CC-03924D4C2CEC}" destId="{B88498EA-A1A6-4223-AFFE-8C272D3E08D3}" srcOrd="0" destOrd="0" presId="urn:microsoft.com/office/officeart/2005/8/layout/hierarchy1"/>
    <dgm:cxn modelId="{45EC68F2-4F98-493F-94C5-4EC92BEF8D4F}" type="presOf" srcId="{A5CC99E9-3C27-4F33-B064-9D011F9C67BB}" destId="{D17DA3CF-3D9C-4937-B144-6C90D471222D}" srcOrd="0" destOrd="0" presId="urn:microsoft.com/office/officeart/2005/8/layout/hierarchy1"/>
    <dgm:cxn modelId="{026D3FF3-D43C-48DB-A485-A3247CF07C8B}" type="presOf" srcId="{B15B888D-F8A5-4239-8D6C-70D1D0A88394}" destId="{C3C77ABE-1868-4D63-9473-C3FC709FDF10}" srcOrd="0" destOrd="0" presId="urn:microsoft.com/office/officeart/2005/8/layout/hierarchy1"/>
    <dgm:cxn modelId="{288C2F14-3D28-4882-BB3A-202E79EC248F}" type="presParOf" srcId="{52A0B2C6-17A2-4F62-9C0C-7EEF4299E7A5}" destId="{E76B2723-5C5A-487F-816F-32B982B88BF5}" srcOrd="0" destOrd="0" presId="urn:microsoft.com/office/officeart/2005/8/layout/hierarchy1"/>
    <dgm:cxn modelId="{E4D1B6B2-9BEE-4D6E-B42F-1C18452C85D3}" type="presParOf" srcId="{E76B2723-5C5A-487F-816F-32B982B88BF5}" destId="{96775894-15F9-48AB-963D-5EBE83042988}" srcOrd="0" destOrd="0" presId="urn:microsoft.com/office/officeart/2005/8/layout/hierarchy1"/>
    <dgm:cxn modelId="{D8E4DB12-9AFA-4CB7-8300-3F1B432FD1A8}" type="presParOf" srcId="{96775894-15F9-48AB-963D-5EBE83042988}" destId="{13A28129-FED7-4CA2-AF70-F1D8FB94A6FF}" srcOrd="0" destOrd="0" presId="urn:microsoft.com/office/officeart/2005/8/layout/hierarchy1"/>
    <dgm:cxn modelId="{CBDD845D-5087-40F5-8DD4-D5655E4BCC31}" type="presParOf" srcId="{96775894-15F9-48AB-963D-5EBE83042988}" destId="{71276950-88B9-443F-8315-44191CF7E652}" srcOrd="1" destOrd="0" presId="urn:microsoft.com/office/officeart/2005/8/layout/hierarchy1"/>
    <dgm:cxn modelId="{CA6E11EF-AA45-49F5-8CA0-C56FE899D0BD}" type="presParOf" srcId="{E76B2723-5C5A-487F-816F-32B982B88BF5}" destId="{A31B3EFE-44FC-4455-9EAE-350780B5D557}" srcOrd="1" destOrd="0" presId="urn:microsoft.com/office/officeart/2005/8/layout/hierarchy1"/>
    <dgm:cxn modelId="{AE69BA70-9F3E-4289-98F3-3847488BB030}" type="presParOf" srcId="{A31B3EFE-44FC-4455-9EAE-350780B5D557}" destId="{3665AE8F-BE83-49B6-90E6-DB0415D9E6B5}" srcOrd="0" destOrd="0" presId="urn:microsoft.com/office/officeart/2005/8/layout/hierarchy1"/>
    <dgm:cxn modelId="{3AC9EB9E-2D92-4692-9B92-03F5BB698F65}" type="presParOf" srcId="{A31B3EFE-44FC-4455-9EAE-350780B5D557}" destId="{93675D7F-1480-4F1C-A48B-FEB8E8153A8B}" srcOrd="1" destOrd="0" presId="urn:microsoft.com/office/officeart/2005/8/layout/hierarchy1"/>
    <dgm:cxn modelId="{9EB42E06-FD94-4E86-899D-F71A12AA7B5E}" type="presParOf" srcId="{93675D7F-1480-4F1C-A48B-FEB8E8153A8B}" destId="{C6F58F90-7DEE-492E-8B97-4645BB22455B}" srcOrd="0" destOrd="0" presId="urn:microsoft.com/office/officeart/2005/8/layout/hierarchy1"/>
    <dgm:cxn modelId="{E8879657-CF06-4D26-BA83-AB2F3EB3DB1C}" type="presParOf" srcId="{C6F58F90-7DEE-492E-8B97-4645BB22455B}" destId="{187710AB-9EA5-4C2B-84FE-640BD74B718F}" srcOrd="0" destOrd="0" presId="urn:microsoft.com/office/officeart/2005/8/layout/hierarchy1"/>
    <dgm:cxn modelId="{98A4C4ED-16FA-4290-8ED9-E68CA0DD3A98}" type="presParOf" srcId="{C6F58F90-7DEE-492E-8B97-4645BB22455B}" destId="{BC5041FE-DF40-4AE0-B30F-9F8D81C260C9}" srcOrd="1" destOrd="0" presId="urn:microsoft.com/office/officeart/2005/8/layout/hierarchy1"/>
    <dgm:cxn modelId="{0E40C794-1929-4F7A-867B-07247E3A90BE}" type="presParOf" srcId="{93675D7F-1480-4F1C-A48B-FEB8E8153A8B}" destId="{D5CB85B3-8866-4BEC-82FA-3CD72A96F7DC}" srcOrd="1" destOrd="0" presId="urn:microsoft.com/office/officeart/2005/8/layout/hierarchy1"/>
    <dgm:cxn modelId="{6DFD3B6A-AEE3-401E-8602-BEB0303551BB}" type="presParOf" srcId="{D5CB85B3-8866-4BEC-82FA-3CD72A96F7DC}" destId="{E7AC05E2-2516-4602-8A80-38FCA97DC396}" srcOrd="0" destOrd="0" presId="urn:microsoft.com/office/officeart/2005/8/layout/hierarchy1"/>
    <dgm:cxn modelId="{6301AFC0-6F86-4A2E-A600-B499CE7AF729}" type="presParOf" srcId="{D5CB85B3-8866-4BEC-82FA-3CD72A96F7DC}" destId="{DCF155D4-3537-4727-B133-D8DDF8EB2D06}" srcOrd="1" destOrd="0" presId="urn:microsoft.com/office/officeart/2005/8/layout/hierarchy1"/>
    <dgm:cxn modelId="{66928798-9264-4901-9203-179DB96F10D8}" type="presParOf" srcId="{DCF155D4-3537-4727-B133-D8DDF8EB2D06}" destId="{5F0E00A9-E0B9-462D-BBD9-FD224F8F52D7}" srcOrd="0" destOrd="0" presId="urn:microsoft.com/office/officeart/2005/8/layout/hierarchy1"/>
    <dgm:cxn modelId="{C916348C-8AE7-4A14-BA2B-3DEDF8070E23}" type="presParOf" srcId="{5F0E00A9-E0B9-462D-BBD9-FD224F8F52D7}" destId="{2C482454-763D-4108-AB51-DD25F1089571}" srcOrd="0" destOrd="0" presId="urn:microsoft.com/office/officeart/2005/8/layout/hierarchy1"/>
    <dgm:cxn modelId="{F8A66E4C-9B0E-4F1A-AED7-60EE809F3304}" type="presParOf" srcId="{5F0E00A9-E0B9-462D-BBD9-FD224F8F52D7}" destId="{C3C77ABE-1868-4D63-9473-C3FC709FDF10}" srcOrd="1" destOrd="0" presId="urn:microsoft.com/office/officeart/2005/8/layout/hierarchy1"/>
    <dgm:cxn modelId="{726192ED-C224-4505-9E05-3DAB82BEE66F}" type="presParOf" srcId="{DCF155D4-3537-4727-B133-D8DDF8EB2D06}" destId="{BB22C8A2-3306-4118-AD73-64884C24A0C5}" srcOrd="1" destOrd="0" presId="urn:microsoft.com/office/officeart/2005/8/layout/hierarchy1"/>
    <dgm:cxn modelId="{895B7598-B5BD-4C5B-AE2D-9363779C5E89}" type="presParOf" srcId="{A31B3EFE-44FC-4455-9EAE-350780B5D557}" destId="{21197FD8-59AB-471E-BAFC-B6341CAB9492}" srcOrd="2" destOrd="0" presId="urn:microsoft.com/office/officeart/2005/8/layout/hierarchy1"/>
    <dgm:cxn modelId="{E8ACE7E1-A84C-4C81-B451-BEB798F806CE}" type="presParOf" srcId="{A31B3EFE-44FC-4455-9EAE-350780B5D557}" destId="{B854273A-D2AF-4F93-921A-DDFCAF55DCEA}" srcOrd="3" destOrd="0" presId="urn:microsoft.com/office/officeart/2005/8/layout/hierarchy1"/>
    <dgm:cxn modelId="{AC411E03-B211-4899-A2D2-B7372A4F65D2}" type="presParOf" srcId="{B854273A-D2AF-4F93-921A-DDFCAF55DCEA}" destId="{07CA454B-5913-429E-969D-C4D23EC1CE4D}" srcOrd="0" destOrd="0" presId="urn:microsoft.com/office/officeart/2005/8/layout/hierarchy1"/>
    <dgm:cxn modelId="{A50362C1-EFFD-495D-8ADF-EC564DF3DB59}" type="presParOf" srcId="{07CA454B-5913-429E-969D-C4D23EC1CE4D}" destId="{CD18692A-88FE-44A9-BC9E-B780F46A7B57}" srcOrd="0" destOrd="0" presId="urn:microsoft.com/office/officeart/2005/8/layout/hierarchy1"/>
    <dgm:cxn modelId="{93DB0BCE-3F2B-456E-A2FE-1E1885B1DA1E}" type="presParOf" srcId="{07CA454B-5913-429E-969D-C4D23EC1CE4D}" destId="{B88498EA-A1A6-4223-AFFE-8C272D3E08D3}" srcOrd="1" destOrd="0" presId="urn:microsoft.com/office/officeart/2005/8/layout/hierarchy1"/>
    <dgm:cxn modelId="{66BE79B6-4996-45B5-BB91-C17E180FDF7B}" type="presParOf" srcId="{B854273A-D2AF-4F93-921A-DDFCAF55DCEA}" destId="{6D5267E3-A8B8-4ABF-A1BF-68B22CF0427C}" srcOrd="1" destOrd="0" presId="urn:microsoft.com/office/officeart/2005/8/layout/hierarchy1"/>
    <dgm:cxn modelId="{763D7EAB-6728-4652-B33A-952265826EA6}" type="presParOf" srcId="{6D5267E3-A8B8-4ABF-A1BF-68B22CF0427C}" destId="{D17DA3CF-3D9C-4937-B144-6C90D471222D}" srcOrd="0" destOrd="0" presId="urn:microsoft.com/office/officeart/2005/8/layout/hierarchy1"/>
    <dgm:cxn modelId="{CA153160-5C13-43AE-B08A-3878288DE328}" type="presParOf" srcId="{6D5267E3-A8B8-4ABF-A1BF-68B22CF0427C}" destId="{4CC754C8-826C-4954-99CE-C6A6238963C2}" srcOrd="1" destOrd="0" presId="urn:microsoft.com/office/officeart/2005/8/layout/hierarchy1"/>
    <dgm:cxn modelId="{896B5B25-FC5B-4283-A581-F40D23634757}" type="presParOf" srcId="{4CC754C8-826C-4954-99CE-C6A6238963C2}" destId="{35B8DE8D-416C-4114-A8C0-EB3735D565F4}" srcOrd="0" destOrd="0" presId="urn:microsoft.com/office/officeart/2005/8/layout/hierarchy1"/>
    <dgm:cxn modelId="{66B5C6DF-5519-420B-83B9-DB2782F28DA6}" type="presParOf" srcId="{35B8DE8D-416C-4114-A8C0-EB3735D565F4}" destId="{7A0BC860-150E-4524-A6E9-455DF38EC594}" srcOrd="0" destOrd="0" presId="urn:microsoft.com/office/officeart/2005/8/layout/hierarchy1"/>
    <dgm:cxn modelId="{459EFAEA-0565-47E6-A2A2-2440F4AC604C}" type="presParOf" srcId="{35B8DE8D-416C-4114-A8C0-EB3735D565F4}" destId="{9E83E08E-191E-4050-9B7D-D5E57418E7C5}" srcOrd="1" destOrd="0" presId="urn:microsoft.com/office/officeart/2005/8/layout/hierarchy1"/>
    <dgm:cxn modelId="{CBE6FC33-2E6B-4D10-BD0A-83906041A4D4}" type="presParOf" srcId="{4CC754C8-826C-4954-99CE-C6A6238963C2}" destId="{299C4E35-FFA6-4393-826A-5E4804AF5F13}" srcOrd="1" destOrd="0" presId="urn:microsoft.com/office/officeart/2005/8/layout/hierarchy1"/>
    <dgm:cxn modelId="{316AAB98-E51B-4D15-AA6C-39471A324C0A}" type="presParOf" srcId="{A31B3EFE-44FC-4455-9EAE-350780B5D557}" destId="{7DB49DEF-462C-4FAE-8453-FE8E2A4163F7}" srcOrd="4" destOrd="0" presId="urn:microsoft.com/office/officeart/2005/8/layout/hierarchy1"/>
    <dgm:cxn modelId="{F1FEF696-9B8A-47F6-9973-BB2923913988}" type="presParOf" srcId="{A31B3EFE-44FC-4455-9EAE-350780B5D557}" destId="{966D0B3D-CAD7-4ABA-B8C2-E5581886F553}" srcOrd="5" destOrd="0" presId="urn:microsoft.com/office/officeart/2005/8/layout/hierarchy1"/>
    <dgm:cxn modelId="{EC7703CF-7C46-4835-B6D1-8AF6C6955561}" type="presParOf" srcId="{966D0B3D-CAD7-4ABA-B8C2-E5581886F553}" destId="{2784AF27-23E6-484F-BFF9-AF29EA707B01}" srcOrd="0" destOrd="0" presId="urn:microsoft.com/office/officeart/2005/8/layout/hierarchy1"/>
    <dgm:cxn modelId="{1A55174A-C472-45A2-AD67-490B5A382DE0}" type="presParOf" srcId="{2784AF27-23E6-484F-BFF9-AF29EA707B01}" destId="{CB454DE5-3E83-47F1-9A7A-71AF16957963}" srcOrd="0" destOrd="0" presId="urn:microsoft.com/office/officeart/2005/8/layout/hierarchy1"/>
    <dgm:cxn modelId="{9B65A081-81A9-48A6-9FCD-A5FD4D9BF492}" type="presParOf" srcId="{2784AF27-23E6-484F-BFF9-AF29EA707B01}" destId="{7DB9D4A4-DC7D-48C3-81B8-AF50BFF6D4F5}" srcOrd="1" destOrd="0" presId="urn:microsoft.com/office/officeart/2005/8/layout/hierarchy1"/>
    <dgm:cxn modelId="{13D00A0D-2D70-4DE4-B935-F0C926F9EB1D}" type="presParOf" srcId="{966D0B3D-CAD7-4ABA-B8C2-E5581886F553}" destId="{D01BC0E5-7DCB-4D98-834E-EDBD3710A3CE}" srcOrd="1" destOrd="0" presId="urn:microsoft.com/office/officeart/2005/8/layout/hierarchy1"/>
    <dgm:cxn modelId="{41C6AA66-7BC6-4C35-BE92-77F2F6949F14}" type="presParOf" srcId="{D01BC0E5-7DCB-4D98-834E-EDBD3710A3CE}" destId="{E3F5A691-D46C-486F-B574-1D47D06C8BF4}" srcOrd="0" destOrd="0" presId="urn:microsoft.com/office/officeart/2005/8/layout/hierarchy1"/>
    <dgm:cxn modelId="{6B4CFC9C-288B-4826-8853-4ADCA575B07C}" type="presParOf" srcId="{D01BC0E5-7DCB-4D98-834E-EDBD3710A3CE}" destId="{75F85A5F-3449-4DB4-9B49-CA84D1DC61C6}" srcOrd="1" destOrd="0" presId="urn:microsoft.com/office/officeart/2005/8/layout/hierarchy1"/>
    <dgm:cxn modelId="{510909F6-1AC8-4EAC-9F58-453FDC3281F2}" type="presParOf" srcId="{75F85A5F-3449-4DB4-9B49-CA84D1DC61C6}" destId="{BE611DA9-A06D-4C6D-8329-6F02F8F4CFEE}" srcOrd="0" destOrd="0" presId="urn:microsoft.com/office/officeart/2005/8/layout/hierarchy1"/>
    <dgm:cxn modelId="{A67DE118-2F52-4E4D-AF47-1B2C5EC086EC}" type="presParOf" srcId="{BE611DA9-A06D-4C6D-8329-6F02F8F4CFEE}" destId="{7ABF61AD-B3CA-46C2-B617-5E54BED571D3}" srcOrd="0" destOrd="0" presId="urn:microsoft.com/office/officeart/2005/8/layout/hierarchy1"/>
    <dgm:cxn modelId="{F34AF14E-A5B0-4139-9C62-21BDF0DA10A8}" type="presParOf" srcId="{BE611DA9-A06D-4C6D-8329-6F02F8F4CFEE}" destId="{84629749-C7CB-4B7E-B6EE-AD70C0811157}" srcOrd="1" destOrd="0" presId="urn:microsoft.com/office/officeart/2005/8/layout/hierarchy1"/>
    <dgm:cxn modelId="{F208F5B6-3138-4ED8-A746-07B26E82642C}" type="presParOf" srcId="{75F85A5F-3449-4DB4-9B49-CA84D1DC61C6}" destId="{9EEC412A-1EE7-4B9D-B42A-E54DE50AE8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A691-D46C-486F-B574-1D47D06C8BF4}">
      <dsp:nvSpPr>
        <dsp:cNvPr id="0" name=""/>
        <dsp:cNvSpPr/>
      </dsp:nvSpPr>
      <dsp:spPr>
        <a:xfrm>
          <a:off x="6871085" y="2121195"/>
          <a:ext cx="91440" cy="289063"/>
        </a:xfrm>
        <a:custGeom>
          <a:avLst/>
          <a:gdLst/>
          <a:ahLst/>
          <a:cxnLst/>
          <a:rect l="0" t="0" r="0" b="0"/>
          <a:pathLst>
            <a:path>
              <a:moveTo>
                <a:pt x="75639" y="0"/>
              </a:moveTo>
              <a:lnTo>
                <a:pt x="75639" y="173477"/>
              </a:lnTo>
              <a:lnTo>
                <a:pt x="45720" y="173477"/>
              </a:lnTo>
              <a:lnTo>
                <a:pt x="45720" y="289063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49DEF-462C-4FAE-8453-FE8E2A4163F7}">
      <dsp:nvSpPr>
        <dsp:cNvPr id="0" name=""/>
        <dsp:cNvSpPr/>
      </dsp:nvSpPr>
      <dsp:spPr>
        <a:xfrm>
          <a:off x="4205028" y="516487"/>
          <a:ext cx="2741696" cy="362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287"/>
              </a:lnTo>
              <a:lnTo>
                <a:pt x="2741696" y="247287"/>
              </a:lnTo>
              <a:lnTo>
                <a:pt x="2741696" y="36287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DA3CF-3D9C-4937-B144-6C90D471222D}">
      <dsp:nvSpPr>
        <dsp:cNvPr id="0" name=""/>
        <dsp:cNvSpPr/>
      </dsp:nvSpPr>
      <dsp:spPr>
        <a:xfrm>
          <a:off x="3284515" y="1985095"/>
          <a:ext cx="186730" cy="338731"/>
        </a:xfrm>
        <a:custGeom>
          <a:avLst/>
          <a:gdLst/>
          <a:ahLst/>
          <a:cxnLst/>
          <a:rect l="0" t="0" r="0" b="0"/>
          <a:pathLst>
            <a:path>
              <a:moveTo>
                <a:pt x="186730" y="0"/>
              </a:moveTo>
              <a:lnTo>
                <a:pt x="186730" y="223146"/>
              </a:lnTo>
              <a:lnTo>
                <a:pt x="0" y="223146"/>
              </a:lnTo>
              <a:lnTo>
                <a:pt x="0" y="33873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97FD8-59AB-471E-BAFC-B6341CAB9492}">
      <dsp:nvSpPr>
        <dsp:cNvPr id="0" name=""/>
        <dsp:cNvSpPr/>
      </dsp:nvSpPr>
      <dsp:spPr>
        <a:xfrm>
          <a:off x="3471246" y="516487"/>
          <a:ext cx="733782" cy="344998"/>
        </a:xfrm>
        <a:custGeom>
          <a:avLst/>
          <a:gdLst/>
          <a:ahLst/>
          <a:cxnLst/>
          <a:rect l="0" t="0" r="0" b="0"/>
          <a:pathLst>
            <a:path>
              <a:moveTo>
                <a:pt x="733782" y="0"/>
              </a:moveTo>
              <a:lnTo>
                <a:pt x="733782" y="229413"/>
              </a:lnTo>
              <a:lnTo>
                <a:pt x="0" y="229413"/>
              </a:lnTo>
              <a:lnTo>
                <a:pt x="0" y="34499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C05E2-2516-4602-8A80-38FCA97DC396}">
      <dsp:nvSpPr>
        <dsp:cNvPr id="0" name=""/>
        <dsp:cNvSpPr/>
      </dsp:nvSpPr>
      <dsp:spPr>
        <a:xfrm>
          <a:off x="820905" y="1671650"/>
          <a:ext cx="91440" cy="697686"/>
        </a:xfrm>
        <a:custGeom>
          <a:avLst/>
          <a:gdLst/>
          <a:ahLst/>
          <a:cxnLst/>
          <a:rect l="0" t="0" r="0" b="0"/>
          <a:pathLst>
            <a:path>
              <a:moveTo>
                <a:pt x="62464" y="0"/>
              </a:moveTo>
              <a:lnTo>
                <a:pt x="62464" y="582101"/>
              </a:lnTo>
              <a:lnTo>
                <a:pt x="45720" y="582101"/>
              </a:lnTo>
              <a:lnTo>
                <a:pt x="45720" y="69768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5AE8F-BE83-49B6-90E6-DB0415D9E6B5}">
      <dsp:nvSpPr>
        <dsp:cNvPr id="0" name=""/>
        <dsp:cNvSpPr/>
      </dsp:nvSpPr>
      <dsp:spPr>
        <a:xfrm>
          <a:off x="883369" y="516487"/>
          <a:ext cx="3321659" cy="362872"/>
        </a:xfrm>
        <a:custGeom>
          <a:avLst/>
          <a:gdLst/>
          <a:ahLst/>
          <a:cxnLst/>
          <a:rect l="0" t="0" r="0" b="0"/>
          <a:pathLst>
            <a:path>
              <a:moveTo>
                <a:pt x="3321659" y="0"/>
              </a:moveTo>
              <a:lnTo>
                <a:pt x="3321659" y="247287"/>
              </a:lnTo>
              <a:lnTo>
                <a:pt x="0" y="247287"/>
              </a:lnTo>
              <a:lnTo>
                <a:pt x="0" y="36287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A28129-FED7-4CA2-AF70-F1D8FB94A6FF}">
      <dsp:nvSpPr>
        <dsp:cNvPr id="0" name=""/>
        <dsp:cNvSpPr/>
      </dsp:nvSpPr>
      <dsp:spPr>
        <a:xfrm>
          <a:off x="2027129" y="1205"/>
          <a:ext cx="4355797" cy="5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276950-88B9-443F-8315-44191CF7E652}">
      <dsp:nvSpPr>
        <dsp:cNvPr id="0" name=""/>
        <dsp:cNvSpPr/>
      </dsp:nvSpPr>
      <dsp:spPr>
        <a:xfrm>
          <a:off x="2165763" y="132907"/>
          <a:ext cx="4355797" cy="5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rgbClr val="FF0000"/>
              </a:solidFill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NHÂN TỐ ẢNH HƯỞNG ĐẾN ĐÔ THỊ HÓA</a:t>
          </a:r>
          <a:endParaRPr lang="en-US" sz="1600" b="1" kern="1200">
            <a:solidFill>
              <a:srgbClr val="FF0000"/>
            </a:solidFill>
            <a:latin typeface="#9Slide03 SFU Futura_12" panose="00000400000000000000" pitchFamily="2" charset="0"/>
          </a:endParaRPr>
        </a:p>
      </dsp:txBody>
      <dsp:txXfrm>
        <a:off x="2180855" y="147999"/>
        <a:ext cx="4325613" cy="485097"/>
      </dsp:txXfrm>
    </dsp:sp>
    <dsp:sp modelId="{187710AB-9EA5-4C2B-84FE-640BD74B718F}">
      <dsp:nvSpPr>
        <dsp:cNvPr id="0" name=""/>
        <dsp:cNvSpPr/>
      </dsp:nvSpPr>
      <dsp:spPr>
        <a:xfrm>
          <a:off x="303887" y="879360"/>
          <a:ext cx="1158964" cy="79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5041FE-DF40-4AE0-B30F-9F8D81C260C9}">
      <dsp:nvSpPr>
        <dsp:cNvPr id="0" name=""/>
        <dsp:cNvSpPr/>
      </dsp:nvSpPr>
      <dsp:spPr>
        <a:xfrm>
          <a:off x="442520" y="1011062"/>
          <a:ext cx="1158964" cy="7922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Vị trí địa lí</a:t>
          </a:r>
          <a:endParaRPr lang="en-US" sz="1600" kern="1200">
            <a:latin typeface="#9Slide03 SFU Futura_12" panose="00000400000000000000" pitchFamily="2" charset="0"/>
          </a:endParaRPr>
        </a:p>
      </dsp:txBody>
      <dsp:txXfrm>
        <a:off x="481196" y="1049738"/>
        <a:ext cx="1081612" cy="714937"/>
      </dsp:txXfrm>
    </dsp:sp>
    <dsp:sp modelId="{2C482454-763D-4108-AB51-DD25F1089571}">
      <dsp:nvSpPr>
        <dsp:cNvPr id="0" name=""/>
        <dsp:cNvSpPr/>
      </dsp:nvSpPr>
      <dsp:spPr>
        <a:xfrm>
          <a:off x="49612" y="2369336"/>
          <a:ext cx="1634026" cy="1344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C77ABE-1868-4D63-9473-C3FC709FDF10}">
      <dsp:nvSpPr>
        <dsp:cNvPr id="0" name=""/>
        <dsp:cNvSpPr/>
      </dsp:nvSpPr>
      <dsp:spPr>
        <a:xfrm>
          <a:off x="188245" y="2501038"/>
          <a:ext cx="1634026" cy="1344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Tạo động lực phát triển đô thị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Quy định chức năng đô thị</a:t>
          </a:r>
        </a:p>
      </dsp:txBody>
      <dsp:txXfrm>
        <a:off x="227628" y="2540421"/>
        <a:ext cx="1555260" cy="1265868"/>
      </dsp:txXfrm>
    </dsp:sp>
    <dsp:sp modelId="{CD18692A-88FE-44A9-BC9E-B780F46A7B57}">
      <dsp:nvSpPr>
        <dsp:cNvPr id="0" name=""/>
        <dsp:cNvSpPr/>
      </dsp:nvSpPr>
      <dsp:spPr>
        <a:xfrm>
          <a:off x="2534791" y="861486"/>
          <a:ext cx="1872910" cy="1123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498EA-A1A6-4223-AFFE-8C272D3E08D3}">
      <dsp:nvSpPr>
        <dsp:cNvPr id="0" name=""/>
        <dsp:cNvSpPr/>
      </dsp:nvSpPr>
      <dsp:spPr>
        <a:xfrm>
          <a:off x="2673424" y="993188"/>
          <a:ext cx="1872910" cy="1123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Điều kiện tự nhiên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(Đất, địa hình, khí hậu, nguồn nước, khoáng sản..</a:t>
          </a:r>
        </a:p>
      </dsp:txBody>
      <dsp:txXfrm>
        <a:off x="2706333" y="1026097"/>
        <a:ext cx="1807092" cy="1057791"/>
      </dsp:txXfrm>
    </dsp:sp>
    <dsp:sp modelId="{7A0BC860-150E-4524-A6E9-455DF38EC594}">
      <dsp:nvSpPr>
        <dsp:cNvPr id="0" name=""/>
        <dsp:cNvSpPr/>
      </dsp:nvSpPr>
      <dsp:spPr>
        <a:xfrm>
          <a:off x="1940879" y="2323827"/>
          <a:ext cx="2687272" cy="1538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83E08E-191E-4050-9B7D-D5E57418E7C5}">
      <dsp:nvSpPr>
        <dsp:cNvPr id="0" name=""/>
        <dsp:cNvSpPr/>
      </dsp:nvSpPr>
      <dsp:spPr>
        <a:xfrm>
          <a:off x="2079512" y="2455529"/>
          <a:ext cx="2687272" cy="15383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Bố trí csht, kiến trúc, cảnh quan đô thị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Khả năng mở rộng không gian đô thị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Chức năng, bản sắo đô thị</a:t>
          </a:r>
        </a:p>
      </dsp:txBody>
      <dsp:txXfrm>
        <a:off x="2124569" y="2500586"/>
        <a:ext cx="2597158" cy="1448243"/>
      </dsp:txXfrm>
    </dsp:sp>
    <dsp:sp modelId="{CB454DE5-3E83-47F1-9A7A-71AF16957963}">
      <dsp:nvSpPr>
        <dsp:cNvPr id="0" name=""/>
        <dsp:cNvSpPr/>
      </dsp:nvSpPr>
      <dsp:spPr>
        <a:xfrm>
          <a:off x="5781154" y="879360"/>
          <a:ext cx="2331141" cy="1241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B9D4A4-DC7D-48C3-81B8-AF50BFF6D4F5}">
      <dsp:nvSpPr>
        <dsp:cNvPr id="0" name=""/>
        <dsp:cNvSpPr/>
      </dsp:nvSpPr>
      <dsp:spPr>
        <a:xfrm>
          <a:off x="5919788" y="1011062"/>
          <a:ext cx="2331141" cy="1241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Kinh tế - xã hội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  <a:ea typeface="+mn-ea"/>
              <a:cs typeface="Times New Roman" panose="02020603050405020304" pitchFamily="18" charset="0"/>
            </a:rPr>
            <a:t>Dân cư, trình độ phát triển KT, csvc-kt, chính sách phát triển kt-xh…</a:t>
          </a:r>
          <a:endParaRPr lang="en-US" sz="1600" kern="1200"/>
        </a:p>
      </dsp:txBody>
      <dsp:txXfrm>
        <a:off x="5956160" y="1047434"/>
        <a:ext cx="2258397" cy="1169091"/>
      </dsp:txXfrm>
    </dsp:sp>
    <dsp:sp modelId="{7ABF61AD-B3CA-46C2-B617-5E54BED571D3}">
      <dsp:nvSpPr>
        <dsp:cNvPr id="0" name=""/>
        <dsp:cNvSpPr/>
      </dsp:nvSpPr>
      <dsp:spPr>
        <a:xfrm>
          <a:off x="4918394" y="2410258"/>
          <a:ext cx="3996821" cy="1533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629749-C7CB-4B7E-B6EE-AD70C0811157}">
      <dsp:nvSpPr>
        <dsp:cNvPr id="0" name=""/>
        <dsp:cNvSpPr/>
      </dsp:nvSpPr>
      <dsp:spPr>
        <a:xfrm>
          <a:off x="5057028" y="2541960"/>
          <a:ext cx="3996821" cy="153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Mức độ và tốc độ ĐTH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Cơ cấu kinh tế, cơ cấu lao động, lối sống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Quy mô, chức năng đô thị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#9Slide03 SFU Futura_12" panose="00000400000000000000" pitchFamily="2" charset="0"/>
            </a:rPr>
            <a:t>- Hình thành hệ thống đô thị toàn cầu</a:t>
          </a:r>
        </a:p>
      </dsp:txBody>
      <dsp:txXfrm>
        <a:off x="5101945" y="2586877"/>
        <a:ext cx="3906987" cy="1443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F979-19FF-4631-9220-77A641418B30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3E823-547D-4ADC-8B52-664B24BC1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21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9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92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558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51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157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515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6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68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13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9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chuẩn bị thẻ các TTV cho HS lên ghép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3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2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68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7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35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6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24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>
            <a:fillRect/>
          </a:stretch>
        </p:blipFill>
        <p:spPr>
          <a:xfrm>
            <a:off x="-24992" y="0"/>
            <a:ext cx="9168992" cy="5157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36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4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848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610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34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136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6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88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156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7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3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10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55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46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7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24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24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35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9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07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98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57349" y="1320801"/>
            <a:ext cx="1835228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499" y="1320801"/>
            <a:ext cx="1835228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" name="矩形 2"/>
          <p:cNvSpPr/>
          <p:nvPr userDrawn="1"/>
        </p:nvSpPr>
        <p:spPr>
          <a:xfrm>
            <a:off x="2525486" y="1320801"/>
            <a:ext cx="2163540" cy="17983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6767100" y="1320800"/>
            <a:ext cx="2163540" cy="17983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57349" y="3220721"/>
            <a:ext cx="1835228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809499" y="3220721"/>
            <a:ext cx="1835228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8" name="矩形 7"/>
          <p:cNvSpPr/>
          <p:nvPr userDrawn="1"/>
        </p:nvSpPr>
        <p:spPr>
          <a:xfrm>
            <a:off x="2525486" y="3220721"/>
            <a:ext cx="2163540" cy="17983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767100" y="3220720"/>
            <a:ext cx="2163540" cy="17983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2204" y="1511632"/>
            <a:ext cx="2919169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02626" y="1511632"/>
            <a:ext cx="2919169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112415" y="1511632"/>
            <a:ext cx="2919169" cy="17983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64778" y="1190344"/>
            <a:ext cx="1539688" cy="153968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4778" y="3225878"/>
            <a:ext cx="1539688" cy="153968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86920" y="1190344"/>
            <a:ext cx="1539688" cy="153968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786920" y="3225878"/>
            <a:ext cx="1539688" cy="153968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4B94-C160-4D23-804D-3F3BDC119C6E}" type="datetimeFigureOut">
              <a:rPr lang="zh-CN" altLang="en-US" smtClean="0"/>
              <a:t>2024/2/24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A57B-9C4F-4E38-A9B2-ADE1B070F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0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53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danso.org/viet-nam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png"/><Relationship Id="rId10" Type="http://schemas.microsoft.com/office/2007/relationships/diagramDrawing" Target="../diagrams/drawing1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cacnuoc.vn/tin/10-thanh-pho-lon-nhat-the-gioi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youtube.com/watch?v=5DoGQw8qB0U&amp;t=128s" TargetMode="External"/><Relationship Id="rId5" Type="http://schemas.openxmlformats.org/officeDocument/2006/relationships/hyperlink" Target="https://www.youtube.com/watch?v=Agr6o9z_IE4&amp;t=197s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M CHU">
            <a:extLst>
              <a:ext uri="{FF2B5EF4-FFF2-40B4-BE49-F238E27FC236}">
                <a16:creationId xmlns:a16="http://schemas.microsoft.com/office/drawing/2014/main" id="{07AC29B8-6F1F-E311-E71F-D761352F4804}"/>
              </a:ext>
            </a:extLst>
          </p:cNvPr>
          <p:cNvSpPr/>
          <p:nvPr/>
        </p:nvSpPr>
        <p:spPr>
          <a:xfrm>
            <a:off x="0" y="95250"/>
            <a:ext cx="9143979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prstClr val="whit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                  KHỞI ĐỘNG</a:t>
            </a:r>
          </a:p>
        </p:txBody>
      </p:sp>
      <p:sp>
        <p:nvSpPr>
          <p:cNvPr id="30" name="Freeform: Shape 21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042401" cy="4780901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04159E-DDB2-F802-E49F-04DC9F678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4" b="1"/>
          <a:stretch/>
        </p:blipFill>
        <p:spPr>
          <a:xfrm>
            <a:off x="0" y="87340"/>
            <a:ext cx="3925869" cy="4657961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316643A6-9081-A297-6217-BB6911940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7" y="5484694"/>
            <a:ext cx="972821" cy="1197318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B6F4E697-7C83-D8AB-6EE3-2EFDC863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652" y="836821"/>
            <a:ext cx="4587548" cy="3994427"/>
          </a:xfrm>
          <a:prstGeom prst="rect">
            <a:avLst/>
          </a:prstGeom>
          <a:noFill/>
          <a:ln>
            <a:solidFill>
              <a:srgbClr val="11649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EB6D1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LUẬT CHƠI</a:t>
            </a:r>
          </a:p>
          <a:p>
            <a:pPr marL="37592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800" b="1">
                <a:solidFill>
                  <a:srgbClr val="D9D9D9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 8 câu hỏi tương ứng với 8 ô chữ hàng ngang. Trả lời đúng, ô chữ hàng ngang được mở ra, trong đó có chứa 1 chữ cái của từ khóa. Trả lời đúng 8 câu hỏi, 8 chữ cái của từ khóa sẽ được mở ra. Sắp xếp 8 chữ cái đó thành một cụm từ có nghĩa – đó là từ khóa cần giải mã. </a:t>
            </a:r>
            <a:endParaRPr lang="en-US" sz="1800" b="1">
              <a:solidFill>
                <a:srgbClr val="D9D9D9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800" b="1" u="sng">
                <a:solidFill>
                  <a:srgbClr val="D9D9D9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</a:rPr>
              <a:t>Lưu ý: </a:t>
            </a:r>
            <a:r>
              <a:rPr lang="it-IT" sz="1800" b="1">
                <a:solidFill>
                  <a:srgbClr val="D9D9D9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</a:rPr>
              <a:t>Có thể giải mã từ khóa bất kỳ lúc nào khi đã chắc chắn đáp án. Nếu giải mã sai sẽ mất lượt tham gia.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kumimoji="0" lang="it-IT" altLang="en-US" sz="1800" b="1" i="0" u="none" strike="noStrike" cap="none" normalizeH="0" baseline="0">
                <a:ln>
                  <a:noFill/>
                </a:ln>
                <a:solidFill>
                  <a:srgbClr val="D9D9D9"/>
                </a:solidFill>
                <a:latin typeface="#9Slide03 SFU Futura_12" panose="00000400000000000000" pitchFamily="2" charset="0"/>
              </a:rPr>
              <a:t>Thời gian: </a:t>
            </a:r>
            <a:r>
              <a:rPr lang="it-IT" altLang="en-US" sz="1800" b="1">
                <a:solidFill>
                  <a:srgbClr val="D9D9D9"/>
                </a:solidFill>
                <a:latin typeface="#9Slide03 SFU Futura_12" panose="00000400000000000000" pitchFamily="2" charset="0"/>
              </a:rPr>
              <a:t>30 giây/Từ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rgbClr val="D9D9D9"/>
              </a:solidFill>
              <a:effectLst/>
              <a:latin typeface="#9Slide03 SFU Futura_12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56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176542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112313" y="-750299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840030" y="-588155"/>
            <a:ext cx="4303969" cy="47793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7294B324-4AE6-E164-03CF-7074540FD918}"/>
              </a:ext>
            </a:extLst>
          </p:cNvPr>
          <p:cNvSpPr/>
          <p:nvPr/>
        </p:nvSpPr>
        <p:spPr>
          <a:xfrm>
            <a:off x="9504638" y="58355"/>
            <a:ext cx="4372284" cy="338554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FEA6E-0B7D-42CA-AD21-6E120868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45721" y="1033382"/>
            <a:ext cx="4626256" cy="3223487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4AAA2E-44BD-7292-CD50-0C2A759AC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68550"/>
              </p:ext>
            </p:extLst>
          </p:nvPr>
        </p:nvGraphicFramePr>
        <p:xfrm>
          <a:off x="-19465" y="10396"/>
          <a:ext cx="9163464" cy="5223226"/>
        </p:xfrm>
        <a:graphic>
          <a:graphicData uri="http://schemas.openxmlformats.org/drawingml/2006/table">
            <a:tbl>
              <a:tblPr firstRow="1" firstCol="1" bandRow="1"/>
              <a:tblGrid>
                <a:gridCol w="1937475">
                  <a:extLst>
                    <a:ext uri="{9D8B030D-6E8A-4147-A177-3AD203B41FA5}">
                      <a16:colId xmlns:a16="http://schemas.microsoft.com/office/drawing/2014/main" val="227619917"/>
                    </a:ext>
                  </a:extLst>
                </a:gridCol>
                <a:gridCol w="2185639">
                  <a:extLst>
                    <a:ext uri="{9D8B030D-6E8A-4147-A177-3AD203B41FA5}">
                      <a16:colId xmlns:a16="http://schemas.microsoft.com/office/drawing/2014/main" val="3123637229"/>
                    </a:ext>
                  </a:extLst>
                </a:gridCol>
                <a:gridCol w="2096429">
                  <a:extLst>
                    <a:ext uri="{9D8B030D-6E8A-4147-A177-3AD203B41FA5}">
                      <a16:colId xmlns:a16="http://schemas.microsoft.com/office/drawing/2014/main" val="1080997857"/>
                    </a:ext>
                  </a:extLst>
                </a:gridCol>
                <a:gridCol w="2943921">
                  <a:extLst>
                    <a:ext uri="{9D8B030D-6E8A-4147-A177-3AD203B41FA5}">
                      <a16:colId xmlns:a16="http://schemas.microsoft.com/office/drawing/2014/main" val="1172224530"/>
                    </a:ext>
                  </a:extLst>
                </a:gridCol>
              </a:tblGrid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#9Slide03 SFU Futura_12" panose="00000400000000000000" pitchFamily="2" charset="0"/>
                        </a:rPr>
                        <a:t>ĐÔI BẠN CÙNG TIẾN</a:t>
                      </a:r>
                      <a:r>
                        <a:rPr lang="en-US" sz="2000" b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:</a:t>
                      </a:r>
                      <a:r>
                        <a:rPr lang="en-US" sz="1800" b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1800" b="0" i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……………………………………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4346734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#9Slide03 SFU Futura_12" panose="00000400000000000000" pitchFamily="2" charset="0"/>
                        </a:rPr>
                        <a:t>Sự phân bố dân cư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546036"/>
                  </a:ext>
                </a:extLst>
              </a:tr>
              <a:tr h="373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Công thức tính MĐDS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Tình hình phân bố dân cư trên thế giới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33494071"/>
                  </a:ext>
                </a:extLst>
              </a:tr>
              <a:tr h="82763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                      Dân số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MĐDS = ------------ (người/km</a:t>
                      </a:r>
                      <a:r>
                        <a:rPr lang="en-US" sz="1600" baseline="300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Diện tích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Rất không đồng đều: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- Tập trung đông: Nam Á, Đông Á, ĐNA, Tây Âu, vùng Ca-ri-be…</a:t>
                      </a:r>
                    </a:p>
                    <a:p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Thưa thớt: Bắc Á, châu Đại Dương…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6042687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#9Slide03 SFU Futura_12" panose="00000400000000000000" pitchFamily="2" charset="0"/>
                        </a:rPr>
                        <a:t>Các nhân tố 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35099620"/>
                  </a:ext>
                </a:extLst>
              </a:tr>
              <a:tr h="259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Tự nhiên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KT-XH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04209"/>
                  </a:ext>
                </a:extLst>
              </a:tr>
              <a:tr h="827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Điều kiện tự nhiên (Đất, nước, khí hậu…)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Tài nguyên thiên nhiên (phong phú hay hạn chế; giàu hay nghèo, ….)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 điều kiện thuận lợi hoặc gây trở ngại cho sự cư trú của con người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Trình độ phát triển của lực lượng sản xuất;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Tính chất nền KT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Lịch sử khai thác lãnh thổ;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Di cư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 định việc phân bố dân cư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phân bố dân cư phụ thuộc chặt chẽ vào nó;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 nào hình thành lâu đời thường dân cư đông 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thể làm thay đổi tỉ trọng dân số một khu vực, châu lục, quốc gia.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3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33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176542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112314" y="58355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840031" y="220499"/>
            <a:ext cx="4303969" cy="47793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635880-AA44-5AF9-3FDA-B7410E2D9523}"/>
              </a:ext>
            </a:extLst>
          </p:cNvPr>
          <p:cNvSpPr txBox="1"/>
          <p:nvPr/>
        </p:nvSpPr>
        <p:spPr>
          <a:xfrm>
            <a:off x="664944" y="854992"/>
            <a:ext cx="457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46C57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Thử làm học sinh</a:t>
            </a:r>
          </a:p>
          <a:p>
            <a:pPr algn="ctr"/>
            <a:r>
              <a:rPr lang="en-US" sz="2800">
                <a:solidFill>
                  <a:srgbClr val="F46C57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chuyên toán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8CDE14E-2D4B-E9A5-F827-9DE013213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36" y="734155"/>
            <a:ext cx="3135371" cy="4370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9F5D5-C8C5-5E4C-3822-E73C67ECD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4" y="876775"/>
            <a:ext cx="1573731" cy="822837"/>
          </a:xfrm>
          <a:prstGeom prst="teardrop">
            <a:avLst>
              <a:gd name="adj" fmla="val 114397"/>
            </a:avLst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0A3F65B-AF16-001B-0B6F-C46CCEE56E18}"/>
              </a:ext>
            </a:extLst>
          </p:cNvPr>
          <p:cNvSpPr/>
          <p:nvPr/>
        </p:nvSpPr>
        <p:spPr>
          <a:xfrm>
            <a:off x="112313" y="1877952"/>
            <a:ext cx="4515844" cy="1323900"/>
          </a:xfrm>
          <a:prstGeom prst="rect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just" defTabSz="914400"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Nước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ta có diện tích 313 212 km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, </a:t>
            </a:r>
            <a:r>
              <a:rPr lang="vi-VN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Dân số </a:t>
            </a:r>
            <a:r>
              <a:rPr lang="en-US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ước tính </a:t>
            </a:r>
            <a:r>
              <a:rPr lang="vi-VN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là 99.011.160 người </a:t>
            </a:r>
            <a:r>
              <a:rPr lang="en-US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năm 20</a:t>
            </a:r>
            <a:r>
              <a:rPr lang="vi-VN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22 theo số liệu mới nhất từ Liên Hợp Quốc.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Tính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mật độ dân số nước ta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/>
                <a:sym typeface="Arial"/>
              </a:rPr>
              <a:t>năm 2022.</a:t>
            </a:r>
          </a:p>
          <a:p>
            <a:pPr lvl="0" algn="ctr" defTabSz="914400">
              <a:defRPr/>
            </a:pPr>
            <a:r>
              <a:rPr lang="vi-VN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(Nguồn: </a:t>
            </a:r>
            <a:r>
              <a:rPr lang="vi-VN" sz="1600">
                <a:solidFill>
                  <a:srgbClr val="0070C0"/>
                </a:solidFill>
                <a:latin typeface="#9Slide03 SFU Futura_12" panose="000004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https://danso.org/viet-nam</a:t>
            </a:r>
            <a:r>
              <a:rPr lang="en-US" sz="1600">
                <a:solidFill>
                  <a:srgbClr val="0070C0"/>
                </a:solidFill>
                <a:latin typeface="#9Slide03 SFU Futura_12" panose="00000400000000000000" pitchFamily="2" charset="0"/>
              </a:rPr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12" panose="00000400000000000000" pitchFamily="2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399219-94AA-1079-1D07-1D17A98DCBED}"/>
              </a:ext>
            </a:extLst>
          </p:cNvPr>
          <p:cNvSpPr txBox="1"/>
          <p:nvPr/>
        </p:nvSpPr>
        <p:spPr>
          <a:xfrm>
            <a:off x="-1081678" y="3270705"/>
            <a:ext cx="2956263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               Dân số</a:t>
            </a:r>
          </a:p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MĐDS = ------------</a:t>
            </a:r>
          </a:p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Diện tích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46AD66-2378-16EE-7432-116CD2611604}"/>
              </a:ext>
            </a:extLst>
          </p:cNvPr>
          <p:cNvSpPr txBox="1"/>
          <p:nvPr/>
        </p:nvSpPr>
        <p:spPr>
          <a:xfrm>
            <a:off x="734087" y="3201852"/>
            <a:ext cx="4040012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                        99.011.160</a:t>
            </a:r>
          </a:p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MĐDS 2022 = ------------------</a:t>
            </a:r>
          </a:p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485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331.212 </a:t>
            </a:r>
            <a:endParaRPr lang="en-US"/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1F57CA-F7DE-1E60-9707-91FE94D1D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86" y="3874997"/>
            <a:ext cx="902790" cy="12293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705B6B-EEB6-9C27-C8C0-AA08A8A183FC}"/>
              </a:ext>
            </a:extLst>
          </p:cNvPr>
          <p:cNvSpPr txBox="1"/>
          <p:nvPr/>
        </p:nvSpPr>
        <p:spPr>
          <a:xfrm>
            <a:off x="432986" y="4320438"/>
            <a:ext cx="3874497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MĐDS_2022 là </a:t>
            </a:r>
            <a:r>
              <a:rPr lang="en-US" sz="2000" b="1" kern="0">
                <a:solidFill>
                  <a:srgbClr val="FF0000"/>
                </a:solidFill>
                <a:latin typeface="#9Slide03 SFU Futura_12" panose="00000400000000000000" pitchFamily="2" charset="0"/>
                <a:cs typeface="Arial"/>
                <a:sym typeface="Arial"/>
              </a:rPr>
              <a:t>299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 người/km</a:t>
            </a:r>
            <a:r>
              <a:rPr kumimoji="0" lang="en-US" sz="20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2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B41A5A-99D0-D266-6335-09490C22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4" t="9189" r="4060" b="8150"/>
          <a:stretch/>
        </p:blipFill>
        <p:spPr>
          <a:xfrm>
            <a:off x="26020" y="0"/>
            <a:ext cx="8110569" cy="514350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5572F5-328A-AB97-3FC5-6A18B2FC16F2}"/>
              </a:ext>
            </a:extLst>
          </p:cNvPr>
          <p:cNvSpPr txBox="1"/>
          <p:nvPr/>
        </p:nvSpPr>
        <p:spPr>
          <a:xfrm>
            <a:off x="8049309" y="344056"/>
            <a:ext cx="1081523" cy="44553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BẢN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ĐỒ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PHÂN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BỐ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DÂN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CƯ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NĂM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2021</a:t>
            </a:r>
          </a:p>
        </p:txBody>
      </p:sp>
      <p:sp>
        <p:nvSpPr>
          <p:cNvPr id="23" name="Oval Callout 4">
            <a:extLst>
              <a:ext uri="{FF2B5EF4-FFF2-40B4-BE49-F238E27FC236}">
                <a16:creationId xmlns:a16="http://schemas.microsoft.com/office/drawing/2014/main" id="{483B75B6-CE33-AF15-64BE-0E5665548510}"/>
              </a:ext>
            </a:extLst>
          </p:cNvPr>
          <p:cNvSpPr/>
          <p:nvPr/>
        </p:nvSpPr>
        <p:spPr>
          <a:xfrm rot="20641693">
            <a:off x="395100" y="1872941"/>
            <a:ext cx="1359956" cy="471976"/>
          </a:xfrm>
          <a:prstGeom prst="wedgeEllipseCallout">
            <a:avLst>
              <a:gd name="adj1" fmla="val 108224"/>
              <a:gd name="adj2" fmla="val -6419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Ca-ri-bê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4" name="Oval Callout 11">
            <a:extLst>
              <a:ext uri="{FF2B5EF4-FFF2-40B4-BE49-F238E27FC236}">
                <a16:creationId xmlns:a16="http://schemas.microsoft.com/office/drawing/2014/main" id="{4197A3AF-01D6-22DF-C877-DDFA4655B5D0}"/>
              </a:ext>
            </a:extLst>
          </p:cNvPr>
          <p:cNvSpPr/>
          <p:nvPr/>
        </p:nvSpPr>
        <p:spPr>
          <a:xfrm>
            <a:off x="2941281" y="356839"/>
            <a:ext cx="1033431" cy="590929"/>
          </a:xfrm>
          <a:prstGeom prst="wedgeEllipseCallout">
            <a:avLst>
              <a:gd name="adj1" fmla="val 69670"/>
              <a:gd name="adj2" fmla="val 4881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Tây Âu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5" name="Oval Callout 12">
            <a:extLst>
              <a:ext uri="{FF2B5EF4-FFF2-40B4-BE49-F238E27FC236}">
                <a16:creationId xmlns:a16="http://schemas.microsoft.com/office/drawing/2014/main" id="{E2A8DAD6-51E4-3739-FD9A-63244B816136}"/>
              </a:ext>
            </a:extLst>
          </p:cNvPr>
          <p:cNvSpPr/>
          <p:nvPr/>
        </p:nvSpPr>
        <p:spPr>
          <a:xfrm>
            <a:off x="5282414" y="2169179"/>
            <a:ext cx="956107" cy="550454"/>
          </a:xfrm>
          <a:prstGeom prst="wedgeEllipseCallout">
            <a:avLst>
              <a:gd name="adj1" fmla="val -1165"/>
              <a:gd name="adj2" fmla="val -143135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Nam 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86043428-7AE0-3DDA-D60A-0FC3443707A3}"/>
              </a:ext>
            </a:extLst>
          </p:cNvPr>
          <p:cNvSpPr/>
          <p:nvPr/>
        </p:nvSpPr>
        <p:spPr>
          <a:xfrm>
            <a:off x="6083232" y="275301"/>
            <a:ext cx="1033431" cy="550454"/>
          </a:xfrm>
          <a:prstGeom prst="wedgeEllipseCallout">
            <a:avLst>
              <a:gd name="adj1" fmla="val 35954"/>
              <a:gd name="adj2" fmla="val 126929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Đông 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7" name="Oval Callout 14">
            <a:extLst>
              <a:ext uri="{FF2B5EF4-FFF2-40B4-BE49-F238E27FC236}">
                <a16:creationId xmlns:a16="http://schemas.microsoft.com/office/drawing/2014/main" id="{C7B18493-B030-16EA-563C-C5781B6D0110}"/>
              </a:ext>
            </a:extLst>
          </p:cNvPr>
          <p:cNvSpPr/>
          <p:nvPr/>
        </p:nvSpPr>
        <p:spPr>
          <a:xfrm>
            <a:off x="4553199" y="59277"/>
            <a:ext cx="1020214" cy="432048"/>
          </a:xfrm>
          <a:prstGeom prst="wedgeEllipseCallout">
            <a:avLst>
              <a:gd name="adj1" fmla="val 95987"/>
              <a:gd name="adj2" fmla="val 16911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Bắc 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8" name="Oval Callout 15">
            <a:extLst>
              <a:ext uri="{FF2B5EF4-FFF2-40B4-BE49-F238E27FC236}">
                <a16:creationId xmlns:a16="http://schemas.microsoft.com/office/drawing/2014/main" id="{7295A26C-A9AC-4064-055A-4D7B22EA1A25}"/>
              </a:ext>
            </a:extLst>
          </p:cNvPr>
          <p:cNvSpPr/>
          <p:nvPr/>
        </p:nvSpPr>
        <p:spPr>
          <a:xfrm>
            <a:off x="5960700" y="2719633"/>
            <a:ext cx="1081524" cy="740428"/>
          </a:xfrm>
          <a:prstGeom prst="wedgeEllipseCallout">
            <a:avLst>
              <a:gd name="adj1" fmla="val 59503"/>
              <a:gd name="adj2" fmla="val -5251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Châu Đại Dương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9" name="Oval Callout 18">
            <a:extLst>
              <a:ext uri="{FF2B5EF4-FFF2-40B4-BE49-F238E27FC236}">
                <a16:creationId xmlns:a16="http://schemas.microsoft.com/office/drawing/2014/main" id="{9C6F5812-056A-727C-8BEE-BCA5B06B3E69}"/>
              </a:ext>
            </a:extLst>
          </p:cNvPr>
          <p:cNvSpPr/>
          <p:nvPr/>
        </p:nvSpPr>
        <p:spPr>
          <a:xfrm>
            <a:off x="2782837" y="1428338"/>
            <a:ext cx="956107" cy="533217"/>
          </a:xfrm>
          <a:prstGeom prst="wedgeEllipseCallout">
            <a:avLst>
              <a:gd name="adj1" fmla="val 136449"/>
              <a:gd name="adj2" fmla="val -61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Châu Phi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30" name="Oval Callout 19">
            <a:extLst>
              <a:ext uri="{FF2B5EF4-FFF2-40B4-BE49-F238E27FC236}">
                <a16:creationId xmlns:a16="http://schemas.microsoft.com/office/drawing/2014/main" id="{51EF0D22-7DD0-E5AE-1E70-1F5A4DFC6833}"/>
              </a:ext>
            </a:extLst>
          </p:cNvPr>
          <p:cNvSpPr/>
          <p:nvPr/>
        </p:nvSpPr>
        <p:spPr>
          <a:xfrm>
            <a:off x="1072936" y="2585099"/>
            <a:ext cx="1242138" cy="533217"/>
          </a:xfrm>
          <a:prstGeom prst="wedgeEllipseCallout">
            <a:avLst>
              <a:gd name="adj1" fmla="val 85756"/>
              <a:gd name="adj2" fmla="val -7324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Nam Mỹ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31" name="Oval Callout 20">
            <a:extLst>
              <a:ext uri="{FF2B5EF4-FFF2-40B4-BE49-F238E27FC236}">
                <a16:creationId xmlns:a16="http://schemas.microsoft.com/office/drawing/2014/main" id="{A992CC44-540E-812A-182E-4629AB2CCD53}"/>
              </a:ext>
            </a:extLst>
          </p:cNvPr>
          <p:cNvSpPr/>
          <p:nvPr/>
        </p:nvSpPr>
        <p:spPr>
          <a:xfrm>
            <a:off x="479502" y="435531"/>
            <a:ext cx="910250" cy="664011"/>
          </a:xfrm>
          <a:prstGeom prst="wedgeEllipseCallout">
            <a:avLst>
              <a:gd name="adj1" fmla="val 110418"/>
              <a:gd name="adj2" fmla="val 6086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Bắc Mỹ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32" name="Oval Callout 16">
            <a:extLst>
              <a:ext uri="{FF2B5EF4-FFF2-40B4-BE49-F238E27FC236}">
                <a16:creationId xmlns:a16="http://schemas.microsoft.com/office/drawing/2014/main" id="{B23840F7-B004-90E7-2648-86CD931CCEA9}"/>
              </a:ext>
            </a:extLst>
          </p:cNvPr>
          <p:cNvSpPr/>
          <p:nvPr/>
        </p:nvSpPr>
        <p:spPr>
          <a:xfrm>
            <a:off x="7154462" y="1347681"/>
            <a:ext cx="956107" cy="850155"/>
          </a:xfrm>
          <a:prstGeom prst="wedgeEllipseCallout">
            <a:avLst>
              <a:gd name="adj1" fmla="val -84888"/>
              <a:gd name="adj2" fmla="val -392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sym typeface="Arial"/>
              </a:rPr>
              <a:t>Đông Nam 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12" panose="000004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76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B41A5A-99D0-D266-6335-09490C22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29" t="55874" r="29714" b="26745"/>
          <a:stretch/>
        </p:blipFill>
        <p:spPr>
          <a:xfrm>
            <a:off x="-1191" y="904875"/>
            <a:ext cx="9145191" cy="3391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5572F5-328A-AB97-3FC5-6A18B2FC16F2}"/>
              </a:ext>
            </a:extLst>
          </p:cNvPr>
          <p:cNvSpPr txBox="1"/>
          <p:nvPr/>
        </p:nvSpPr>
        <p:spPr>
          <a:xfrm>
            <a:off x="3593444" y="4432980"/>
            <a:ext cx="2069426" cy="5771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#9Slide03 SFU Futura_12" panose="00000400000000000000" pitchFamily="2" charset="0"/>
              </a:rPr>
              <a:t>NĂM 2021</a:t>
            </a:r>
          </a:p>
        </p:txBody>
      </p:sp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E384D1CA-78E2-A80A-97FE-F89F4E003C52}"/>
              </a:ext>
            </a:extLst>
          </p:cNvPr>
          <p:cNvSpPr/>
          <p:nvPr/>
        </p:nvSpPr>
        <p:spPr>
          <a:xfrm>
            <a:off x="112314" y="30847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5" name="Rectangle: Top Corners One Rounded and One Snipped 14">
            <a:extLst>
              <a:ext uri="{FF2B5EF4-FFF2-40B4-BE49-F238E27FC236}">
                <a16:creationId xmlns:a16="http://schemas.microsoft.com/office/drawing/2014/main" id="{789F2062-5DDA-E7CD-D167-37EE89F56772}"/>
              </a:ext>
            </a:extLst>
          </p:cNvPr>
          <p:cNvSpPr/>
          <p:nvPr/>
        </p:nvSpPr>
        <p:spPr>
          <a:xfrm>
            <a:off x="4840031" y="192991"/>
            <a:ext cx="4303969" cy="47793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126118E-E5AB-938F-1DC0-A59915503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6721" r="5356" b="17182"/>
          <a:stretch/>
        </p:blipFill>
        <p:spPr>
          <a:xfrm>
            <a:off x="-3472143" y="949496"/>
            <a:ext cx="3372582" cy="22462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8564CF-3010-9B04-FA9D-644E5750F71C}"/>
              </a:ext>
            </a:extLst>
          </p:cNvPr>
          <p:cNvSpPr/>
          <p:nvPr/>
        </p:nvSpPr>
        <p:spPr>
          <a:xfrm>
            <a:off x="6526306" y="2913528"/>
            <a:ext cx="1694329" cy="385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7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531317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543462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112314" y="30847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840031" y="192991"/>
            <a:ext cx="4303969" cy="47793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4AAA2E-44BD-7292-CD50-0C2A759AC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53880"/>
              </p:ext>
            </p:extLst>
          </p:nvPr>
        </p:nvGraphicFramePr>
        <p:xfrm>
          <a:off x="9576" y="5273067"/>
          <a:ext cx="9163464" cy="5114451"/>
        </p:xfrm>
        <a:graphic>
          <a:graphicData uri="http://schemas.openxmlformats.org/drawingml/2006/table">
            <a:tbl>
              <a:tblPr firstRow="1" firstCol="1" bandRow="1"/>
              <a:tblGrid>
                <a:gridCol w="1937475">
                  <a:extLst>
                    <a:ext uri="{9D8B030D-6E8A-4147-A177-3AD203B41FA5}">
                      <a16:colId xmlns:a16="http://schemas.microsoft.com/office/drawing/2014/main" val="227619917"/>
                    </a:ext>
                  </a:extLst>
                </a:gridCol>
                <a:gridCol w="2185639">
                  <a:extLst>
                    <a:ext uri="{9D8B030D-6E8A-4147-A177-3AD203B41FA5}">
                      <a16:colId xmlns:a16="http://schemas.microsoft.com/office/drawing/2014/main" val="3123637229"/>
                    </a:ext>
                  </a:extLst>
                </a:gridCol>
                <a:gridCol w="2096429">
                  <a:extLst>
                    <a:ext uri="{9D8B030D-6E8A-4147-A177-3AD203B41FA5}">
                      <a16:colId xmlns:a16="http://schemas.microsoft.com/office/drawing/2014/main" val="1080997857"/>
                    </a:ext>
                  </a:extLst>
                </a:gridCol>
                <a:gridCol w="2943921">
                  <a:extLst>
                    <a:ext uri="{9D8B030D-6E8A-4147-A177-3AD203B41FA5}">
                      <a16:colId xmlns:a16="http://schemas.microsoft.com/office/drawing/2014/main" val="1172224530"/>
                    </a:ext>
                  </a:extLst>
                </a:gridCol>
              </a:tblGrid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#9Slide03 SFU Futura_12" panose="00000400000000000000" pitchFamily="2" charset="0"/>
                        </a:rPr>
                        <a:t>ĐÔI BẠN CÙNG TIẾN</a:t>
                      </a:r>
                      <a:r>
                        <a:rPr lang="en-US" sz="2000" b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:</a:t>
                      </a:r>
                      <a:r>
                        <a:rPr lang="en-US" sz="1800" b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1800" b="0" i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……………………………………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4346734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#9Slide03 SFU Futura_12" panose="00000400000000000000" pitchFamily="2" charset="0"/>
                        </a:rPr>
                        <a:t>Sự phân bố dân cư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546036"/>
                  </a:ext>
                </a:extLst>
              </a:tr>
              <a:tr h="373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Công thức tính MĐDS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Tình hình phân bố dân cư trên thế giới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33494071"/>
                  </a:ext>
                </a:extLst>
              </a:tr>
              <a:tr h="82763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                      Dân số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MĐDS = ------------ (người/km</a:t>
                      </a:r>
                      <a:r>
                        <a:rPr lang="en-US" sz="1600" baseline="300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Diện tích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Rất không đồng đều: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- Tập trung đông: Nam Á, Đông Á, ĐNA, Tây và Trung ÂU…</a:t>
                      </a:r>
                    </a:p>
                    <a:p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Thưa thớt: Bắc Á, châu Đại Dương…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6042687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#9Slide03 SFU Futura_12" panose="00000400000000000000" pitchFamily="2" charset="0"/>
                        </a:rPr>
                        <a:t>Các nhân tố 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35099620"/>
                  </a:ext>
                </a:extLst>
              </a:tr>
              <a:tr h="259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Tự nhiên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KT-XH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400" b="1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04209"/>
                  </a:ext>
                </a:extLst>
              </a:tr>
              <a:tr h="827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Điều kiện tự nhiên (Đất, nước, khí hậu…)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Tài nguyên thiên nhiên (phong phú hay hạn chế; giàu hay nghèo, ….)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 điều kiện thuận lợi hoặc gây trở ngại cho sự cư trú của con người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Trình độ phát triển của lực lượng sản xuất;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Tính chất nền KT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Lịch sử khai thác lãnh thổ;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Di cư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 định việc phân bố dân cư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phân bố dân cư phụ thuộc chặt chẽ vào nó;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 nào hình thành lâu đời thường dân cư đông </a:t>
                      </a:r>
                    </a:p>
                    <a:p>
                      <a:pPr marL="111125" lvl="0" indent="-111125">
                        <a:lnSpc>
                          <a:spcPct val="115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thể làm thay đổi tỉ trọng dân số một khu vực, châu lục, quốc gia.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39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B488220-9F86-CD7F-4694-3EE169C43832}"/>
              </a:ext>
            </a:extLst>
          </p:cNvPr>
          <p:cNvSpPr txBox="1"/>
          <p:nvPr/>
        </p:nvSpPr>
        <p:spPr>
          <a:xfrm>
            <a:off x="204187" y="3195751"/>
            <a:ext cx="4432847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>
                <a:solidFill>
                  <a:srgbClr val="002060"/>
                </a:solidFill>
                <a:latin typeface="#9Slide03 SFU Futura_12" panose="00000400000000000000" pitchFamily="2" charset="0"/>
              </a:rPr>
              <a:t>Chứng minh</a:t>
            </a: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ĐKTN và TNTN sẽ tạo điều kiện thuận lợi hoặc gây trở ngại cho sự cư trú của con người.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ĐKXH sẽ quyết định sự phân bố dân cư.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76DE076-0C37-5ACB-9315-5E936362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6721" r="5356" b="17182"/>
          <a:stretch/>
        </p:blipFill>
        <p:spPr>
          <a:xfrm>
            <a:off x="951059" y="933844"/>
            <a:ext cx="3372582" cy="224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203C6-4F53-F811-BEFA-C42D7B2541E9}"/>
              </a:ext>
            </a:extLst>
          </p:cNvPr>
          <p:cNvSpPr txBox="1"/>
          <p:nvPr/>
        </p:nvSpPr>
        <p:spPr>
          <a:xfrm rot="19589521">
            <a:off x="-96011" y="1094140"/>
            <a:ext cx="251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46C57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Thử thách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9535025" y="4311059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50DC8C-8FA1-16FB-8772-2A4657F42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762" y="2944499"/>
            <a:ext cx="3913374" cy="2199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D0547-8BF1-849B-3540-5454F880A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031" y="738586"/>
            <a:ext cx="3890245" cy="2199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03D115-DFB5-E74B-5D6F-D5986EE3C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9257" y="1025339"/>
            <a:ext cx="3311274" cy="331127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  <p:sp>
        <p:nvSpPr>
          <p:cNvPr id="30" name="任意多边形 13">
            <a:extLst>
              <a:ext uri="{FF2B5EF4-FFF2-40B4-BE49-F238E27FC236}">
                <a16:creationId xmlns:a16="http://schemas.microsoft.com/office/drawing/2014/main" id="{F0BAEF36-68E1-BA92-2BC4-5F5D7E30567A}"/>
              </a:ext>
            </a:extLst>
          </p:cNvPr>
          <p:cNvSpPr/>
          <p:nvPr/>
        </p:nvSpPr>
        <p:spPr>
          <a:xfrm rot="16200000">
            <a:off x="9995071" y="291335"/>
            <a:ext cx="3279106" cy="4763200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sp>
        <p:nvSpPr>
          <p:cNvPr id="31" name="矩形 7">
            <a:extLst>
              <a:ext uri="{FF2B5EF4-FFF2-40B4-BE49-F238E27FC236}">
                <a16:creationId xmlns:a16="http://schemas.microsoft.com/office/drawing/2014/main" id="{5D124A29-5355-36F2-3D42-9114103A54EA}"/>
              </a:ext>
            </a:extLst>
          </p:cNvPr>
          <p:cNvSpPr/>
          <p:nvPr/>
        </p:nvSpPr>
        <p:spPr>
          <a:xfrm>
            <a:off x="9448482" y="839501"/>
            <a:ext cx="4372284" cy="338554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</p:spTree>
    <p:extLst>
      <p:ext uri="{BB962C8B-B14F-4D97-AF65-F5344CB8AC3E}">
        <p14:creationId xmlns:p14="http://schemas.microsoft.com/office/powerpoint/2010/main" val="4175154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531317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543462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112314" y="192989"/>
            <a:ext cx="4515843" cy="477937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24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88220-9F86-CD7F-4694-3EE169C43832}"/>
              </a:ext>
            </a:extLst>
          </p:cNvPr>
          <p:cNvSpPr txBox="1"/>
          <p:nvPr/>
        </p:nvSpPr>
        <p:spPr>
          <a:xfrm>
            <a:off x="112314" y="6262086"/>
            <a:ext cx="4432847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>
                <a:solidFill>
                  <a:srgbClr val="002060"/>
                </a:solidFill>
                <a:latin typeface="#9Slide03 SFU Futura_12" panose="00000400000000000000" pitchFamily="2" charset="0"/>
              </a:rPr>
              <a:t>Chứng minh</a:t>
            </a: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ĐKTN và TNTN sẽ tạo điều kiện thuận lợi hoặc gây trở ngại cho sự cư trú của con người.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ĐKXH sẽ quyết định sự phân bố dân cư.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76DE076-0C37-5ACB-9315-5E936362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6721" r="5356" b="17182"/>
          <a:stretch/>
        </p:blipFill>
        <p:spPr>
          <a:xfrm>
            <a:off x="-3472143" y="949496"/>
            <a:ext cx="3372582" cy="224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203C6-4F53-F811-BEFA-C42D7B2541E9}"/>
              </a:ext>
            </a:extLst>
          </p:cNvPr>
          <p:cNvSpPr txBox="1"/>
          <p:nvPr/>
        </p:nvSpPr>
        <p:spPr>
          <a:xfrm rot="19589521">
            <a:off x="-2616317" y="1300702"/>
            <a:ext cx="251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46C57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Thử thách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9535025" y="4311059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50DC8C-8FA1-16FB-8772-2A4657F42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577" y="2944499"/>
            <a:ext cx="423279" cy="2199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D0547-8BF1-849B-3540-5454F880A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220" y="738586"/>
            <a:ext cx="420777" cy="2199001"/>
          </a:xfrm>
          <a:prstGeom prst="rect">
            <a:avLst/>
          </a:prstGeom>
        </p:spPr>
      </p:pic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BD171040-665B-EDE3-B9D1-3996CEE495EA}"/>
              </a:ext>
            </a:extLst>
          </p:cNvPr>
          <p:cNvSpPr/>
          <p:nvPr/>
        </p:nvSpPr>
        <p:spPr>
          <a:xfrm>
            <a:off x="4783874" y="30847"/>
            <a:ext cx="4303969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64C4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>
                <a:solidFill>
                  <a:srgbClr val="002060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6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CFDE3C-8E97-B66D-57D2-FC9EC1CB7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138" y="1025368"/>
            <a:ext cx="3311274" cy="331127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02E68D-0924-6F8F-3E80-1D91ABEF3E7C}"/>
              </a:ext>
            </a:extLst>
          </p:cNvPr>
          <p:cNvSpPr txBox="1"/>
          <p:nvPr/>
        </p:nvSpPr>
        <p:spPr>
          <a:xfrm>
            <a:off x="139748" y="1422548"/>
            <a:ext cx="4665955" cy="176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33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Nhiệm vụ 1 (cá </a:t>
            </a:r>
            <a:r>
              <a:rPr lang="vi-VN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nhân): </a:t>
            </a:r>
            <a:r>
              <a:rPr lang="it-IT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dựa vào hình 17.2, nêu các biểu hiện của Dphân tích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tố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hưởng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đô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thị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hóa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/A3, </a:t>
            </a:r>
            <a:r>
              <a:rPr lang="en-US" sz="1600" dirty="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10</a:t>
            </a:r>
            <a:r>
              <a:rPr lang="en-US" sz="1600" dirty="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phút</a:t>
            </a:r>
            <a:endParaRPr lang="en-US" sz="1600" dirty="0"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35433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Nhiệm vụ </a:t>
            </a:r>
            <a:r>
              <a:rPr lang="vi-VN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2</a:t>
            </a:r>
            <a:r>
              <a:rPr lang="it-IT" sz="1600" dirty="0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(nhóm): Đọc thông tin SGK, vẽ sơ đồ phân tích ảnh hưởng của 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ĐTH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KT-XH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MT/A3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mặt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sau</a:t>
            </a:r>
            <a:r>
              <a:rPr lang="en-US" sz="1600" dirty="0"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. </a:t>
            </a:r>
            <a:r>
              <a:rPr lang="en-US" sz="1600" dirty="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10</a:t>
            </a:r>
            <a:r>
              <a:rPr lang="en-US" sz="1600" dirty="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phút</a:t>
            </a:r>
            <a:endParaRPr lang="en-US" sz="1600" dirty="0"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4" name="任意多边形 13">
            <a:extLst>
              <a:ext uri="{FF2B5EF4-FFF2-40B4-BE49-F238E27FC236}">
                <a16:creationId xmlns:a16="http://schemas.microsoft.com/office/drawing/2014/main" id="{A5FAFB70-1E57-6078-2FF1-A5AE4CCFCC80}"/>
              </a:ext>
            </a:extLst>
          </p:cNvPr>
          <p:cNvSpPr/>
          <p:nvPr/>
        </p:nvSpPr>
        <p:spPr>
          <a:xfrm rot="16200000">
            <a:off x="734620" y="299405"/>
            <a:ext cx="3311274" cy="4763200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CC3300"/>
              </a:solidFill>
            </a:endParaRPr>
          </a:p>
        </p:txBody>
      </p:sp>
      <p:sp>
        <p:nvSpPr>
          <p:cNvPr id="25" name="矩形 7">
            <a:extLst>
              <a:ext uri="{FF2B5EF4-FFF2-40B4-BE49-F238E27FC236}">
                <a16:creationId xmlns:a16="http://schemas.microsoft.com/office/drawing/2014/main" id="{1DF39941-9821-D182-1FB1-E031B084DE47}"/>
              </a:ext>
            </a:extLst>
          </p:cNvPr>
          <p:cNvSpPr/>
          <p:nvPr/>
        </p:nvSpPr>
        <p:spPr>
          <a:xfrm>
            <a:off x="231290" y="814825"/>
            <a:ext cx="4372284" cy="307777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4C7F5-9567-B20F-28B1-110EA7E2A182}"/>
              </a:ext>
            </a:extLst>
          </p:cNvPr>
          <p:cNvSpPr txBox="1"/>
          <p:nvPr/>
        </p:nvSpPr>
        <p:spPr>
          <a:xfrm>
            <a:off x="112314" y="5143500"/>
            <a:ext cx="4432847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>
                <a:solidFill>
                  <a:srgbClr val="002060"/>
                </a:solidFill>
                <a:latin typeface="#9Slide03 SFU Futura_12" panose="00000400000000000000" pitchFamily="2" charset="0"/>
              </a:rPr>
              <a:t>Chứng minh</a:t>
            </a: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ĐKTN và TNTN sẽ tạo điều kiện thuận lợi hoặc gây trở ngại cho sự cư trú của con người.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70C0"/>
                </a:solidFill>
                <a:latin typeface="#9Slide03 SFU Futura_12" panose="00000400000000000000" pitchFamily="2" charset="0"/>
              </a:rPr>
              <a:t>ĐKXH sẽ quyết định sự phân bố dân cư.</a:t>
            </a:r>
          </a:p>
        </p:txBody>
      </p:sp>
    </p:spTree>
    <p:extLst>
      <p:ext uri="{BB962C8B-B14F-4D97-AF65-F5344CB8AC3E}">
        <p14:creationId xmlns:p14="http://schemas.microsoft.com/office/powerpoint/2010/main" val="13518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423E9-2CB5-FCF5-CA99-38A39AD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53"/>
          <a:stretch/>
        </p:blipFill>
        <p:spPr>
          <a:xfrm>
            <a:off x="0" y="698736"/>
            <a:ext cx="9144000" cy="450811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531317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543462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112314" y="192989"/>
            <a:ext cx="4515843" cy="477937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24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203C6-4F53-F811-BEFA-C42D7B2541E9}"/>
              </a:ext>
            </a:extLst>
          </p:cNvPr>
          <p:cNvSpPr txBox="1"/>
          <p:nvPr/>
        </p:nvSpPr>
        <p:spPr>
          <a:xfrm rot="19589521">
            <a:off x="-2616317" y="1300702"/>
            <a:ext cx="251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46C57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Thử thách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9535025" y="4311059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BD171040-665B-EDE3-B9D1-3996CEE495EA}"/>
              </a:ext>
            </a:extLst>
          </p:cNvPr>
          <p:cNvSpPr/>
          <p:nvPr/>
        </p:nvSpPr>
        <p:spPr>
          <a:xfrm>
            <a:off x="4783874" y="30847"/>
            <a:ext cx="4303969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64C4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>
                <a:solidFill>
                  <a:srgbClr val="002060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6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CFDE3C-8E97-B66D-57D2-FC9EC1CB7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233" y="1010358"/>
            <a:ext cx="3311274" cy="331127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  <p:sp>
        <p:nvSpPr>
          <p:cNvPr id="24" name="任意多边形 13">
            <a:extLst>
              <a:ext uri="{FF2B5EF4-FFF2-40B4-BE49-F238E27FC236}">
                <a16:creationId xmlns:a16="http://schemas.microsoft.com/office/drawing/2014/main" id="{A5FAFB70-1E57-6078-2FF1-A5AE4CCFCC80}"/>
              </a:ext>
            </a:extLst>
          </p:cNvPr>
          <p:cNvSpPr/>
          <p:nvPr/>
        </p:nvSpPr>
        <p:spPr>
          <a:xfrm rot="16200000">
            <a:off x="-2532260" y="2476381"/>
            <a:ext cx="3311274" cy="681109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CC33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1CB803-F7E6-3C5E-6889-1FB2C1515D77}"/>
              </a:ext>
            </a:extLst>
          </p:cNvPr>
          <p:cNvSpPr/>
          <p:nvPr/>
        </p:nvSpPr>
        <p:spPr>
          <a:xfrm>
            <a:off x="0" y="698736"/>
            <a:ext cx="9144000" cy="450811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77CA3C2-4EE5-0089-4A90-001A02DE4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295857"/>
              </p:ext>
            </p:extLst>
          </p:nvPr>
        </p:nvGraphicFramePr>
        <p:xfrm>
          <a:off x="0" y="821160"/>
          <a:ext cx="9144000" cy="415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1007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A28129-FED7-4CA2-AF70-F1D8FB94A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13A28129-FED7-4CA2-AF70-F1D8FB94A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276950-88B9-443F-8315-44191CF7E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71276950-88B9-443F-8315-44191CF7E6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65AE8F-BE83-49B6-90E6-DB0415D9E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3665AE8F-BE83-49B6-90E6-DB0415D9E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7710AB-9EA5-4C2B-84FE-640BD74B7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187710AB-9EA5-4C2B-84FE-640BD74B7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5041FE-DF40-4AE0-B30F-9F8D81C26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BC5041FE-DF40-4AE0-B30F-9F8D81C26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AC05E2-2516-4602-8A80-38FCA97D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7AC05E2-2516-4602-8A80-38FCA97DC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482454-763D-4108-AB51-DD25F1089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2C482454-763D-4108-AB51-DD25F10895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77ABE-1868-4D63-9473-C3FC709FD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C3C77ABE-1868-4D63-9473-C3FC709FD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197FD8-59AB-471E-BAFC-B6341CAB9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21197FD8-59AB-471E-BAFC-B6341CAB9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18692A-88FE-44A9-BC9E-B780F46A7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CD18692A-88FE-44A9-BC9E-B780F46A7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8498EA-A1A6-4223-AFFE-8C272D3E0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B88498EA-A1A6-4223-AFFE-8C272D3E0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7DA3CF-3D9C-4937-B144-6C90D4712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7DA3CF-3D9C-4937-B144-6C90D4712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0BC860-150E-4524-A6E9-455DF38EC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7A0BC860-150E-4524-A6E9-455DF38EC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83E08E-191E-4050-9B7D-D5E57418E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9E83E08E-191E-4050-9B7D-D5E57418E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B49DEF-462C-4FAE-8453-FE8E2A416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7DB49DEF-462C-4FAE-8453-FE8E2A416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54DE5-3E83-47F1-9A7A-71AF16957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CB454DE5-3E83-47F1-9A7A-71AF16957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B9D4A4-DC7D-48C3-81B8-AF50BFF6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7DB9D4A4-DC7D-48C3-81B8-AF50BFF6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F5A691-D46C-486F-B574-1D47D06C8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E3F5A691-D46C-486F-B574-1D47D06C8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BF61AD-B3CA-46C2-B617-5E54BED57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7ABF61AD-B3CA-46C2-B617-5E54BED57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629749-C7CB-4B7E-B6EE-AD70C0811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4629749-C7CB-4B7E-B6EE-AD70C0811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22">
            <a:extLst>
              <a:ext uri="{FF2B5EF4-FFF2-40B4-BE49-F238E27FC236}">
                <a16:creationId xmlns:a16="http://schemas.microsoft.com/office/drawing/2014/main" id="{29446F0A-14ED-B7D7-01DD-B6B2CA441177}"/>
              </a:ext>
            </a:extLst>
          </p:cNvPr>
          <p:cNvSpPr txBox="1">
            <a:spLocks/>
          </p:cNvSpPr>
          <p:nvPr/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200" kern="0" smtClean="0">
                <a:solidFill>
                  <a:srgbClr val="767E85"/>
                </a:solidFill>
                <a:latin typeface="Karla"/>
                <a:sym typeface="Karla"/>
              </a:rPr>
              <a:pPr algn="r" defTabSz="914400">
                <a:buClr>
                  <a:srgbClr val="000000"/>
                </a:buClr>
                <a:buFont typeface="Arial"/>
                <a:buNone/>
              </a:pPr>
              <a:t>17</a:t>
            </a:fld>
            <a:endParaRPr lang="en" sz="1200" kern="0">
              <a:solidFill>
                <a:srgbClr val="767E85"/>
              </a:solidFill>
              <a:latin typeface="Karla"/>
              <a:sym typeface="Karl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BEBFF-88A5-8F2D-6C5F-B3449BB70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" t="709" r="70339" b="-709"/>
          <a:stretch/>
        </p:blipFill>
        <p:spPr>
          <a:xfrm>
            <a:off x="0" y="687552"/>
            <a:ext cx="2935951" cy="448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D3FA70-9E39-2F8C-64C6-3C11B1263A09}"/>
              </a:ext>
            </a:extLst>
          </p:cNvPr>
          <p:cNvSpPr/>
          <p:nvPr/>
        </p:nvSpPr>
        <p:spPr>
          <a:xfrm>
            <a:off x="2935951" y="4281656"/>
            <a:ext cx="6208049" cy="830997"/>
          </a:xfrm>
          <a:prstGeom prst="rect">
            <a:avLst/>
          </a:prstGeom>
          <a:solidFill>
            <a:schemeClr val="bg1"/>
          </a:solidFill>
          <a:ln w="63500" cmpd="thickThin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Las Vegas được mệnh danh là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Thủ đô giải trí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thế giới, nổi tiếng với các khu nghỉ dưỡng sòng bạc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. Nhưng nó lại tọa lạc tại miền Tây – nơi có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điều kiện tự nhiên khắc nghiệt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Oswald" panose="00000500000000000000" pitchFamily="2" charset="0"/>
                <a:cs typeface="Arial"/>
                <a:sym typeface="Arial"/>
              </a:rPr>
              <a:t>bậc nhất nước Mỹ</a:t>
            </a: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5FD9BD37-F84B-1598-67BD-FC75818050D8}"/>
              </a:ext>
            </a:extLst>
          </p:cNvPr>
          <p:cNvSpPr/>
          <p:nvPr/>
        </p:nvSpPr>
        <p:spPr>
          <a:xfrm>
            <a:off x="112314" y="192989"/>
            <a:ext cx="4515843" cy="477937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24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B599D171-3533-662F-E491-CA3D726DF874}"/>
              </a:ext>
            </a:extLst>
          </p:cNvPr>
          <p:cNvSpPr/>
          <p:nvPr/>
        </p:nvSpPr>
        <p:spPr>
          <a:xfrm>
            <a:off x="4783874" y="30847"/>
            <a:ext cx="4303969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64C4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>
                <a:solidFill>
                  <a:srgbClr val="002060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6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CF4CC-573C-AC08-CB4F-66CE88D20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951" y="687552"/>
            <a:ext cx="6206103" cy="3103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F96A5D-2584-FDFC-41FD-C70F88AA1D4B}"/>
              </a:ext>
            </a:extLst>
          </p:cNvPr>
          <p:cNvSpPr txBox="1"/>
          <p:nvPr/>
        </p:nvSpPr>
        <p:spPr>
          <a:xfrm>
            <a:off x="2934005" y="3786739"/>
            <a:ext cx="215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EM CÓ BIẾT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AD74C-B2C9-1EC1-0A23-C7A627B21A0E}"/>
              </a:ext>
            </a:extLst>
          </p:cNvPr>
          <p:cNvSpPr/>
          <p:nvPr/>
        </p:nvSpPr>
        <p:spPr>
          <a:xfrm>
            <a:off x="1" y="687552"/>
            <a:ext cx="9144000" cy="44559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6C5202-3762-AE1F-D97A-19BC1CAE8241}"/>
              </a:ext>
            </a:extLst>
          </p:cNvPr>
          <p:cNvCxnSpPr/>
          <p:nvPr/>
        </p:nvCxnSpPr>
        <p:spPr>
          <a:xfrm>
            <a:off x="3054539" y="4231778"/>
            <a:ext cx="191192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2BA731-AC18-B2E3-E1A0-73A63504D892}"/>
              </a:ext>
            </a:extLst>
          </p:cNvPr>
          <p:cNvSpPr/>
          <p:nvPr/>
        </p:nvSpPr>
        <p:spPr>
          <a:xfrm>
            <a:off x="1396538" y="2801389"/>
            <a:ext cx="673331" cy="24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BE605E7-896B-D719-2F02-4F823CBAB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2" y="1616077"/>
            <a:ext cx="1330622" cy="13306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855A03-9686-AFB9-11DD-62002153909C}"/>
              </a:ext>
            </a:extLst>
          </p:cNvPr>
          <p:cNvGrpSpPr/>
          <p:nvPr/>
        </p:nvGrpSpPr>
        <p:grpSpPr>
          <a:xfrm>
            <a:off x="4812580" y="4811952"/>
            <a:ext cx="4646814" cy="338554"/>
            <a:chOff x="4812580" y="4811952"/>
            <a:chExt cx="4646814" cy="3385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864F8F-497B-61D4-3C27-6FB6F218547E}"/>
                </a:ext>
              </a:extLst>
            </p:cNvPr>
            <p:cNvSpPr txBox="1"/>
            <p:nvPr/>
          </p:nvSpPr>
          <p:spPr>
            <a:xfrm>
              <a:off x="4812580" y="4811952"/>
              <a:ext cx="46468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Oswald" panose="00000500000000000000" pitchFamily="2" charset="0"/>
                  <a:ea typeface="+mn-ea"/>
                  <a:cs typeface="Arial"/>
                  <a:sym typeface="Wingdings" panose="05000000000000000000" pitchFamily="2" charset="2"/>
                </a:rPr>
                <a:t> ĐKTN không phải là nhân tố quyết định sự    ĐTH </a:t>
              </a:r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61660B-ADE7-0821-3ED6-C1A696C308DC}"/>
                </a:ext>
              </a:extLst>
            </p:cNvPr>
            <p:cNvCxnSpPr/>
            <p:nvPr/>
          </p:nvCxnSpPr>
          <p:spPr>
            <a:xfrm flipV="1">
              <a:off x="8246225" y="4862945"/>
              <a:ext cx="99753" cy="1853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095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3">
            <a:extLst>
              <a:ext uri="{FF2B5EF4-FFF2-40B4-BE49-F238E27FC236}">
                <a16:creationId xmlns:a16="http://schemas.microsoft.com/office/drawing/2014/main" id="{E222C10F-C823-E6FB-DCAF-B58CBDAFD166}"/>
              </a:ext>
            </a:extLst>
          </p:cNvPr>
          <p:cNvSpPr/>
          <p:nvPr/>
        </p:nvSpPr>
        <p:spPr>
          <a:xfrm rot="16200000">
            <a:off x="2150416" y="-1826027"/>
            <a:ext cx="4842553" cy="9096489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 flipH="1">
            <a:off x="44991" y="4519604"/>
            <a:ext cx="757214" cy="593488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61967"/>
              <a:ext cx="660177" cy="587258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4871327" y="7642675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295F2F96-BAF9-BB44-9282-15DB4BF49B79}"/>
              </a:ext>
            </a:extLst>
          </p:cNvPr>
          <p:cNvSpPr/>
          <p:nvPr/>
        </p:nvSpPr>
        <p:spPr>
          <a:xfrm>
            <a:off x="23443" y="-635019"/>
            <a:ext cx="2744367" cy="49346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I. Quy mô dân số thế giới</a:t>
            </a:r>
          </a:p>
        </p:txBody>
      </p:sp>
      <p:sp>
        <p:nvSpPr>
          <p:cNvPr id="26" name="Rectangle: Top Corners One Rounded and One Snipped 25">
            <a:extLst>
              <a:ext uri="{FF2B5EF4-FFF2-40B4-BE49-F238E27FC236}">
                <a16:creationId xmlns:a16="http://schemas.microsoft.com/office/drawing/2014/main" id="{A5B60C92-09E6-8193-6873-A3CBDC1E0445}"/>
              </a:ext>
            </a:extLst>
          </p:cNvPr>
          <p:cNvSpPr/>
          <p:nvPr/>
        </p:nvSpPr>
        <p:spPr>
          <a:xfrm>
            <a:off x="2576063" y="-645529"/>
            <a:ext cx="2898221" cy="506891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II. Gia tăng dân số thế giới </a:t>
            </a:r>
          </a:p>
        </p:txBody>
      </p:sp>
      <p:sp>
        <p:nvSpPr>
          <p:cNvPr id="27" name="Rectangle: Top Corners One Rounded and One Snipped 26">
            <a:extLst>
              <a:ext uri="{FF2B5EF4-FFF2-40B4-BE49-F238E27FC236}">
                <a16:creationId xmlns:a16="http://schemas.microsoft.com/office/drawing/2014/main" id="{0204CEC8-CB2E-985E-0B4D-8E62A3BD941C}"/>
              </a:ext>
            </a:extLst>
          </p:cNvPr>
          <p:cNvSpPr/>
          <p:nvPr/>
        </p:nvSpPr>
        <p:spPr>
          <a:xfrm>
            <a:off x="5223115" y="-707120"/>
            <a:ext cx="3875895" cy="58871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#9Slide03 Bebas Neue Bold" panose="020B0606020202050201" pitchFamily="34" charset="0"/>
              </a:rPr>
              <a:t>III. Cơ cấu dân số thế giới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CEB95-7F79-E21A-90C8-B3E88686ADEF}"/>
              </a:ext>
            </a:extLst>
          </p:cNvPr>
          <p:cNvSpPr txBox="1"/>
          <p:nvPr/>
        </p:nvSpPr>
        <p:spPr>
          <a:xfrm>
            <a:off x="2196986" y="5639"/>
            <a:ext cx="5361282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effectLst/>
                <a:latin typeface="#9Slide03 Bebas Neue Bold" panose="020B0606020202050201" pitchFamily="34" charset="0"/>
                <a:ea typeface="Arial" panose="020B0604020202020204" pitchFamily="34" charset="0"/>
              </a:rPr>
              <a:t> luyện tập</a:t>
            </a:r>
            <a:endParaRPr lang="en-US" sz="2400">
              <a:solidFill>
                <a:srgbClr val="FFFF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978118-D50F-AEED-43D3-470D85DBB661}"/>
              </a:ext>
            </a:extLst>
          </p:cNvPr>
          <p:cNvSpPr txBox="1"/>
          <p:nvPr/>
        </p:nvSpPr>
        <p:spPr>
          <a:xfrm>
            <a:off x="64468" y="738618"/>
            <a:ext cx="4576498" cy="908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8580" algn="just">
              <a:lnSpc>
                <a:spcPct val="115000"/>
              </a:lnSpc>
            </a:pPr>
            <a:r>
              <a:rPr lang="it-IT" sz="1400" b="1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Cho bảng số liệu:</a:t>
            </a:r>
            <a:endParaRPr lang="it-IT" sz="1400" b="1">
              <a:solidFill>
                <a:srgbClr val="FF000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68580" algn="ctr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Bảng </a:t>
            </a: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Times New Roman" panose="02020603050405020304" pitchFamily="18" charset="0"/>
              </a:rPr>
              <a:t>17. số </a:t>
            </a: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DÂN và số dân THÀNH THỊ  THẾ GIỚI, GIAI ĐOẠN 1950 – 2020</a:t>
            </a:r>
          </a:p>
          <a:p>
            <a:pPr marL="68580" algn="just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en-US" sz="1400" i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Đơn vị: </a:t>
            </a:r>
            <a:r>
              <a:rPr lang="en-US" i="1">
                <a:solidFill>
                  <a:srgbClr val="002060"/>
                </a:solidFill>
                <a:latin typeface="#9Slide03 SFU Futura_12" panose="00000400000000000000" pitchFamily="2" charset="0"/>
              </a:rPr>
              <a:t>triệu người</a:t>
            </a:r>
            <a:endParaRPr lang="en-US" sz="1400" i="1">
              <a:solidFill>
                <a:srgbClr val="002060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07000"/>
              </a:lnSpc>
              <a:spcAft>
                <a:spcPts val="800"/>
              </a:spcAft>
            </a:pPr>
            <a:endParaRPr lang="en-US" sz="500">
              <a:solidFill>
                <a:srgbClr val="002060"/>
              </a:solidFill>
              <a:effectLst/>
              <a:latin typeface="#9Slide03 Bebas Neue Bold" panose="020B0606020202050201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64BEDB-8EB1-99EB-98DA-246E1153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79528"/>
              </p:ext>
            </p:extLst>
          </p:nvPr>
        </p:nvGraphicFramePr>
        <p:xfrm>
          <a:off x="44990" y="1543662"/>
          <a:ext cx="4461656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1674395">
                  <a:extLst>
                    <a:ext uri="{9D8B030D-6E8A-4147-A177-3AD203B41FA5}">
                      <a16:colId xmlns:a16="http://schemas.microsoft.com/office/drawing/2014/main" val="369880283"/>
                    </a:ext>
                  </a:extLst>
                </a:gridCol>
                <a:gridCol w="656492">
                  <a:extLst>
                    <a:ext uri="{9D8B030D-6E8A-4147-A177-3AD203B41FA5}">
                      <a16:colId xmlns:a16="http://schemas.microsoft.com/office/drawing/2014/main" val="1837201705"/>
                    </a:ext>
                  </a:extLst>
                </a:gridCol>
                <a:gridCol w="758092">
                  <a:extLst>
                    <a:ext uri="{9D8B030D-6E8A-4147-A177-3AD203B41FA5}">
                      <a16:colId xmlns:a16="http://schemas.microsoft.com/office/drawing/2014/main" val="29574048"/>
                    </a:ext>
                  </a:extLst>
                </a:gridCol>
                <a:gridCol w="672123">
                  <a:extLst>
                    <a:ext uri="{9D8B030D-6E8A-4147-A177-3AD203B41FA5}">
                      <a16:colId xmlns:a16="http://schemas.microsoft.com/office/drawing/2014/main" val="2636592280"/>
                    </a:ext>
                  </a:extLst>
                </a:gridCol>
                <a:gridCol w="700554">
                  <a:extLst>
                    <a:ext uri="{9D8B030D-6E8A-4147-A177-3AD203B41FA5}">
                      <a16:colId xmlns:a16="http://schemas.microsoft.com/office/drawing/2014/main" val="3463286745"/>
                    </a:ext>
                  </a:extLst>
                </a:gridCol>
              </a:tblGrid>
              <a:tr h="260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1950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9244"/>
                  </a:ext>
                </a:extLst>
              </a:tr>
              <a:tr h="395793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 giới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2.536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5.327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7.795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80811"/>
                  </a:ext>
                </a:extLst>
              </a:tr>
              <a:tr h="623572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 đó: </a:t>
                      </a:r>
                    </a:p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 dân thành thị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1.354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2.290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4.379</a:t>
                      </a:r>
                      <a:endParaRPr lang="en-US" sz="10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51167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BE28E51-14E5-338C-D347-7269E2BDB2CE}"/>
              </a:ext>
            </a:extLst>
          </p:cNvPr>
          <p:cNvSpPr/>
          <p:nvPr/>
        </p:nvSpPr>
        <p:spPr>
          <a:xfrm>
            <a:off x="23441" y="1096097"/>
            <a:ext cx="4612017" cy="3182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FF1106-84CA-E046-854B-ACA436DD879A}"/>
              </a:ext>
            </a:extLst>
          </p:cNvPr>
          <p:cNvCxnSpPr>
            <a:cxnSpLocks/>
          </p:cNvCxnSpPr>
          <p:nvPr/>
        </p:nvCxnSpPr>
        <p:spPr>
          <a:xfrm flipH="1">
            <a:off x="4548854" y="652902"/>
            <a:ext cx="4674" cy="44849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013346-4EC9-325E-BB54-46F421F10597}"/>
              </a:ext>
            </a:extLst>
          </p:cNvPr>
          <p:cNvSpPr txBox="1"/>
          <p:nvPr/>
        </p:nvSpPr>
        <p:spPr>
          <a:xfrm>
            <a:off x="743499" y="2895381"/>
            <a:ext cx="372215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Tính tỉ dân thành thị của thế giới giai đoạn 1950 -2020</a:t>
            </a:r>
            <a:endParaRPr lang="en-US" sz="1400"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Vẽ biểu đồ thể hiện quy mô dân số thế giới và tỉ lệ dân thành thị thế giới giai đoạn 1950 -2020</a:t>
            </a:r>
          </a:p>
          <a:p>
            <a:r>
              <a:rPr lang="en-US" sz="1400">
                <a:solidFill>
                  <a:srgbClr val="00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1400"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Rút ra nhận xét và giải thích.</a:t>
            </a:r>
            <a:endParaRPr lang="en-US" sz="1400">
              <a:latin typeface="#9Slide03 SFU Futura_12" panose="00000400000000000000" pitchFamily="2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760F16F-BB75-F373-96A7-837DBC72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065753"/>
              </p:ext>
            </p:extLst>
          </p:nvPr>
        </p:nvGraphicFramePr>
        <p:xfrm>
          <a:off x="4629915" y="1543662"/>
          <a:ext cx="4480559" cy="1289196"/>
        </p:xfrm>
        <a:graphic>
          <a:graphicData uri="http://schemas.openxmlformats.org/drawingml/2006/table">
            <a:tbl>
              <a:tblPr firstRow="1" firstCol="1" bandRow="1"/>
              <a:tblGrid>
                <a:gridCol w="1681489">
                  <a:extLst>
                    <a:ext uri="{9D8B030D-6E8A-4147-A177-3AD203B41FA5}">
                      <a16:colId xmlns:a16="http://schemas.microsoft.com/office/drawing/2014/main" val="369880283"/>
                    </a:ext>
                  </a:extLst>
                </a:gridCol>
                <a:gridCol w="659273">
                  <a:extLst>
                    <a:ext uri="{9D8B030D-6E8A-4147-A177-3AD203B41FA5}">
                      <a16:colId xmlns:a16="http://schemas.microsoft.com/office/drawing/2014/main" val="1837201705"/>
                    </a:ext>
                  </a:extLst>
                </a:gridCol>
                <a:gridCol w="761304">
                  <a:extLst>
                    <a:ext uri="{9D8B030D-6E8A-4147-A177-3AD203B41FA5}">
                      <a16:colId xmlns:a16="http://schemas.microsoft.com/office/drawing/2014/main" val="29574048"/>
                    </a:ext>
                  </a:extLst>
                </a:gridCol>
                <a:gridCol w="674971">
                  <a:extLst>
                    <a:ext uri="{9D8B030D-6E8A-4147-A177-3AD203B41FA5}">
                      <a16:colId xmlns:a16="http://schemas.microsoft.com/office/drawing/2014/main" val="2636592280"/>
                    </a:ext>
                  </a:extLst>
                </a:gridCol>
                <a:gridCol w="703522">
                  <a:extLst>
                    <a:ext uri="{9D8B030D-6E8A-4147-A177-3AD203B41FA5}">
                      <a16:colId xmlns:a16="http://schemas.microsoft.com/office/drawing/2014/main" val="3463286745"/>
                    </a:ext>
                  </a:extLst>
                </a:gridCol>
              </a:tblGrid>
              <a:tr h="272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1950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9244"/>
                  </a:ext>
                </a:extLst>
              </a:tr>
              <a:tr h="412954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 giới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80811"/>
                  </a:ext>
                </a:extLst>
              </a:tr>
              <a:tr h="595102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 đó: </a:t>
                      </a:r>
                    </a:p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 dân thành thị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29,6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36,6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56,2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511673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D8AAA45-998F-EE08-D5B7-B12C0466B9B1}"/>
              </a:ext>
            </a:extLst>
          </p:cNvPr>
          <p:cNvSpPr txBox="1"/>
          <p:nvPr/>
        </p:nvSpPr>
        <p:spPr>
          <a:xfrm>
            <a:off x="4626638" y="699801"/>
            <a:ext cx="4576498" cy="908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8580" algn="just">
              <a:lnSpc>
                <a:spcPct val="115000"/>
              </a:lnSpc>
            </a:pPr>
            <a:r>
              <a:rPr lang="it-IT" sz="1400" b="1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Cho bảng số liệu:</a:t>
            </a:r>
            <a:endParaRPr lang="it-IT" sz="1400" b="1">
              <a:solidFill>
                <a:srgbClr val="FF000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68580" algn="ctr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Bảng </a:t>
            </a: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Times New Roman" panose="02020603050405020304" pitchFamily="18" charset="0"/>
              </a:rPr>
              <a:t>17. Tỉ lệ số </a:t>
            </a: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DÂN và số dân THÀNH THỊ  THẾ GIỚI, GIAI ĐOẠN 1950 – 2020</a:t>
            </a:r>
          </a:p>
          <a:p>
            <a:pPr marL="68580" algn="just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en-US" sz="1400" i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Đơn vị: %</a:t>
            </a:r>
          </a:p>
          <a:p>
            <a:pPr marL="57150" algn="just">
              <a:lnSpc>
                <a:spcPct val="107000"/>
              </a:lnSpc>
              <a:spcAft>
                <a:spcPts val="800"/>
              </a:spcAft>
            </a:pPr>
            <a:endParaRPr lang="en-US" sz="500">
              <a:solidFill>
                <a:srgbClr val="002060"/>
              </a:solidFill>
              <a:effectLst/>
              <a:latin typeface="#9Slide03 Bebas Neue Bold" panose="020B0606020202050201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04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0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3">
            <a:extLst>
              <a:ext uri="{FF2B5EF4-FFF2-40B4-BE49-F238E27FC236}">
                <a16:creationId xmlns:a16="http://schemas.microsoft.com/office/drawing/2014/main" id="{E222C10F-C823-E6FB-DCAF-B58CBDAFD166}"/>
              </a:ext>
            </a:extLst>
          </p:cNvPr>
          <p:cNvSpPr/>
          <p:nvPr/>
        </p:nvSpPr>
        <p:spPr>
          <a:xfrm rot="16200000">
            <a:off x="2150416" y="-1826027"/>
            <a:ext cx="4842553" cy="9096489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 flipH="1">
            <a:off x="44991" y="4519604"/>
            <a:ext cx="757214" cy="593488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61967"/>
              <a:ext cx="660177" cy="587258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4871327" y="7642675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295F2F96-BAF9-BB44-9282-15DB4BF49B79}"/>
              </a:ext>
            </a:extLst>
          </p:cNvPr>
          <p:cNvSpPr/>
          <p:nvPr/>
        </p:nvSpPr>
        <p:spPr>
          <a:xfrm>
            <a:off x="23443" y="-635019"/>
            <a:ext cx="2744367" cy="49346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I. Quy mô dân số thế giới</a:t>
            </a:r>
          </a:p>
        </p:txBody>
      </p:sp>
      <p:sp>
        <p:nvSpPr>
          <p:cNvPr id="26" name="Rectangle: Top Corners One Rounded and One Snipped 25">
            <a:extLst>
              <a:ext uri="{FF2B5EF4-FFF2-40B4-BE49-F238E27FC236}">
                <a16:creationId xmlns:a16="http://schemas.microsoft.com/office/drawing/2014/main" id="{A5B60C92-09E6-8193-6873-A3CBDC1E0445}"/>
              </a:ext>
            </a:extLst>
          </p:cNvPr>
          <p:cNvSpPr/>
          <p:nvPr/>
        </p:nvSpPr>
        <p:spPr>
          <a:xfrm>
            <a:off x="2576063" y="-645529"/>
            <a:ext cx="2898221" cy="506891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II. Gia tăng dân số thế giới </a:t>
            </a:r>
          </a:p>
        </p:txBody>
      </p:sp>
      <p:sp>
        <p:nvSpPr>
          <p:cNvPr id="27" name="Rectangle: Top Corners One Rounded and One Snipped 26">
            <a:extLst>
              <a:ext uri="{FF2B5EF4-FFF2-40B4-BE49-F238E27FC236}">
                <a16:creationId xmlns:a16="http://schemas.microsoft.com/office/drawing/2014/main" id="{0204CEC8-CB2E-985E-0B4D-8E62A3BD941C}"/>
              </a:ext>
            </a:extLst>
          </p:cNvPr>
          <p:cNvSpPr/>
          <p:nvPr/>
        </p:nvSpPr>
        <p:spPr>
          <a:xfrm>
            <a:off x="5223115" y="-707120"/>
            <a:ext cx="3875895" cy="58871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#9Slide03 Bebas Neue Bold" panose="020B0606020202050201" pitchFamily="34" charset="0"/>
              </a:rPr>
              <a:t>III. Cơ cấu dân số thế giới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CEB95-7F79-E21A-90C8-B3E88686ADEF}"/>
              </a:ext>
            </a:extLst>
          </p:cNvPr>
          <p:cNvSpPr txBox="1"/>
          <p:nvPr/>
        </p:nvSpPr>
        <p:spPr>
          <a:xfrm>
            <a:off x="2196986" y="5639"/>
            <a:ext cx="5361282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effectLst/>
                <a:latin typeface="#9Slide03 Bebas Neue Bold" panose="020B0606020202050201" pitchFamily="34" charset="0"/>
                <a:ea typeface="Arial" panose="020B0604020202020204" pitchFamily="34" charset="0"/>
              </a:rPr>
              <a:t> luyện tập</a:t>
            </a:r>
            <a:endParaRPr lang="en-US" sz="2400">
              <a:solidFill>
                <a:srgbClr val="FFFF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978118-D50F-AEED-43D3-470D85DBB661}"/>
              </a:ext>
            </a:extLst>
          </p:cNvPr>
          <p:cNvSpPr txBox="1"/>
          <p:nvPr/>
        </p:nvSpPr>
        <p:spPr>
          <a:xfrm>
            <a:off x="64468" y="738618"/>
            <a:ext cx="4576498" cy="908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8580" algn="just">
              <a:lnSpc>
                <a:spcPct val="115000"/>
              </a:lnSpc>
            </a:pPr>
            <a:r>
              <a:rPr lang="it-IT" sz="1400" b="1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Cho bảng số liệu:</a:t>
            </a:r>
            <a:endParaRPr lang="it-IT" sz="1400" b="1">
              <a:solidFill>
                <a:srgbClr val="FF000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68580" algn="ctr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Bảng </a:t>
            </a: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Times New Roman" panose="02020603050405020304" pitchFamily="18" charset="0"/>
              </a:rPr>
              <a:t>17. số </a:t>
            </a: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DÂN và số dân THÀNH THỊ  THẾ GIỚI, GIAI ĐOẠN 1950 – 2020</a:t>
            </a:r>
          </a:p>
          <a:p>
            <a:pPr marL="68580" algn="just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en-US" sz="1400" i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Đơn vị: </a:t>
            </a:r>
            <a:r>
              <a:rPr lang="en-US" i="1">
                <a:solidFill>
                  <a:srgbClr val="002060"/>
                </a:solidFill>
                <a:latin typeface="#9Slide03 SFU Futura_12" panose="00000400000000000000" pitchFamily="2" charset="0"/>
              </a:rPr>
              <a:t>triệu người</a:t>
            </a:r>
            <a:endParaRPr lang="en-US" sz="1400" i="1">
              <a:solidFill>
                <a:srgbClr val="002060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07000"/>
              </a:lnSpc>
              <a:spcAft>
                <a:spcPts val="800"/>
              </a:spcAft>
            </a:pPr>
            <a:endParaRPr lang="en-US" sz="500">
              <a:solidFill>
                <a:srgbClr val="002060"/>
              </a:solidFill>
              <a:effectLst/>
              <a:latin typeface="#9Slide03 Bebas Neue Bold" panose="020B0606020202050201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64BEDB-8EB1-99EB-98DA-246E11531A95}"/>
              </a:ext>
            </a:extLst>
          </p:cNvPr>
          <p:cNvGraphicFramePr>
            <a:graphicFrameLocks noGrp="1"/>
          </p:cNvGraphicFramePr>
          <p:nvPr/>
        </p:nvGraphicFramePr>
        <p:xfrm>
          <a:off x="44990" y="1543662"/>
          <a:ext cx="4461656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1674395">
                  <a:extLst>
                    <a:ext uri="{9D8B030D-6E8A-4147-A177-3AD203B41FA5}">
                      <a16:colId xmlns:a16="http://schemas.microsoft.com/office/drawing/2014/main" val="369880283"/>
                    </a:ext>
                  </a:extLst>
                </a:gridCol>
                <a:gridCol w="656492">
                  <a:extLst>
                    <a:ext uri="{9D8B030D-6E8A-4147-A177-3AD203B41FA5}">
                      <a16:colId xmlns:a16="http://schemas.microsoft.com/office/drawing/2014/main" val="1837201705"/>
                    </a:ext>
                  </a:extLst>
                </a:gridCol>
                <a:gridCol w="758092">
                  <a:extLst>
                    <a:ext uri="{9D8B030D-6E8A-4147-A177-3AD203B41FA5}">
                      <a16:colId xmlns:a16="http://schemas.microsoft.com/office/drawing/2014/main" val="29574048"/>
                    </a:ext>
                  </a:extLst>
                </a:gridCol>
                <a:gridCol w="672123">
                  <a:extLst>
                    <a:ext uri="{9D8B030D-6E8A-4147-A177-3AD203B41FA5}">
                      <a16:colId xmlns:a16="http://schemas.microsoft.com/office/drawing/2014/main" val="2636592280"/>
                    </a:ext>
                  </a:extLst>
                </a:gridCol>
                <a:gridCol w="700554">
                  <a:extLst>
                    <a:ext uri="{9D8B030D-6E8A-4147-A177-3AD203B41FA5}">
                      <a16:colId xmlns:a16="http://schemas.microsoft.com/office/drawing/2014/main" val="3463286745"/>
                    </a:ext>
                  </a:extLst>
                </a:gridCol>
              </a:tblGrid>
              <a:tr h="260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1950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9244"/>
                  </a:ext>
                </a:extLst>
              </a:tr>
              <a:tr h="395793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 giới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2.536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5.327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7.795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80811"/>
                  </a:ext>
                </a:extLst>
              </a:tr>
              <a:tr h="623572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 đó: </a:t>
                      </a:r>
                    </a:p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 dân thành thị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1.354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2.290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4.379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51167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BE28E51-14E5-338C-D347-7269E2BDB2CE}"/>
              </a:ext>
            </a:extLst>
          </p:cNvPr>
          <p:cNvSpPr/>
          <p:nvPr/>
        </p:nvSpPr>
        <p:spPr>
          <a:xfrm>
            <a:off x="23441" y="1096097"/>
            <a:ext cx="4612017" cy="3182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FF1106-84CA-E046-854B-ACA436DD879A}"/>
              </a:ext>
            </a:extLst>
          </p:cNvPr>
          <p:cNvCxnSpPr>
            <a:cxnSpLocks/>
          </p:cNvCxnSpPr>
          <p:nvPr/>
        </p:nvCxnSpPr>
        <p:spPr>
          <a:xfrm flipH="1">
            <a:off x="4548854" y="652902"/>
            <a:ext cx="4674" cy="44849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013346-4EC9-325E-BB54-46F421F10597}"/>
              </a:ext>
            </a:extLst>
          </p:cNvPr>
          <p:cNvSpPr txBox="1"/>
          <p:nvPr/>
        </p:nvSpPr>
        <p:spPr>
          <a:xfrm>
            <a:off x="743499" y="2895381"/>
            <a:ext cx="372215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Tính tỉ dân thành thị của thế giới giai đoạn 1950 -2020</a:t>
            </a:r>
            <a:endParaRPr lang="en-US" sz="1400"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Vẽ biểu đồ thể hiện quy mô dân số thế giới và tỉ lệ dân thành thị thế giới giai đoạn 1950 -2020</a:t>
            </a:r>
          </a:p>
          <a:p>
            <a:r>
              <a:rPr lang="en-US" sz="1400">
                <a:solidFill>
                  <a:srgbClr val="00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1400"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Rút ra nhận xét và giải thích.</a:t>
            </a:r>
            <a:endParaRPr lang="en-US" sz="1400">
              <a:latin typeface="#9Slide03 SFU Futura_12" panose="00000400000000000000" pitchFamily="2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4F2E71BE-9BE4-58A9-F142-7AAAFE4368D2}"/>
              </a:ext>
            </a:extLst>
          </p:cNvPr>
          <p:cNvSpPr txBox="1"/>
          <p:nvPr/>
        </p:nvSpPr>
        <p:spPr>
          <a:xfrm>
            <a:off x="4282440" y="2434590"/>
            <a:ext cx="579120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%</a:t>
            </a:r>
            <a:endParaRPr lang="en-US" sz="11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A31168-DC84-DB4F-9479-BDF437254621}"/>
              </a:ext>
            </a:extLst>
          </p:cNvPr>
          <p:cNvGrpSpPr/>
          <p:nvPr/>
        </p:nvGrpSpPr>
        <p:grpSpPr>
          <a:xfrm>
            <a:off x="4718657" y="948204"/>
            <a:ext cx="4518980" cy="3278703"/>
            <a:chOff x="4718657" y="712059"/>
            <a:chExt cx="4518980" cy="3278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62B884-EFC3-3FF7-C64E-6B29D03DEE3C}"/>
                </a:ext>
              </a:extLst>
            </p:cNvPr>
            <p:cNvGrpSpPr/>
            <p:nvPr/>
          </p:nvGrpSpPr>
          <p:grpSpPr>
            <a:xfrm>
              <a:off x="4718657" y="1243580"/>
              <a:ext cx="4518980" cy="2747182"/>
              <a:chOff x="4718657" y="1243580"/>
              <a:chExt cx="4518980" cy="2747182"/>
            </a:xfrm>
          </p:grpSpPr>
          <p:graphicFrame>
            <p:nvGraphicFramePr>
              <p:cNvPr id="28" name="Chart 27">
                <a:extLst>
                  <a:ext uri="{FF2B5EF4-FFF2-40B4-BE49-F238E27FC236}">
                    <a16:creationId xmlns:a16="http://schemas.microsoft.com/office/drawing/2014/main" id="{F26F3951-66AB-E935-938E-67E9F9773C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19804776"/>
                  </p:ext>
                </p:extLst>
              </p:nvPr>
            </p:nvGraphicFramePr>
            <p:xfrm>
              <a:off x="4718657" y="1453674"/>
              <a:ext cx="4165880" cy="25370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013394-9924-C03F-EE1C-8C6F3A7624AB}"/>
                  </a:ext>
                </a:extLst>
              </p:cNvPr>
              <p:cNvSpPr txBox="1"/>
              <p:nvPr/>
            </p:nvSpPr>
            <p:spPr>
              <a:xfrm>
                <a:off x="4974042" y="1327718"/>
                <a:ext cx="57912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50000"/>
                      </a:schemeClr>
                    </a:solidFill>
                  </a:rPr>
                  <a:t>%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2545BD-26EE-CD1E-4C8E-2A7F4D262DEF}"/>
                  </a:ext>
                </a:extLst>
              </p:cNvPr>
              <p:cNvSpPr txBox="1"/>
              <p:nvPr/>
            </p:nvSpPr>
            <p:spPr>
              <a:xfrm>
                <a:off x="7770882" y="1243580"/>
                <a:ext cx="10683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</a:rPr>
                  <a:t>Triệu người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57979C-14E8-A694-8CEF-011B25D15616}"/>
                  </a:ext>
                </a:extLst>
              </p:cNvPr>
              <p:cNvSpPr txBox="1"/>
              <p:nvPr/>
            </p:nvSpPr>
            <p:spPr>
              <a:xfrm>
                <a:off x="8169319" y="3264536"/>
                <a:ext cx="10683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</a:rPr>
                  <a:t>Năm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12F154-72C0-5799-F4A7-A707952A74BC}"/>
                </a:ext>
              </a:extLst>
            </p:cNvPr>
            <p:cNvSpPr txBox="1"/>
            <p:nvPr/>
          </p:nvSpPr>
          <p:spPr>
            <a:xfrm>
              <a:off x="4760893" y="712059"/>
              <a:ext cx="40207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Times New Roman" panose="02020603050405020304" pitchFamily="18" charset="0"/>
                </a:rPr>
                <a:t>biểu đồ thể hiện quy mô dân số thế giới </a:t>
              </a:r>
            </a:p>
            <a:p>
              <a:pPr algn="ctr"/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Times New Roman" panose="02020603050405020304" pitchFamily="18" charset="0"/>
                </a:rPr>
                <a:t>và tỉ lệ dân thành thị thế giới giai đoạn 1950 -2020</a:t>
              </a:r>
              <a:endParaRPr lang="en-US" sz="1400">
                <a:solidFill>
                  <a:schemeClr val="accent1">
                    <a:lumMod val="50000"/>
                  </a:schemeClr>
                </a:solidFill>
                <a:latin typeface="#9Slide03 Bebas Neue Bold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98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E27DDB14-F7F2-7FE3-7BAB-54649A83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9735" y="-1309003"/>
            <a:ext cx="2235839" cy="7444346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LUẬT CHƠI</a:t>
            </a:r>
          </a:p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5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Hình thành 2 đội: Mỗi đội cử một thành viên diễn tả từ khóa các thành viên còn lại đoán từ.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Lưu ý: chỉ được dùng ngôn ngữ cơ thể để diễn tả từ khóa. 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Có quyền bỏ qua từ khóa khó, sau khi đoán đến từ khóa cuối cùng mà vẫn còn thời gian thì sẽ đoán tiếp từ khóa đã bỏ qua. 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Thời gian: 4 từ/1 phút. Đội nào có nhiều đáp án chính xác và sớm nhất sẽ là đội chiến thắng.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#9Slide03 SFU Futura_12" panose="00000400000000000000" pitchFamily="2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038FB-48ED-318E-04B2-C311A6A82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944" l="3100" r="90000">
                        <a14:foregroundMark x1="5600" y1="82222" x2="5600" y2="82222"/>
                        <a14:foregroundMark x1="3100" y1="81574" x2="3100" y2="81574"/>
                        <a14:foregroundMark x1="3600" y1="82500" x2="3600" y2="82500"/>
                        <a14:foregroundMark x1="10900" y1="89907" x2="10900" y2="89907"/>
                        <a14:foregroundMark x1="10900" y1="89907" x2="10900" y2="89907"/>
                        <a14:foregroundMark x1="10900" y1="89907" x2="10900" y2="89907"/>
                        <a14:foregroundMark x1="8700" y1="90093" x2="8700" y2="90093"/>
                        <a14:foregroundMark x1="8200" y1="90370" x2="8200" y2="90370"/>
                        <a14:foregroundMark x1="6300" y1="89444" x2="6300" y2="89444"/>
                        <a14:foregroundMark x1="5800" y1="88333" x2="5800" y2="88333"/>
                        <a14:foregroundMark x1="5100" y1="89444" x2="5100" y2="89444"/>
                        <a14:foregroundMark x1="18900" y1="88519" x2="18900" y2="88519"/>
                        <a14:foregroundMark x1="20200" y1="86296" x2="20200" y2="86296"/>
                        <a14:foregroundMark x1="23600" y1="78241" x2="23600" y2="78241"/>
                        <a14:foregroundMark x1="25300" y1="75463" x2="25300" y2="75463"/>
                        <a14:foregroundMark x1="29900" y1="70556" x2="29900" y2="70556"/>
                        <a14:foregroundMark x1="30800" y1="68333" x2="30800" y2="68333"/>
                        <a14:foregroundMark x1="34500" y1="67407" x2="34500" y2="67407"/>
                        <a14:foregroundMark x1="30600" y1="73519" x2="29100" y2="76667"/>
                        <a14:foregroundMark x1="25500" y1="81574" x2="25000" y2="82963"/>
                        <a14:foregroundMark x1="22300" y1="85185" x2="22300" y2="85185"/>
                        <a14:foregroundMark x1="33500" y1="59259" x2="33500" y2="59259"/>
                        <a14:foregroundMark x1="61500" y1="78426" x2="61500" y2="78426"/>
                        <a14:foregroundMark x1="43500" y1="82685" x2="43500" y2="82685"/>
                        <a14:foregroundMark x1="36900" y1="86111" x2="36900" y2="86111"/>
                        <a14:foregroundMark x1="34000" y1="89444" x2="34000" y2="89444"/>
                        <a14:foregroundMark x1="34000" y1="89444" x2="34000" y2="89444"/>
                        <a14:foregroundMark x1="33500" y1="87407" x2="33500" y2="87407"/>
                        <a14:foregroundMark x1="19900" y1="81111" x2="19900" y2="81111"/>
                        <a14:foregroundMark x1="12600" y1="74815" x2="12600" y2="74815"/>
                        <a14:foregroundMark x1="12600" y1="74815" x2="12600" y2="74815"/>
                        <a14:foregroundMark x1="12600" y1="74815" x2="18700" y2="75926"/>
                        <a14:foregroundMark x1="45400" y1="80463" x2="41800" y2="85185"/>
                        <a14:foregroundMark x1="46400" y1="79815" x2="46400" y2="79815"/>
                        <a14:foregroundMark x1="48800" y1="79074" x2="48800" y2="79074"/>
                        <a14:foregroundMark x1="54900" y1="78426" x2="54900" y2="78426"/>
                        <a14:foregroundMark x1="66800" y1="78426" x2="66800" y2="78426"/>
                        <a14:foregroundMark x1="65800" y1="81759" x2="65800" y2="81759"/>
                        <a14:foregroundMark x1="63900" y1="83333" x2="63900" y2="83333"/>
                        <a14:foregroundMark x1="63200" y1="83148" x2="63200" y2="83148"/>
                        <a14:foregroundMark x1="62900" y1="82963" x2="62900" y2="82963"/>
                        <a14:foregroundMark x1="60500" y1="86944" x2="60500" y2="86944"/>
                        <a14:foregroundMark x1="60500" y1="87685" x2="60500" y2="87685"/>
                        <a14:foregroundMark x1="60500" y1="89722" x2="60500" y2="89722"/>
                        <a14:foregroundMark x1="60500" y1="90833" x2="60500" y2="90833"/>
                        <a14:foregroundMark x1="62700" y1="91296" x2="62700" y2="91296"/>
                        <a14:foregroundMark x1="63700" y1="88333" x2="63700" y2="88333"/>
                        <a14:foregroundMark x1="64100" y1="85833" x2="64100" y2="85833"/>
                        <a14:foregroundMark x1="6100" y1="91944" x2="6100" y2="91944"/>
                        <a14:foregroundMark x1="66300" y1="80926" x2="66300" y2="80926"/>
                        <a14:foregroundMark x1="63900" y1="82685" x2="63900" y2="82685"/>
                        <a14:foregroundMark x1="59800" y1="85185" x2="59800" y2="85185"/>
                        <a14:foregroundMark x1="63700" y1="82037" x2="63700" y2="82037"/>
                        <a14:foregroundMark x1="67100" y1="80463" x2="67100" y2="80463"/>
                        <a14:foregroundMark x1="63400" y1="82963" x2="63400" y2="82963"/>
                        <a14:foregroundMark x1="61200" y1="84259" x2="61200" y2="84259"/>
                        <a14:foregroundMark x1="60300" y1="85185" x2="60300" y2="85185"/>
                        <a14:foregroundMark x1="3100" y1="80926" x2="3100" y2="80926"/>
                        <a14:foregroundMark x1="7300" y1="81759" x2="7300" y2="81759"/>
                        <a14:foregroundMark x1="8500" y1="83796" x2="8500" y2="83796"/>
                        <a14:foregroundMark x1="10200" y1="84259" x2="10200" y2="84259"/>
                        <a14:foregroundMark x1="33800" y1="17407" x2="33800" y2="17407"/>
                        <a14:foregroundMark x1="36400" y1="14722" x2="36400" y2="1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3247" y="217416"/>
            <a:ext cx="2495582" cy="269522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9F8D32-30E5-4A28-D3DB-4FDADF80C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381190"/>
              </p:ext>
            </p:extLst>
          </p:nvPr>
        </p:nvGraphicFramePr>
        <p:xfrm>
          <a:off x="3048003" y="13648"/>
          <a:ext cx="6067494" cy="5157152"/>
        </p:xfrm>
        <a:graphic>
          <a:graphicData uri="http://schemas.openxmlformats.org/drawingml/2006/table">
            <a:tbl>
              <a:tblPr firstRow="1" firstCol="1" bandRow="1"/>
              <a:tblGrid>
                <a:gridCol w="674166">
                  <a:extLst>
                    <a:ext uri="{9D8B030D-6E8A-4147-A177-3AD203B41FA5}">
                      <a16:colId xmlns:a16="http://schemas.microsoft.com/office/drawing/2014/main" val="3213470806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4417776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612066479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1352207268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06840381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833716987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412150369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175320026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3720497032"/>
                    </a:ext>
                  </a:extLst>
                </a:gridCol>
              </a:tblGrid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798117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26379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89876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980341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665541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86170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08579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65274"/>
                  </a:ext>
                </a:extLst>
              </a:tr>
            </a:tbl>
          </a:graphicData>
        </a:graphic>
      </p:graphicFrame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C8AF4EE-A9EE-D887-3DB0-E9EBB35BE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988" y="-1503992"/>
            <a:ext cx="1415022" cy="93341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1D89BAD-3A61-B8DD-D374-5DC92E5BD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1500" y1="35278" x2="81500" y2="35278"/>
                        <a14:foregroundMark x1="83800" y1="32130" x2="83800" y2="32130"/>
                        <a14:foregroundMark x1="62000" y1="65000" x2="62000" y2="65000"/>
                        <a14:foregroundMark x1="32200" y1="66111" x2="322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48" y="-571348"/>
            <a:ext cx="2235839" cy="241470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6FE20F8-E894-9849-A1A1-3A54F0467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97645"/>
              </p:ext>
            </p:extLst>
          </p:nvPr>
        </p:nvGraphicFramePr>
        <p:xfrm>
          <a:off x="3036792" y="7686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1" name="Table 15">
            <a:extLst>
              <a:ext uri="{FF2B5EF4-FFF2-40B4-BE49-F238E27FC236}">
                <a16:creationId xmlns:a16="http://schemas.microsoft.com/office/drawing/2014/main" id="{9F939E26-9129-480F-E186-A660F485F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47031"/>
              </p:ext>
            </p:extLst>
          </p:nvPr>
        </p:nvGraphicFramePr>
        <p:xfrm>
          <a:off x="3036792" y="650263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2" name="Table 15">
            <a:extLst>
              <a:ext uri="{FF2B5EF4-FFF2-40B4-BE49-F238E27FC236}">
                <a16:creationId xmlns:a16="http://schemas.microsoft.com/office/drawing/2014/main" id="{20EE0CC6-5CC4-3B7B-356F-709F80A8F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53640"/>
              </p:ext>
            </p:extLst>
          </p:nvPr>
        </p:nvGraphicFramePr>
        <p:xfrm>
          <a:off x="3036792" y="1292840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3" name="Table 15">
            <a:extLst>
              <a:ext uri="{FF2B5EF4-FFF2-40B4-BE49-F238E27FC236}">
                <a16:creationId xmlns:a16="http://schemas.microsoft.com/office/drawing/2014/main" id="{8C02EFD3-3A56-824C-C12B-F835DEBFF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82708"/>
              </p:ext>
            </p:extLst>
          </p:nvPr>
        </p:nvGraphicFramePr>
        <p:xfrm>
          <a:off x="3036792" y="1910734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4" name="Table 15">
            <a:extLst>
              <a:ext uri="{FF2B5EF4-FFF2-40B4-BE49-F238E27FC236}">
                <a16:creationId xmlns:a16="http://schemas.microsoft.com/office/drawing/2014/main" id="{0E0C207C-1931-E41E-042C-C5B7EC5E4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142592"/>
              </p:ext>
            </p:extLst>
          </p:nvPr>
        </p:nvGraphicFramePr>
        <p:xfrm>
          <a:off x="3036792" y="2534929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5" name="Table 15">
            <a:extLst>
              <a:ext uri="{FF2B5EF4-FFF2-40B4-BE49-F238E27FC236}">
                <a16:creationId xmlns:a16="http://schemas.microsoft.com/office/drawing/2014/main" id="{C7A5707C-294E-F125-F91B-12D5FCBBB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279597"/>
              </p:ext>
            </p:extLst>
          </p:nvPr>
        </p:nvGraphicFramePr>
        <p:xfrm>
          <a:off x="3036792" y="3157590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6" name="Table 15">
            <a:extLst>
              <a:ext uri="{FF2B5EF4-FFF2-40B4-BE49-F238E27FC236}">
                <a16:creationId xmlns:a16="http://schemas.microsoft.com/office/drawing/2014/main" id="{C37F56C8-970D-E1C1-A679-1E536D820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274209"/>
              </p:ext>
            </p:extLst>
          </p:nvPr>
        </p:nvGraphicFramePr>
        <p:xfrm>
          <a:off x="3036792" y="3761465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aphicFrame>
        <p:nvGraphicFramePr>
          <p:cNvPr id="37" name="Table 15">
            <a:extLst>
              <a:ext uri="{FF2B5EF4-FFF2-40B4-BE49-F238E27FC236}">
                <a16:creationId xmlns:a16="http://schemas.microsoft.com/office/drawing/2014/main" id="{3975F53C-5117-8EDD-E37E-3CAC27F5B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92447"/>
              </p:ext>
            </p:extLst>
          </p:nvPr>
        </p:nvGraphicFramePr>
        <p:xfrm>
          <a:off x="3036792" y="4416140"/>
          <a:ext cx="6095997" cy="62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69030612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7820549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702714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2916748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7891745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2397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873182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398264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79167940"/>
                    </a:ext>
                  </a:extLst>
                </a:gridCol>
              </a:tblGrid>
              <a:tr h="625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6774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5444432-C5E8-B6FB-D7D6-6FF84021B763}"/>
              </a:ext>
            </a:extLst>
          </p:cNvPr>
          <p:cNvGrpSpPr/>
          <p:nvPr/>
        </p:nvGrpSpPr>
        <p:grpSpPr>
          <a:xfrm>
            <a:off x="193153" y="1134064"/>
            <a:ext cx="2048814" cy="3953042"/>
            <a:chOff x="-11551" y="1417715"/>
            <a:chExt cx="3041518" cy="3953042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2FAF9A66-4BB1-3BC9-5601-62C56F93EC93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85A4B2-366B-CC9B-9093-3E301050B061}"/>
                </a:ext>
              </a:extLst>
            </p:cNvPr>
            <p:cNvSpPr txBox="1"/>
            <p:nvPr/>
          </p:nvSpPr>
          <p:spPr>
            <a:xfrm>
              <a:off x="367710" y="1961996"/>
              <a:ext cx="228299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1</a:t>
              </a:r>
            </a:p>
            <a:p>
              <a:pPr algn="ctr"/>
              <a:r>
                <a:rPr lang="en-US" sz="1800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có </a:t>
              </a:r>
              <a:r>
                <a:rPr lang="en-US" sz="1800" b="1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4</a:t>
              </a:r>
              <a:r>
                <a:rPr lang="en-US" sz="1800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 chữ cái</a:t>
              </a:r>
            </a:p>
            <a:p>
              <a:pPr algn="ctr"/>
              <a:r>
                <a:rPr lang="en-US" sz="1800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Quốc gia đang đứng thứ 2 trên thế giới trong bảng xếp hạng dân số các nước và vùng lãnh thổ? 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0C9FAC-48EA-7110-1048-6E6DCAA275FB}"/>
              </a:ext>
            </a:extLst>
          </p:cNvPr>
          <p:cNvGrpSpPr/>
          <p:nvPr/>
        </p:nvGrpSpPr>
        <p:grpSpPr>
          <a:xfrm>
            <a:off x="-131464" y="1714529"/>
            <a:ext cx="2373431" cy="2784751"/>
            <a:chOff x="183868" y="1417715"/>
            <a:chExt cx="2550171" cy="2784751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F149726F-CF70-1CF3-41A1-5F1AB26E3E70}"/>
                </a:ext>
              </a:extLst>
            </p:cNvPr>
            <p:cNvSpPr/>
            <p:nvPr/>
          </p:nvSpPr>
          <p:spPr>
            <a:xfrm>
              <a:off x="419397" y="1417715"/>
              <a:ext cx="2171457" cy="278475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C9CDD-44A6-2653-2720-56B98ACE3AA1}"/>
                </a:ext>
              </a:extLst>
            </p:cNvPr>
            <p:cNvSpPr txBox="1"/>
            <p:nvPr/>
          </p:nvSpPr>
          <p:spPr>
            <a:xfrm>
              <a:off x="183868" y="1711742"/>
              <a:ext cx="2550171" cy="1227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ẤN ĐỘ</a:t>
              </a:r>
            </a:p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(1,4 tỉ dân_2022)</a:t>
              </a:r>
              <a:endParaRPr lang="en-US" sz="2000" b="1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0786C66-3B18-3FCF-6684-8A7BEFDDD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70989"/>
              </p:ext>
            </p:extLst>
          </p:nvPr>
        </p:nvGraphicFramePr>
        <p:xfrm>
          <a:off x="2296623" y="11734"/>
          <a:ext cx="740169" cy="5155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val="414833062"/>
                    </a:ext>
                  </a:extLst>
                </a:gridCol>
              </a:tblGrid>
              <a:tr h="6536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054636"/>
                  </a:ext>
                </a:extLst>
              </a:tr>
              <a:tr h="6425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624360"/>
                  </a:ext>
                </a:extLst>
              </a:tr>
              <a:tr h="6425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378077"/>
                  </a:ext>
                </a:extLst>
              </a:tr>
              <a:tr h="6416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538155"/>
                  </a:ext>
                </a:extLst>
              </a:tr>
              <a:tr h="644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541647"/>
                  </a:ext>
                </a:extLst>
              </a:tr>
              <a:tr h="6425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907848"/>
                  </a:ext>
                </a:extLst>
              </a:tr>
              <a:tr h="6455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636100"/>
                  </a:ext>
                </a:extLst>
              </a:tr>
              <a:tr h="6425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733436"/>
                  </a:ext>
                </a:extLst>
              </a:tr>
            </a:tbl>
          </a:graphicData>
        </a:graphic>
      </p:graphicFrame>
      <p:sp>
        <p:nvSpPr>
          <p:cNvPr id="7" name="Sun 6">
            <a:extLst>
              <a:ext uri="{FF2B5EF4-FFF2-40B4-BE49-F238E27FC236}">
                <a16:creationId xmlns:a16="http://schemas.microsoft.com/office/drawing/2014/main" id="{04FB9849-87E3-DC3A-1F75-E1C0389A8D88}"/>
              </a:ext>
            </a:extLst>
          </p:cNvPr>
          <p:cNvSpPr/>
          <p:nvPr/>
        </p:nvSpPr>
        <p:spPr>
          <a:xfrm>
            <a:off x="2320464" y="0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1</a:t>
            </a: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D62FDAFB-4944-4AA8-2BA9-06A6AC6339B3}"/>
              </a:ext>
            </a:extLst>
          </p:cNvPr>
          <p:cNvSpPr/>
          <p:nvPr/>
        </p:nvSpPr>
        <p:spPr>
          <a:xfrm>
            <a:off x="2320464" y="658688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2</a:t>
            </a:r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361B39FC-4479-DD97-8722-9AF128B51513}"/>
              </a:ext>
            </a:extLst>
          </p:cNvPr>
          <p:cNvSpPr/>
          <p:nvPr/>
        </p:nvSpPr>
        <p:spPr>
          <a:xfrm>
            <a:off x="2320464" y="1305019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3</a:t>
            </a:r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CEF8A7A8-91E0-FB0F-3337-863FD8F75799}"/>
              </a:ext>
            </a:extLst>
          </p:cNvPr>
          <p:cNvSpPr/>
          <p:nvPr/>
        </p:nvSpPr>
        <p:spPr>
          <a:xfrm>
            <a:off x="2320464" y="1951143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4</a:t>
            </a:r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id="{A0005AE0-CA89-396A-027A-AE15CBAA1C5C}"/>
              </a:ext>
            </a:extLst>
          </p:cNvPr>
          <p:cNvSpPr/>
          <p:nvPr/>
        </p:nvSpPr>
        <p:spPr>
          <a:xfrm>
            <a:off x="2320464" y="2589126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5</a:t>
            </a:r>
          </a:p>
        </p:txBody>
      </p:sp>
      <p:sp>
        <p:nvSpPr>
          <p:cNvPr id="38" name="Sun 37">
            <a:extLst>
              <a:ext uri="{FF2B5EF4-FFF2-40B4-BE49-F238E27FC236}">
                <a16:creationId xmlns:a16="http://schemas.microsoft.com/office/drawing/2014/main" id="{1566719D-44DA-80CD-CD0E-2C394C975349}"/>
              </a:ext>
            </a:extLst>
          </p:cNvPr>
          <p:cNvSpPr/>
          <p:nvPr/>
        </p:nvSpPr>
        <p:spPr>
          <a:xfrm>
            <a:off x="2320464" y="3230939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6</a:t>
            </a:r>
          </a:p>
        </p:txBody>
      </p:sp>
      <p:sp>
        <p:nvSpPr>
          <p:cNvPr id="39" name="Sun 38">
            <a:extLst>
              <a:ext uri="{FF2B5EF4-FFF2-40B4-BE49-F238E27FC236}">
                <a16:creationId xmlns:a16="http://schemas.microsoft.com/office/drawing/2014/main" id="{A7974CC4-0D3F-2145-FD20-70B5E14C158E}"/>
              </a:ext>
            </a:extLst>
          </p:cNvPr>
          <p:cNvSpPr/>
          <p:nvPr/>
        </p:nvSpPr>
        <p:spPr>
          <a:xfrm>
            <a:off x="2320464" y="3877158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7</a:t>
            </a:r>
          </a:p>
        </p:txBody>
      </p:sp>
      <p:sp>
        <p:nvSpPr>
          <p:cNvPr id="40" name="Sun 39">
            <a:extLst>
              <a:ext uri="{FF2B5EF4-FFF2-40B4-BE49-F238E27FC236}">
                <a16:creationId xmlns:a16="http://schemas.microsoft.com/office/drawing/2014/main" id="{85FD3491-FD14-F071-4D88-10CA1D6603F1}"/>
              </a:ext>
            </a:extLst>
          </p:cNvPr>
          <p:cNvSpPr/>
          <p:nvPr/>
        </p:nvSpPr>
        <p:spPr>
          <a:xfrm>
            <a:off x="2320464" y="4512700"/>
            <a:ext cx="647038" cy="647038"/>
          </a:xfrm>
          <a:prstGeom prst="sun">
            <a:avLst>
              <a:gd name="adj" fmla="val 1398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6E9040-8958-5000-211D-7A3ACA49423C}"/>
              </a:ext>
            </a:extLst>
          </p:cNvPr>
          <p:cNvGrpSpPr/>
          <p:nvPr/>
        </p:nvGrpSpPr>
        <p:grpSpPr>
          <a:xfrm>
            <a:off x="193153" y="1100586"/>
            <a:ext cx="2048814" cy="3953042"/>
            <a:chOff x="-11551" y="1417715"/>
            <a:chExt cx="3041518" cy="3953042"/>
          </a:xfrm>
        </p:grpSpPr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7C84B046-F18C-D8B4-FD07-5BDD2CB5F991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F40099-61C6-E27F-30B6-75E2F7236313}"/>
                </a:ext>
              </a:extLst>
            </p:cNvPr>
            <p:cNvSpPr txBox="1"/>
            <p:nvPr/>
          </p:nvSpPr>
          <p:spPr>
            <a:xfrm>
              <a:off x="161846" y="2246095"/>
              <a:ext cx="237471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2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7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Dân số trong độ tuổi từ 15 đến 60 tuổi, được gọi là nguồn</a:t>
              </a:r>
              <a:r>
                <a:rPr lang="en-US" sz="2000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endParaRPr lang="en-US" sz="20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BD2A76A-2FC5-1F82-C7C7-10578F7B5C4E}"/>
              </a:ext>
            </a:extLst>
          </p:cNvPr>
          <p:cNvGrpSpPr/>
          <p:nvPr/>
        </p:nvGrpSpPr>
        <p:grpSpPr>
          <a:xfrm>
            <a:off x="-131464" y="1855859"/>
            <a:ext cx="2373431" cy="2543004"/>
            <a:chOff x="183868" y="1417716"/>
            <a:chExt cx="2550171" cy="2543004"/>
          </a:xfrm>
        </p:grpSpPr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CFFDEEA0-FFC5-CFEF-45EE-BE63B77994FF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2CD35F-7286-12EC-6499-198BD3523CAB}"/>
                </a:ext>
              </a:extLst>
            </p:cNvPr>
            <p:cNvSpPr txBox="1"/>
            <p:nvPr/>
          </p:nvSpPr>
          <p:spPr>
            <a:xfrm>
              <a:off x="183868" y="2269661"/>
              <a:ext cx="255017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LAO ĐỘNG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AD1B46-79A2-E7FF-0D9F-F50650733A64}"/>
              </a:ext>
            </a:extLst>
          </p:cNvPr>
          <p:cNvGrpSpPr/>
          <p:nvPr/>
        </p:nvGrpSpPr>
        <p:grpSpPr>
          <a:xfrm>
            <a:off x="193153" y="1075829"/>
            <a:ext cx="2048814" cy="3953042"/>
            <a:chOff x="-11551" y="1417715"/>
            <a:chExt cx="3041518" cy="3953042"/>
          </a:xfrm>
        </p:grpSpPr>
        <p:sp>
          <p:nvSpPr>
            <p:cNvPr id="48" name="Cloud 47">
              <a:extLst>
                <a:ext uri="{FF2B5EF4-FFF2-40B4-BE49-F238E27FC236}">
                  <a16:creationId xmlns:a16="http://schemas.microsoft.com/office/drawing/2014/main" id="{6E6399F3-D342-43CB-EAED-93FDED93D9A1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ADAE02-67B3-8551-3A10-6E86B83A9C1B}"/>
                </a:ext>
              </a:extLst>
            </p:cNvPr>
            <p:cNvSpPr txBox="1"/>
            <p:nvPr/>
          </p:nvSpPr>
          <p:spPr>
            <a:xfrm>
              <a:off x="161846" y="2246095"/>
              <a:ext cx="237471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3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8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4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Tên gọi khác của tháp dân số?</a:t>
              </a:r>
              <a:endParaRPr lang="en-US" sz="20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480523-8EE4-4806-2177-A2EDFC65F3E7}"/>
              </a:ext>
            </a:extLst>
          </p:cNvPr>
          <p:cNvGrpSpPr/>
          <p:nvPr/>
        </p:nvGrpSpPr>
        <p:grpSpPr>
          <a:xfrm>
            <a:off x="-131464" y="1692540"/>
            <a:ext cx="2373431" cy="2543004"/>
            <a:chOff x="183868" y="1417716"/>
            <a:chExt cx="2550171" cy="2543004"/>
          </a:xfrm>
        </p:grpSpPr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B0568A39-AF01-F8AE-7D9C-CCF85D594EE9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2091993-C755-4599-6267-750241242B28}"/>
                </a:ext>
              </a:extLst>
            </p:cNvPr>
            <p:cNvSpPr txBox="1"/>
            <p:nvPr/>
          </p:nvSpPr>
          <p:spPr>
            <a:xfrm>
              <a:off x="183868" y="2269661"/>
              <a:ext cx="255017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LAO ĐỘNG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D0A97A2-911D-B916-6EEA-D68329378EDB}"/>
              </a:ext>
            </a:extLst>
          </p:cNvPr>
          <p:cNvGrpSpPr/>
          <p:nvPr/>
        </p:nvGrpSpPr>
        <p:grpSpPr>
          <a:xfrm>
            <a:off x="193153" y="1142785"/>
            <a:ext cx="2048814" cy="3953042"/>
            <a:chOff x="-11551" y="1417715"/>
            <a:chExt cx="3041518" cy="3953042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A8C2F20-F96E-F2B2-E443-F6CD72DFE40A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76E5CD7-9816-B8D6-8597-506E55E123D4}"/>
                </a:ext>
              </a:extLst>
            </p:cNvPr>
            <p:cNvSpPr txBox="1"/>
            <p:nvPr/>
          </p:nvSpPr>
          <p:spPr>
            <a:xfrm>
              <a:off x="58103" y="2040090"/>
              <a:ext cx="262243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4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5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Sự chênh lệch giữa tỉ suất nhập cư và tỉ suất xuất cư gọi là gia tăng dân số gì?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09D495F-C5F5-3C3A-0207-DC4E505BBC30}"/>
              </a:ext>
            </a:extLst>
          </p:cNvPr>
          <p:cNvGrpSpPr/>
          <p:nvPr/>
        </p:nvGrpSpPr>
        <p:grpSpPr>
          <a:xfrm>
            <a:off x="-131464" y="1813660"/>
            <a:ext cx="2373431" cy="2543004"/>
            <a:chOff x="183868" y="1417716"/>
            <a:chExt cx="2550171" cy="2543004"/>
          </a:xfrm>
        </p:grpSpPr>
        <p:sp>
          <p:nvSpPr>
            <p:cNvPr id="57" name="Cloud 56">
              <a:extLst>
                <a:ext uri="{FF2B5EF4-FFF2-40B4-BE49-F238E27FC236}">
                  <a16:creationId xmlns:a16="http://schemas.microsoft.com/office/drawing/2014/main" id="{8B749DF5-1E15-B698-AFE1-B9B19D1D9A30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DC7643-DEBF-4E44-1DBD-1A1C85EA82F5}"/>
                </a:ext>
              </a:extLst>
            </p:cNvPr>
            <p:cNvSpPr txBox="1"/>
            <p:nvPr/>
          </p:nvSpPr>
          <p:spPr>
            <a:xfrm>
              <a:off x="183868" y="2269661"/>
              <a:ext cx="255017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CƠ HỌC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9E03865-F1CD-CD15-719B-F68B9D16FF69}"/>
              </a:ext>
            </a:extLst>
          </p:cNvPr>
          <p:cNvGrpSpPr/>
          <p:nvPr/>
        </p:nvGrpSpPr>
        <p:grpSpPr>
          <a:xfrm>
            <a:off x="193153" y="1067108"/>
            <a:ext cx="2048814" cy="3953042"/>
            <a:chOff x="-11551" y="1417715"/>
            <a:chExt cx="3041518" cy="3953042"/>
          </a:xfrm>
        </p:grpSpPr>
        <p:sp>
          <p:nvSpPr>
            <p:cNvPr id="60" name="Cloud 59">
              <a:extLst>
                <a:ext uri="{FF2B5EF4-FFF2-40B4-BE49-F238E27FC236}">
                  <a16:creationId xmlns:a16="http://schemas.microsoft.com/office/drawing/2014/main" id="{D113A1F6-88B0-7CFF-4A50-A573F71F23AE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D66449-0371-6C72-5FC8-47CDCD544643}"/>
                </a:ext>
              </a:extLst>
            </p:cNvPr>
            <p:cNvSpPr txBox="1"/>
            <p:nvPr/>
          </p:nvSpPr>
          <p:spPr>
            <a:xfrm>
              <a:off x="58103" y="2040090"/>
              <a:ext cx="262243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5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7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Mức chênh lệch giữa tỉ suất sinh thô và tỉ suất tử thô gọi là tỉ suất tăng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E4009FA-E22F-3F5C-B07A-BEEF516C3C61}"/>
              </a:ext>
            </a:extLst>
          </p:cNvPr>
          <p:cNvGrpSpPr/>
          <p:nvPr/>
        </p:nvGrpSpPr>
        <p:grpSpPr>
          <a:xfrm>
            <a:off x="-131464" y="1653831"/>
            <a:ext cx="2373431" cy="2543004"/>
            <a:chOff x="183868" y="1417716"/>
            <a:chExt cx="2550171" cy="2543004"/>
          </a:xfrm>
        </p:grpSpPr>
        <p:sp>
          <p:nvSpPr>
            <p:cNvPr id="63" name="Cloud 62">
              <a:extLst>
                <a:ext uri="{FF2B5EF4-FFF2-40B4-BE49-F238E27FC236}">
                  <a16:creationId xmlns:a16="http://schemas.microsoft.com/office/drawing/2014/main" id="{222B1032-AC43-E825-5D0B-FAC9757AA6A0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AFE2E2-6C12-417D-1484-88A2C3176D1F}"/>
                </a:ext>
              </a:extLst>
            </p:cNvPr>
            <p:cNvSpPr txBox="1"/>
            <p:nvPr/>
          </p:nvSpPr>
          <p:spPr>
            <a:xfrm>
              <a:off x="183868" y="2269661"/>
              <a:ext cx="255017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TỰ NHIÊN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0B692E7-CA98-62DC-7DB0-900A215A7C21}"/>
              </a:ext>
            </a:extLst>
          </p:cNvPr>
          <p:cNvGrpSpPr/>
          <p:nvPr/>
        </p:nvGrpSpPr>
        <p:grpSpPr>
          <a:xfrm>
            <a:off x="193153" y="1042351"/>
            <a:ext cx="2048814" cy="3953042"/>
            <a:chOff x="-11551" y="1417715"/>
            <a:chExt cx="3041518" cy="3953042"/>
          </a:xfrm>
        </p:grpSpPr>
        <p:sp>
          <p:nvSpPr>
            <p:cNvPr id="66" name="Cloud 65">
              <a:extLst>
                <a:ext uri="{FF2B5EF4-FFF2-40B4-BE49-F238E27FC236}">
                  <a16:creationId xmlns:a16="http://schemas.microsoft.com/office/drawing/2014/main" id="{CD09BB1C-211B-362A-B831-7CF3981338FD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1C2006-E673-3B55-863A-6DA4BD5D3B96}"/>
                </a:ext>
              </a:extLst>
            </p:cNvPr>
            <p:cNvSpPr txBox="1"/>
            <p:nvPr/>
          </p:nvSpPr>
          <p:spPr>
            <a:xfrm>
              <a:off x="58103" y="2040090"/>
              <a:ext cx="262243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6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6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Cơ cấu dân số nào thể hiện được trình độ dân trí và học vấn của người dân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465DD5-39CA-A9E6-1119-FB3CC3567AA9}"/>
              </a:ext>
            </a:extLst>
          </p:cNvPr>
          <p:cNvGrpSpPr/>
          <p:nvPr/>
        </p:nvGrpSpPr>
        <p:grpSpPr>
          <a:xfrm>
            <a:off x="-131464" y="1756641"/>
            <a:ext cx="2373431" cy="2543004"/>
            <a:chOff x="183868" y="1417716"/>
            <a:chExt cx="2550171" cy="2543004"/>
          </a:xfrm>
        </p:grpSpPr>
        <p:sp>
          <p:nvSpPr>
            <p:cNvPr id="69" name="Cloud 68">
              <a:extLst>
                <a:ext uri="{FF2B5EF4-FFF2-40B4-BE49-F238E27FC236}">
                  <a16:creationId xmlns:a16="http://schemas.microsoft.com/office/drawing/2014/main" id="{86C71E6B-84F2-3425-E285-904B21A41EA6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EFF868-4E5E-A935-87C2-8C167BD0B343}"/>
                </a:ext>
              </a:extLst>
            </p:cNvPr>
            <p:cNvSpPr txBox="1"/>
            <p:nvPr/>
          </p:nvSpPr>
          <p:spPr>
            <a:xfrm>
              <a:off x="183868" y="2269661"/>
              <a:ext cx="255017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VĂN HÓA</a:t>
              </a:r>
              <a:endParaRPr lang="en-US" sz="2000" b="1" spc="2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C7E5F2F-6435-C1E1-224D-C707E10B6AF9}"/>
              </a:ext>
            </a:extLst>
          </p:cNvPr>
          <p:cNvGrpSpPr/>
          <p:nvPr/>
        </p:nvGrpSpPr>
        <p:grpSpPr>
          <a:xfrm>
            <a:off x="193153" y="1079487"/>
            <a:ext cx="2048814" cy="3953042"/>
            <a:chOff x="-11551" y="1417715"/>
            <a:chExt cx="3041518" cy="3953042"/>
          </a:xfrm>
        </p:grpSpPr>
        <p:sp>
          <p:nvSpPr>
            <p:cNvPr id="72" name="Cloud 71">
              <a:extLst>
                <a:ext uri="{FF2B5EF4-FFF2-40B4-BE49-F238E27FC236}">
                  <a16:creationId xmlns:a16="http://schemas.microsoft.com/office/drawing/2014/main" id="{BA850443-C26D-2B27-0D3F-2F99576F6C13}"/>
                </a:ext>
              </a:extLst>
            </p:cNvPr>
            <p:cNvSpPr/>
            <p:nvPr/>
          </p:nvSpPr>
          <p:spPr>
            <a:xfrm>
              <a:off x="-11551" y="1417715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6D6C378-DA71-AFF0-85E9-10F8F2D6BA6E}"/>
                </a:ext>
              </a:extLst>
            </p:cNvPr>
            <p:cNvSpPr txBox="1"/>
            <p:nvPr/>
          </p:nvSpPr>
          <p:spPr>
            <a:xfrm>
              <a:off x="58103" y="2040090"/>
              <a:ext cx="262243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7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6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Dân số thế giới tăng lên hay giảm đi là do yếu tố sinh đẻ và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55F77B-FF69-B322-C420-5DC8F70728A1}"/>
              </a:ext>
            </a:extLst>
          </p:cNvPr>
          <p:cNvGrpSpPr/>
          <p:nvPr/>
        </p:nvGrpSpPr>
        <p:grpSpPr>
          <a:xfrm>
            <a:off x="87741" y="1739380"/>
            <a:ext cx="2154226" cy="2543004"/>
            <a:chOff x="419396" y="1417716"/>
            <a:chExt cx="2314643" cy="2543004"/>
          </a:xfrm>
        </p:grpSpPr>
        <p:sp>
          <p:nvSpPr>
            <p:cNvPr id="75" name="Cloud 74">
              <a:extLst>
                <a:ext uri="{FF2B5EF4-FFF2-40B4-BE49-F238E27FC236}">
                  <a16:creationId xmlns:a16="http://schemas.microsoft.com/office/drawing/2014/main" id="{0B940650-F409-E727-3A21-1B32676B9609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E793C73-DD6E-7776-B567-8D9AD38BEEFB}"/>
                </a:ext>
              </a:extLst>
            </p:cNvPr>
            <p:cNvSpPr txBox="1"/>
            <p:nvPr/>
          </p:nvSpPr>
          <p:spPr>
            <a:xfrm>
              <a:off x="532658" y="2269661"/>
              <a:ext cx="220138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TỬ VONG</a:t>
              </a:r>
              <a:endParaRPr lang="en-US" sz="2000" b="1" spc="2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9E501D-4A60-C2B2-9A09-ABDFFB69809D}"/>
              </a:ext>
            </a:extLst>
          </p:cNvPr>
          <p:cNvGrpSpPr/>
          <p:nvPr/>
        </p:nvGrpSpPr>
        <p:grpSpPr>
          <a:xfrm>
            <a:off x="193153" y="1080416"/>
            <a:ext cx="2048814" cy="3953042"/>
            <a:chOff x="-11551" y="1480779"/>
            <a:chExt cx="3041518" cy="3953042"/>
          </a:xfrm>
        </p:grpSpPr>
        <p:sp>
          <p:nvSpPr>
            <p:cNvPr id="78" name="Cloud 77">
              <a:extLst>
                <a:ext uri="{FF2B5EF4-FFF2-40B4-BE49-F238E27FC236}">
                  <a16:creationId xmlns:a16="http://schemas.microsoft.com/office/drawing/2014/main" id="{9E281F63-0B76-D458-51BD-A7F566C30F34}"/>
                </a:ext>
              </a:extLst>
            </p:cNvPr>
            <p:cNvSpPr/>
            <p:nvPr/>
          </p:nvSpPr>
          <p:spPr>
            <a:xfrm>
              <a:off x="-11551" y="1480779"/>
              <a:ext cx="3041518" cy="395304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8F13D9-E3DF-A4E0-3B37-82BC4110CCB5}"/>
                </a:ext>
              </a:extLst>
            </p:cNvPr>
            <p:cNvSpPr txBox="1"/>
            <p:nvPr/>
          </p:nvSpPr>
          <p:spPr>
            <a:xfrm>
              <a:off x="58103" y="2040090"/>
              <a:ext cx="262243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Câu 8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Có </a:t>
              </a:r>
              <a:r>
                <a:rPr lang="it-IT" sz="2000" b="1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6</a:t>
              </a:r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chữ cái</a:t>
              </a:r>
            </a:p>
            <a:p>
              <a:pPr algn="ctr"/>
              <a:r>
                <a:rPr lang="it-IT" sz="2000">
                  <a:solidFill>
                    <a:srgbClr val="FF000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Hiện tượng dân số có số người 65 tuổi trở lên chiếm từ 7% trở lên trong tổng số dân là</a:t>
              </a:r>
              <a:endParaRPr lang="en-US" sz="180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DC128CF-649D-D192-CAA2-B0D2D0B97B91}"/>
              </a:ext>
            </a:extLst>
          </p:cNvPr>
          <p:cNvGrpSpPr/>
          <p:nvPr/>
        </p:nvGrpSpPr>
        <p:grpSpPr>
          <a:xfrm>
            <a:off x="87741" y="1765863"/>
            <a:ext cx="2154226" cy="2543004"/>
            <a:chOff x="419396" y="1417716"/>
            <a:chExt cx="2314643" cy="2543004"/>
          </a:xfrm>
        </p:grpSpPr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46EDD730-7B17-CF4D-CAC0-A61FCA312854}"/>
                </a:ext>
              </a:extLst>
            </p:cNvPr>
            <p:cNvSpPr/>
            <p:nvPr/>
          </p:nvSpPr>
          <p:spPr>
            <a:xfrm>
              <a:off x="419396" y="1417716"/>
              <a:ext cx="2314642" cy="2543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310CDDC-24B5-9A9C-D95A-25541EE44B43}"/>
                </a:ext>
              </a:extLst>
            </p:cNvPr>
            <p:cNvSpPr txBox="1"/>
            <p:nvPr/>
          </p:nvSpPr>
          <p:spPr>
            <a:xfrm>
              <a:off x="532658" y="2269661"/>
              <a:ext cx="2201381" cy="61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spc="20">
                  <a:solidFill>
                    <a:srgbClr val="FF000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GIÀ HÓA</a:t>
              </a:r>
              <a:endParaRPr lang="en-US" sz="2000" b="1" spc="2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E3E8188D-80AD-585F-A3B2-32EC695DF47E}"/>
              </a:ext>
            </a:extLst>
          </p:cNvPr>
          <p:cNvSpPr/>
          <p:nvPr/>
        </p:nvSpPr>
        <p:spPr>
          <a:xfrm>
            <a:off x="5251110" y="-83754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alf Frame 83">
            <a:extLst>
              <a:ext uri="{FF2B5EF4-FFF2-40B4-BE49-F238E27FC236}">
                <a16:creationId xmlns:a16="http://schemas.microsoft.com/office/drawing/2014/main" id="{579A0BF1-C333-83F6-306B-0ED9563D5D5B}"/>
              </a:ext>
            </a:extLst>
          </p:cNvPr>
          <p:cNvSpPr/>
          <p:nvPr/>
        </p:nvSpPr>
        <p:spPr>
          <a:xfrm rot="3037084">
            <a:off x="3206690" y="-137210"/>
            <a:ext cx="189571" cy="234175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arallelogram 84">
            <a:extLst>
              <a:ext uri="{FF2B5EF4-FFF2-40B4-BE49-F238E27FC236}">
                <a16:creationId xmlns:a16="http://schemas.microsoft.com/office/drawing/2014/main" id="{3719A7B4-B525-BD04-BACA-049BB0CBA916}"/>
              </a:ext>
            </a:extLst>
          </p:cNvPr>
          <p:cNvSpPr/>
          <p:nvPr/>
        </p:nvSpPr>
        <p:spPr>
          <a:xfrm>
            <a:off x="6629150" y="-228838"/>
            <a:ext cx="95975" cy="236524"/>
          </a:xfrm>
          <a:prstGeom prst="parallelogram">
            <a:avLst>
              <a:gd name="adj" fmla="val 460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700AF-5A24-65FD-1E54-CE0A8639F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170301" y="2544485"/>
            <a:ext cx="9144000" cy="28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0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3">
            <a:extLst>
              <a:ext uri="{FF2B5EF4-FFF2-40B4-BE49-F238E27FC236}">
                <a16:creationId xmlns:a16="http://schemas.microsoft.com/office/drawing/2014/main" id="{E222C10F-C823-E6FB-DCAF-B58CBDAFD166}"/>
              </a:ext>
            </a:extLst>
          </p:cNvPr>
          <p:cNvSpPr/>
          <p:nvPr/>
        </p:nvSpPr>
        <p:spPr>
          <a:xfrm rot="16200000">
            <a:off x="2150416" y="-1826027"/>
            <a:ext cx="4842553" cy="9096489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 flipH="1">
            <a:off x="44991" y="4519604"/>
            <a:ext cx="757214" cy="593488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61967"/>
              <a:ext cx="660177" cy="587258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4871327" y="7642675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295F2F96-BAF9-BB44-9282-15DB4BF49B79}"/>
              </a:ext>
            </a:extLst>
          </p:cNvPr>
          <p:cNvSpPr/>
          <p:nvPr/>
        </p:nvSpPr>
        <p:spPr>
          <a:xfrm>
            <a:off x="23443" y="-635019"/>
            <a:ext cx="2744367" cy="49346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#9Slide03 Bebas Neue Bold" panose="020B0606020202050201" pitchFamily="34" charset="0"/>
              </a:rPr>
              <a:t>I. Quy mô dân số thế giới</a:t>
            </a:r>
          </a:p>
        </p:txBody>
      </p:sp>
      <p:sp>
        <p:nvSpPr>
          <p:cNvPr id="26" name="Rectangle: Top Corners One Rounded and One Snipped 25">
            <a:extLst>
              <a:ext uri="{FF2B5EF4-FFF2-40B4-BE49-F238E27FC236}">
                <a16:creationId xmlns:a16="http://schemas.microsoft.com/office/drawing/2014/main" id="{A5B60C92-09E6-8193-6873-A3CBDC1E0445}"/>
              </a:ext>
            </a:extLst>
          </p:cNvPr>
          <p:cNvSpPr/>
          <p:nvPr/>
        </p:nvSpPr>
        <p:spPr>
          <a:xfrm>
            <a:off x="2576063" y="-645529"/>
            <a:ext cx="2898221" cy="506891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II. Gia tăng dân số thế giới </a:t>
            </a:r>
          </a:p>
        </p:txBody>
      </p:sp>
      <p:sp>
        <p:nvSpPr>
          <p:cNvPr id="27" name="Rectangle: Top Corners One Rounded and One Snipped 26">
            <a:extLst>
              <a:ext uri="{FF2B5EF4-FFF2-40B4-BE49-F238E27FC236}">
                <a16:creationId xmlns:a16="http://schemas.microsoft.com/office/drawing/2014/main" id="{0204CEC8-CB2E-985E-0B4D-8E62A3BD941C}"/>
              </a:ext>
            </a:extLst>
          </p:cNvPr>
          <p:cNvSpPr/>
          <p:nvPr/>
        </p:nvSpPr>
        <p:spPr>
          <a:xfrm>
            <a:off x="5223115" y="-707120"/>
            <a:ext cx="3875895" cy="58871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#9Slide03 Bebas Neue Bold" panose="020B0606020202050201" pitchFamily="34" charset="0"/>
              </a:rPr>
              <a:t>III. Cơ cấu dân số thế giới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CEB95-7F79-E21A-90C8-B3E88686ADEF}"/>
              </a:ext>
            </a:extLst>
          </p:cNvPr>
          <p:cNvSpPr txBox="1"/>
          <p:nvPr/>
        </p:nvSpPr>
        <p:spPr>
          <a:xfrm>
            <a:off x="2196986" y="5639"/>
            <a:ext cx="5361282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effectLst/>
                <a:latin typeface="#9Slide03 Bebas Neue Bold" panose="020B0606020202050201" pitchFamily="34" charset="0"/>
                <a:ea typeface="Arial" panose="020B0604020202020204" pitchFamily="34" charset="0"/>
              </a:rPr>
              <a:t> luyện tập</a:t>
            </a:r>
            <a:endParaRPr lang="en-US" sz="2400">
              <a:solidFill>
                <a:srgbClr val="FFFF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978118-D50F-AEED-43D3-470D85DBB661}"/>
              </a:ext>
            </a:extLst>
          </p:cNvPr>
          <p:cNvSpPr txBox="1"/>
          <p:nvPr/>
        </p:nvSpPr>
        <p:spPr>
          <a:xfrm>
            <a:off x="-4610654" y="837982"/>
            <a:ext cx="4576498" cy="908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8580" algn="just">
              <a:lnSpc>
                <a:spcPct val="115000"/>
              </a:lnSpc>
            </a:pPr>
            <a:r>
              <a:rPr lang="it-IT" sz="1400" b="1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Cho bảng số liệu:</a:t>
            </a:r>
            <a:endParaRPr lang="it-IT" sz="1400" b="1">
              <a:solidFill>
                <a:srgbClr val="FF000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68580" algn="ctr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Bảng </a:t>
            </a: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Times New Roman" panose="02020603050405020304" pitchFamily="18" charset="0"/>
              </a:rPr>
              <a:t>17. số </a:t>
            </a:r>
            <a:r>
              <a:rPr lang="en-US" sz="1400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DÂN và số dân THÀNH THỊ  THẾ GIỚI, GIAI ĐOẠN 1950 – 2020</a:t>
            </a:r>
          </a:p>
          <a:p>
            <a:pPr marL="68580" algn="just">
              <a:lnSpc>
                <a:spcPct val="115000"/>
              </a:lnSpc>
            </a:pPr>
            <a:r>
              <a:rPr lang="en-US" sz="1400">
                <a:solidFill>
                  <a:srgbClr val="002060"/>
                </a:solidFill>
                <a:latin typeface="#9Slide03 Bebas Neue Bold" panose="020B0606020202050201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en-US" sz="1400" i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Đơn vị: </a:t>
            </a:r>
            <a:r>
              <a:rPr lang="en-US" i="1">
                <a:solidFill>
                  <a:srgbClr val="002060"/>
                </a:solidFill>
                <a:latin typeface="#9Slide03 SFU Futura_12" panose="00000400000000000000" pitchFamily="2" charset="0"/>
              </a:rPr>
              <a:t>triệu người</a:t>
            </a:r>
            <a:endParaRPr lang="en-US" sz="1400" i="1">
              <a:solidFill>
                <a:srgbClr val="002060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07000"/>
              </a:lnSpc>
              <a:spcAft>
                <a:spcPts val="800"/>
              </a:spcAft>
            </a:pPr>
            <a:endParaRPr lang="en-US" sz="500">
              <a:solidFill>
                <a:srgbClr val="002060"/>
              </a:solidFill>
              <a:effectLst/>
              <a:latin typeface="#9Slide03 Bebas Neue Bold" panose="020B0606020202050201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64BEDB-8EB1-99EB-98DA-246E1153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73424"/>
              </p:ext>
            </p:extLst>
          </p:nvPr>
        </p:nvGraphicFramePr>
        <p:xfrm>
          <a:off x="-4630132" y="1643026"/>
          <a:ext cx="4461656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1674395">
                  <a:extLst>
                    <a:ext uri="{9D8B030D-6E8A-4147-A177-3AD203B41FA5}">
                      <a16:colId xmlns:a16="http://schemas.microsoft.com/office/drawing/2014/main" val="369880283"/>
                    </a:ext>
                  </a:extLst>
                </a:gridCol>
                <a:gridCol w="656492">
                  <a:extLst>
                    <a:ext uri="{9D8B030D-6E8A-4147-A177-3AD203B41FA5}">
                      <a16:colId xmlns:a16="http://schemas.microsoft.com/office/drawing/2014/main" val="1837201705"/>
                    </a:ext>
                  </a:extLst>
                </a:gridCol>
                <a:gridCol w="758092">
                  <a:extLst>
                    <a:ext uri="{9D8B030D-6E8A-4147-A177-3AD203B41FA5}">
                      <a16:colId xmlns:a16="http://schemas.microsoft.com/office/drawing/2014/main" val="29574048"/>
                    </a:ext>
                  </a:extLst>
                </a:gridCol>
                <a:gridCol w="672123">
                  <a:extLst>
                    <a:ext uri="{9D8B030D-6E8A-4147-A177-3AD203B41FA5}">
                      <a16:colId xmlns:a16="http://schemas.microsoft.com/office/drawing/2014/main" val="2636592280"/>
                    </a:ext>
                  </a:extLst>
                </a:gridCol>
                <a:gridCol w="700554">
                  <a:extLst>
                    <a:ext uri="{9D8B030D-6E8A-4147-A177-3AD203B41FA5}">
                      <a16:colId xmlns:a16="http://schemas.microsoft.com/office/drawing/2014/main" val="3463286745"/>
                    </a:ext>
                  </a:extLst>
                </a:gridCol>
              </a:tblGrid>
              <a:tr h="260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1950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9244"/>
                  </a:ext>
                </a:extLst>
              </a:tr>
              <a:tr h="395793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 giới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2.536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3.700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5.327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7.795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80811"/>
                  </a:ext>
                </a:extLst>
              </a:tr>
              <a:tr h="623572">
                <a:tc>
                  <a:txBody>
                    <a:bodyPr/>
                    <a:lstStyle/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 đó: </a:t>
                      </a:r>
                    </a:p>
                    <a:p>
                      <a:pPr indent="-914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 dân thành thị</a:t>
                      </a:r>
                    </a:p>
                  </a:txBody>
                  <a:tcPr marL="59520" marR="595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1.354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2.290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4.379</a:t>
                      </a:r>
                      <a:endParaRPr lang="en-US" sz="10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51167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BE28E51-14E5-338C-D347-7269E2BDB2CE}"/>
              </a:ext>
            </a:extLst>
          </p:cNvPr>
          <p:cNvSpPr/>
          <p:nvPr/>
        </p:nvSpPr>
        <p:spPr>
          <a:xfrm>
            <a:off x="23441" y="1096097"/>
            <a:ext cx="4612017" cy="3182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FF1106-84CA-E046-854B-ACA436DD879A}"/>
              </a:ext>
            </a:extLst>
          </p:cNvPr>
          <p:cNvCxnSpPr>
            <a:cxnSpLocks/>
          </p:cNvCxnSpPr>
          <p:nvPr/>
        </p:nvCxnSpPr>
        <p:spPr>
          <a:xfrm flipH="1">
            <a:off x="4548854" y="652902"/>
            <a:ext cx="4674" cy="44849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013346-4EC9-325E-BB54-46F421F10597}"/>
              </a:ext>
            </a:extLst>
          </p:cNvPr>
          <p:cNvSpPr txBox="1"/>
          <p:nvPr/>
        </p:nvSpPr>
        <p:spPr>
          <a:xfrm>
            <a:off x="-3931623" y="2994745"/>
            <a:ext cx="372215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Tính tỉ dân thành thị của thế giới giai đoạn 1950 -2020</a:t>
            </a:r>
            <a:endParaRPr lang="en-US" sz="1400"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Vẽ biểu đồ thể hiện quy mô dân số thế giới và tỉ lệ dân thành thị thế giới giai đoạn 1950 -2020</a:t>
            </a:r>
          </a:p>
          <a:p>
            <a:r>
              <a:rPr lang="en-US" sz="1400">
                <a:solidFill>
                  <a:srgbClr val="00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1400"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Rút ra nhận xét và giải thích.</a:t>
            </a:r>
            <a:endParaRPr lang="en-US" sz="1400">
              <a:latin typeface="#9Slide03 SFU Futura_12" panose="000004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A31168-DC84-DB4F-9479-BDF437254621}"/>
              </a:ext>
            </a:extLst>
          </p:cNvPr>
          <p:cNvGrpSpPr/>
          <p:nvPr/>
        </p:nvGrpSpPr>
        <p:grpSpPr>
          <a:xfrm>
            <a:off x="197612" y="1031228"/>
            <a:ext cx="4518980" cy="3278703"/>
            <a:chOff x="4718657" y="712059"/>
            <a:chExt cx="4518980" cy="3278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62B884-EFC3-3FF7-C64E-6B29D03DEE3C}"/>
                </a:ext>
              </a:extLst>
            </p:cNvPr>
            <p:cNvGrpSpPr/>
            <p:nvPr/>
          </p:nvGrpSpPr>
          <p:grpSpPr>
            <a:xfrm>
              <a:off x="4718657" y="1243580"/>
              <a:ext cx="4518980" cy="2747182"/>
              <a:chOff x="4718657" y="1243580"/>
              <a:chExt cx="4518980" cy="2747182"/>
            </a:xfrm>
          </p:grpSpPr>
          <p:graphicFrame>
            <p:nvGraphicFramePr>
              <p:cNvPr id="28" name="Chart 27">
                <a:extLst>
                  <a:ext uri="{FF2B5EF4-FFF2-40B4-BE49-F238E27FC236}">
                    <a16:creationId xmlns:a16="http://schemas.microsoft.com/office/drawing/2014/main" id="{F26F3951-66AB-E935-938E-67E9F9773C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63236125"/>
                  </p:ext>
                </p:extLst>
              </p:nvPr>
            </p:nvGraphicFramePr>
            <p:xfrm>
              <a:off x="4718657" y="1453674"/>
              <a:ext cx="4165880" cy="25370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013394-9924-C03F-EE1C-8C6F3A7624AB}"/>
                  </a:ext>
                </a:extLst>
              </p:cNvPr>
              <p:cNvSpPr txBox="1"/>
              <p:nvPr/>
            </p:nvSpPr>
            <p:spPr>
              <a:xfrm>
                <a:off x="4974042" y="1327718"/>
                <a:ext cx="57912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50000"/>
                      </a:schemeClr>
                    </a:solidFill>
                  </a:rPr>
                  <a:t>%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2545BD-26EE-CD1E-4C8E-2A7F4D262DEF}"/>
                  </a:ext>
                </a:extLst>
              </p:cNvPr>
              <p:cNvSpPr txBox="1"/>
              <p:nvPr/>
            </p:nvSpPr>
            <p:spPr>
              <a:xfrm>
                <a:off x="7770882" y="1243580"/>
                <a:ext cx="10683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</a:rPr>
                  <a:t>Triệu người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57979C-14E8-A694-8CEF-011B25D15616}"/>
                  </a:ext>
                </a:extLst>
              </p:cNvPr>
              <p:cNvSpPr txBox="1"/>
              <p:nvPr/>
            </p:nvSpPr>
            <p:spPr>
              <a:xfrm>
                <a:off x="8169319" y="3264536"/>
                <a:ext cx="10683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>
                    <a:solidFill>
                      <a:schemeClr val="accent1">
                        <a:lumMod val="50000"/>
                      </a:schemeClr>
                    </a:solidFill>
                    <a:latin typeface="#9Slide03 SFU Futura_12" panose="00000400000000000000" pitchFamily="2" charset="0"/>
                  </a:rPr>
                  <a:t>Năm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12F154-72C0-5799-F4A7-A707952A74BC}"/>
                </a:ext>
              </a:extLst>
            </p:cNvPr>
            <p:cNvSpPr txBox="1"/>
            <p:nvPr/>
          </p:nvSpPr>
          <p:spPr>
            <a:xfrm>
              <a:off x="4760893" y="712059"/>
              <a:ext cx="40207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Times New Roman" panose="02020603050405020304" pitchFamily="18" charset="0"/>
                </a:rPr>
                <a:t>biểu đồ thể hiện quy mô dân số thế giới </a:t>
              </a:r>
            </a:p>
            <a:p>
              <a:pPr algn="ctr"/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Times New Roman" panose="02020603050405020304" pitchFamily="18" charset="0"/>
                </a:rPr>
                <a:t>và tỉ lệ dân thành thị thế giới giai đoạn 1950 -2020</a:t>
              </a:r>
              <a:endParaRPr lang="en-US" sz="1400">
                <a:solidFill>
                  <a:schemeClr val="accent1">
                    <a:lumMod val="50000"/>
                  </a:schemeClr>
                </a:solidFill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1D871D4-5AD0-7085-512D-A6C5204D3C2C}"/>
              </a:ext>
            </a:extLst>
          </p:cNvPr>
          <p:cNvSpPr txBox="1"/>
          <p:nvPr/>
        </p:nvSpPr>
        <p:spPr>
          <a:xfrm>
            <a:off x="4716591" y="1124800"/>
            <a:ext cx="4362343" cy="32918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c. Nhận xét và giải thích: Từ 1950 đến 2020:</a:t>
            </a: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Qui mô dân số thế giới tăng liên tục (d/c)</a:t>
            </a: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Tỉ lệ dân thành thị tăng nhanh liên tục (d/c)</a:t>
            </a:r>
          </a:p>
          <a:p>
            <a:pPr marL="37592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Giải thích:  Qui mô dân số và tỉ lệ dân thành thị thế giới tăng là do:</a:t>
            </a: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Các nước đang phát triển chiếm phần lớn dân số và tỉ lệ gia tăng tự nhiên khá cao.</a:t>
            </a: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Trình độ phát triển kinh tế và mức sống ngày càng cao.</a:t>
            </a: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+ Đ</a:t>
            </a:r>
            <a:r>
              <a:rPr lang="vi-VN" sz="140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ời sống được cải thiện và tiến bộ về y 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tế </a:t>
            </a:r>
            <a:r>
              <a:rPr lang="vi-VN" sz="140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làm giảm nhanh tỷ lệ tử vong, trong khi tỷ lệ sin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 </a:t>
            </a:r>
            <a:r>
              <a:rPr lang="vi-VN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vẫn còn cao. </a:t>
            </a:r>
            <a:endParaRPr lang="en-US" sz="1400">
              <a:solidFill>
                <a:schemeClr val="accent1">
                  <a:lumMod val="50000"/>
                </a:schemeClr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90170" algn="just">
              <a:lnSpc>
                <a:spcPct val="115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Quá trình CNH, hiện đại hóa được đẩy mạnh, nhịp độ đô thị hóa nhanh.</a:t>
            </a:r>
          </a:p>
        </p:txBody>
      </p:sp>
    </p:spTree>
    <p:extLst>
      <p:ext uri="{BB962C8B-B14F-4D97-AF65-F5344CB8AC3E}">
        <p14:creationId xmlns:p14="http://schemas.microsoft.com/office/powerpoint/2010/main" val="12690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65D09-8C39-FE7B-F9DD-27AFDD7E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0" y="0"/>
            <a:ext cx="3422417" cy="5133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任意多边形 13">
            <a:extLst>
              <a:ext uri="{FF2B5EF4-FFF2-40B4-BE49-F238E27FC236}">
                <a16:creationId xmlns:a16="http://schemas.microsoft.com/office/drawing/2014/main" id="{E222C10F-C823-E6FB-DCAF-B58CBDAFD166}"/>
              </a:ext>
            </a:extLst>
          </p:cNvPr>
          <p:cNvSpPr/>
          <p:nvPr/>
        </p:nvSpPr>
        <p:spPr>
          <a:xfrm rot="16200000">
            <a:off x="3891257" y="-109251"/>
            <a:ext cx="4842553" cy="5662932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9897751" y="4712580"/>
            <a:ext cx="775504" cy="576807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61967"/>
              <a:ext cx="660177" cy="587258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4871327" y="7642675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CEB95-7F79-E21A-90C8-B3E88686ADEF}"/>
              </a:ext>
            </a:extLst>
          </p:cNvPr>
          <p:cNvSpPr txBox="1"/>
          <p:nvPr/>
        </p:nvSpPr>
        <p:spPr>
          <a:xfrm>
            <a:off x="4648201" y="-3"/>
            <a:ext cx="3534508" cy="707886"/>
          </a:xfrm>
          <a:prstGeom prst="rect">
            <a:avLst/>
          </a:prstGeom>
          <a:solidFill>
            <a:srgbClr val="0197E9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>
                <a:solidFill>
                  <a:schemeClr val="bg1"/>
                </a:solidFill>
                <a:effectLst/>
                <a:latin typeface="#9Slide03 Bebas Neue Bold" panose="020B0606020202050201" pitchFamily="34" charset="0"/>
                <a:ea typeface="Arial" panose="020B0604020202020204" pitchFamily="34" charset="0"/>
              </a:rPr>
              <a:t> VẬN DỤNG</a:t>
            </a:r>
            <a:endParaRPr lang="en-US" sz="360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95964-111B-AE2E-DD1F-3CAADD53CC0E}"/>
              </a:ext>
            </a:extLst>
          </p:cNvPr>
          <p:cNvSpPr txBox="1"/>
          <p:nvPr/>
        </p:nvSpPr>
        <p:spPr>
          <a:xfrm>
            <a:off x="3570113" y="859933"/>
            <a:ext cx="5403558" cy="39549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Xem video và trả lời 2 câu hỏi:</a:t>
            </a:r>
          </a:p>
          <a:p>
            <a:pPr marL="457200" lvl="0" indent="-171450" algn="just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600">
                <a:solidFill>
                  <a:srgbClr val="E3423D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Nêu những vấn đề đặt ra của ĐTH nước ta hiện nay</a:t>
            </a:r>
          </a:p>
          <a:p>
            <a:pPr marL="457200" indent="-171450" algn="just">
              <a:spcBef>
                <a:spcPts val="300"/>
              </a:spcBef>
              <a:spcAft>
                <a:spcPts val="300"/>
              </a:spcAft>
            </a:pPr>
            <a:r>
              <a:rPr lang="en-US" sz="1600">
                <a:solidFill>
                  <a:srgbClr val="E3423D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2) Đề xuất các giải pháp để ĐTH phát triển song song với CNH</a:t>
            </a:r>
          </a:p>
          <a:p>
            <a:pPr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Hình thức: trả lời bằng giấy tập hoặc đánh máy khổ A4.</a:t>
            </a:r>
            <a:r>
              <a:rPr lang="vi-VN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16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Thời gian: trả bài cũ tiết sau</a:t>
            </a:r>
            <a:r>
              <a:rPr lang="vi-VN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>
              <a:solidFill>
                <a:srgbClr val="002060"/>
              </a:solidFill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206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Link video tư liệu:</a:t>
            </a:r>
          </a:p>
          <a:p>
            <a:pPr marL="287338">
              <a:spcBef>
                <a:spcPts val="300"/>
              </a:spcBef>
              <a:spcAft>
                <a:spcPts val="300"/>
              </a:spcAft>
            </a:pPr>
            <a:r>
              <a:rPr lang="en-US" sz="1400" b="0" kern="0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</a:rPr>
              <a:t>1) </a:t>
            </a:r>
            <a:r>
              <a:rPr lang="vi-VN" sz="1400" b="0" kern="0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</a:rPr>
              <a:t>Đô thị hóa - Hãy là động lực đừng là gánh nặng</a:t>
            </a:r>
            <a:r>
              <a:rPr lang="en-US" sz="1400" kern="0">
                <a:solidFill>
                  <a:srgbClr val="000000"/>
                </a:solidFill>
                <a:latin typeface="#9Slide03 Oswald" panose="00000500000000000000" pitchFamily="2" charset="0"/>
                <a:ea typeface="SimSun" panose="02010600030101010101" pitchFamily="2" charset="-122"/>
              </a:rPr>
              <a:t>:</a:t>
            </a:r>
          </a:p>
          <a:p>
            <a:pPr marL="457200">
              <a:spcBef>
                <a:spcPts val="300"/>
              </a:spcBef>
              <a:spcAft>
                <a:spcPts val="300"/>
              </a:spcAft>
            </a:pPr>
            <a:r>
              <a:rPr lang="en-US" sz="1400" b="0" u="sng" kern="0">
                <a:solidFill>
                  <a:srgbClr val="00B05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  <a:hlinkClick r:id="rId5"/>
              </a:rPr>
              <a:t>ttps://www.youtube.com/watch?v=Agr6o9z_IE4&amp;t=197s</a:t>
            </a:r>
            <a:endParaRPr lang="en-US" sz="1400" b="1" kern="0">
              <a:solidFill>
                <a:srgbClr val="00B050"/>
              </a:solidFill>
              <a:effectLst/>
              <a:latin typeface="#9Slide03 Oswald" panose="00000500000000000000" pitchFamily="2" charset="0"/>
              <a:ea typeface="SimSun" panose="02010600030101010101" pitchFamily="2" charset="-122"/>
            </a:endParaRPr>
          </a:p>
          <a:p>
            <a:pPr marL="287338">
              <a:spcBef>
                <a:spcPts val="300"/>
              </a:spcBef>
              <a:spcAft>
                <a:spcPts val="300"/>
              </a:spcAft>
            </a:pPr>
            <a:r>
              <a:rPr lang="en-US" sz="1400" b="0" kern="0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</a:rPr>
              <a:t>2. </a:t>
            </a:r>
            <a:r>
              <a:rPr lang="vi-VN" sz="1400" b="0" kern="0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</a:rPr>
              <a:t>Sự đô thị hóa và tương lai Vance Kite</a:t>
            </a:r>
            <a:endParaRPr lang="en-US" sz="1400" b="0" kern="0">
              <a:solidFill>
                <a:srgbClr val="000000"/>
              </a:solidFill>
              <a:effectLst/>
              <a:latin typeface="#9Slide03 Oswald" panose="00000500000000000000" pitchFamily="2" charset="0"/>
              <a:ea typeface="SimSun" panose="02010600030101010101" pitchFamily="2" charset="-122"/>
            </a:endParaRPr>
          </a:p>
          <a:p>
            <a:pPr marL="341313">
              <a:spcBef>
                <a:spcPts val="300"/>
              </a:spcBef>
              <a:spcAft>
                <a:spcPts val="300"/>
              </a:spcAft>
            </a:pPr>
            <a:r>
              <a:rPr lang="en-US" sz="1400" kern="0">
                <a:solidFill>
                  <a:srgbClr val="000000"/>
                </a:solidFill>
                <a:latin typeface="#9Slide03 Oswald" panose="00000500000000000000" pitchFamily="2" charset="0"/>
                <a:ea typeface="SimSun" panose="02010600030101010101" pitchFamily="2" charset="-122"/>
              </a:rPr>
              <a:t>   </a:t>
            </a:r>
            <a:r>
              <a:rPr lang="en-US" sz="1400" u="sng" kern="0">
                <a:solidFill>
                  <a:srgbClr val="00B050"/>
                </a:solidFill>
                <a:latin typeface="#9Slide03 Oswald" panose="00000500000000000000" pitchFamily="2" charset="0"/>
                <a:ea typeface="SimSun" panose="02010600030101010101" pitchFamily="2" charset="-122"/>
                <a:hlinkClick r:id="rId6"/>
              </a:rPr>
              <a:t>https://www.youtube.com/watch?v=5DoGQw8qB0U&amp;t=128s</a:t>
            </a:r>
            <a:endParaRPr lang="en-US" sz="1400" u="sng">
              <a:solidFill>
                <a:srgbClr val="0563C1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7338">
              <a:spcBef>
                <a:spcPts val="300"/>
              </a:spcBef>
              <a:spcAft>
                <a:spcPts val="300"/>
              </a:spcAft>
            </a:pPr>
            <a:r>
              <a:rPr lang="en-US" sz="1400" kern="0">
                <a:solidFill>
                  <a:srgbClr val="000000"/>
                </a:solidFill>
                <a:latin typeface="#9Slide03 Oswald" panose="00000500000000000000" pitchFamily="2" charset="0"/>
                <a:ea typeface="SimSun" panose="02010600030101010101" pitchFamily="2" charset="-122"/>
              </a:rPr>
              <a:t>3</a:t>
            </a:r>
            <a:r>
              <a:rPr lang="en-US" sz="1400" b="0" kern="0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SimSun" panose="02010600030101010101" pitchFamily="2" charset="-122"/>
              </a:rPr>
              <a:t>. Top 10 thành phố lớn nhất thế giới năm 2021</a:t>
            </a:r>
          </a:p>
          <a:p>
            <a:pPr marL="457200">
              <a:spcBef>
                <a:spcPts val="300"/>
              </a:spcBef>
              <a:spcAft>
                <a:spcPts val="300"/>
              </a:spcAft>
            </a:pPr>
            <a:r>
              <a:rPr lang="en-US" sz="1400" u="sng">
                <a:solidFill>
                  <a:srgbClr val="0563C1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https://cacnuoc.vn/tin/10-thanh-pho-lon-nhat-the-gioi</a:t>
            </a:r>
            <a:r>
              <a:rPr lang="en-US" sz="1400">
                <a:solidFill>
                  <a:srgbClr val="0563C1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1200">
                <a:solidFill>
                  <a:srgbClr val="0563C1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</a:t>
            </a:r>
            <a:endParaRPr lang="en-US" sz="1600"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9C15D8-F99F-8AAA-2247-6515DB155985}"/>
              </a:ext>
            </a:extLst>
          </p:cNvPr>
          <p:cNvSpPr txBox="1"/>
          <p:nvPr/>
        </p:nvSpPr>
        <p:spPr>
          <a:xfrm>
            <a:off x="52067" y="477050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Times New Roman" panose="02020603050405020304" pitchFamily="18" charset="0"/>
                <a:cs typeface="+mn-cs"/>
              </a:rPr>
              <a:t>CINEMA TẠI NHÀ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3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291D9C1-9CC0-ECA8-F4AD-F1E6BA42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2" y="2367393"/>
            <a:ext cx="4453145" cy="1970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9F0E9-E3A2-E3B4-6748-59FA04CD8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02" t="-2431" b="1"/>
          <a:stretch/>
        </p:blipFill>
        <p:spPr>
          <a:xfrm>
            <a:off x="482599" y="376141"/>
            <a:ext cx="3863789" cy="4284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520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05C42D-925C-E5A5-D647-77A844E78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954771"/>
              </p:ext>
            </p:extLst>
          </p:nvPr>
        </p:nvGraphicFramePr>
        <p:xfrm>
          <a:off x="1614453" y="0"/>
          <a:ext cx="6067494" cy="5213548"/>
        </p:xfrm>
        <a:graphic>
          <a:graphicData uri="http://schemas.openxmlformats.org/drawingml/2006/table">
            <a:tbl>
              <a:tblPr firstRow="1" firstCol="1" bandRow="1"/>
              <a:tblGrid>
                <a:gridCol w="674166">
                  <a:extLst>
                    <a:ext uri="{9D8B030D-6E8A-4147-A177-3AD203B41FA5}">
                      <a16:colId xmlns:a16="http://schemas.microsoft.com/office/drawing/2014/main" val="3213470806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4417776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612066479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1352207268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06840381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833716987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412150369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1753200263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3720497032"/>
                    </a:ext>
                  </a:extLst>
                </a:gridCol>
              </a:tblGrid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798117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26379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89876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4000" b="1">
                          <a:solidFill>
                            <a:srgbClr val="FF0000"/>
                          </a:solidFill>
                          <a:effectLst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#9Slide07 IcielBC Cubano Normal" panose="00000500000000000000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980341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665541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86170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08579"/>
                  </a:ext>
                </a:extLst>
              </a:tr>
              <a:tr h="64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32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65274"/>
                  </a:ext>
                </a:extLst>
              </a:tr>
            </a:tbl>
          </a:graphicData>
        </a:graphic>
      </p:graphicFrame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4EEA4DF-8F36-E87C-3BE6-1B9589FA4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1500" y1="35278" x2="81500" y2="35278"/>
                        <a14:foregroundMark x1="83800" y1="32130" x2="83800" y2="32130"/>
                        <a14:foregroundMark x1="62000" y1="65000" x2="62000" y2="65000"/>
                        <a14:foregroundMark x1="32200" y1="66111" x2="322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558" y="-615953"/>
            <a:ext cx="2235839" cy="2414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C12218-C9B5-0574-C503-D4287F992346}"/>
              </a:ext>
            </a:extLst>
          </p:cNvPr>
          <p:cNvSpPr/>
          <p:nvPr/>
        </p:nvSpPr>
        <p:spPr>
          <a:xfrm>
            <a:off x="5296830" y="2556274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A3098DD9-75AB-7484-5972-FAC1D6125EE9}"/>
              </a:ext>
            </a:extLst>
          </p:cNvPr>
          <p:cNvSpPr/>
          <p:nvPr/>
        </p:nvSpPr>
        <p:spPr>
          <a:xfrm rot="3037084">
            <a:off x="3214672" y="1945888"/>
            <a:ext cx="189571" cy="234175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7DC058A-91BE-2EED-EA29-3F51FD268A7D}"/>
              </a:ext>
            </a:extLst>
          </p:cNvPr>
          <p:cNvSpPr/>
          <p:nvPr/>
        </p:nvSpPr>
        <p:spPr>
          <a:xfrm>
            <a:off x="6661666" y="1797160"/>
            <a:ext cx="95975" cy="236524"/>
          </a:xfrm>
          <a:prstGeom prst="parallelogram">
            <a:avLst>
              <a:gd name="adj" fmla="val 460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16D2AA-B6C1-AA4A-D971-AA81112B4481}"/>
              </a:ext>
            </a:extLst>
          </p:cNvPr>
          <p:cNvGrpSpPr/>
          <p:nvPr/>
        </p:nvGrpSpPr>
        <p:grpSpPr>
          <a:xfrm>
            <a:off x="8382588" y="4486928"/>
            <a:ext cx="761412" cy="656572"/>
            <a:chOff x="7497737" y="2209433"/>
            <a:chExt cx="996842" cy="870849"/>
          </a:xfrm>
        </p:grpSpPr>
        <p:sp>
          <p:nvSpPr>
            <p:cNvPr id="16" name="ICON 3">
              <a:extLst>
                <a:ext uri="{FF2B5EF4-FFF2-40B4-BE49-F238E27FC236}">
                  <a16:creationId xmlns:a16="http://schemas.microsoft.com/office/drawing/2014/main" id="{0AF63AE2-E118-4029-353F-D0635D29CE36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1992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7" name="ICON 2">
              <a:extLst>
                <a:ext uri="{FF2B5EF4-FFF2-40B4-BE49-F238E27FC236}">
                  <a16:creationId xmlns:a16="http://schemas.microsoft.com/office/drawing/2014/main" id="{3AAB4D41-B011-0301-B1C9-7948FA78B1C1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15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8" name="ICON 1">
              <a:extLst>
                <a:ext uri="{FF2B5EF4-FFF2-40B4-BE49-F238E27FC236}">
                  <a16:creationId xmlns:a16="http://schemas.microsoft.com/office/drawing/2014/main" id="{AD367EA6-695F-4A43-A419-7C7BE9534E65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15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18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B73A92E0-745F-1846-4BDC-54820B6DD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2EA987-3F8A-2F79-0557-442D0804C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4" b="90000" l="1961" r="99020">
                        <a14:foregroundMark x1="9524" y1="31538" x2="9524" y2="31538"/>
                        <a14:foregroundMark x1="8683" y1="25385" x2="8683" y2="25385"/>
                        <a14:foregroundMark x1="8263" y1="21923" x2="8263" y2="21923"/>
                        <a14:foregroundMark x1="8263" y1="15000" x2="8263" y2="15000"/>
                        <a14:foregroundMark x1="8683" y1="9231" x2="8683" y2="9231"/>
                        <a14:foregroundMark x1="8543" y1="3462" x2="8543" y2="3462"/>
                        <a14:foregroundMark x1="6443" y1="32692" x2="6443" y2="32692"/>
                        <a14:foregroundMark x1="6022" y1="39615" x2="6022" y2="39615"/>
                        <a14:foregroundMark x1="5882" y1="42308" x2="5882" y2="42308"/>
                        <a14:foregroundMark x1="3501" y1="50769" x2="3501" y2="50769"/>
                        <a14:foregroundMark x1="3221" y1="52692" x2="3221" y2="52692"/>
                        <a14:foregroundMark x1="3221" y1="66154" x2="3221" y2="66154"/>
                        <a14:foregroundMark x1="3221" y1="66923" x2="3221" y2="66923"/>
                        <a14:foregroundMark x1="3361" y1="68846" x2="3361" y2="68846"/>
                        <a14:foregroundMark x1="3361" y1="68846" x2="3361" y2="68846"/>
                        <a14:foregroundMark x1="3641" y1="73462" x2="3641" y2="73462"/>
                        <a14:foregroundMark x1="5742" y1="86923" x2="6303" y2="88846"/>
                        <a14:foregroundMark x1="7563" y1="88077" x2="7563" y2="88077"/>
                        <a14:foregroundMark x1="5602" y1="78846" x2="23249" y2="87692"/>
                        <a14:foregroundMark x1="23249" y1="87692" x2="25630" y2="86154"/>
                        <a14:foregroundMark x1="25630" y1="86154" x2="25630" y2="86154"/>
                        <a14:foregroundMark x1="18627" y1="60769" x2="18627" y2="60769"/>
                        <a14:foregroundMark x1="18768" y1="45000" x2="18768" y2="45000"/>
                        <a14:foregroundMark x1="17647" y1="48077" x2="17647" y2="48077"/>
                        <a14:foregroundMark x1="10224" y1="53077" x2="10224" y2="53077"/>
                        <a14:foregroundMark x1="11064" y1="54615" x2="11485" y2="55385"/>
                        <a14:foregroundMark x1="12325" y1="55769" x2="12325" y2="55769"/>
                        <a14:foregroundMark x1="12325" y1="60769" x2="12465" y2="61923"/>
                        <a14:foregroundMark x1="13025" y1="70385" x2="13165" y2="71154"/>
                        <a14:foregroundMark x1="13165" y1="71154" x2="12885" y2="70769"/>
                        <a14:foregroundMark x1="12605" y1="70385" x2="12605" y2="70385"/>
                        <a14:foregroundMark x1="12325" y1="70000" x2="11905" y2="68846"/>
                        <a14:foregroundMark x1="10364" y1="54615" x2="10364" y2="53846"/>
                        <a14:foregroundMark x1="7843" y1="32308" x2="7843" y2="31154"/>
                        <a14:foregroundMark x1="7843" y1="31154" x2="7843" y2="31154"/>
                        <a14:foregroundMark x1="8123" y1="13846" x2="8123" y2="13846"/>
                        <a14:foregroundMark x1="9524" y1="15769" x2="9664" y2="17308"/>
                        <a14:foregroundMark x1="9944" y1="21154" x2="9944" y2="22692"/>
                        <a14:foregroundMark x1="10924" y1="33462" x2="10924" y2="34231"/>
                        <a14:foregroundMark x1="11204" y1="42308" x2="11345" y2="43846"/>
                        <a14:foregroundMark x1="12325" y1="45769" x2="12325" y2="45769"/>
                        <a14:foregroundMark x1="8403" y1="4231" x2="8403" y2="4231"/>
                        <a14:foregroundMark x1="8683" y1="1538" x2="8683" y2="1538"/>
                        <a14:foregroundMark x1="8543" y1="2308" x2="8543" y2="2308"/>
                        <a14:foregroundMark x1="8543" y1="5000" x2="8543" y2="5000"/>
                        <a14:foregroundMark x1="8543" y1="6154" x2="8543" y2="6154"/>
                        <a14:foregroundMark x1="8403" y1="1538" x2="8403" y2="1538"/>
                        <a14:foregroundMark x1="7843" y1="6923" x2="7843" y2="6923"/>
                        <a14:foregroundMark x1="7843" y1="10000" x2="7843" y2="10000"/>
                        <a14:foregroundMark x1="7843" y1="10000" x2="7843" y2="10000"/>
                        <a14:foregroundMark x1="7003" y1="11154" x2="7003" y2="11154"/>
                        <a14:foregroundMark x1="6863" y1="11923" x2="6863" y2="11923"/>
                        <a14:foregroundMark x1="6583" y1="18846" x2="6583" y2="18846"/>
                        <a14:foregroundMark x1="6443" y1="19231" x2="6443" y2="19231"/>
                        <a14:foregroundMark x1="6443" y1="19231" x2="6443" y2="19231"/>
                        <a14:foregroundMark x1="5742" y1="19231" x2="5742" y2="19231"/>
                        <a14:foregroundMark x1="5462" y1="20000" x2="5462" y2="20000"/>
                        <a14:foregroundMark x1="5042" y1="16154" x2="5042" y2="16154"/>
                        <a14:foregroundMark x1="4902" y1="33462" x2="4902" y2="34615"/>
                        <a14:foregroundMark x1="4902" y1="38462" x2="4902" y2="38462"/>
                        <a14:foregroundMark x1="4062" y1="42692" x2="4062" y2="43846"/>
                        <a14:foregroundMark x1="4062" y1="47692" x2="4062" y2="47692"/>
                        <a14:foregroundMark x1="3361" y1="48846" x2="2381" y2="49231"/>
                        <a14:foregroundMark x1="1961" y1="49615" x2="1961" y2="49615"/>
                        <a14:foregroundMark x1="1961" y1="49615" x2="1961" y2="49615"/>
                        <a14:foregroundMark x1="22549" y1="30000" x2="22549" y2="30000"/>
                        <a14:foregroundMark x1="22549" y1="30000" x2="22549" y2="30000"/>
                        <a14:foregroundMark x1="24790" y1="26538" x2="24790" y2="26538"/>
                        <a14:foregroundMark x1="26331" y1="25385" x2="26751" y2="25385"/>
                        <a14:foregroundMark x1="26751" y1="25385" x2="26751" y2="25385"/>
                        <a14:foregroundMark x1="28571" y1="25000" x2="28571" y2="25000"/>
                        <a14:foregroundMark x1="30532" y1="25769" x2="30532" y2="25769"/>
                        <a14:foregroundMark x1="33894" y1="30000" x2="33894" y2="30000"/>
                        <a14:foregroundMark x1="36555" y1="27692" x2="36555" y2="27692"/>
                        <a14:foregroundMark x1="37535" y1="27308" x2="37815" y2="27308"/>
                        <a14:foregroundMark x1="39076" y1="27692" x2="39076" y2="27692"/>
                        <a14:foregroundMark x1="39496" y1="28846" x2="39496" y2="28846"/>
                        <a14:foregroundMark x1="39496" y1="29615" x2="39496" y2="29615"/>
                        <a14:foregroundMark x1="42857" y1="33077" x2="42857" y2="33077"/>
                        <a14:foregroundMark x1="43697" y1="33462" x2="43697" y2="33462"/>
                        <a14:foregroundMark x1="20728" y1="33846" x2="20728" y2="33846"/>
                        <a14:foregroundMark x1="21709" y1="40385" x2="21709" y2="40385"/>
                        <a14:foregroundMark x1="20028" y1="41923" x2="20028" y2="41923"/>
                        <a14:foregroundMark x1="20028" y1="50385" x2="20028" y2="50385"/>
                        <a14:foregroundMark x1="20308" y1="55385" x2="20308" y2="55385"/>
                        <a14:foregroundMark x1="19048" y1="55769" x2="19048" y2="55769"/>
                        <a14:foregroundMark x1="19048" y1="55769" x2="19048" y2="55769"/>
                        <a14:foregroundMark x1="18768" y1="42308" x2="18768" y2="42308"/>
                        <a14:foregroundMark x1="17087" y1="44231" x2="17087" y2="44231"/>
                        <a14:foregroundMark x1="17367" y1="50385" x2="17367" y2="51154"/>
                        <a14:foregroundMark x1="17367" y1="51154" x2="17367" y2="52308"/>
                        <a14:foregroundMark x1="17367" y1="56154" x2="17367" y2="56154"/>
                        <a14:foregroundMark x1="17367" y1="56538" x2="17367" y2="56538"/>
                        <a14:foregroundMark x1="17367" y1="60385" x2="17367" y2="61538"/>
                        <a14:foregroundMark x1="45938" y1="45385" x2="45938" y2="45385"/>
                        <a14:foregroundMark x1="47759" y1="51538" x2="47759" y2="51538"/>
                        <a14:foregroundMark x1="48739" y1="50769" x2="48739" y2="50769"/>
                        <a14:foregroundMark x1="58683" y1="34231" x2="58683" y2="34231"/>
                        <a14:foregroundMark x1="60084" y1="23846" x2="60084" y2="23846"/>
                        <a14:foregroundMark x1="59524" y1="15385" x2="59524" y2="15385"/>
                        <a14:foregroundMark x1="58403" y1="9615" x2="58403" y2="9615"/>
                        <a14:foregroundMark x1="57843" y1="5000" x2="57843" y2="5000"/>
                        <a14:foregroundMark x1="57843" y1="2308" x2="57843" y2="2308"/>
                        <a14:foregroundMark x1="56443" y1="26154" x2="56443" y2="26154"/>
                        <a14:foregroundMark x1="56583" y1="29615" x2="56583" y2="29615"/>
                        <a14:foregroundMark x1="56583" y1="29615" x2="56583" y2="29615"/>
                        <a14:foregroundMark x1="56022" y1="30385" x2="56022" y2="30385"/>
                        <a14:foregroundMark x1="53922" y1="30385" x2="53922" y2="30385"/>
                        <a14:foregroundMark x1="53922" y1="30385" x2="53922" y2="30385"/>
                        <a14:foregroundMark x1="53922" y1="30385" x2="53922" y2="30385"/>
                        <a14:foregroundMark x1="53221" y1="38846" x2="53221" y2="40385"/>
                        <a14:foregroundMark x1="52381" y1="51154" x2="52381" y2="51154"/>
                        <a14:foregroundMark x1="52241" y1="53846" x2="52241" y2="53846"/>
                        <a14:foregroundMark x1="52241" y1="55385" x2="52241" y2="55385"/>
                        <a14:foregroundMark x1="59524" y1="82308" x2="59524" y2="82308"/>
                        <a14:foregroundMark x1="56863" y1="82692" x2="56863" y2="82692"/>
                        <a14:foregroundMark x1="57003" y1="86154" x2="57003" y2="86154"/>
                        <a14:foregroundMark x1="62605" y1="87308" x2="62605" y2="87308"/>
                        <a14:foregroundMark x1="67367" y1="83077" x2="67367" y2="83077"/>
                        <a14:foregroundMark x1="67787" y1="82692" x2="67787" y2="82692"/>
                        <a14:foregroundMark x1="70028" y1="84615" x2="70028" y2="84615"/>
                        <a14:foregroundMark x1="71289" y1="86538" x2="71289" y2="86538"/>
                        <a14:foregroundMark x1="73950" y1="56923" x2="73950" y2="56923"/>
                        <a14:foregroundMark x1="74510" y1="67308" x2="74510" y2="67308"/>
                        <a14:foregroundMark x1="74510" y1="67692" x2="74510" y2="67692"/>
                        <a14:foregroundMark x1="73669" y1="62692" x2="73669" y2="62692"/>
                        <a14:foregroundMark x1="71429" y1="50385" x2="71429" y2="50385"/>
                        <a14:foregroundMark x1="71429" y1="44231" x2="71429" y2="44231"/>
                        <a14:foregroundMark x1="71709" y1="39231" x2="71709" y2="39231"/>
                        <a14:foregroundMark x1="68347" y1="38077" x2="68347" y2="38077"/>
                        <a14:foregroundMark x1="79272" y1="71154" x2="79272" y2="71154"/>
                        <a14:foregroundMark x1="79272" y1="71154" x2="79272" y2="71154"/>
                        <a14:foregroundMark x1="79552" y1="82692" x2="79552" y2="82692"/>
                        <a14:foregroundMark x1="78151" y1="84615" x2="78151" y2="84615"/>
                        <a14:foregroundMark x1="83613" y1="76923" x2="83613" y2="76923"/>
                        <a14:foregroundMark x1="84594" y1="81154" x2="84594" y2="81154"/>
                        <a14:foregroundMark x1="85014" y1="65769" x2="85014" y2="65769"/>
                        <a14:foregroundMark x1="88375" y1="63846" x2="88375" y2="63846"/>
                        <a14:foregroundMark x1="89356" y1="66154" x2="89356" y2="66154"/>
                        <a14:foregroundMark x1="91597" y1="63462" x2="92017" y2="63077"/>
                        <a14:foregroundMark x1="95378" y1="53462" x2="95378" y2="53462"/>
                        <a14:foregroundMark x1="96078" y1="51538" x2="96078" y2="51538"/>
                        <a14:foregroundMark x1="96218" y1="51538" x2="96218" y2="51538"/>
                        <a14:foregroundMark x1="95518" y1="68846" x2="95518" y2="68846"/>
                        <a14:foregroundMark x1="95938" y1="73846" x2="95938" y2="73846"/>
                        <a14:foregroundMark x1="95938" y1="78462" x2="95938" y2="78462"/>
                        <a14:foregroundMark x1="95938" y1="83077" x2="95938" y2="83077"/>
                        <a14:foregroundMark x1="95938" y1="84615" x2="95938" y2="84615"/>
                        <a14:foregroundMark x1="94678" y1="83846" x2="94678" y2="83846"/>
                        <a14:foregroundMark x1="94678" y1="78846" x2="94678" y2="78846"/>
                        <a14:foregroundMark x1="95098" y1="72308" x2="95098" y2="72308"/>
                        <a14:foregroundMark x1="95098" y1="68846" x2="95098" y2="68846"/>
                        <a14:foregroundMark x1="96779" y1="61538" x2="96779" y2="61538"/>
                        <a14:foregroundMark x1="97759" y1="65769" x2="97759" y2="65769"/>
                        <a14:foregroundMark x1="98739" y1="67308" x2="98880" y2="69231"/>
                        <a14:foregroundMark x1="94258" y1="31923" x2="94258" y2="31923"/>
                        <a14:foregroundMark x1="96639" y1="31154" x2="96639" y2="31154"/>
                        <a14:foregroundMark x1="95798" y1="26154" x2="95798" y2="26154"/>
                        <a14:foregroundMark x1="94678" y1="21538" x2="94678" y2="21538"/>
                        <a14:foregroundMark x1="94678" y1="21538" x2="94678" y2="21538"/>
                        <a14:foregroundMark x1="93417" y1="19231" x2="93417" y2="19231"/>
                        <a14:foregroundMark x1="92437" y1="18077" x2="92437" y2="18077"/>
                        <a14:foregroundMark x1="91457" y1="12308" x2="91457" y2="12308"/>
                        <a14:foregroundMark x1="91457" y1="14615" x2="91457" y2="14615"/>
                        <a14:foregroundMark x1="90336" y1="16154" x2="90336" y2="16154"/>
                        <a14:foregroundMark x1="89496" y1="18077" x2="89496" y2="18077"/>
                        <a14:foregroundMark x1="87815" y1="21538" x2="87815" y2="21538"/>
                        <a14:foregroundMark x1="86555" y1="23846" x2="86555" y2="23846"/>
                        <a14:foregroundMark x1="96919" y1="28077" x2="96919" y2="28077"/>
                        <a14:foregroundMark x1="78852" y1="30769" x2="78852" y2="30769"/>
                        <a14:foregroundMark x1="80112" y1="20769" x2="80112" y2="20769"/>
                        <a14:foregroundMark x1="80112" y1="10769" x2="80112" y2="10769"/>
                        <a14:foregroundMark x1="80112" y1="5385" x2="80112" y2="5385"/>
                        <a14:foregroundMark x1="79832" y1="12308" x2="79832" y2="12308"/>
                        <a14:foregroundMark x1="80112" y1="68846" x2="80112" y2="68846"/>
                        <a14:foregroundMark x1="90616" y1="13462" x2="90616" y2="13462"/>
                        <a14:foregroundMark x1="90616" y1="13462" x2="90616" y2="13462"/>
                        <a14:foregroundMark x1="20728" y1="51538" x2="20728" y2="51538"/>
                        <a14:foregroundMark x1="96078" y1="88846" x2="96078" y2="88846"/>
                        <a14:foregroundMark x1="97339" y1="88846" x2="97339" y2="88846"/>
                        <a14:foregroundMark x1="99020" y1="88462" x2="99020" y2="88462"/>
                        <a14:foregroundMark x1="87675" y1="25385" x2="87675" y2="25385"/>
                        <a14:foregroundMark x1="87255" y1="22692" x2="87255" y2="2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112" y="2647714"/>
            <a:ext cx="9159112" cy="28560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8F39ED-8AE7-AE18-7C77-692709014423}"/>
              </a:ext>
            </a:extLst>
          </p:cNvPr>
          <p:cNvSpPr txBox="1"/>
          <p:nvPr/>
        </p:nvSpPr>
        <p:spPr>
          <a:xfrm>
            <a:off x="0" y="-1231521"/>
            <a:ext cx="9144000" cy="11380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en-US" sz="1800" b="1" kern="1400" spc="-50">
                <a:solidFill>
                  <a:srgbClr val="002060"/>
                </a:solidFill>
                <a:effectLst/>
                <a:latin typeface="#9Slide07 SVNBatman Forever Al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VIII. ĐỊA LÍ DÂN CƯ</a:t>
            </a:r>
            <a:endParaRPr lang="en-US" sz="2000" b="1" kern="1400" spc="-50">
              <a:solidFill>
                <a:srgbClr val="002060"/>
              </a:solidFill>
              <a:effectLst/>
              <a:latin typeface="#9Slide07 SVNBatman Forever Alt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15000"/>
              </a:lnSpc>
            </a:pPr>
            <a:r>
              <a:rPr lang="vi-VN" sz="1600" b="1" kern="1400" spc="-50">
                <a:solidFill>
                  <a:schemeClr val="bg1"/>
                </a:solidFill>
                <a:effectLst/>
                <a:latin typeface="#9Slide05 SVNHeroe Pro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1600" b="1" kern="1400" spc="-50">
                <a:solidFill>
                  <a:schemeClr val="bg1"/>
                </a:solidFill>
                <a:latin typeface="#9Slide05 SVNHeroe Pro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1800" b="1" kern="1400" spc="-50">
              <a:solidFill>
                <a:schemeClr val="bg1"/>
              </a:solidFill>
              <a:effectLst/>
              <a:latin typeface="#9Slide05 SVNHeroe Pro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400" spc="-5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BỐ DÂN CƯ VÀ ĐÔ THỊ HÓA TRÊN THẾ GIỚI</a:t>
            </a:r>
            <a:endParaRPr lang="en-US" sz="1800">
              <a:effectLst/>
              <a:latin typeface="#9Slide07 IcielBC Cubano Normal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840EB5-8FA4-C65D-BF12-C1635049C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204" y="4849006"/>
            <a:ext cx="5086570" cy="13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849999-FD95-C992-BEB3-C894CDFD7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5203988"/>
            <a:ext cx="4628857" cy="15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9474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A86320-03B4-3D1C-F916-401A4C1F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164249"/>
          </a:xfrm>
          <a:prstGeom prst="rect">
            <a:avLst/>
          </a:prstGeom>
        </p:spPr>
      </p:pic>
      <p:pic>
        <p:nvPicPr>
          <p:cNvPr id="12" name="Picture 11" descr="A picture containing dark, clouds&#10;&#10;Description automatically generated">
            <a:extLst>
              <a:ext uri="{FF2B5EF4-FFF2-40B4-BE49-F238E27FC236}">
                <a16:creationId xmlns:a16="http://schemas.microsoft.com/office/drawing/2014/main" id="{D719A845-381A-C176-7F24-2D281062A1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19"/>
          <a:stretch/>
        </p:blipFill>
        <p:spPr>
          <a:xfrm>
            <a:off x="-188146" y="4374150"/>
            <a:ext cx="6374096" cy="7978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59EDC1-F63A-2417-3841-64076FC3FB9B}"/>
              </a:ext>
            </a:extLst>
          </p:cNvPr>
          <p:cNvSpPr txBox="1"/>
          <p:nvPr/>
        </p:nvSpPr>
        <p:spPr>
          <a:xfrm>
            <a:off x="0" y="95250"/>
            <a:ext cx="9144000" cy="5363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400" spc="-5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2800" b="1" kern="1400" spc="-5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DÂN CƯ VÀ ĐÔ THỊ HÓA TRÊN THẾ GIỚI</a:t>
            </a:r>
            <a:endParaRPr lang="en-US" sz="1800" dirty="0">
              <a:effectLst/>
              <a:latin typeface="#9Slide07 IcielBC Cubano Normal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 flipH="1">
            <a:off x="1591109" y="5259499"/>
            <a:ext cx="838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8DE878-9BB1-8F97-C44B-D2FCE64A1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47" y="2402376"/>
            <a:ext cx="5086570" cy="248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3EE507-50B4-90B8-8FDE-B0DFA595A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857" y="2402376"/>
            <a:ext cx="4628857" cy="285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48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28E36C2-7956-AA64-89B4-94914CDCE355}"/>
              </a:ext>
            </a:extLst>
          </p:cNvPr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MỤC TIÊU</a:t>
            </a:r>
            <a:endParaRPr lang="vi-VN" sz="5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D86E99-E728-5938-E704-18625ED598A6}"/>
              </a:ext>
            </a:extLst>
          </p:cNvPr>
          <p:cNvSpPr txBox="1"/>
          <p:nvPr/>
        </p:nvSpPr>
        <p:spPr>
          <a:xfrm>
            <a:off x="4577914" y="1434452"/>
            <a:ext cx="4273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#9Slide03 SVN-Neusa Bold" panose="00000800000000000000" pitchFamily="2" charset="0"/>
              </a:rPr>
              <a:t>Phân tích được tác động của các nhân tố tự nhiên, kinh tế - xã hội đến sự phân bố dân cư; trình bày được khái niệm, phân tích được các nhân tố tác động đến đô thị hóa và ảnh hưởng của đô thị hoá đến phát triển KT-XH và môi trường.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D6E67A-84D5-EA67-3C69-320E439D2A52}"/>
              </a:ext>
            </a:extLst>
          </p:cNvPr>
          <p:cNvSpPr txBox="1"/>
          <p:nvPr/>
        </p:nvSpPr>
        <p:spPr>
          <a:xfrm>
            <a:off x="4530077" y="2731605"/>
            <a:ext cx="430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600">
                <a:latin typeface="#9Slide03 SVN-Neusa Bold" panose="00000800000000000000" pitchFamily="2" charset="0"/>
              </a:rPr>
              <a:t>Nhận xét và giải thích được sự phân bố dân cư trên thế giới; vẽ được biểu đồ về dân số (quy mô, động thái, cơ cấu); phân tích được biểu đồ, số liệu thống kê về dân số, xử lí số liệu.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610D47-7C47-679C-2F73-80B248EB1B3A}"/>
              </a:ext>
            </a:extLst>
          </p:cNvPr>
          <p:cNvSpPr/>
          <p:nvPr/>
        </p:nvSpPr>
        <p:spPr>
          <a:xfrm flipV="1">
            <a:off x="3349256" y="3302285"/>
            <a:ext cx="1839431" cy="563525"/>
          </a:xfrm>
          <a:custGeom>
            <a:avLst/>
            <a:gdLst>
              <a:gd name="connsiteX0" fmla="*/ 0 w 1935125"/>
              <a:gd name="connsiteY0" fmla="*/ 563525 h 563525"/>
              <a:gd name="connsiteX1" fmla="*/ 531628 w 1935125"/>
              <a:gd name="connsiteY1" fmla="*/ 0 h 563525"/>
              <a:gd name="connsiteX2" fmla="*/ 1935125 w 1935125"/>
              <a:gd name="connsiteY2" fmla="*/ 0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5125" h="563525">
                <a:moveTo>
                  <a:pt x="0" y="563525"/>
                </a:moveTo>
                <a:lnTo>
                  <a:pt x="531628" y="0"/>
                </a:lnTo>
                <a:lnTo>
                  <a:pt x="1935125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907253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2DEEC0-63A7-793F-C2EA-F3B515B0C8A7}"/>
              </a:ext>
            </a:extLst>
          </p:cNvPr>
          <p:cNvCxnSpPr>
            <a:cxnSpLocks/>
          </p:cNvCxnSpPr>
          <p:nvPr/>
        </p:nvCxnSpPr>
        <p:spPr>
          <a:xfrm>
            <a:off x="866554" y="895123"/>
            <a:ext cx="7410893" cy="0"/>
          </a:xfrm>
          <a:prstGeom prst="line">
            <a:avLst/>
          </a:prstGeom>
          <a:ln w="38100">
            <a:solidFill>
              <a:srgbClr val="0798B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EEFFA6-2833-B4B4-F681-4AB83AD038F6}"/>
              </a:ext>
            </a:extLst>
          </p:cNvPr>
          <p:cNvGrpSpPr/>
          <p:nvPr/>
        </p:nvGrpSpPr>
        <p:grpSpPr>
          <a:xfrm>
            <a:off x="8382588" y="4486928"/>
            <a:ext cx="761412" cy="656572"/>
            <a:chOff x="7497737" y="2209433"/>
            <a:chExt cx="996842" cy="870849"/>
          </a:xfrm>
        </p:grpSpPr>
        <p:sp>
          <p:nvSpPr>
            <p:cNvPr id="27" name="ICON 3">
              <a:extLst>
                <a:ext uri="{FF2B5EF4-FFF2-40B4-BE49-F238E27FC236}">
                  <a16:creationId xmlns:a16="http://schemas.microsoft.com/office/drawing/2014/main" id="{0F3BB148-67F8-A7F3-13AD-6B3C3B8EC14D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1992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8" name="ICON 2">
              <a:extLst>
                <a:ext uri="{FF2B5EF4-FFF2-40B4-BE49-F238E27FC236}">
                  <a16:creationId xmlns:a16="http://schemas.microsoft.com/office/drawing/2014/main" id="{E52E7737-37DD-DFAF-4FF9-9592D0BB10C6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15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30" name="ICON 1">
              <a:extLst>
                <a:ext uri="{FF2B5EF4-FFF2-40B4-BE49-F238E27FC236}">
                  <a16:creationId xmlns:a16="http://schemas.microsoft.com/office/drawing/2014/main" id="{D4AFC52B-F034-3761-4BE7-58902B54BC8E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15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31" name="Picture 30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A15E65FB-E5FC-EE41-9F75-7537BE5C4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4EA2EE-D834-DC21-514F-65B48D4E5E9F}"/>
              </a:ext>
            </a:extLst>
          </p:cNvPr>
          <p:cNvSpPr txBox="1"/>
          <p:nvPr/>
        </p:nvSpPr>
        <p:spPr>
          <a:xfrm>
            <a:off x="4571843" y="3874798"/>
            <a:ext cx="426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#9Slide03 SVN-Neusa Bold" panose="00000800000000000000" pitchFamily="2" charset="0"/>
              </a:rPr>
              <a:t>Quan tâm, ủng hộ và cùng tuyên truyền các chính sách dân số của quốc gia. Nhận thức được những ảnh hưởng của đô thị thị hóa.</a:t>
            </a:r>
            <a:endParaRPr lang="en-US" sz="1600">
              <a:solidFill>
                <a:srgbClr val="146ABF"/>
              </a:solidFill>
              <a:latin typeface="#9Slide03 SVN-Neusa Bold" panose="000008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>
              <a:solidFill>
                <a:srgbClr val="146ABF"/>
              </a:solidFill>
              <a:latin typeface="#9Slide03 SVN-Neusa Bold" panose="000008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192A2F-47E5-45D9-D61E-06502E9967FD}"/>
              </a:ext>
            </a:extLst>
          </p:cNvPr>
          <p:cNvGrpSpPr/>
          <p:nvPr/>
        </p:nvGrpSpPr>
        <p:grpSpPr>
          <a:xfrm>
            <a:off x="4172879" y="1333944"/>
            <a:ext cx="361021" cy="344617"/>
            <a:chOff x="4172879" y="1238145"/>
            <a:chExt cx="361021" cy="34461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217738-F6D8-AF21-8248-D27CCA997FB3}"/>
                </a:ext>
              </a:extLst>
            </p:cNvPr>
            <p:cNvSpPr/>
            <p:nvPr/>
          </p:nvSpPr>
          <p:spPr>
            <a:xfrm>
              <a:off x="4172879" y="1238145"/>
              <a:ext cx="247769" cy="24776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5C3199B-D250-D959-7B72-9ACE557E0FDC}"/>
                </a:ext>
              </a:extLst>
            </p:cNvPr>
            <p:cNvSpPr/>
            <p:nvPr/>
          </p:nvSpPr>
          <p:spPr>
            <a:xfrm>
              <a:off x="4307396" y="1356258"/>
              <a:ext cx="226504" cy="2265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7CE048-8CA5-A3CF-9234-9775DC323404}"/>
              </a:ext>
            </a:extLst>
          </p:cNvPr>
          <p:cNvGrpSpPr/>
          <p:nvPr/>
        </p:nvGrpSpPr>
        <p:grpSpPr>
          <a:xfrm>
            <a:off x="4169056" y="2624940"/>
            <a:ext cx="361021" cy="344617"/>
            <a:chOff x="4169056" y="2535519"/>
            <a:chExt cx="361021" cy="34461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7856E7-AF7F-E983-D874-0D540062EE3D}"/>
                </a:ext>
              </a:extLst>
            </p:cNvPr>
            <p:cNvSpPr/>
            <p:nvPr/>
          </p:nvSpPr>
          <p:spPr>
            <a:xfrm>
              <a:off x="4169056" y="2535519"/>
              <a:ext cx="247769" cy="24776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D0EE82-B825-F3E1-67E8-B246D77BF9BB}"/>
                </a:ext>
              </a:extLst>
            </p:cNvPr>
            <p:cNvSpPr/>
            <p:nvPr/>
          </p:nvSpPr>
          <p:spPr>
            <a:xfrm>
              <a:off x="4303573" y="2653632"/>
              <a:ext cx="226504" cy="2265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B45C58-00C9-9F2F-CAB0-CAEA0A4347BF}"/>
              </a:ext>
            </a:extLst>
          </p:cNvPr>
          <p:cNvGrpSpPr/>
          <p:nvPr/>
        </p:nvGrpSpPr>
        <p:grpSpPr>
          <a:xfrm>
            <a:off x="4189557" y="3781173"/>
            <a:ext cx="361021" cy="344617"/>
            <a:chOff x="4151457" y="3566803"/>
            <a:chExt cx="361021" cy="3446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E4F605-F61D-A0E9-CF1A-B49C5F4FDBD7}"/>
                </a:ext>
              </a:extLst>
            </p:cNvPr>
            <p:cNvSpPr/>
            <p:nvPr/>
          </p:nvSpPr>
          <p:spPr>
            <a:xfrm>
              <a:off x="4151457" y="3566803"/>
              <a:ext cx="247769" cy="24776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521410-04EF-B562-7A6A-2278DF6BD5B7}"/>
                </a:ext>
              </a:extLst>
            </p:cNvPr>
            <p:cNvSpPr/>
            <p:nvPr/>
          </p:nvSpPr>
          <p:spPr>
            <a:xfrm>
              <a:off x="4285974" y="3684916"/>
              <a:ext cx="226504" cy="2265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8C7AA9-9F01-CD06-D10D-7123AB6A9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51" r="12024"/>
          <a:stretch/>
        </p:blipFill>
        <p:spPr>
          <a:xfrm>
            <a:off x="0" y="1235896"/>
            <a:ext cx="4150130" cy="350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25A609-2066-3BC0-89A4-2B228A71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582" y="5283174"/>
            <a:ext cx="5086570" cy="24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734582-757E-E9B9-AF3A-F77979B42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822" y="5620858"/>
            <a:ext cx="4628857" cy="28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78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83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28E36C2-7956-AA64-89B4-94914CDCE355}"/>
              </a:ext>
            </a:extLst>
          </p:cNvPr>
          <p:cNvSpPr txBox="1"/>
          <p:nvPr/>
        </p:nvSpPr>
        <p:spPr>
          <a:xfrm>
            <a:off x="0" y="24021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NỘI DUNG BÀI HỌC</a:t>
            </a:r>
            <a:endParaRPr lang="vi-VN" sz="5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295F2F96-BAF9-BB44-9282-15DB4BF49B79}"/>
              </a:ext>
            </a:extLst>
          </p:cNvPr>
          <p:cNvSpPr/>
          <p:nvPr/>
        </p:nvSpPr>
        <p:spPr>
          <a:xfrm>
            <a:off x="1759131" y="1826901"/>
            <a:ext cx="5912316" cy="783283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>
                <a:solidFill>
                  <a:srgbClr val="A00505"/>
                </a:solidFill>
                <a:latin typeface="#9Slide03 SFU Futura_01" panose="00000700000000000000" pitchFamily="2" charset="0"/>
              </a:rPr>
              <a:t>            1. Sự phân bố dân cư</a:t>
            </a:r>
            <a:endParaRPr lang="en-US" sz="2800" b="1">
              <a:solidFill>
                <a:srgbClr val="A00505"/>
              </a:solidFill>
              <a:latin typeface="#9Slide03 SFU Futura_01" panose="00000700000000000000" pitchFamily="2" charset="0"/>
            </a:endParaRPr>
          </a:p>
        </p:txBody>
      </p:sp>
      <p:sp>
        <p:nvSpPr>
          <p:cNvPr id="24" name="Rectangle: Top Corners One Rounded and One Snipped 23">
            <a:extLst>
              <a:ext uri="{FF2B5EF4-FFF2-40B4-BE49-F238E27FC236}">
                <a16:creationId xmlns:a16="http://schemas.microsoft.com/office/drawing/2014/main" id="{40077E5C-E4FC-00F2-5CC1-0EB5BA805693}"/>
              </a:ext>
            </a:extLst>
          </p:cNvPr>
          <p:cNvSpPr/>
          <p:nvPr/>
        </p:nvSpPr>
        <p:spPr>
          <a:xfrm>
            <a:off x="1759131" y="3719707"/>
            <a:ext cx="5912316" cy="783283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64C4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>
                <a:solidFill>
                  <a:srgbClr val="A00505"/>
                </a:solidFill>
                <a:latin typeface="#9Slide03 SFU Futura_01" panose="00000700000000000000" pitchFamily="2" charset="0"/>
              </a:rPr>
              <a:t>             2. Đô thị hóa</a:t>
            </a:r>
            <a:endParaRPr lang="en-US" sz="5400" b="1">
              <a:solidFill>
                <a:srgbClr val="A00505"/>
              </a:solidFill>
              <a:latin typeface="#9Slide03 SFU Futura_01" panose="000007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85FE1-9A60-E21F-1F54-9CF409000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65"/>
          <a:stretch/>
        </p:blipFill>
        <p:spPr>
          <a:xfrm>
            <a:off x="1572699" y="1349738"/>
            <a:ext cx="1796068" cy="1737610"/>
          </a:xfrm>
          <a:prstGeom prst="cube">
            <a:avLst/>
          </a:prstGeom>
          <a:effectLst>
            <a:outerShdw blurRad="50800" dist="38100" dir="5400000" sx="101000" sy="101000" algn="t" rotWithShape="0">
              <a:prstClr val="black">
                <a:alpha val="6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80B26-0338-B02C-C0AE-15A9E70A8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785" y="3127903"/>
            <a:ext cx="1836982" cy="1836982"/>
          </a:xfrm>
          <a:prstGeom prst="cube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3810C4-EAD7-1005-3104-09C4478FB236}"/>
              </a:ext>
            </a:extLst>
          </p:cNvPr>
          <p:cNvCxnSpPr>
            <a:cxnSpLocks/>
          </p:cNvCxnSpPr>
          <p:nvPr/>
        </p:nvCxnSpPr>
        <p:spPr>
          <a:xfrm>
            <a:off x="925647" y="1222645"/>
            <a:ext cx="7410893" cy="0"/>
          </a:xfrm>
          <a:prstGeom prst="line">
            <a:avLst/>
          </a:prstGeom>
          <a:ln w="38100">
            <a:solidFill>
              <a:srgbClr val="0798B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5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176542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任意多边形 13">
            <a:extLst>
              <a:ext uri="{FF2B5EF4-FFF2-40B4-BE49-F238E27FC236}">
                <a16:creationId xmlns:a16="http://schemas.microsoft.com/office/drawing/2014/main" id="{507024A5-29D9-101F-F414-1CEAF130C599}"/>
              </a:ext>
            </a:extLst>
          </p:cNvPr>
          <p:cNvSpPr/>
          <p:nvPr/>
        </p:nvSpPr>
        <p:spPr>
          <a:xfrm rot="16200000">
            <a:off x="9362378" y="1511263"/>
            <a:ext cx="3279106" cy="3027297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id="{388FF01A-AAAB-F10D-E338-EBE4C6B7BC30}"/>
              </a:ext>
            </a:extLst>
          </p:cNvPr>
          <p:cNvSpPr/>
          <p:nvPr/>
        </p:nvSpPr>
        <p:spPr>
          <a:xfrm>
            <a:off x="9766969" y="1199042"/>
            <a:ext cx="2018769" cy="738664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56157" y="30847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783874" y="30847"/>
            <a:ext cx="4303969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64C4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>
                <a:solidFill>
                  <a:srgbClr val="002060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6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CC62A7-66D6-6A32-68D1-2C3D7B3C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65"/>
          <a:stretch/>
        </p:blipFill>
        <p:spPr>
          <a:xfrm>
            <a:off x="656184" y="1016342"/>
            <a:ext cx="3422674" cy="331127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67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D6D39D-A587-00EF-5BAC-3F11299E9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542" y="1020233"/>
            <a:ext cx="3311274" cy="331127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176542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56157" y="30847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783874" y="178615"/>
            <a:ext cx="4303969" cy="492312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CC62A7-66D6-6A32-68D1-2C3D7B3C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65"/>
          <a:stretch/>
        </p:blipFill>
        <p:spPr>
          <a:xfrm>
            <a:off x="460726" y="1008778"/>
            <a:ext cx="3422674" cy="331127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67000"/>
              </a:prstClr>
            </a:outerShdw>
          </a:effectLst>
        </p:spPr>
      </p:pic>
      <p:sp>
        <p:nvSpPr>
          <p:cNvPr id="15" name="任意多边形 13">
            <a:extLst>
              <a:ext uri="{FF2B5EF4-FFF2-40B4-BE49-F238E27FC236}">
                <a16:creationId xmlns:a16="http://schemas.microsoft.com/office/drawing/2014/main" id="{5F603A8A-7417-E0A6-CD47-8EFB73F3F52E}"/>
              </a:ext>
            </a:extLst>
          </p:cNvPr>
          <p:cNvSpPr/>
          <p:nvPr/>
        </p:nvSpPr>
        <p:spPr>
          <a:xfrm rot="16200000">
            <a:off x="4820905" y="298899"/>
            <a:ext cx="3279106" cy="4763200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7294B324-4AE6-E164-03CF-7074540FD918}"/>
              </a:ext>
            </a:extLst>
          </p:cNvPr>
          <p:cNvSpPr/>
          <p:nvPr/>
        </p:nvSpPr>
        <p:spPr>
          <a:xfrm>
            <a:off x="4274316" y="847065"/>
            <a:ext cx="4372284" cy="338554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62C09-9BA1-6A9F-2C92-F2FF44A8ACE0}"/>
              </a:ext>
            </a:extLst>
          </p:cNvPr>
          <p:cNvSpPr txBox="1"/>
          <p:nvPr/>
        </p:nvSpPr>
        <p:spPr>
          <a:xfrm>
            <a:off x="4185108" y="1168471"/>
            <a:ext cx="4656950" cy="312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600">
                <a:solidFill>
                  <a:srgbClr val="00206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Ghép đôi </a:t>
            </a:r>
            <a:r>
              <a:rPr lang="it-IT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«Hai bạn cùng tiến»</a:t>
            </a: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600" b="0" kern="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1600" kern="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 cầu: </a:t>
            </a:r>
            <a:endParaRPr lang="en-US" sz="1600" b="0" kern="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512763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Căn cứ vào chú thích hình 17.1, thiết lập </a:t>
            </a: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công thức tín</a:t>
            </a:r>
            <a:r>
              <a:rPr lang="vi-VN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h mật độ dân số</a:t>
            </a: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, nhận xét phân bố dân cư</a:t>
            </a:r>
            <a:endParaRPr lang="en-US" sz="16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512763" indent="-285750" algn="just"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thông tin SGK và tìm hiểu trên các trang thông tin, </a:t>
            </a:r>
            <a:r>
              <a:rPr lang="vi-VN" sz="16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phân tích được tác động của các nhân tố tự nhiên, kinh tế - xã hội đến sự phân bố dân cư.</a:t>
            </a:r>
            <a:endParaRPr lang="en-US" sz="16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PHT: 5 phút</a:t>
            </a:r>
            <a:endParaRPr lang="en-US" sz="16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B770E5-13D2-75E2-C8D5-E318736DA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74" y="1008778"/>
            <a:ext cx="3311274" cy="331127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34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1EC05-EE22-D740-70A0-A4F461ED9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843" y="1207041"/>
            <a:ext cx="51853" cy="31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6786877-E68C-48FF-8FEA-22E5A38EC568}"/>
              </a:ext>
            </a:extLst>
          </p:cNvPr>
          <p:cNvGrpSpPr/>
          <p:nvPr/>
        </p:nvGrpSpPr>
        <p:grpSpPr>
          <a:xfrm>
            <a:off x="8336540" y="4371003"/>
            <a:ext cx="807460" cy="69909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FFB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41EF6B0-A9E2-1432-D6AB-2005A153A7CE}"/>
              </a:ext>
            </a:extLst>
          </p:cNvPr>
          <p:cNvSpPr/>
          <p:nvPr/>
        </p:nvSpPr>
        <p:spPr>
          <a:xfrm>
            <a:off x="5176542" y="155559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0B6682-DDB2-D294-B255-79A4C2031CD1}"/>
              </a:ext>
            </a:extLst>
          </p:cNvPr>
          <p:cNvSpPr/>
          <p:nvPr/>
        </p:nvSpPr>
        <p:spPr>
          <a:xfrm>
            <a:off x="5188687" y="3811454"/>
            <a:ext cx="102715" cy="102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F0B73591-4104-CD4A-CFA8-D43624409745}"/>
              </a:ext>
            </a:extLst>
          </p:cNvPr>
          <p:cNvSpPr/>
          <p:nvPr/>
        </p:nvSpPr>
        <p:spPr>
          <a:xfrm>
            <a:off x="56157" y="30847"/>
            <a:ext cx="4515843" cy="6400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F7E6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>
                <a:solidFill>
                  <a:srgbClr val="002060"/>
                </a:solidFill>
                <a:latin typeface="#9Slide03 Bebas Neue Bold" panose="020B0606020202050201" pitchFamily="34" charset="0"/>
              </a:rPr>
              <a:t>1. SỰ PHÂN BỐ DÂN CƯ</a:t>
            </a:r>
            <a:endParaRPr lang="en-US" sz="3600" b="1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78A4080A-2BD8-5AFC-8AAF-15BC0AA7FF6C}"/>
              </a:ext>
            </a:extLst>
          </p:cNvPr>
          <p:cNvSpPr/>
          <p:nvPr/>
        </p:nvSpPr>
        <p:spPr>
          <a:xfrm>
            <a:off x="4783874" y="192991"/>
            <a:ext cx="4303969" cy="47793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>
                <a:solidFill>
                  <a:schemeClr val="bg1"/>
                </a:solidFill>
                <a:latin typeface="#9Slide03 Bebas Neue Bold" panose="020B0606020202050201" pitchFamily="34" charset="0"/>
              </a:rPr>
              <a:t>2. ĐÔ THỊ HÓA</a:t>
            </a:r>
            <a:endParaRPr lang="en-US" sz="4800" b="1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CC62A7-66D6-6A32-68D1-2C3D7B3C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65"/>
          <a:stretch/>
        </p:blipFill>
        <p:spPr>
          <a:xfrm>
            <a:off x="-3531411" y="1008778"/>
            <a:ext cx="3422674" cy="331127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67000"/>
              </a:prstClr>
            </a:outerShdw>
          </a:effectLst>
        </p:spPr>
      </p:pic>
      <p:sp>
        <p:nvSpPr>
          <p:cNvPr id="15" name="任意多边形 13">
            <a:extLst>
              <a:ext uri="{FF2B5EF4-FFF2-40B4-BE49-F238E27FC236}">
                <a16:creationId xmlns:a16="http://schemas.microsoft.com/office/drawing/2014/main" id="{5F603A8A-7417-E0A6-CD47-8EFB73F3F52E}"/>
              </a:ext>
            </a:extLst>
          </p:cNvPr>
          <p:cNvSpPr/>
          <p:nvPr/>
        </p:nvSpPr>
        <p:spPr>
          <a:xfrm rot="16200000">
            <a:off x="9995071" y="291335"/>
            <a:ext cx="3279106" cy="4763200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C3300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7294B324-4AE6-E164-03CF-7074540FD918}"/>
              </a:ext>
            </a:extLst>
          </p:cNvPr>
          <p:cNvSpPr/>
          <p:nvPr/>
        </p:nvSpPr>
        <p:spPr>
          <a:xfrm>
            <a:off x="9448482" y="839501"/>
            <a:ext cx="4372284" cy="338554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62C09-9BA1-6A9F-2C92-F2FF44A8ACE0}"/>
              </a:ext>
            </a:extLst>
          </p:cNvPr>
          <p:cNvSpPr txBox="1"/>
          <p:nvPr/>
        </p:nvSpPr>
        <p:spPr>
          <a:xfrm>
            <a:off x="9359274" y="1367086"/>
            <a:ext cx="4656950" cy="320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800">
                <a:solidFill>
                  <a:srgbClr val="00206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Ghép đôi </a:t>
            </a:r>
            <a:r>
              <a:rPr lang="it-IT" sz="18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«Hai bạn cùng tiến»</a:t>
            </a: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800" b="0" kern="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1800" kern="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 cầu: </a:t>
            </a:r>
            <a:endParaRPr lang="en-US" sz="1800" b="0" kern="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512763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18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Căn cứ vào chú thích hình 20 SGK/Tr60, thiết lập </a:t>
            </a:r>
            <a:r>
              <a:rPr lang="en-US" sz="18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công thức tín</a:t>
            </a:r>
            <a:r>
              <a:rPr lang="vi-VN" sz="18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</a:rPr>
              <a:t>h mật độ dân số</a:t>
            </a:r>
            <a:endParaRPr lang="en-US" sz="18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512763" indent="-285750" algn="just">
              <a:buFont typeface="Wingdings" panose="05000000000000000000" pitchFamily="2" charset="2"/>
              <a:buChar char="ü"/>
            </a:pPr>
            <a:r>
              <a:rPr lang="en-US" sz="180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sự phân bố dân cư các nước trên thế giới</a:t>
            </a:r>
            <a:r>
              <a:rPr lang="vi-VN" sz="1800" b="0" kern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.</a:t>
            </a:r>
            <a:endParaRPr lang="en-US" sz="18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0206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PHT: 5 phút</a:t>
            </a:r>
            <a:endParaRPr lang="en-US" sz="18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endParaRPr lang="en-US" sz="1800">
              <a:solidFill>
                <a:srgbClr val="002060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4AAA2E-44BD-7292-CD50-0C2A759AC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77569"/>
              </p:ext>
            </p:extLst>
          </p:nvPr>
        </p:nvGraphicFramePr>
        <p:xfrm>
          <a:off x="4636021" y="1099999"/>
          <a:ext cx="4507979" cy="3236519"/>
        </p:xfrm>
        <a:graphic>
          <a:graphicData uri="http://schemas.openxmlformats.org/drawingml/2006/table">
            <a:tbl>
              <a:tblPr firstRow="1" firstCol="1" bandRow="1"/>
              <a:tblGrid>
                <a:gridCol w="1084555">
                  <a:extLst>
                    <a:ext uri="{9D8B030D-6E8A-4147-A177-3AD203B41FA5}">
                      <a16:colId xmlns:a16="http://schemas.microsoft.com/office/drawing/2014/main" val="227619917"/>
                    </a:ext>
                  </a:extLst>
                </a:gridCol>
                <a:gridCol w="1168053">
                  <a:extLst>
                    <a:ext uri="{9D8B030D-6E8A-4147-A177-3AD203B41FA5}">
                      <a16:colId xmlns:a16="http://schemas.microsoft.com/office/drawing/2014/main" val="3123637229"/>
                    </a:ext>
                  </a:extLst>
                </a:gridCol>
                <a:gridCol w="1001650">
                  <a:extLst>
                    <a:ext uri="{9D8B030D-6E8A-4147-A177-3AD203B41FA5}">
                      <a16:colId xmlns:a16="http://schemas.microsoft.com/office/drawing/2014/main" val="1421687869"/>
                    </a:ext>
                  </a:extLst>
                </a:gridCol>
                <a:gridCol w="1253721">
                  <a:extLst>
                    <a:ext uri="{9D8B030D-6E8A-4147-A177-3AD203B41FA5}">
                      <a16:colId xmlns:a16="http://schemas.microsoft.com/office/drawing/2014/main" val="1172224530"/>
                    </a:ext>
                  </a:extLst>
                </a:gridCol>
              </a:tblGrid>
              <a:tr h="259459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b="1">
                          <a:solidFill>
                            <a:srgbClr val="0070C0"/>
                          </a:solidFill>
                          <a:latin typeface="#9Slide03 SFU Futura_12" panose="00000400000000000000" pitchFamily="2" charset="0"/>
                        </a:rPr>
                        <a:t>ĐÔI BẠN CÙNG TIẾN: ………………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346734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solidFill>
                            <a:srgbClr val="A00505"/>
                          </a:solidFill>
                          <a:latin typeface="#9Slide03 SFU Futura_12" panose="00000400000000000000" pitchFamily="2" charset="0"/>
                        </a:rPr>
                        <a:t>Sự phân bố dân cư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6036"/>
                  </a:ext>
                </a:extLst>
              </a:tr>
              <a:tr h="54341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Công thức tính MĐDS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Tình hình phân bố dân cư trên thế giới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494071"/>
                  </a:ext>
                </a:extLst>
              </a:tr>
              <a:tr h="82763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	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042687"/>
                  </a:ext>
                </a:extLst>
              </a:tr>
              <a:tr h="2594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solidFill>
                            <a:srgbClr val="A00505"/>
                          </a:solidFill>
                          <a:latin typeface="#9Slide03 SFU Futura_12" panose="00000400000000000000" pitchFamily="2" charset="0"/>
                        </a:rPr>
                        <a:t>Các nhân tố 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1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099620"/>
                  </a:ext>
                </a:extLst>
              </a:tr>
              <a:tr h="259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Tự nhiên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KT-XH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Ảnh hưởng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04209"/>
                  </a:ext>
                </a:extLst>
              </a:tr>
              <a:tr h="827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1684020" algn="r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704850" algn="l"/>
                        </a:tabLst>
                      </a:pPr>
                      <a:r>
                        <a:rPr lang="en-US" sz="1600">
                          <a:latin typeface="#9Slide03 SFU Futura_12" panose="00000400000000000000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398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34C9F02F-8673-9B0D-9B25-8AE9D4EB1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65"/>
          <a:stretch/>
        </p:blipFill>
        <p:spPr>
          <a:xfrm>
            <a:off x="-3545247" y="1008778"/>
            <a:ext cx="3422674" cy="331127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6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2C084-570A-C69A-530C-25A012F3E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7" y="1223507"/>
            <a:ext cx="4490023" cy="31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素雅年度工作总结PPT"/>
</p:tagLst>
</file>

<file path=ppt/theme/theme1.xml><?xml version="1.0" encoding="utf-8"?>
<a:theme xmlns:a="http://schemas.openxmlformats.org/drawingml/2006/main" name="Office 主题">
  <a:themeElements>
    <a:clrScheme name="清新淡雅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4C3E"/>
      </a:accent1>
      <a:accent2>
        <a:srgbClr val="1F2423"/>
      </a:accent2>
      <a:accent3>
        <a:srgbClr val="2A392E"/>
      </a:accent3>
      <a:accent4>
        <a:srgbClr val="525F5C"/>
      </a:accent4>
      <a:accent5>
        <a:srgbClr val="1C261E"/>
      </a:accent5>
      <a:accent6>
        <a:srgbClr val="333B3A"/>
      </a:accent6>
      <a:hlink>
        <a:srgbClr val="000000"/>
      </a:hlink>
      <a:folHlink>
        <a:srgbClr val="954F72"/>
      </a:folHlink>
    </a:clrScheme>
    <a:fontScheme name="标准1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8838</TotalTime>
  <Words>2740</Words>
  <Application>Microsoft Office PowerPoint</Application>
  <PresentationFormat>On-screen Show (16:9)</PresentationFormat>
  <Paragraphs>462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#9Slide07 SVNBatman Forever Alt</vt:lpstr>
      <vt:lpstr>Karla</vt:lpstr>
      <vt:lpstr>Calibri</vt:lpstr>
      <vt:lpstr>Arial</vt:lpstr>
      <vt:lpstr>#9Slide07 IcielBC Cubano Normal</vt:lpstr>
      <vt:lpstr>#9Slide03 Nokia</vt:lpstr>
      <vt:lpstr>Wingdings</vt:lpstr>
      <vt:lpstr>#9Slide03 Oswald</vt:lpstr>
      <vt:lpstr>#9Slide05 SVNHeroe Pro</vt:lpstr>
      <vt:lpstr>#9Slide05 Amtenar</vt:lpstr>
      <vt:lpstr>#9Slide03 SFU Futura_12</vt:lpstr>
      <vt:lpstr>#9Slide03 SVN-Neusa Bold</vt:lpstr>
      <vt:lpstr>#9Slide03 SFU Futura_01</vt:lpstr>
      <vt:lpstr>Times New Roman</vt:lpstr>
      <vt:lpstr>#9Slide03 Bebas Neue Bold</vt:lpstr>
      <vt:lpstr>Calibri Light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LONG 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16_DIA 10_KNTT</dc:title>
  <dc:creator>THUY DIA</dc:creator>
  <cp:lastModifiedBy>admin</cp:lastModifiedBy>
  <cp:revision>400</cp:revision>
  <cp:lastPrinted>2022-07-30T23:34:49Z</cp:lastPrinted>
  <dcterms:created xsi:type="dcterms:W3CDTF">2017-11-14T07:14:00Z</dcterms:created>
  <dcterms:modified xsi:type="dcterms:W3CDTF">2024-02-24T13:00:54Z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  <property fmtid="{D5CDD505-2E9C-101B-9397-08002B2CF9AE}" pid="3" name="KSORubyTemplateID">
    <vt:lpwstr>2</vt:lpwstr>
  </property>
</Properties>
</file>