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8" r:id="rId2"/>
  </p:sldMasterIdLst>
  <p:notesMasterIdLst>
    <p:notesMasterId r:id="rId37"/>
  </p:notesMasterIdLst>
  <p:sldIdLst>
    <p:sldId id="647" r:id="rId3"/>
    <p:sldId id="648" r:id="rId4"/>
    <p:sldId id="658" r:id="rId5"/>
    <p:sldId id="655" r:id="rId6"/>
    <p:sldId id="659" r:id="rId7"/>
    <p:sldId id="661" r:id="rId8"/>
    <p:sldId id="685" r:id="rId9"/>
    <p:sldId id="662" r:id="rId10"/>
    <p:sldId id="652" r:id="rId11"/>
    <p:sldId id="653" r:id="rId12"/>
    <p:sldId id="656" r:id="rId13"/>
    <p:sldId id="663" r:id="rId14"/>
    <p:sldId id="665" r:id="rId15"/>
    <p:sldId id="666" r:id="rId16"/>
    <p:sldId id="668" r:id="rId17"/>
    <p:sldId id="686" r:id="rId18"/>
    <p:sldId id="667" r:id="rId19"/>
    <p:sldId id="671" r:id="rId20"/>
    <p:sldId id="664" r:id="rId21"/>
    <p:sldId id="690" r:id="rId22"/>
    <p:sldId id="674" r:id="rId23"/>
    <p:sldId id="672" r:id="rId24"/>
    <p:sldId id="688" r:id="rId25"/>
    <p:sldId id="673" r:id="rId26"/>
    <p:sldId id="689" r:id="rId27"/>
    <p:sldId id="678" r:id="rId28"/>
    <p:sldId id="687" r:id="rId29"/>
    <p:sldId id="691" r:id="rId30"/>
    <p:sldId id="692" r:id="rId31"/>
    <p:sldId id="681" r:id="rId32"/>
    <p:sldId id="682" r:id="rId33"/>
    <p:sldId id="683" r:id="rId34"/>
    <p:sldId id="684" r:id="rId35"/>
    <p:sldId id="646" r:id="rId36"/>
  </p:sldIdLst>
  <p:sldSz cx="12192000" cy="6858000"/>
  <p:notesSz cx="6858000" cy="9144000"/>
  <p:embeddedFontLst>
    <p:embeddedFont>
      <p:font typeface="#9Slide03 AllRoundGothic" panose="020B0604020202020204" charset="0"/>
      <p:regular r:id="rId38"/>
    </p:embeddedFont>
    <p:embeddedFont>
      <p:font typeface="#9Slide03 SFU Futura_01" panose="020B0604020202020204" charset="0"/>
      <p:bold r:id="rId39"/>
    </p:embeddedFont>
    <p:embeddedFont>
      <p:font typeface="#9Slide03 SFU Futura_07" panose="020B0604020202020204" charset="0"/>
      <p:bold r:id="rId40"/>
    </p:embeddedFont>
    <p:embeddedFont>
      <p:font typeface="#9Slide03 SFU Futura_12" panose="020B0604020202020204" charset="0"/>
      <p:regular r:id="rId41"/>
    </p:embeddedFont>
    <p:embeddedFont>
      <p:font typeface="#9Slide03 Source Sans Pro Black" panose="020B0604020202020204" charset="0"/>
      <p:bold r:id="rId42"/>
    </p:embeddedFont>
    <p:embeddedFont>
      <p:font typeface="#9Slide03 SVNNeutraface 2" panose="02000600040000020004" charset="0"/>
      <p:bold r:id="rId43"/>
    </p:embeddedFont>
    <p:embeddedFont>
      <p:font typeface="#9Slide04 Philosopher Bold" panose="020B0604020202020204" charset="0"/>
      <p:bold r:id="rId44"/>
    </p:embeddedFont>
    <p:embeddedFont>
      <p:font typeface="#9Slide04 Rokkitt" panose="020B0604020202020204" charset="0"/>
      <p:regular r:id="rId45"/>
    </p:embeddedFont>
    <p:embeddedFont>
      <p:font typeface="#9Slide05 Wolfsbane" panose="020B0604020202020204" charset="0"/>
      <p:regular r:id="rId46"/>
    </p:embeddedFont>
    <p:embeddedFont>
      <p:font typeface="#9Slide06 Broodfath" panose="020B0604020202020204" charset="0"/>
      <p:regular r:id="rId47"/>
    </p:embeddedFont>
    <p:embeddedFont>
      <p:font typeface="#9Slide06 SVNJonitha Script" panose="020B0604020202020204" charset="0"/>
      <p:regular r:id="rId48"/>
    </p:embeddedFont>
    <p:embeddedFont>
      <p:font typeface="#9Slide07 FS North Land Sans" panose="020B0604020202020204" charset="0"/>
      <p:regular r:id="rId49"/>
    </p:embeddedFont>
    <p:embeddedFont>
      <p:font typeface="#9Slide07 IcielCadena" panose="020B0604020202020204" charset="0"/>
      <p:bold r:id="rId50"/>
    </p:embeddedFont>
    <p:embeddedFont>
      <p:font typeface="#9Slide07 Itim" panose="020B0604020202020204" charset="-34"/>
      <p:regular r:id="rId51"/>
    </p:embeddedFont>
    <p:embeddedFont>
      <p:font typeface="#9Slide07 SVNBeachwood Sans" charset="0"/>
      <p:bold r:id="rId52"/>
    </p:embeddedFont>
    <p:embeddedFont>
      <p:font typeface="#9Slide07 SVNBlade Runner" panose="02040603050506020204" charset="0"/>
      <p:regular r:id="rId53"/>
    </p:embeddedFont>
    <p:embeddedFont>
      <p:font typeface="#9Slide07 SVNGuerrilla" panose="00000500000000000000" charset="0"/>
      <p:regular r:id="rId54"/>
    </p:embeddedFont>
    <p:embeddedFont>
      <p:font typeface="#9Slide07 SVNStick A Round" panose="02000503000000000000" charset="0"/>
      <p:regular r:id="rId55"/>
    </p:embeddedFont>
    <p:embeddedFont>
      <p:font typeface="Tw Cen MT" panose="020B0602020104020603" pitchFamily="34" charset="0"/>
      <p:regular r:id="rId56"/>
      <p:bold r:id="rId57"/>
      <p:italic r:id="rId58"/>
      <p:boldItalic r:id="rId59"/>
    </p:embeddedFont>
  </p:embeddedFontLst>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E6752A"/>
    <a:srgbClr val="969168"/>
    <a:srgbClr val="A36605"/>
    <a:srgbClr val="B1102A"/>
    <a:srgbClr val="871070"/>
    <a:srgbClr val="1EB5B4"/>
    <a:srgbClr val="92A670"/>
    <a:srgbClr val="EF1E02"/>
    <a:srgbClr val="D653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690F6-0253-4D8E-8B00-CF7D548AD124}" type="doc">
      <dgm:prSet loTypeId="urn:microsoft.com/office/officeart/2005/8/layout/pictureOrgChart+Icon" loCatId="officeonline" qsTypeId="urn:microsoft.com/office/officeart/2005/8/quickstyle/simple1" qsCatId="simple" csTypeId="urn:microsoft.com/office/officeart/2005/8/colors/accent3_3" csCatId="accent3" phldr="1"/>
      <dgm:spPr/>
      <dgm:t>
        <a:bodyPr/>
        <a:lstStyle/>
        <a:p>
          <a:endParaRPr lang="en-US"/>
        </a:p>
      </dgm:t>
    </dgm:pt>
    <dgm:pt modelId="{463A6E74-04AC-40FF-B31A-4035AABEC2B7}">
      <dgm:prSet phldrT="[Text]"/>
      <dgm:spPr>
        <a:gradFill flip="none" rotWithShape="0">
          <a:gsLst>
            <a:gs pos="0">
              <a:srgbClr val="F7941E">
                <a:shade val="30000"/>
                <a:satMod val="115000"/>
              </a:srgbClr>
            </a:gs>
            <a:gs pos="50000">
              <a:srgbClr val="F7941E">
                <a:shade val="67500"/>
                <a:satMod val="115000"/>
              </a:srgbClr>
            </a:gs>
            <a:gs pos="100000">
              <a:srgbClr val="F7941E">
                <a:shade val="100000"/>
                <a:satMod val="115000"/>
              </a:srgbClr>
            </a:gs>
          </a:gsLst>
          <a:path path="circle">
            <a:fillToRect l="50000" t="50000" r="50000" b="50000"/>
          </a:path>
          <a:tileRect/>
        </a:gradFill>
      </dgm:spPr>
      <dgm:t>
        <a:bodyPr/>
        <a:lstStyle/>
        <a:p>
          <a:r>
            <a:rPr lang="en-US"/>
            <a:t>1</a:t>
          </a:r>
        </a:p>
      </dgm:t>
    </dgm:pt>
    <dgm:pt modelId="{A1E55695-14FB-4E2C-80E5-9E5FDE762F84}" type="parTrans" cxnId="{11E8218B-395E-43E5-B495-B0942EF4901E}">
      <dgm:prSet/>
      <dgm:spPr/>
      <dgm:t>
        <a:bodyPr/>
        <a:lstStyle/>
        <a:p>
          <a:endParaRPr lang="en-US"/>
        </a:p>
      </dgm:t>
    </dgm:pt>
    <dgm:pt modelId="{C9B3576E-3A49-4295-8291-F28BFF5D325B}" type="sibTrans" cxnId="{11E8218B-395E-43E5-B495-B0942EF4901E}">
      <dgm:prSet/>
      <dgm:spPr/>
      <dgm:t>
        <a:bodyPr/>
        <a:lstStyle/>
        <a:p>
          <a:endParaRPr lang="en-US"/>
        </a:p>
      </dgm:t>
    </dgm:pt>
    <dgm:pt modelId="{6D746738-4C8D-4AA0-B923-5E3C639FF9B7}" type="asst">
      <dgm:prSet phldrT="[Text]"/>
      <dgm:spPr>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dgm:spPr>
      <dgm:t>
        <a:bodyPr/>
        <a:lstStyle/>
        <a:p>
          <a:r>
            <a:rPr lang="en-US"/>
            <a:t>2</a:t>
          </a:r>
        </a:p>
      </dgm:t>
    </dgm:pt>
    <dgm:pt modelId="{281F1A6E-A646-4B0C-879E-C7EB6F3B18F2}" type="parTrans" cxnId="{D1682DA5-34AF-4EA8-B416-9E2292F38E34}">
      <dgm:prSet/>
      <dgm:spPr/>
      <dgm:t>
        <a:bodyPr/>
        <a:lstStyle/>
        <a:p>
          <a:endParaRPr lang="en-US"/>
        </a:p>
      </dgm:t>
    </dgm:pt>
    <dgm:pt modelId="{56461BC8-78F9-427D-8EBE-1909DF25B1AD}" type="sibTrans" cxnId="{D1682DA5-34AF-4EA8-B416-9E2292F38E34}">
      <dgm:prSet/>
      <dgm:spPr/>
      <dgm:t>
        <a:bodyPr/>
        <a:lstStyle/>
        <a:p>
          <a:endParaRPr lang="en-US"/>
        </a:p>
      </dgm:t>
    </dgm:pt>
    <dgm:pt modelId="{C0E6ECEA-3615-4249-BA27-3CF1D31AC737}">
      <dgm:prSet phldrT="[Text]"/>
      <dgm:spPr>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dgm:spPr>
      <dgm:t>
        <a:bodyPr/>
        <a:lstStyle/>
        <a:p>
          <a:r>
            <a:rPr lang="en-US"/>
            <a:t>3</a:t>
          </a:r>
        </a:p>
      </dgm:t>
    </dgm:pt>
    <dgm:pt modelId="{D6DD64F3-D808-4392-A5C7-1608BC7F551F}" type="parTrans" cxnId="{948B9860-16E3-4F67-AAB6-23755750BF4B}">
      <dgm:prSet/>
      <dgm:spPr/>
      <dgm:t>
        <a:bodyPr/>
        <a:lstStyle/>
        <a:p>
          <a:endParaRPr lang="en-US"/>
        </a:p>
      </dgm:t>
    </dgm:pt>
    <dgm:pt modelId="{C47D0B9A-C393-450F-AC80-7688E6894DE2}" type="sibTrans" cxnId="{948B9860-16E3-4F67-AAB6-23755750BF4B}">
      <dgm:prSet/>
      <dgm:spPr/>
      <dgm:t>
        <a:bodyPr/>
        <a:lstStyle/>
        <a:p>
          <a:endParaRPr lang="en-US"/>
        </a:p>
      </dgm:t>
    </dgm:pt>
    <dgm:pt modelId="{EDD00E15-DF70-4FBC-8D7A-1D3ADE1FDA89}">
      <dgm:prSet phldrT="[Text]"/>
      <dgm:spPr>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dgm:spPr>
      <dgm:t>
        <a:bodyPr/>
        <a:lstStyle/>
        <a:p>
          <a:r>
            <a:rPr lang="en-US"/>
            <a:t>4</a:t>
          </a:r>
        </a:p>
      </dgm:t>
    </dgm:pt>
    <dgm:pt modelId="{B3A29299-157E-4515-A5B0-FC62F3955450}" type="parTrans" cxnId="{9BBD74FC-5104-476C-AAF9-0C5720263DE8}">
      <dgm:prSet/>
      <dgm:spPr/>
      <dgm:t>
        <a:bodyPr/>
        <a:lstStyle/>
        <a:p>
          <a:endParaRPr lang="en-US"/>
        </a:p>
      </dgm:t>
    </dgm:pt>
    <dgm:pt modelId="{32169448-F96B-4F89-A585-5BAB0B831AFA}" type="sibTrans" cxnId="{9BBD74FC-5104-476C-AAF9-0C5720263DE8}">
      <dgm:prSet/>
      <dgm:spPr/>
      <dgm:t>
        <a:bodyPr/>
        <a:lstStyle/>
        <a:p>
          <a:endParaRPr lang="en-US"/>
        </a:p>
      </dgm:t>
    </dgm:pt>
    <dgm:pt modelId="{06A72A87-0B4B-49BA-AC0D-A038736D9E8B}">
      <dgm:prSet phldrT="[Text]"/>
      <dgm:spPr>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dgm:spPr>
      <dgm:t>
        <a:bodyPr/>
        <a:lstStyle/>
        <a:p>
          <a:r>
            <a:rPr lang="en-US"/>
            <a:t>5</a:t>
          </a:r>
        </a:p>
      </dgm:t>
    </dgm:pt>
    <dgm:pt modelId="{4025EC08-6D9C-4668-A405-F50E11E8EE05}" type="parTrans" cxnId="{C5AF5140-16C3-4787-9EE7-E5845D507EE9}">
      <dgm:prSet/>
      <dgm:spPr/>
      <dgm:t>
        <a:bodyPr/>
        <a:lstStyle/>
        <a:p>
          <a:endParaRPr lang="en-US"/>
        </a:p>
      </dgm:t>
    </dgm:pt>
    <dgm:pt modelId="{CCC60BD9-A42C-4211-BDA9-1D1239D48019}" type="sibTrans" cxnId="{C5AF5140-16C3-4787-9EE7-E5845D507EE9}">
      <dgm:prSet/>
      <dgm:spPr/>
      <dgm:t>
        <a:bodyPr/>
        <a:lstStyle/>
        <a:p>
          <a:endParaRPr lang="en-US"/>
        </a:p>
      </dgm:t>
    </dgm:pt>
    <dgm:pt modelId="{5E3CD324-09F9-4310-A38D-4D32E8194C2F}" type="pres">
      <dgm:prSet presAssocID="{43E690F6-0253-4D8E-8B00-CF7D548AD124}" presName="hierChild1" presStyleCnt="0">
        <dgm:presLayoutVars>
          <dgm:orgChart val="1"/>
          <dgm:chPref val="1"/>
          <dgm:dir/>
          <dgm:animOne val="branch"/>
          <dgm:animLvl val="lvl"/>
          <dgm:resizeHandles/>
        </dgm:presLayoutVars>
      </dgm:prSet>
      <dgm:spPr/>
    </dgm:pt>
    <dgm:pt modelId="{B62522C5-B9AB-43BA-AED6-62AF46B46CDC}" type="pres">
      <dgm:prSet presAssocID="{463A6E74-04AC-40FF-B31A-4035AABEC2B7}" presName="hierRoot1" presStyleCnt="0">
        <dgm:presLayoutVars>
          <dgm:hierBranch val="init"/>
        </dgm:presLayoutVars>
      </dgm:prSet>
      <dgm:spPr/>
    </dgm:pt>
    <dgm:pt modelId="{0C424559-2664-4E17-AF8D-CFD909E98147}" type="pres">
      <dgm:prSet presAssocID="{463A6E74-04AC-40FF-B31A-4035AABEC2B7}" presName="rootComposite1" presStyleCnt="0"/>
      <dgm:spPr/>
    </dgm:pt>
    <dgm:pt modelId="{7BF6573A-4AA1-4032-B5A8-0DF29D6DA1D2}" type="pres">
      <dgm:prSet presAssocID="{463A6E74-04AC-40FF-B31A-4035AABEC2B7}" presName="rootText1" presStyleLbl="node0" presStyleIdx="0" presStyleCnt="1">
        <dgm:presLayoutVars>
          <dgm:chPref val="3"/>
        </dgm:presLayoutVars>
      </dgm:prSet>
      <dgm:spPr/>
    </dgm:pt>
    <dgm:pt modelId="{D8F61DA4-B46C-4D73-B6DE-2DBAD88140B8}" type="pres">
      <dgm:prSet presAssocID="{463A6E74-04AC-40FF-B31A-4035AABEC2B7}" presName="rootPict1" presStyleLbl="alignImgPlace1" presStyleIdx="0" presStyleCnt="5"/>
      <dgm:spPr/>
    </dgm:pt>
    <dgm:pt modelId="{F8645667-2626-43DA-A9E3-4CF2B9B4C3D8}" type="pres">
      <dgm:prSet presAssocID="{463A6E74-04AC-40FF-B31A-4035AABEC2B7}" presName="rootConnector1" presStyleLbl="node1" presStyleIdx="0" presStyleCnt="0"/>
      <dgm:spPr/>
    </dgm:pt>
    <dgm:pt modelId="{03582C84-D48C-40C4-A7A3-49A68F364D9C}" type="pres">
      <dgm:prSet presAssocID="{463A6E74-04AC-40FF-B31A-4035AABEC2B7}" presName="hierChild2" presStyleCnt="0"/>
      <dgm:spPr/>
    </dgm:pt>
    <dgm:pt modelId="{CA9C83F8-D997-4E90-9E48-B646A323E786}" type="pres">
      <dgm:prSet presAssocID="{D6DD64F3-D808-4392-A5C7-1608BC7F551F}" presName="Name37" presStyleLbl="parChTrans1D2" presStyleIdx="0" presStyleCnt="4"/>
      <dgm:spPr/>
    </dgm:pt>
    <dgm:pt modelId="{E08CBF30-BC20-4F61-9524-A721536E7A5F}" type="pres">
      <dgm:prSet presAssocID="{C0E6ECEA-3615-4249-BA27-3CF1D31AC737}" presName="hierRoot2" presStyleCnt="0">
        <dgm:presLayoutVars>
          <dgm:hierBranch val="init"/>
        </dgm:presLayoutVars>
      </dgm:prSet>
      <dgm:spPr/>
    </dgm:pt>
    <dgm:pt modelId="{4673371F-B175-4D17-9398-E36B1669EA40}" type="pres">
      <dgm:prSet presAssocID="{C0E6ECEA-3615-4249-BA27-3CF1D31AC737}" presName="rootComposite" presStyleCnt="0"/>
      <dgm:spPr/>
    </dgm:pt>
    <dgm:pt modelId="{F29E374F-919D-4324-83C4-2060926980F3}" type="pres">
      <dgm:prSet presAssocID="{C0E6ECEA-3615-4249-BA27-3CF1D31AC737}" presName="rootText" presStyleLbl="node2" presStyleIdx="0" presStyleCnt="3">
        <dgm:presLayoutVars>
          <dgm:chPref val="3"/>
        </dgm:presLayoutVars>
      </dgm:prSet>
      <dgm:spPr/>
    </dgm:pt>
    <dgm:pt modelId="{C804AC0D-3893-414F-965E-A47B86C07604}" type="pres">
      <dgm:prSet presAssocID="{C0E6ECEA-3615-4249-BA27-3CF1D31AC737}" presName="rootPict" presStyleLbl="alignImgPlace1" presStyleIdx="1" presStyleCnt="5"/>
      <dgm:spPr/>
    </dgm:pt>
    <dgm:pt modelId="{6E36D517-BC33-4C6E-AE15-2AD8021D033B}" type="pres">
      <dgm:prSet presAssocID="{C0E6ECEA-3615-4249-BA27-3CF1D31AC737}" presName="rootConnector" presStyleLbl="node2" presStyleIdx="0" presStyleCnt="3"/>
      <dgm:spPr/>
    </dgm:pt>
    <dgm:pt modelId="{81D1FC51-40A7-44F5-AB23-F8FB5AF7384E}" type="pres">
      <dgm:prSet presAssocID="{C0E6ECEA-3615-4249-BA27-3CF1D31AC737}" presName="hierChild4" presStyleCnt="0"/>
      <dgm:spPr/>
    </dgm:pt>
    <dgm:pt modelId="{1240FC1B-B9E2-49B2-9641-1D7DCEBA05EE}" type="pres">
      <dgm:prSet presAssocID="{C0E6ECEA-3615-4249-BA27-3CF1D31AC737}" presName="hierChild5" presStyleCnt="0"/>
      <dgm:spPr/>
    </dgm:pt>
    <dgm:pt modelId="{1A2E830F-CF78-4039-939E-1D06458E77FF}" type="pres">
      <dgm:prSet presAssocID="{B3A29299-157E-4515-A5B0-FC62F3955450}" presName="Name37" presStyleLbl="parChTrans1D2" presStyleIdx="1" presStyleCnt="4"/>
      <dgm:spPr/>
    </dgm:pt>
    <dgm:pt modelId="{252213EC-C183-43DC-8A5B-DD6DD77087C6}" type="pres">
      <dgm:prSet presAssocID="{EDD00E15-DF70-4FBC-8D7A-1D3ADE1FDA89}" presName="hierRoot2" presStyleCnt="0">
        <dgm:presLayoutVars>
          <dgm:hierBranch val="init"/>
        </dgm:presLayoutVars>
      </dgm:prSet>
      <dgm:spPr/>
    </dgm:pt>
    <dgm:pt modelId="{C304F9E8-AAE7-4E9B-9DDD-008F80362FEF}" type="pres">
      <dgm:prSet presAssocID="{EDD00E15-DF70-4FBC-8D7A-1D3ADE1FDA89}" presName="rootComposite" presStyleCnt="0"/>
      <dgm:spPr/>
    </dgm:pt>
    <dgm:pt modelId="{01504075-95DC-4E54-9817-A6CDD87BA694}" type="pres">
      <dgm:prSet presAssocID="{EDD00E15-DF70-4FBC-8D7A-1D3ADE1FDA89}" presName="rootText" presStyleLbl="node2" presStyleIdx="1" presStyleCnt="3">
        <dgm:presLayoutVars>
          <dgm:chPref val="3"/>
        </dgm:presLayoutVars>
      </dgm:prSet>
      <dgm:spPr/>
    </dgm:pt>
    <dgm:pt modelId="{13982535-4920-4109-8EE1-C6D9EE98F47E}" type="pres">
      <dgm:prSet presAssocID="{EDD00E15-DF70-4FBC-8D7A-1D3ADE1FDA89}" presName="rootPict" presStyleLbl="alignImgPlace1" presStyleIdx="2" presStyleCnt="5"/>
      <dgm:spPr/>
    </dgm:pt>
    <dgm:pt modelId="{336D5A06-E027-494E-8F4F-BF21602C7E88}" type="pres">
      <dgm:prSet presAssocID="{EDD00E15-DF70-4FBC-8D7A-1D3ADE1FDA89}" presName="rootConnector" presStyleLbl="node2" presStyleIdx="1" presStyleCnt="3"/>
      <dgm:spPr/>
    </dgm:pt>
    <dgm:pt modelId="{4E912A33-B7C9-4CFD-B66C-5ACA9AC603B6}" type="pres">
      <dgm:prSet presAssocID="{EDD00E15-DF70-4FBC-8D7A-1D3ADE1FDA89}" presName="hierChild4" presStyleCnt="0"/>
      <dgm:spPr/>
    </dgm:pt>
    <dgm:pt modelId="{1E6750AA-A92D-4EAB-908C-46B222282EA9}" type="pres">
      <dgm:prSet presAssocID="{EDD00E15-DF70-4FBC-8D7A-1D3ADE1FDA89}" presName="hierChild5" presStyleCnt="0"/>
      <dgm:spPr/>
    </dgm:pt>
    <dgm:pt modelId="{22F424D2-4F73-4611-9121-6D80204E3A19}" type="pres">
      <dgm:prSet presAssocID="{4025EC08-6D9C-4668-A405-F50E11E8EE05}" presName="Name37" presStyleLbl="parChTrans1D2" presStyleIdx="2" presStyleCnt="4"/>
      <dgm:spPr/>
    </dgm:pt>
    <dgm:pt modelId="{3008E7CD-FA10-45AB-B9BE-2FFC431F4FDB}" type="pres">
      <dgm:prSet presAssocID="{06A72A87-0B4B-49BA-AC0D-A038736D9E8B}" presName="hierRoot2" presStyleCnt="0">
        <dgm:presLayoutVars>
          <dgm:hierBranch val="init"/>
        </dgm:presLayoutVars>
      </dgm:prSet>
      <dgm:spPr/>
    </dgm:pt>
    <dgm:pt modelId="{E3A6F852-0D68-4363-9803-AF4391D8133D}" type="pres">
      <dgm:prSet presAssocID="{06A72A87-0B4B-49BA-AC0D-A038736D9E8B}" presName="rootComposite" presStyleCnt="0"/>
      <dgm:spPr/>
    </dgm:pt>
    <dgm:pt modelId="{875AABE7-8500-465F-855F-5A7B0F48E674}" type="pres">
      <dgm:prSet presAssocID="{06A72A87-0B4B-49BA-AC0D-A038736D9E8B}" presName="rootText" presStyleLbl="node2" presStyleIdx="2" presStyleCnt="3">
        <dgm:presLayoutVars>
          <dgm:chPref val="3"/>
        </dgm:presLayoutVars>
      </dgm:prSet>
      <dgm:spPr/>
    </dgm:pt>
    <dgm:pt modelId="{71D874EE-185B-4DF4-88DB-AE564FDA41A8}" type="pres">
      <dgm:prSet presAssocID="{06A72A87-0B4B-49BA-AC0D-A038736D9E8B}" presName="rootPict" presStyleLbl="alignImgPlace1" presStyleIdx="3" presStyleCnt="5"/>
      <dgm:spPr/>
    </dgm:pt>
    <dgm:pt modelId="{423F560C-414F-4C78-AC0E-FB937340A7B2}" type="pres">
      <dgm:prSet presAssocID="{06A72A87-0B4B-49BA-AC0D-A038736D9E8B}" presName="rootConnector" presStyleLbl="node2" presStyleIdx="2" presStyleCnt="3"/>
      <dgm:spPr/>
    </dgm:pt>
    <dgm:pt modelId="{3B228D15-230A-4734-AFDE-2D5BF10B4CCD}" type="pres">
      <dgm:prSet presAssocID="{06A72A87-0B4B-49BA-AC0D-A038736D9E8B}" presName="hierChild4" presStyleCnt="0"/>
      <dgm:spPr/>
    </dgm:pt>
    <dgm:pt modelId="{DB423832-03EA-4A8E-9D67-37C0858D496B}" type="pres">
      <dgm:prSet presAssocID="{06A72A87-0B4B-49BA-AC0D-A038736D9E8B}" presName="hierChild5" presStyleCnt="0"/>
      <dgm:spPr/>
    </dgm:pt>
    <dgm:pt modelId="{8103D962-7ADF-4884-9C60-DF0F655DBC76}" type="pres">
      <dgm:prSet presAssocID="{463A6E74-04AC-40FF-B31A-4035AABEC2B7}" presName="hierChild3" presStyleCnt="0"/>
      <dgm:spPr/>
    </dgm:pt>
    <dgm:pt modelId="{0EC47F34-36DE-4668-82B1-A48268EF3091}" type="pres">
      <dgm:prSet presAssocID="{281F1A6E-A646-4B0C-879E-C7EB6F3B18F2}" presName="Name111" presStyleLbl="parChTrans1D2" presStyleIdx="3" presStyleCnt="4"/>
      <dgm:spPr/>
    </dgm:pt>
    <dgm:pt modelId="{BD91B8C7-D5ED-44C4-9EEE-ADE7E08DEDE5}" type="pres">
      <dgm:prSet presAssocID="{6D746738-4C8D-4AA0-B923-5E3C639FF9B7}" presName="hierRoot3" presStyleCnt="0">
        <dgm:presLayoutVars>
          <dgm:hierBranch val="init"/>
        </dgm:presLayoutVars>
      </dgm:prSet>
      <dgm:spPr/>
    </dgm:pt>
    <dgm:pt modelId="{283D455B-58B7-4778-9026-0B6CE98EC78B}" type="pres">
      <dgm:prSet presAssocID="{6D746738-4C8D-4AA0-B923-5E3C639FF9B7}" presName="rootComposite3" presStyleCnt="0"/>
      <dgm:spPr/>
    </dgm:pt>
    <dgm:pt modelId="{F1AF18D3-E3BD-48D8-B405-C8C9E9FBE9BC}" type="pres">
      <dgm:prSet presAssocID="{6D746738-4C8D-4AA0-B923-5E3C639FF9B7}" presName="rootText3" presStyleLbl="asst1" presStyleIdx="0" presStyleCnt="1">
        <dgm:presLayoutVars>
          <dgm:chPref val="3"/>
        </dgm:presLayoutVars>
      </dgm:prSet>
      <dgm:spPr/>
    </dgm:pt>
    <dgm:pt modelId="{C0B6F078-C077-493B-BEAF-AA487B7E4B15}" type="pres">
      <dgm:prSet presAssocID="{6D746738-4C8D-4AA0-B923-5E3C639FF9B7}" presName="rootPict3" presStyleLbl="alignImgPlace1" presStyleIdx="4" presStyleCnt="5"/>
      <dgm:spPr/>
    </dgm:pt>
    <dgm:pt modelId="{90EFC26A-51DC-447F-BC9B-C2511B57E00F}" type="pres">
      <dgm:prSet presAssocID="{6D746738-4C8D-4AA0-B923-5E3C639FF9B7}" presName="rootConnector3" presStyleLbl="asst1" presStyleIdx="0" presStyleCnt="1"/>
      <dgm:spPr/>
    </dgm:pt>
    <dgm:pt modelId="{A7BB4014-D722-4BD9-B369-78085D4F7889}" type="pres">
      <dgm:prSet presAssocID="{6D746738-4C8D-4AA0-B923-5E3C639FF9B7}" presName="hierChild6" presStyleCnt="0"/>
      <dgm:spPr/>
    </dgm:pt>
    <dgm:pt modelId="{C340E2BC-07CF-4F8C-8CBD-6F5CEE9FCC28}" type="pres">
      <dgm:prSet presAssocID="{6D746738-4C8D-4AA0-B923-5E3C639FF9B7}" presName="hierChild7" presStyleCnt="0"/>
      <dgm:spPr/>
    </dgm:pt>
  </dgm:ptLst>
  <dgm:cxnLst>
    <dgm:cxn modelId="{F9D23B15-2CD9-4DF8-8E13-71859EF52D12}" type="presOf" srcId="{C0E6ECEA-3615-4249-BA27-3CF1D31AC737}" destId="{F29E374F-919D-4324-83C4-2060926980F3}" srcOrd="0" destOrd="0" presId="urn:microsoft.com/office/officeart/2005/8/layout/pictureOrgChart+Icon"/>
    <dgm:cxn modelId="{F08C361D-564B-4687-9249-D156D28A900F}" type="presOf" srcId="{06A72A87-0B4B-49BA-AC0D-A038736D9E8B}" destId="{875AABE7-8500-465F-855F-5A7B0F48E674}" srcOrd="0" destOrd="0" presId="urn:microsoft.com/office/officeart/2005/8/layout/pictureOrgChart+Icon"/>
    <dgm:cxn modelId="{D956E620-E17A-419B-BC61-DA8B9BCA306E}" type="presOf" srcId="{463A6E74-04AC-40FF-B31A-4035AABEC2B7}" destId="{F8645667-2626-43DA-A9E3-4CF2B9B4C3D8}" srcOrd="1" destOrd="0" presId="urn:microsoft.com/office/officeart/2005/8/layout/pictureOrgChart+Icon"/>
    <dgm:cxn modelId="{F524FB27-1958-4797-8BFF-73459FF8B2FF}" type="presOf" srcId="{281F1A6E-A646-4B0C-879E-C7EB6F3B18F2}" destId="{0EC47F34-36DE-4668-82B1-A48268EF3091}" srcOrd="0" destOrd="0" presId="urn:microsoft.com/office/officeart/2005/8/layout/pictureOrgChart+Icon"/>
    <dgm:cxn modelId="{166EBD2D-1641-4A8D-9A83-1F2BE0E394D7}" type="presOf" srcId="{463A6E74-04AC-40FF-B31A-4035AABEC2B7}" destId="{7BF6573A-4AA1-4032-B5A8-0DF29D6DA1D2}" srcOrd="0" destOrd="0" presId="urn:microsoft.com/office/officeart/2005/8/layout/pictureOrgChart+Icon"/>
    <dgm:cxn modelId="{10F1C83E-97FC-4CEB-970F-BCA7BA5DF9D1}" type="presOf" srcId="{C0E6ECEA-3615-4249-BA27-3CF1D31AC737}" destId="{6E36D517-BC33-4C6E-AE15-2AD8021D033B}" srcOrd="1" destOrd="0" presId="urn:microsoft.com/office/officeart/2005/8/layout/pictureOrgChart+Icon"/>
    <dgm:cxn modelId="{C5AF5140-16C3-4787-9EE7-E5845D507EE9}" srcId="{463A6E74-04AC-40FF-B31A-4035AABEC2B7}" destId="{06A72A87-0B4B-49BA-AC0D-A038736D9E8B}" srcOrd="3" destOrd="0" parTransId="{4025EC08-6D9C-4668-A405-F50E11E8EE05}" sibTransId="{CCC60BD9-A42C-4211-BDA9-1D1239D48019}"/>
    <dgm:cxn modelId="{948B9860-16E3-4F67-AAB6-23755750BF4B}" srcId="{463A6E74-04AC-40FF-B31A-4035AABEC2B7}" destId="{C0E6ECEA-3615-4249-BA27-3CF1D31AC737}" srcOrd="1" destOrd="0" parTransId="{D6DD64F3-D808-4392-A5C7-1608BC7F551F}" sibTransId="{C47D0B9A-C393-450F-AC80-7688E6894DE2}"/>
    <dgm:cxn modelId="{57186A56-283C-4557-8857-38A6678F4DBF}" type="presOf" srcId="{06A72A87-0B4B-49BA-AC0D-A038736D9E8B}" destId="{423F560C-414F-4C78-AC0E-FB937340A7B2}" srcOrd="1" destOrd="0" presId="urn:microsoft.com/office/officeart/2005/8/layout/pictureOrgChart+Icon"/>
    <dgm:cxn modelId="{80D95B78-5CC5-4EE0-8881-189BF8B5AECB}" type="presOf" srcId="{4025EC08-6D9C-4668-A405-F50E11E8EE05}" destId="{22F424D2-4F73-4611-9121-6D80204E3A19}" srcOrd="0" destOrd="0" presId="urn:microsoft.com/office/officeart/2005/8/layout/pictureOrgChart+Icon"/>
    <dgm:cxn modelId="{B144095A-C517-472A-81F3-36627C3F3CE4}" type="presOf" srcId="{6D746738-4C8D-4AA0-B923-5E3C639FF9B7}" destId="{F1AF18D3-E3BD-48D8-B405-C8C9E9FBE9BC}" srcOrd="0" destOrd="0" presId="urn:microsoft.com/office/officeart/2005/8/layout/pictureOrgChart+Icon"/>
    <dgm:cxn modelId="{CC5EA887-FF8B-49D2-8B2B-838E47252B68}" type="presOf" srcId="{D6DD64F3-D808-4392-A5C7-1608BC7F551F}" destId="{CA9C83F8-D997-4E90-9E48-B646A323E786}" srcOrd="0" destOrd="0" presId="urn:microsoft.com/office/officeart/2005/8/layout/pictureOrgChart+Icon"/>
    <dgm:cxn modelId="{11E8218B-395E-43E5-B495-B0942EF4901E}" srcId="{43E690F6-0253-4D8E-8B00-CF7D548AD124}" destId="{463A6E74-04AC-40FF-B31A-4035AABEC2B7}" srcOrd="0" destOrd="0" parTransId="{A1E55695-14FB-4E2C-80E5-9E5FDE762F84}" sibTransId="{C9B3576E-3A49-4295-8291-F28BFF5D325B}"/>
    <dgm:cxn modelId="{04DE8398-DEBA-4E27-BDAF-D3647CB648F9}" type="presOf" srcId="{EDD00E15-DF70-4FBC-8D7A-1D3ADE1FDA89}" destId="{336D5A06-E027-494E-8F4F-BF21602C7E88}" srcOrd="1" destOrd="0" presId="urn:microsoft.com/office/officeart/2005/8/layout/pictureOrgChart+Icon"/>
    <dgm:cxn modelId="{DCE7D4A2-5B90-4EC2-8AC7-D2BF0C6FCFBC}" type="presOf" srcId="{EDD00E15-DF70-4FBC-8D7A-1D3ADE1FDA89}" destId="{01504075-95DC-4E54-9817-A6CDD87BA694}" srcOrd="0" destOrd="0" presId="urn:microsoft.com/office/officeart/2005/8/layout/pictureOrgChart+Icon"/>
    <dgm:cxn modelId="{D1682DA5-34AF-4EA8-B416-9E2292F38E34}" srcId="{463A6E74-04AC-40FF-B31A-4035AABEC2B7}" destId="{6D746738-4C8D-4AA0-B923-5E3C639FF9B7}" srcOrd="0" destOrd="0" parTransId="{281F1A6E-A646-4B0C-879E-C7EB6F3B18F2}" sibTransId="{56461BC8-78F9-427D-8EBE-1909DF25B1AD}"/>
    <dgm:cxn modelId="{4BD32CC4-E3C9-43AB-8933-0A6AB61C53E0}" type="presOf" srcId="{B3A29299-157E-4515-A5B0-FC62F3955450}" destId="{1A2E830F-CF78-4039-939E-1D06458E77FF}" srcOrd="0" destOrd="0" presId="urn:microsoft.com/office/officeart/2005/8/layout/pictureOrgChart+Icon"/>
    <dgm:cxn modelId="{8F3C06C5-D3DB-4090-A3A9-961F36B2E570}" type="presOf" srcId="{43E690F6-0253-4D8E-8B00-CF7D548AD124}" destId="{5E3CD324-09F9-4310-A38D-4D32E8194C2F}" srcOrd="0" destOrd="0" presId="urn:microsoft.com/office/officeart/2005/8/layout/pictureOrgChart+Icon"/>
    <dgm:cxn modelId="{D73A7BCD-F1EC-4156-9FB1-062651A50962}" type="presOf" srcId="{6D746738-4C8D-4AA0-B923-5E3C639FF9B7}" destId="{90EFC26A-51DC-447F-BC9B-C2511B57E00F}" srcOrd="1" destOrd="0" presId="urn:microsoft.com/office/officeart/2005/8/layout/pictureOrgChart+Icon"/>
    <dgm:cxn modelId="{9BBD74FC-5104-476C-AAF9-0C5720263DE8}" srcId="{463A6E74-04AC-40FF-B31A-4035AABEC2B7}" destId="{EDD00E15-DF70-4FBC-8D7A-1D3ADE1FDA89}" srcOrd="2" destOrd="0" parTransId="{B3A29299-157E-4515-A5B0-FC62F3955450}" sibTransId="{32169448-F96B-4F89-A585-5BAB0B831AFA}"/>
    <dgm:cxn modelId="{359AA1E4-8DBE-4426-B447-2DDB133BA0C0}" type="presParOf" srcId="{5E3CD324-09F9-4310-A38D-4D32E8194C2F}" destId="{B62522C5-B9AB-43BA-AED6-62AF46B46CDC}" srcOrd="0" destOrd="0" presId="urn:microsoft.com/office/officeart/2005/8/layout/pictureOrgChart+Icon"/>
    <dgm:cxn modelId="{D3E1A7C3-2C7E-41AD-804D-18775BCDBDEE}" type="presParOf" srcId="{B62522C5-B9AB-43BA-AED6-62AF46B46CDC}" destId="{0C424559-2664-4E17-AF8D-CFD909E98147}" srcOrd="0" destOrd="0" presId="urn:microsoft.com/office/officeart/2005/8/layout/pictureOrgChart+Icon"/>
    <dgm:cxn modelId="{400767D5-5C50-4321-851F-6A524397D00C}" type="presParOf" srcId="{0C424559-2664-4E17-AF8D-CFD909E98147}" destId="{7BF6573A-4AA1-4032-B5A8-0DF29D6DA1D2}" srcOrd="0" destOrd="0" presId="urn:microsoft.com/office/officeart/2005/8/layout/pictureOrgChart+Icon"/>
    <dgm:cxn modelId="{EC50CFCC-A2C5-4DD8-9CAB-DE67DCC1F49A}" type="presParOf" srcId="{0C424559-2664-4E17-AF8D-CFD909E98147}" destId="{D8F61DA4-B46C-4D73-B6DE-2DBAD88140B8}" srcOrd="1" destOrd="0" presId="urn:microsoft.com/office/officeart/2005/8/layout/pictureOrgChart+Icon"/>
    <dgm:cxn modelId="{02296143-9146-457F-B14C-C121C6CA6703}" type="presParOf" srcId="{0C424559-2664-4E17-AF8D-CFD909E98147}" destId="{F8645667-2626-43DA-A9E3-4CF2B9B4C3D8}" srcOrd="2" destOrd="0" presId="urn:microsoft.com/office/officeart/2005/8/layout/pictureOrgChart+Icon"/>
    <dgm:cxn modelId="{64C86D05-F4D3-49E7-B9E2-0F45518179DA}" type="presParOf" srcId="{B62522C5-B9AB-43BA-AED6-62AF46B46CDC}" destId="{03582C84-D48C-40C4-A7A3-49A68F364D9C}" srcOrd="1" destOrd="0" presId="urn:microsoft.com/office/officeart/2005/8/layout/pictureOrgChart+Icon"/>
    <dgm:cxn modelId="{EBB1A2C0-AF56-4B92-A9D8-CAA3451390EC}" type="presParOf" srcId="{03582C84-D48C-40C4-A7A3-49A68F364D9C}" destId="{CA9C83F8-D997-4E90-9E48-B646A323E786}" srcOrd="0" destOrd="0" presId="urn:microsoft.com/office/officeart/2005/8/layout/pictureOrgChart+Icon"/>
    <dgm:cxn modelId="{7C8B0AC2-1D4F-4E51-AF6E-3476A932504B}" type="presParOf" srcId="{03582C84-D48C-40C4-A7A3-49A68F364D9C}" destId="{E08CBF30-BC20-4F61-9524-A721536E7A5F}" srcOrd="1" destOrd="0" presId="urn:microsoft.com/office/officeart/2005/8/layout/pictureOrgChart+Icon"/>
    <dgm:cxn modelId="{3AC9B8E9-B21A-4CF8-8924-9985C37370D7}" type="presParOf" srcId="{E08CBF30-BC20-4F61-9524-A721536E7A5F}" destId="{4673371F-B175-4D17-9398-E36B1669EA40}" srcOrd="0" destOrd="0" presId="urn:microsoft.com/office/officeart/2005/8/layout/pictureOrgChart+Icon"/>
    <dgm:cxn modelId="{4E46F8E2-D2B2-470B-9775-BFD08A9B3A4D}" type="presParOf" srcId="{4673371F-B175-4D17-9398-E36B1669EA40}" destId="{F29E374F-919D-4324-83C4-2060926980F3}" srcOrd="0" destOrd="0" presId="urn:microsoft.com/office/officeart/2005/8/layout/pictureOrgChart+Icon"/>
    <dgm:cxn modelId="{92226B5D-56AD-41E3-8B9D-A667B1C68C02}" type="presParOf" srcId="{4673371F-B175-4D17-9398-E36B1669EA40}" destId="{C804AC0D-3893-414F-965E-A47B86C07604}" srcOrd="1" destOrd="0" presId="urn:microsoft.com/office/officeart/2005/8/layout/pictureOrgChart+Icon"/>
    <dgm:cxn modelId="{ECF31CB6-C432-4138-AC10-C8FD33CD39B4}" type="presParOf" srcId="{4673371F-B175-4D17-9398-E36B1669EA40}" destId="{6E36D517-BC33-4C6E-AE15-2AD8021D033B}" srcOrd="2" destOrd="0" presId="urn:microsoft.com/office/officeart/2005/8/layout/pictureOrgChart+Icon"/>
    <dgm:cxn modelId="{33E15DC0-D478-4881-A1E3-984C20428795}" type="presParOf" srcId="{E08CBF30-BC20-4F61-9524-A721536E7A5F}" destId="{81D1FC51-40A7-44F5-AB23-F8FB5AF7384E}" srcOrd="1" destOrd="0" presId="urn:microsoft.com/office/officeart/2005/8/layout/pictureOrgChart+Icon"/>
    <dgm:cxn modelId="{8D55865D-7744-4001-B582-49AEE738F142}" type="presParOf" srcId="{E08CBF30-BC20-4F61-9524-A721536E7A5F}" destId="{1240FC1B-B9E2-49B2-9641-1D7DCEBA05EE}" srcOrd="2" destOrd="0" presId="urn:microsoft.com/office/officeart/2005/8/layout/pictureOrgChart+Icon"/>
    <dgm:cxn modelId="{5D69891C-CB62-4FD3-B70C-69095781C17A}" type="presParOf" srcId="{03582C84-D48C-40C4-A7A3-49A68F364D9C}" destId="{1A2E830F-CF78-4039-939E-1D06458E77FF}" srcOrd="2" destOrd="0" presId="urn:microsoft.com/office/officeart/2005/8/layout/pictureOrgChart+Icon"/>
    <dgm:cxn modelId="{36077E8F-6B3B-4E6E-84FD-FD35FB5996F7}" type="presParOf" srcId="{03582C84-D48C-40C4-A7A3-49A68F364D9C}" destId="{252213EC-C183-43DC-8A5B-DD6DD77087C6}" srcOrd="3" destOrd="0" presId="urn:microsoft.com/office/officeart/2005/8/layout/pictureOrgChart+Icon"/>
    <dgm:cxn modelId="{0786249E-69FD-4AED-8A96-FF589E697E0A}" type="presParOf" srcId="{252213EC-C183-43DC-8A5B-DD6DD77087C6}" destId="{C304F9E8-AAE7-4E9B-9DDD-008F80362FEF}" srcOrd="0" destOrd="0" presId="urn:microsoft.com/office/officeart/2005/8/layout/pictureOrgChart+Icon"/>
    <dgm:cxn modelId="{363B86E7-2693-4020-80FD-111064B6D1A8}" type="presParOf" srcId="{C304F9E8-AAE7-4E9B-9DDD-008F80362FEF}" destId="{01504075-95DC-4E54-9817-A6CDD87BA694}" srcOrd="0" destOrd="0" presId="urn:microsoft.com/office/officeart/2005/8/layout/pictureOrgChart+Icon"/>
    <dgm:cxn modelId="{CC856160-8565-4ADC-A1CA-1CC22FEC3BA9}" type="presParOf" srcId="{C304F9E8-AAE7-4E9B-9DDD-008F80362FEF}" destId="{13982535-4920-4109-8EE1-C6D9EE98F47E}" srcOrd="1" destOrd="0" presId="urn:microsoft.com/office/officeart/2005/8/layout/pictureOrgChart+Icon"/>
    <dgm:cxn modelId="{E450106B-A5DE-442C-A601-365CA75AA5DE}" type="presParOf" srcId="{C304F9E8-AAE7-4E9B-9DDD-008F80362FEF}" destId="{336D5A06-E027-494E-8F4F-BF21602C7E88}" srcOrd="2" destOrd="0" presId="urn:microsoft.com/office/officeart/2005/8/layout/pictureOrgChart+Icon"/>
    <dgm:cxn modelId="{96C270BB-E20C-4B75-866E-FE6062007BE9}" type="presParOf" srcId="{252213EC-C183-43DC-8A5B-DD6DD77087C6}" destId="{4E912A33-B7C9-4CFD-B66C-5ACA9AC603B6}" srcOrd="1" destOrd="0" presId="urn:microsoft.com/office/officeart/2005/8/layout/pictureOrgChart+Icon"/>
    <dgm:cxn modelId="{1987CE34-DE3F-4F08-8291-63BE47A4C166}" type="presParOf" srcId="{252213EC-C183-43DC-8A5B-DD6DD77087C6}" destId="{1E6750AA-A92D-4EAB-908C-46B222282EA9}" srcOrd="2" destOrd="0" presId="urn:microsoft.com/office/officeart/2005/8/layout/pictureOrgChart+Icon"/>
    <dgm:cxn modelId="{D42EBDE9-3B97-4670-A306-74D358397F04}" type="presParOf" srcId="{03582C84-D48C-40C4-A7A3-49A68F364D9C}" destId="{22F424D2-4F73-4611-9121-6D80204E3A19}" srcOrd="4" destOrd="0" presId="urn:microsoft.com/office/officeart/2005/8/layout/pictureOrgChart+Icon"/>
    <dgm:cxn modelId="{E71249F9-F9D7-4179-983F-4FF415AF2C65}" type="presParOf" srcId="{03582C84-D48C-40C4-A7A3-49A68F364D9C}" destId="{3008E7CD-FA10-45AB-B9BE-2FFC431F4FDB}" srcOrd="5" destOrd="0" presId="urn:microsoft.com/office/officeart/2005/8/layout/pictureOrgChart+Icon"/>
    <dgm:cxn modelId="{C0815047-2F12-4490-9476-352293639544}" type="presParOf" srcId="{3008E7CD-FA10-45AB-B9BE-2FFC431F4FDB}" destId="{E3A6F852-0D68-4363-9803-AF4391D8133D}" srcOrd="0" destOrd="0" presId="urn:microsoft.com/office/officeart/2005/8/layout/pictureOrgChart+Icon"/>
    <dgm:cxn modelId="{1A500235-0BFE-4D01-A954-A1B0C130C10A}" type="presParOf" srcId="{E3A6F852-0D68-4363-9803-AF4391D8133D}" destId="{875AABE7-8500-465F-855F-5A7B0F48E674}" srcOrd="0" destOrd="0" presId="urn:microsoft.com/office/officeart/2005/8/layout/pictureOrgChart+Icon"/>
    <dgm:cxn modelId="{139EB23F-F611-4314-8D2D-12318DDB0308}" type="presParOf" srcId="{E3A6F852-0D68-4363-9803-AF4391D8133D}" destId="{71D874EE-185B-4DF4-88DB-AE564FDA41A8}" srcOrd="1" destOrd="0" presId="urn:microsoft.com/office/officeart/2005/8/layout/pictureOrgChart+Icon"/>
    <dgm:cxn modelId="{D482AFEF-D365-4A2C-8F70-FCBA36C7831F}" type="presParOf" srcId="{E3A6F852-0D68-4363-9803-AF4391D8133D}" destId="{423F560C-414F-4C78-AC0E-FB937340A7B2}" srcOrd="2" destOrd="0" presId="urn:microsoft.com/office/officeart/2005/8/layout/pictureOrgChart+Icon"/>
    <dgm:cxn modelId="{661560B1-97E6-4F7B-92FF-DCCDCAB9DEA8}" type="presParOf" srcId="{3008E7CD-FA10-45AB-B9BE-2FFC431F4FDB}" destId="{3B228D15-230A-4734-AFDE-2D5BF10B4CCD}" srcOrd="1" destOrd="0" presId="urn:microsoft.com/office/officeart/2005/8/layout/pictureOrgChart+Icon"/>
    <dgm:cxn modelId="{256EC1F5-37FD-4F91-8DD4-67D742835863}" type="presParOf" srcId="{3008E7CD-FA10-45AB-B9BE-2FFC431F4FDB}" destId="{DB423832-03EA-4A8E-9D67-37C0858D496B}" srcOrd="2" destOrd="0" presId="urn:microsoft.com/office/officeart/2005/8/layout/pictureOrgChart+Icon"/>
    <dgm:cxn modelId="{B548F275-8A20-4D9B-A945-47436F2D0C14}" type="presParOf" srcId="{B62522C5-B9AB-43BA-AED6-62AF46B46CDC}" destId="{8103D962-7ADF-4884-9C60-DF0F655DBC76}" srcOrd="2" destOrd="0" presId="urn:microsoft.com/office/officeart/2005/8/layout/pictureOrgChart+Icon"/>
    <dgm:cxn modelId="{E6D15908-927E-4750-8B1E-D4A76E276EFB}" type="presParOf" srcId="{8103D962-7ADF-4884-9C60-DF0F655DBC76}" destId="{0EC47F34-36DE-4668-82B1-A48268EF3091}" srcOrd="0" destOrd="0" presId="urn:microsoft.com/office/officeart/2005/8/layout/pictureOrgChart+Icon"/>
    <dgm:cxn modelId="{ABDEB8C7-B42D-4D4C-AE80-8532D242B6D3}" type="presParOf" srcId="{8103D962-7ADF-4884-9C60-DF0F655DBC76}" destId="{BD91B8C7-D5ED-44C4-9EEE-ADE7E08DEDE5}" srcOrd="1" destOrd="0" presId="urn:microsoft.com/office/officeart/2005/8/layout/pictureOrgChart+Icon"/>
    <dgm:cxn modelId="{8DCBA056-D36C-49CE-8EFC-8AFFAE327F1E}" type="presParOf" srcId="{BD91B8C7-D5ED-44C4-9EEE-ADE7E08DEDE5}" destId="{283D455B-58B7-4778-9026-0B6CE98EC78B}" srcOrd="0" destOrd="0" presId="urn:microsoft.com/office/officeart/2005/8/layout/pictureOrgChart+Icon"/>
    <dgm:cxn modelId="{7197EDA1-A785-4F21-9A60-0A0560EA673A}" type="presParOf" srcId="{283D455B-58B7-4778-9026-0B6CE98EC78B}" destId="{F1AF18D3-E3BD-48D8-B405-C8C9E9FBE9BC}" srcOrd="0" destOrd="0" presId="urn:microsoft.com/office/officeart/2005/8/layout/pictureOrgChart+Icon"/>
    <dgm:cxn modelId="{DF16949F-54ED-4F4C-BE34-6F7FE1EB1AAA}" type="presParOf" srcId="{283D455B-58B7-4778-9026-0B6CE98EC78B}" destId="{C0B6F078-C077-493B-BEAF-AA487B7E4B15}" srcOrd="1" destOrd="0" presId="urn:microsoft.com/office/officeart/2005/8/layout/pictureOrgChart+Icon"/>
    <dgm:cxn modelId="{787963D2-BA13-4FCB-8B18-F94FAC409CFE}" type="presParOf" srcId="{283D455B-58B7-4778-9026-0B6CE98EC78B}" destId="{90EFC26A-51DC-447F-BC9B-C2511B57E00F}" srcOrd="2" destOrd="0" presId="urn:microsoft.com/office/officeart/2005/8/layout/pictureOrgChart+Icon"/>
    <dgm:cxn modelId="{F8536918-55B1-48F8-B86B-435675FFB645}" type="presParOf" srcId="{BD91B8C7-D5ED-44C4-9EEE-ADE7E08DEDE5}" destId="{A7BB4014-D722-4BD9-B369-78085D4F7889}" srcOrd="1" destOrd="0" presId="urn:microsoft.com/office/officeart/2005/8/layout/pictureOrgChart+Icon"/>
    <dgm:cxn modelId="{94929CA9-10AB-4C5A-936A-FC920CD42542}" type="presParOf" srcId="{BD91B8C7-D5ED-44C4-9EEE-ADE7E08DEDE5}" destId="{C340E2BC-07CF-4F8C-8CBD-6F5CEE9FCC28}" srcOrd="2" destOrd="0" presId="urn:microsoft.com/office/officeart/2005/8/layout/pictureOrgChart+Icon"/>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9E2882-5920-4176-9468-950B0821DBDE}"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E826F000-02F0-44B9-B539-76F6B2896F3B}">
      <dgm:prSet phldrT="[Text]"/>
      <dgm:spPr>
        <a:solidFill>
          <a:schemeClr val="accent4">
            <a:lumMod val="75000"/>
          </a:schemeClr>
        </a:solidFill>
      </dgm:spPr>
      <dgm:t>
        <a:bodyPr/>
        <a:lstStyle/>
        <a:p>
          <a:r>
            <a:rPr lang="en-US"/>
            <a:t>a</a:t>
          </a:r>
        </a:p>
      </dgm:t>
    </dgm:pt>
    <dgm:pt modelId="{EE078EEF-EAD3-4A57-A984-8EEEE70C79AE}" type="parTrans" cxnId="{305C2F52-4E84-4926-B027-5082C3F88F7B}">
      <dgm:prSet/>
      <dgm:spPr/>
      <dgm:t>
        <a:bodyPr/>
        <a:lstStyle/>
        <a:p>
          <a:endParaRPr lang="en-US"/>
        </a:p>
      </dgm:t>
    </dgm:pt>
    <dgm:pt modelId="{A7CD4BE2-6A2A-46AF-A7D1-E2E802523357}" type="sibTrans" cxnId="{305C2F52-4E84-4926-B027-5082C3F88F7B}">
      <dgm:prSet/>
      <dgm:spPr/>
      <dgm:t>
        <a:bodyPr/>
        <a:lstStyle/>
        <a:p>
          <a:endParaRPr lang="en-US"/>
        </a:p>
      </dgm:t>
    </dgm:pt>
    <dgm:pt modelId="{E2D09D4D-D6C8-476E-82BC-34CA11BECF88}">
      <dgm:prSet phldrT="[Text]"/>
      <dgm:spPr/>
      <dgm:t>
        <a:bodyPr/>
        <a:lstStyle/>
        <a:p>
          <a:r>
            <a:rPr lang="en-US"/>
            <a:t>c</a:t>
          </a:r>
        </a:p>
      </dgm:t>
    </dgm:pt>
    <dgm:pt modelId="{84CF96F6-4785-425B-B97C-3623A30786A0}" type="parTrans" cxnId="{50CEC315-0DFD-46F0-83BE-E75CCCE4FCAB}">
      <dgm:prSet/>
      <dgm:spPr/>
      <dgm:t>
        <a:bodyPr/>
        <a:lstStyle/>
        <a:p>
          <a:endParaRPr lang="en-US"/>
        </a:p>
      </dgm:t>
    </dgm:pt>
    <dgm:pt modelId="{28A7AC27-8BC3-4357-B87D-0384FA8ADB9A}" type="sibTrans" cxnId="{50CEC315-0DFD-46F0-83BE-E75CCCE4FCAB}">
      <dgm:prSet/>
      <dgm:spPr/>
      <dgm:t>
        <a:bodyPr/>
        <a:lstStyle/>
        <a:p>
          <a:endParaRPr lang="en-US"/>
        </a:p>
      </dgm:t>
    </dgm:pt>
    <dgm:pt modelId="{EF8D2F1B-E362-433D-B226-42FCF541125B}">
      <dgm:prSet phldrT="[Text]"/>
      <dgm:spPr/>
      <dgm:t>
        <a:bodyPr/>
        <a:lstStyle/>
        <a:p>
          <a:r>
            <a:rPr lang="en-US"/>
            <a:t>e</a:t>
          </a:r>
        </a:p>
      </dgm:t>
    </dgm:pt>
    <dgm:pt modelId="{72CD8DC7-2154-4CF7-A19C-DD1302DDDF71}" type="parTrans" cxnId="{0C556B68-FAB9-4140-9A9B-06D74DF04824}">
      <dgm:prSet/>
      <dgm:spPr/>
      <dgm:t>
        <a:bodyPr/>
        <a:lstStyle/>
        <a:p>
          <a:endParaRPr lang="en-US"/>
        </a:p>
      </dgm:t>
    </dgm:pt>
    <dgm:pt modelId="{69662335-3DBC-4C63-BAF9-496CB290C95D}" type="sibTrans" cxnId="{0C556B68-FAB9-4140-9A9B-06D74DF04824}">
      <dgm:prSet/>
      <dgm:spPr/>
      <dgm:t>
        <a:bodyPr/>
        <a:lstStyle/>
        <a:p>
          <a:endParaRPr lang="en-US"/>
        </a:p>
      </dgm:t>
    </dgm:pt>
    <dgm:pt modelId="{47F83937-8E8A-43C4-91C3-DE8BF09056A6}">
      <dgm:prSet phldrT="[Text]"/>
      <dgm:spPr>
        <a:solidFill>
          <a:schemeClr val="accent3">
            <a:lumMod val="75000"/>
          </a:schemeClr>
        </a:solidFill>
      </dgm:spPr>
      <dgm:t>
        <a:bodyPr/>
        <a:lstStyle/>
        <a:p>
          <a:r>
            <a:rPr lang="en-US"/>
            <a:t>b</a:t>
          </a:r>
        </a:p>
      </dgm:t>
    </dgm:pt>
    <dgm:pt modelId="{F4224EED-14F4-4EE6-BA72-8D8DF22F64D7}" type="parTrans" cxnId="{B28ADB58-B8DB-4BE4-BA38-3FB1BA5CF93B}">
      <dgm:prSet/>
      <dgm:spPr/>
      <dgm:t>
        <a:bodyPr/>
        <a:lstStyle/>
        <a:p>
          <a:endParaRPr lang="en-US"/>
        </a:p>
      </dgm:t>
    </dgm:pt>
    <dgm:pt modelId="{D3E255AA-B0DA-4939-B89D-4C6D65E0B51D}" type="sibTrans" cxnId="{B28ADB58-B8DB-4BE4-BA38-3FB1BA5CF93B}">
      <dgm:prSet/>
      <dgm:spPr/>
      <dgm:t>
        <a:bodyPr/>
        <a:lstStyle/>
        <a:p>
          <a:endParaRPr lang="en-US"/>
        </a:p>
      </dgm:t>
    </dgm:pt>
    <dgm:pt modelId="{C57A6E3E-E6EC-4326-ABF9-D5A09024F8BE}">
      <dgm:prSet phldrT="[Text]"/>
      <dgm:spPr/>
      <dgm:t>
        <a:bodyPr/>
        <a:lstStyle/>
        <a:p>
          <a:r>
            <a:rPr lang="en-US"/>
            <a:t>d</a:t>
          </a:r>
        </a:p>
      </dgm:t>
    </dgm:pt>
    <dgm:pt modelId="{97660CF0-2FE4-4D6E-9F43-7EE013E57903}" type="parTrans" cxnId="{7432C4D7-DA3B-4F44-8C82-64D23B8F8C31}">
      <dgm:prSet/>
      <dgm:spPr/>
      <dgm:t>
        <a:bodyPr/>
        <a:lstStyle/>
        <a:p>
          <a:endParaRPr lang="en-US"/>
        </a:p>
      </dgm:t>
    </dgm:pt>
    <dgm:pt modelId="{86BA0EAA-A2BC-407B-B1E8-201F03BA0BD6}" type="sibTrans" cxnId="{7432C4D7-DA3B-4F44-8C82-64D23B8F8C31}">
      <dgm:prSet/>
      <dgm:spPr/>
      <dgm:t>
        <a:bodyPr/>
        <a:lstStyle/>
        <a:p>
          <a:endParaRPr lang="en-US"/>
        </a:p>
      </dgm:t>
    </dgm:pt>
    <dgm:pt modelId="{EAFE652D-B57C-447A-A2F9-D067C4ECBD7A}">
      <dgm:prSet phldrT="[Text]"/>
      <dgm:spPr/>
      <dgm:t>
        <a:bodyPr/>
        <a:lstStyle/>
        <a:p>
          <a:r>
            <a:rPr lang="en-US"/>
            <a:t>f</a:t>
          </a:r>
        </a:p>
      </dgm:t>
    </dgm:pt>
    <dgm:pt modelId="{24C478AD-6C86-4819-8907-6A73C02B7612}" type="parTrans" cxnId="{6A701BEA-B8CD-4FAB-B7D1-CC5CB2A7E1C7}">
      <dgm:prSet/>
      <dgm:spPr/>
      <dgm:t>
        <a:bodyPr/>
        <a:lstStyle/>
        <a:p>
          <a:endParaRPr lang="en-US"/>
        </a:p>
      </dgm:t>
    </dgm:pt>
    <dgm:pt modelId="{0C5AE2F1-5727-4807-A570-59B369809DFE}" type="sibTrans" cxnId="{6A701BEA-B8CD-4FAB-B7D1-CC5CB2A7E1C7}">
      <dgm:prSet/>
      <dgm:spPr/>
      <dgm:t>
        <a:bodyPr/>
        <a:lstStyle/>
        <a:p>
          <a:endParaRPr lang="en-US"/>
        </a:p>
      </dgm:t>
    </dgm:pt>
    <dgm:pt modelId="{BBF6267E-5A17-46CC-AC7A-C944B71F0637}" type="pres">
      <dgm:prSet presAssocID="{059E2882-5920-4176-9468-950B0821DBDE}" presName="diagram" presStyleCnt="0">
        <dgm:presLayoutVars>
          <dgm:chPref val="1"/>
          <dgm:dir/>
          <dgm:animOne val="branch"/>
          <dgm:animLvl val="lvl"/>
          <dgm:resizeHandles/>
        </dgm:presLayoutVars>
      </dgm:prSet>
      <dgm:spPr/>
    </dgm:pt>
    <dgm:pt modelId="{DA1AA1E8-A6AC-4379-8265-02352A3FB6AD}" type="pres">
      <dgm:prSet presAssocID="{E826F000-02F0-44B9-B539-76F6B2896F3B}" presName="root" presStyleCnt="0"/>
      <dgm:spPr/>
    </dgm:pt>
    <dgm:pt modelId="{AC72BAB3-2D4E-49F1-BE0C-C7693DDED17F}" type="pres">
      <dgm:prSet presAssocID="{E826F000-02F0-44B9-B539-76F6B2896F3B}" presName="rootComposite" presStyleCnt="0"/>
      <dgm:spPr/>
    </dgm:pt>
    <dgm:pt modelId="{6C284C03-2C89-463A-9C3D-9A776BD01D70}" type="pres">
      <dgm:prSet presAssocID="{E826F000-02F0-44B9-B539-76F6B2896F3B}" presName="rootText" presStyleLbl="node1" presStyleIdx="0" presStyleCnt="2"/>
      <dgm:spPr/>
    </dgm:pt>
    <dgm:pt modelId="{C821FD5F-07BD-4C55-B421-CDF01D4D72F2}" type="pres">
      <dgm:prSet presAssocID="{E826F000-02F0-44B9-B539-76F6B2896F3B}" presName="rootConnector" presStyleLbl="node1" presStyleIdx="0" presStyleCnt="2"/>
      <dgm:spPr/>
    </dgm:pt>
    <dgm:pt modelId="{6B60C89E-0AD5-45AF-81A5-8A249E190C03}" type="pres">
      <dgm:prSet presAssocID="{E826F000-02F0-44B9-B539-76F6B2896F3B}" presName="childShape" presStyleCnt="0"/>
      <dgm:spPr/>
    </dgm:pt>
    <dgm:pt modelId="{E453B67E-562D-4C54-95B8-B92BE139C3FC}" type="pres">
      <dgm:prSet presAssocID="{84CF96F6-4785-425B-B97C-3623A30786A0}" presName="Name13" presStyleLbl="parChTrans1D2" presStyleIdx="0" presStyleCnt="4"/>
      <dgm:spPr/>
    </dgm:pt>
    <dgm:pt modelId="{DC619C9D-8C82-4564-9D20-2BDA2799C139}" type="pres">
      <dgm:prSet presAssocID="{E2D09D4D-D6C8-476E-82BC-34CA11BECF88}" presName="childText" presStyleLbl="bgAcc1" presStyleIdx="0" presStyleCnt="4">
        <dgm:presLayoutVars>
          <dgm:bulletEnabled val="1"/>
        </dgm:presLayoutVars>
      </dgm:prSet>
      <dgm:spPr/>
    </dgm:pt>
    <dgm:pt modelId="{8BA8643A-C476-49F9-AF02-B1AFFC707D2C}" type="pres">
      <dgm:prSet presAssocID="{72CD8DC7-2154-4CF7-A19C-DD1302DDDF71}" presName="Name13" presStyleLbl="parChTrans1D2" presStyleIdx="1" presStyleCnt="4"/>
      <dgm:spPr/>
    </dgm:pt>
    <dgm:pt modelId="{E2CCC8DA-C4B1-431D-8E3C-91A98F2D533A}" type="pres">
      <dgm:prSet presAssocID="{EF8D2F1B-E362-433D-B226-42FCF541125B}" presName="childText" presStyleLbl="bgAcc1" presStyleIdx="1" presStyleCnt="4">
        <dgm:presLayoutVars>
          <dgm:bulletEnabled val="1"/>
        </dgm:presLayoutVars>
      </dgm:prSet>
      <dgm:spPr/>
    </dgm:pt>
    <dgm:pt modelId="{1C67FCFB-37E4-445E-A623-2ECAEED01003}" type="pres">
      <dgm:prSet presAssocID="{47F83937-8E8A-43C4-91C3-DE8BF09056A6}" presName="root" presStyleCnt="0"/>
      <dgm:spPr/>
    </dgm:pt>
    <dgm:pt modelId="{45CDC0D8-886D-4520-A5E1-0FDA16DCCC4C}" type="pres">
      <dgm:prSet presAssocID="{47F83937-8E8A-43C4-91C3-DE8BF09056A6}" presName="rootComposite" presStyleCnt="0"/>
      <dgm:spPr/>
    </dgm:pt>
    <dgm:pt modelId="{2DE605F8-4E52-4C84-8E1F-F3A57DE1CEA1}" type="pres">
      <dgm:prSet presAssocID="{47F83937-8E8A-43C4-91C3-DE8BF09056A6}" presName="rootText" presStyleLbl="node1" presStyleIdx="1" presStyleCnt="2"/>
      <dgm:spPr/>
    </dgm:pt>
    <dgm:pt modelId="{727431C0-98AB-48E9-B513-BB82F588B1E2}" type="pres">
      <dgm:prSet presAssocID="{47F83937-8E8A-43C4-91C3-DE8BF09056A6}" presName="rootConnector" presStyleLbl="node1" presStyleIdx="1" presStyleCnt="2"/>
      <dgm:spPr/>
    </dgm:pt>
    <dgm:pt modelId="{2AD4C03B-C779-4F65-87E9-9605E8FAE913}" type="pres">
      <dgm:prSet presAssocID="{47F83937-8E8A-43C4-91C3-DE8BF09056A6}" presName="childShape" presStyleCnt="0"/>
      <dgm:spPr/>
    </dgm:pt>
    <dgm:pt modelId="{8CBE6089-D8E0-4F29-A9E7-FF5CE474438F}" type="pres">
      <dgm:prSet presAssocID="{97660CF0-2FE4-4D6E-9F43-7EE013E57903}" presName="Name13" presStyleLbl="parChTrans1D2" presStyleIdx="2" presStyleCnt="4"/>
      <dgm:spPr/>
    </dgm:pt>
    <dgm:pt modelId="{266039A4-9FD8-46DF-8E7A-FCBA4265F849}" type="pres">
      <dgm:prSet presAssocID="{C57A6E3E-E6EC-4326-ABF9-D5A09024F8BE}" presName="childText" presStyleLbl="bgAcc1" presStyleIdx="2" presStyleCnt="4">
        <dgm:presLayoutVars>
          <dgm:bulletEnabled val="1"/>
        </dgm:presLayoutVars>
      </dgm:prSet>
      <dgm:spPr/>
    </dgm:pt>
    <dgm:pt modelId="{765DB5D4-EBAD-4816-8EFB-9C422301EC2D}" type="pres">
      <dgm:prSet presAssocID="{24C478AD-6C86-4819-8907-6A73C02B7612}" presName="Name13" presStyleLbl="parChTrans1D2" presStyleIdx="3" presStyleCnt="4"/>
      <dgm:spPr/>
    </dgm:pt>
    <dgm:pt modelId="{D77D46A4-2CE7-4BC5-B0F0-7852DCF978A2}" type="pres">
      <dgm:prSet presAssocID="{EAFE652D-B57C-447A-A2F9-D067C4ECBD7A}" presName="childText" presStyleLbl="bgAcc1" presStyleIdx="3" presStyleCnt="4">
        <dgm:presLayoutVars>
          <dgm:bulletEnabled val="1"/>
        </dgm:presLayoutVars>
      </dgm:prSet>
      <dgm:spPr/>
    </dgm:pt>
  </dgm:ptLst>
  <dgm:cxnLst>
    <dgm:cxn modelId="{50CEC315-0DFD-46F0-83BE-E75CCCE4FCAB}" srcId="{E826F000-02F0-44B9-B539-76F6B2896F3B}" destId="{E2D09D4D-D6C8-476E-82BC-34CA11BECF88}" srcOrd="0" destOrd="0" parTransId="{84CF96F6-4785-425B-B97C-3623A30786A0}" sibTransId="{28A7AC27-8BC3-4357-B87D-0384FA8ADB9A}"/>
    <dgm:cxn modelId="{BF1DA517-85F4-4D0D-8AE0-1A454AEC07B6}" type="presOf" srcId="{97660CF0-2FE4-4D6E-9F43-7EE013E57903}" destId="{8CBE6089-D8E0-4F29-A9E7-FF5CE474438F}" srcOrd="0" destOrd="0" presId="urn:microsoft.com/office/officeart/2005/8/layout/hierarchy3"/>
    <dgm:cxn modelId="{1672DD22-9C3D-4D04-A6EA-30AE03E99718}" type="presOf" srcId="{47F83937-8E8A-43C4-91C3-DE8BF09056A6}" destId="{2DE605F8-4E52-4C84-8E1F-F3A57DE1CEA1}" srcOrd="0" destOrd="0" presId="urn:microsoft.com/office/officeart/2005/8/layout/hierarchy3"/>
    <dgm:cxn modelId="{5913BA24-C937-4534-A309-94169944168B}" type="presOf" srcId="{059E2882-5920-4176-9468-950B0821DBDE}" destId="{BBF6267E-5A17-46CC-AC7A-C944B71F0637}" srcOrd="0" destOrd="0" presId="urn:microsoft.com/office/officeart/2005/8/layout/hierarchy3"/>
    <dgm:cxn modelId="{37A6D639-0A4D-49E0-8B88-C671BC220655}" type="presOf" srcId="{84CF96F6-4785-425B-B97C-3623A30786A0}" destId="{E453B67E-562D-4C54-95B8-B92BE139C3FC}" srcOrd="0" destOrd="0" presId="urn:microsoft.com/office/officeart/2005/8/layout/hierarchy3"/>
    <dgm:cxn modelId="{0C556B68-FAB9-4140-9A9B-06D74DF04824}" srcId="{E826F000-02F0-44B9-B539-76F6B2896F3B}" destId="{EF8D2F1B-E362-433D-B226-42FCF541125B}" srcOrd="1" destOrd="0" parTransId="{72CD8DC7-2154-4CF7-A19C-DD1302DDDF71}" sibTransId="{69662335-3DBC-4C63-BAF9-496CB290C95D}"/>
    <dgm:cxn modelId="{305C2F52-4E84-4926-B027-5082C3F88F7B}" srcId="{059E2882-5920-4176-9468-950B0821DBDE}" destId="{E826F000-02F0-44B9-B539-76F6B2896F3B}" srcOrd="0" destOrd="0" parTransId="{EE078EEF-EAD3-4A57-A984-8EEEE70C79AE}" sibTransId="{A7CD4BE2-6A2A-46AF-A7D1-E2E802523357}"/>
    <dgm:cxn modelId="{B28ADB58-B8DB-4BE4-BA38-3FB1BA5CF93B}" srcId="{059E2882-5920-4176-9468-950B0821DBDE}" destId="{47F83937-8E8A-43C4-91C3-DE8BF09056A6}" srcOrd="1" destOrd="0" parTransId="{F4224EED-14F4-4EE6-BA72-8D8DF22F64D7}" sibTransId="{D3E255AA-B0DA-4939-B89D-4C6D65E0B51D}"/>
    <dgm:cxn modelId="{F84F7179-1D83-4DF1-8C65-C0D59C842022}" type="presOf" srcId="{C57A6E3E-E6EC-4326-ABF9-D5A09024F8BE}" destId="{266039A4-9FD8-46DF-8E7A-FCBA4265F849}" srcOrd="0" destOrd="0" presId="urn:microsoft.com/office/officeart/2005/8/layout/hierarchy3"/>
    <dgm:cxn modelId="{D53CFD7D-0C12-4333-A5E6-91FAFA22F181}" type="presOf" srcId="{EAFE652D-B57C-447A-A2F9-D067C4ECBD7A}" destId="{D77D46A4-2CE7-4BC5-B0F0-7852DCF978A2}" srcOrd="0" destOrd="0" presId="urn:microsoft.com/office/officeart/2005/8/layout/hierarchy3"/>
    <dgm:cxn modelId="{C924D391-AF0E-4F9C-AFA7-FB408EDDA955}" type="presOf" srcId="{72CD8DC7-2154-4CF7-A19C-DD1302DDDF71}" destId="{8BA8643A-C476-49F9-AF02-B1AFFC707D2C}" srcOrd="0" destOrd="0" presId="urn:microsoft.com/office/officeart/2005/8/layout/hierarchy3"/>
    <dgm:cxn modelId="{01110EA9-663A-44DD-9152-E99C3D042124}" type="presOf" srcId="{EF8D2F1B-E362-433D-B226-42FCF541125B}" destId="{E2CCC8DA-C4B1-431D-8E3C-91A98F2D533A}" srcOrd="0" destOrd="0" presId="urn:microsoft.com/office/officeart/2005/8/layout/hierarchy3"/>
    <dgm:cxn modelId="{D9C265C6-C858-4BB3-808C-4F5238AB14B8}" type="presOf" srcId="{24C478AD-6C86-4819-8907-6A73C02B7612}" destId="{765DB5D4-EBAD-4816-8EFB-9C422301EC2D}" srcOrd="0" destOrd="0" presId="urn:microsoft.com/office/officeart/2005/8/layout/hierarchy3"/>
    <dgm:cxn modelId="{B17313C8-4967-435E-81CE-175EF411DEF7}" type="presOf" srcId="{E2D09D4D-D6C8-476E-82BC-34CA11BECF88}" destId="{DC619C9D-8C82-4564-9D20-2BDA2799C139}" srcOrd="0" destOrd="0" presId="urn:microsoft.com/office/officeart/2005/8/layout/hierarchy3"/>
    <dgm:cxn modelId="{7432C4D7-DA3B-4F44-8C82-64D23B8F8C31}" srcId="{47F83937-8E8A-43C4-91C3-DE8BF09056A6}" destId="{C57A6E3E-E6EC-4326-ABF9-D5A09024F8BE}" srcOrd="0" destOrd="0" parTransId="{97660CF0-2FE4-4D6E-9F43-7EE013E57903}" sibTransId="{86BA0EAA-A2BC-407B-B1E8-201F03BA0BD6}"/>
    <dgm:cxn modelId="{6A701BEA-B8CD-4FAB-B7D1-CC5CB2A7E1C7}" srcId="{47F83937-8E8A-43C4-91C3-DE8BF09056A6}" destId="{EAFE652D-B57C-447A-A2F9-D067C4ECBD7A}" srcOrd="1" destOrd="0" parTransId="{24C478AD-6C86-4819-8907-6A73C02B7612}" sibTransId="{0C5AE2F1-5727-4807-A570-59B369809DFE}"/>
    <dgm:cxn modelId="{E68286EB-0327-4023-8598-CB2EEF12D052}" type="presOf" srcId="{E826F000-02F0-44B9-B539-76F6B2896F3B}" destId="{C821FD5F-07BD-4C55-B421-CDF01D4D72F2}" srcOrd="1" destOrd="0" presId="urn:microsoft.com/office/officeart/2005/8/layout/hierarchy3"/>
    <dgm:cxn modelId="{7D6232F1-CB9C-41CE-AA42-D2F812F9DE7F}" type="presOf" srcId="{E826F000-02F0-44B9-B539-76F6B2896F3B}" destId="{6C284C03-2C89-463A-9C3D-9A776BD01D70}" srcOrd="0" destOrd="0" presId="urn:microsoft.com/office/officeart/2005/8/layout/hierarchy3"/>
    <dgm:cxn modelId="{328FB4F3-2475-4998-8370-03EB4F04B998}" type="presOf" srcId="{47F83937-8E8A-43C4-91C3-DE8BF09056A6}" destId="{727431C0-98AB-48E9-B513-BB82F588B1E2}" srcOrd="1" destOrd="0" presId="urn:microsoft.com/office/officeart/2005/8/layout/hierarchy3"/>
    <dgm:cxn modelId="{55947C86-5284-4D23-85FC-67B9F9935FDC}" type="presParOf" srcId="{BBF6267E-5A17-46CC-AC7A-C944B71F0637}" destId="{DA1AA1E8-A6AC-4379-8265-02352A3FB6AD}" srcOrd="0" destOrd="0" presId="urn:microsoft.com/office/officeart/2005/8/layout/hierarchy3"/>
    <dgm:cxn modelId="{38392A75-8B2E-48DA-A46F-36E8C700E214}" type="presParOf" srcId="{DA1AA1E8-A6AC-4379-8265-02352A3FB6AD}" destId="{AC72BAB3-2D4E-49F1-BE0C-C7693DDED17F}" srcOrd="0" destOrd="0" presId="urn:microsoft.com/office/officeart/2005/8/layout/hierarchy3"/>
    <dgm:cxn modelId="{7C0C5FF3-6820-4D47-A149-9DDE0846B280}" type="presParOf" srcId="{AC72BAB3-2D4E-49F1-BE0C-C7693DDED17F}" destId="{6C284C03-2C89-463A-9C3D-9A776BD01D70}" srcOrd="0" destOrd="0" presId="urn:microsoft.com/office/officeart/2005/8/layout/hierarchy3"/>
    <dgm:cxn modelId="{BA59410D-7A09-4EA5-A588-AF413A24B65A}" type="presParOf" srcId="{AC72BAB3-2D4E-49F1-BE0C-C7693DDED17F}" destId="{C821FD5F-07BD-4C55-B421-CDF01D4D72F2}" srcOrd="1" destOrd="0" presId="urn:microsoft.com/office/officeart/2005/8/layout/hierarchy3"/>
    <dgm:cxn modelId="{ECD1CC19-DFBF-48C0-AC5F-843D8970C43C}" type="presParOf" srcId="{DA1AA1E8-A6AC-4379-8265-02352A3FB6AD}" destId="{6B60C89E-0AD5-45AF-81A5-8A249E190C03}" srcOrd="1" destOrd="0" presId="urn:microsoft.com/office/officeart/2005/8/layout/hierarchy3"/>
    <dgm:cxn modelId="{923E5520-5033-474C-B0D4-23B1A6D398A9}" type="presParOf" srcId="{6B60C89E-0AD5-45AF-81A5-8A249E190C03}" destId="{E453B67E-562D-4C54-95B8-B92BE139C3FC}" srcOrd="0" destOrd="0" presId="urn:microsoft.com/office/officeart/2005/8/layout/hierarchy3"/>
    <dgm:cxn modelId="{C4031036-6E86-42E9-96BA-FA1AD6A40C5A}" type="presParOf" srcId="{6B60C89E-0AD5-45AF-81A5-8A249E190C03}" destId="{DC619C9D-8C82-4564-9D20-2BDA2799C139}" srcOrd="1" destOrd="0" presId="urn:microsoft.com/office/officeart/2005/8/layout/hierarchy3"/>
    <dgm:cxn modelId="{57A8DA86-DC58-4C7C-800F-AF45A455A009}" type="presParOf" srcId="{6B60C89E-0AD5-45AF-81A5-8A249E190C03}" destId="{8BA8643A-C476-49F9-AF02-B1AFFC707D2C}" srcOrd="2" destOrd="0" presId="urn:microsoft.com/office/officeart/2005/8/layout/hierarchy3"/>
    <dgm:cxn modelId="{682EF28B-CE26-46F0-B346-FAC27C76BD6A}" type="presParOf" srcId="{6B60C89E-0AD5-45AF-81A5-8A249E190C03}" destId="{E2CCC8DA-C4B1-431D-8E3C-91A98F2D533A}" srcOrd="3" destOrd="0" presId="urn:microsoft.com/office/officeart/2005/8/layout/hierarchy3"/>
    <dgm:cxn modelId="{04BA7A53-C276-4FF8-AFBD-6786FDB6E042}" type="presParOf" srcId="{BBF6267E-5A17-46CC-AC7A-C944B71F0637}" destId="{1C67FCFB-37E4-445E-A623-2ECAEED01003}" srcOrd="1" destOrd="0" presId="urn:microsoft.com/office/officeart/2005/8/layout/hierarchy3"/>
    <dgm:cxn modelId="{764D4099-9DF4-4311-ABB8-AC55958875D5}" type="presParOf" srcId="{1C67FCFB-37E4-445E-A623-2ECAEED01003}" destId="{45CDC0D8-886D-4520-A5E1-0FDA16DCCC4C}" srcOrd="0" destOrd="0" presId="urn:microsoft.com/office/officeart/2005/8/layout/hierarchy3"/>
    <dgm:cxn modelId="{A33E7A85-AD8C-4A9A-BB51-94EA3DC0F07A}" type="presParOf" srcId="{45CDC0D8-886D-4520-A5E1-0FDA16DCCC4C}" destId="{2DE605F8-4E52-4C84-8E1F-F3A57DE1CEA1}" srcOrd="0" destOrd="0" presId="urn:microsoft.com/office/officeart/2005/8/layout/hierarchy3"/>
    <dgm:cxn modelId="{374425CC-F450-471C-A6FE-3935B25D17EF}" type="presParOf" srcId="{45CDC0D8-886D-4520-A5E1-0FDA16DCCC4C}" destId="{727431C0-98AB-48E9-B513-BB82F588B1E2}" srcOrd="1" destOrd="0" presId="urn:microsoft.com/office/officeart/2005/8/layout/hierarchy3"/>
    <dgm:cxn modelId="{C1DC4890-0D54-4487-9471-0F53C011F8C0}" type="presParOf" srcId="{1C67FCFB-37E4-445E-A623-2ECAEED01003}" destId="{2AD4C03B-C779-4F65-87E9-9605E8FAE913}" srcOrd="1" destOrd="0" presId="urn:microsoft.com/office/officeart/2005/8/layout/hierarchy3"/>
    <dgm:cxn modelId="{9339693C-361D-4E20-B08A-049057A5EEE9}" type="presParOf" srcId="{2AD4C03B-C779-4F65-87E9-9605E8FAE913}" destId="{8CBE6089-D8E0-4F29-A9E7-FF5CE474438F}" srcOrd="0" destOrd="0" presId="urn:microsoft.com/office/officeart/2005/8/layout/hierarchy3"/>
    <dgm:cxn modelId="{73D896C0-14BE-47B0-8E95-C6AC5B60EE4E}" type="presParOf" srcId="{2AD4C03B-C779-4F65-87E9-9605E8FAE913}" destId="{266039A4-9FD8-46DF-8E7A-FCBA4265F849}" srcOrd="1" destOrd="0" presId="urn:microsoft.com/office/officeart/2005/8/layout/hierarchy3"/>
    <dgm:cxn modelId="{0124B3E9-EB00-466A-8F64-90BC8B49BBAF}" type="presParOf" srcId="{2AD4C03B-C779-4F65-87E9-9605E8FAE913}" destId="{765DB5D4-EBAD-4816-8EFB-9C422301EC2D}" srcOrd="2" destOrd="0" presId="urn:microsoft.com/office/officeart/2005/8/layout/hierarchy3"/>
    <dgm:cxn modelId="{EBDEB7E2-AAB1-41EC-B06E-BFDFA2CB82DB}" type="presParOf" srcId="{2AD4C03B-C779-4F65-87E9-9605E8FAE913}" destId="{D77D46A4-2CE7-4BC5-B0F0-7852DCF978A2}" srcOrd="3" destOrd="0" presId="urn:microsoft.com/office/officeart/2005/8/layout/hierarchy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47F34-36DE-4668-82B1-A48268EF3091}">
      <dsp:nvSpPr>
        <dsp:cNvPr id="0" name=""/>
        <dsp:cNvSpPr/>
      </dsp:nvSpPr>
      <dsp:spPr>
        <a:xfrm>
          <a:off x="1341557" y="704562"/>
          <a:ext cx="91440" cy="397542"/>
        </a:xfrm>
        <a:custGeom>
          <a:avLst/>
          <a:gdLst/>
          <a:ahLst/>
          <a:cxnLst/>
          <a:rect l="0" t="0" r="0" b="0"/>
          <a:pathLst>
            <a:path>
              <a:moveTo>
                <a:pt x="136463" y="0"/>
              </a:moveTo>
              <a:lnTo>
                <a:pt x="136463" y="397542"/>
              </a:lnTo>
              <a:lnTo>
                <a:pt x="45720" y="397542"/>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424D2-4F73-4611-9121-6D80204E3A19}">
      <dsp:nvSpPr>
        <dsp:cNvPr id="0" name=""/>
        <dsp:cNvSpPr/>
      </dsp:nvSpPr>
      <dsp:spPr>
        <a:xfrm>
          <a:off x="1478020" y="704562"/>
          <a:ext cx="1045710" cy="795085"/>
        </a:xfrm>
        <a:custGeom>
          <a:avLst/>
          <a:gdLst/>
          <a:ahLst/>
          <a:cxnLst/>
          <a:rect l="0" t="0" r="0" b="0"/>
          <a:pathLst>
            <a:path>
              <a:moveTo>
                <a:pt x="0" y="0"/>
              </a:moveTo>
              <a:lnTo>
                <a:pt x="0" y="704342"/>
              </a:lnTo>
              <a:lnTo>
                <a:pt x="1045710" y="704342"/>
              </a:lnTo>
              <a:lnTo>
                <a:pt x="1045710" y="795085"/>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2E830F-CF78-4039-939E-1D06458E77FF}">
      <dsp:nvSpPr>
        <dsp:cNvPr id="0" name=""/>
        <dsp:cNvSpPr/>
      </dsp:nvSpPr>
      <dsp:spPr>
        <a:xfrm>
          <a:off x="1432300" y="704562"/>
          <a:ext cx="91440" cy="795085"/>
        </a:xfrm>
        <a:custGeom>
          <a:avLst/>
          <a:gdLst/>
          <a:ahLst/>
          <a:cxnLst/>
          <a:rect l="0" t="0" r="0" b="0"/>
          <a:pathLst>
            <a:path>
              <a:moveTo>
                <a:pt x="45720" y="0"/>
              </a:moveTo>
              <a:lnTo>
                <a:pt x="45720" y="795085"/>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9C83F8-D997-4E90-9E48-B646A323E786}">
      <dsp:nvSpPr>
        <dsp:cNvPr id="0" name=""/>
        <dsp:cNvSpPr/>
      </dsp:nvSpPr>
      <dsp:spPr>
        <a:xfrm>
          <a:off x="432310" y="704562"/>
          <a:ext cx="1045710" cy="795085"/>
        </a:xfrm>
        <a:custGeom>
          <a:avLst/>
          <a:gdLst/>
          <a:ahLst/>
          <a:cxnLst/>
          <a:rect l="0" t="0" r="0" b="0"/>
          <a:pathLst>
            <a:path>
              <a:moveTo>
                <a:pt x="1045710" y="0"/>
              </a:moveTo>
              <a:lnTo>
                <a:pt x="1045710" y="704342"/>
              </a:lnTo>
              <a:lnTo>
                <a:pt x="0" y="704342"/>
              </a:lnTo>
              <a:lnTo>
                <a:pt x="0" y="795085"/>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F6573A-4AA1-4032-B5A8-0DF29D6DA1D2}">
      <dsp:nvSpPr>
        <dsp:cNvPr id="0" name=""/>
        <dsp:cNvSpPr/>
      </dsp:nvSpPr>
      <dsp:spPr>
        <a:xfrm>
          <a:off x="1045908" y="272450"/>
          <a:ext cx="864223" cy="432111"/>
        </a:xfrm>
        <a:prstGeom prst="rect">
          <a:avLst/>
        </a:prstGeom>
        <a:gradFill flip="none" rotWithShape="0">
          <a:gsLst>
            <a:gs pos="0">
              <a:srgbClr val="F7941E">
                <a:shade val="30000"/>
                <a:satMod val="115000"/>
              </a:srgbClr>
            </a:gs>
            <a:gs pos="50000">
              <a:srgbClr val="F7941E">
                <a:shade val="67500"/>
                <a:satMod val="115000"/>
              </a:srgbClr>
            </a:gs>
            <a:gs pos="100000">
              <a:srgbClr val="F7941E">
                <a:shade val="100000"/>
                <a:satMod val="115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23"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1045908" y="272450"/>
        <a:ext cx="864223" cy="432111"/>
      </dsp:txXfrm>
    </dsp:sp>
    <dsp:sp modelId="{D8F61DA4-B46C-4D73-B6DE-2DBAD88140B8}">
      <dsp:nvSpPr>
        <dsp:cNvPr id="0" name=""/>
        <dsp:cNvSpPr/>
      </dsp:nvSpPr>
      <dsp:spPr>
        <a:xfrm>
          <a:off x="1089119" y="315661"/>
          <a:ext cx="259267" cy="345689"/>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E374F-919D-4324-83C4-2060926980F3}">
      <dsp:nvSpPr>
        <dsp:cNvPr id="0" name=""/>
        <dsp:cNvSpPr/>
      </dsp:nvSpPr>
      <dsp:spPr>
        <a:xfrm>
          <a:off x="198" y="1499647"/>
          <a:ext cx="864223" cy="432111"/>
        </a:xfrm>
        <a:prstGeom prst="rect">
          <a:avLst/>
        </a:prstGeom>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23"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198" y="1499647"/>
        <a:ext cx="864223" cy="432111"/>
      </dsp:txXfrm>
    </dsp:sp>
    <dsp:sp modelId="{C804AC0D-3893-414F-965E-A47B86C07604}">
      <dsp:nvSpPr>
        <dsp:cNvPr id="0" name=""/>
        <dsp:cNvSpPr/>
      </dsp:nvSpPr>
      <dsp:spPr>
        <a:xfrm>
          <a:off x="43409" y="1542858"/>
          <a:ext cx="259267" cy="345689"/>
        </a:xfrm>
        <a:prstGeom prst="rect">
          <a:avLst/>
        </a:prstGeom>
        <a:solidFill>
          <a:schemeClr val="accent3">
            <a:tint val="50000"/>
            <a:hueOff val="6772"/>
            <a:satOff val="-782"/>
            <a:lumOff val="2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504075-95DC-4E54-9817-A6CDD87BA694}">
      <dsp:nvSpPr>
        <dsp:cNvPr id="0" name=""/>
        <dsp:cNvSpPr/>
      </dsp:nvSpPr>
      <dsp:spPr>
        <a:xfrm>
          <a:off x="1045908" y="1499647"/>
          <a:ext cx="864223" cy="432111"/>
        </a:xfrm>
        <a:prstGeom prst="rect">
          <a:avLst/>
        </a:prstGeom>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23"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4</a:t>
          </a:r>
        </a:p>
      </dsp:txBody>
      <dsp:txXfrm>
        <a:off x="1045908" y="1499647"/>
        <a:ext cx="864223" cy="432111"/>
      </dsp:txXfrm>
    </dsp:sp>
    <dsp:sp modelId="{13982535-4920-4109-8EE1-C6D9EE98F47E}">
      <dsp:nvSpPr>
        <dsp:cNvPr id="0" name=""/>
        <dsp:cNvSpPr/>
      </dsp:nvSpPr>
      <dsp:spPr>
        <a:xfrm>
          <a:off x="1089119" y="1542858"/>
          <a:ext cx="259267" cy="345689"/>
        </a:xfrm>
        <a:prstGeom prst="rect">
          <a:avLst/>
        </a:prstGeom>
        <a:solidFill>
          <a:schemeClr val="accent3">
            <a:tint val="50000"/>
            <a:hueOff val="13544"/>
            <a:satOff val="-1563"/>
            <a:lumOff val="5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AABE7-8500-465F-855F-5A7B0F48E674}">
      <dsp:nvSpPr>
        <dsp:cNvPr id="0" name=""/>
        <dsp:cNvSpPr/>
      </dsp:nvSpPr>
      <dsp:spPr>
        <a:xfrm>
          <a:off x="2091619" y="1499647"/>
          <a:ext cx="864223" cy="432111"/>
        </a:xfrm>
        <a:prstGeom prst="rect">
          <a:avLst/>
        </a:prstGeom>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23"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5</a:t>
          </a:r>
        </a:p>
      </dsp:txBody>
      <dsp:txXfrm>
        <a:off x="2091619" y="1499647"/>
        <a:ext cx="864223" cy="432111"/>
      </dsp:txXfrm>
    </dsp:sp>
    <dsp:sp modelId="{71D874EE-185B-4DF4-88DB-AE564FDA41A8}">
      <dsp:nvSpPr>
        <dsp:cNvPr id="0" name=""/>
        <dsp:cNvSpPr/>
      </dsp:nvSpPr>
      <dsp:spPr>
        <a:xfrm>
          <a:off x="2134830" y="1542858"/>
          <a:ext cx="259267" cy="345689"/>
        </a:xfrm>
        <a:prstGeom prst="rect">
          <a:avLst/>
        </a:prstGeom>
        <a:solidFill>
          <a:schemeClr val="accent3">
            <a:tint val="50000"/>
            <a:hueOff val="20316"/>
            <a:satOff val="-2345"/>
            <a:lumOff val="79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F18D3-E3BD-48D8-B405-C8C9E9FBE9BC}">
      <dsp:nvSpPr>
        <dsp:cNvPr id="0" name=""/>
        <dsp:cNvSpPr/>
      </dsp:nvSpPr>
      <dsp:spPr>
        <a:xfrm>
          <a:off x="523053" y="886049"/>
          <a:ext cx="864223" cy="432111"/>
        </a:xfrm>
        <a:prstGeom prst="rect">
          <a:avLst/>
        </a:prstGeom>
        <a:gradFill flip="none" rotWithShape="0">
          <a:gsLst>
            <a:gs pos="0">
              <a:srgbClr val="FDC383">
                <a:shade val="30000"/>
                <a:satMod val="115000"/>
              </a:srgbClr>
            </a:gs>
            <a:gs pos="50000">
              <a:srgbClr val="FDC383">
                <a:shade val="67500"/>
                <a:satMod val="115000"/>
              </a:srgbClr>
            </a:gs>
            <a:gs pos="100000">
              <a:srgbClr val="FDC383">
                <a:shade val="100000"/>
                <a:satMod val="115000"/>
              </a:srgb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23"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523053" y="886049"/>
        <a:ext cx="864223" cy="432111"/>
      </dsp:txXfrm>
    </dsp:sp>
    <dsp:sp modelId="{C0B6F078-C077-493B-BEAF-AA487B7E4B15}">
      <dsp:nvSpPr>
        <dsp:cNvPr id="0" name=""/>
        <dsp:cNvSpPr/>
      </dsp:nvSpPr>
      <dsp:spPr>
        <a:xfrm>
          <a:off x="566264" y="929260"/>
          <a:ext cx="259267" cy="345689"/>
        </a:xfrm>
        <a:prstGeom prst="rect">
          <a:avLst/>
        </a:prstGeom>
        <a:solidFill>
          <a:schemeClr val="accent3">
            <a:tint val="50000"/>
            <a:hueOff val="27088"/>
            <a:satOff val="-3126"/>
            <a:lumOff val="10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84C03-2C89-463A-9C3D-9A776BD01D70}">
      <dsp:nvSpPr>
        <dsp:cNvPr id="0" name=""/>
        <dsp:cNvSpPr/>
      </dsp:nvSpPr>
      <dsp:spPr>
        <a:xfrm>
          <a:off x="28183" y="176"/>
          <a:ext cx="1001070" cy="500535"/>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a</a:t>
          </a:r>
        </a:p>
      </dsp:txBody>
      <dsp:txXfrm>
        <a:off x="42843" y="14836"/>
        <a:ext cx="971750" cy="471215"/>
      </dsp:txXfrm>
    </dsp:sp>
    <dsp:sp modelId="{E453B67E-562D-4C54-95B8-B92BE139C3FC}">
      <dsp:nvSpPr>
        <dsp:cNvPr id="0" name=""/>
        <dsp:cNvSpPr/>
      </dsp:nvSpPr>
      <dsp:spPr>
        <a:xfrm>
          <a:off x="128290" y="500711"/>
          <a:ext cx="100107" cy="375401"/>
        </a:xfrm>
        <a:custGeom>
          <a:avLst/>
          <a:gdLst/>
          <a:ahLst/>
          <a:cxnLst/>
          <a:rect l="0" t="0" r="0" b="0"/>
          <a:pathLst>
            <a:path>
              <a:moveTo>
                <a:pt x="0" y="0"/>
              </a:moveTo>
              <a:lnTo>
                <a:pt x="0" y="375401"/>
              </a:lnTo>
              <a:lnTo>
                <a:pt x="100107" y="3754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619C9D-8C82-4564-9D20-2BDA2799C139}">
      <dsp:nvSpPr>
        <dsp:cNvPr id="0" name=""/>
        <dsp:cNvSpPr/>
      </dsp:nvSpPr>
      <dsp:spPr>
        <a:xfrm>
          <a:off x="228397" y="625845"/>
          <a:ext cx="800856" cy="50053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c</a:t>
          </a:r>
        </a:p>
      </dsp:txBody>
      <dsp:txXfrm>
        <a:off x="243057" y="640505"/>
        <a:ext cx="771536" cy="471215"/>
      </dsp:txXfrm>
    </dsp:sp>
    <dsp:sp modelId="{8BA8643A-C476-49F9-AF02-B1AFFC707D2C}">
      <dsp:nvSpPr>
        <dsp:cNvPr id="0" name=""/>
        <dsp:cNvSpPr/>
      </dsp:nvSpPr>
      <dsp:spPr>
        <a:xfrm>
          <a:off x="128290" y="500711"/>
          <a:ext cx="100107" cy="1001070"/>
        </a:xfrm>
        <a:custGeom>
          <a:avLst/>
          <a:gdLst/>
          <a:ahLst/>
          <a:cxnLst/>
          <a:rect l="0" t="0" r="0" b="0"/>
          <a:pathLst>
            <a:path>
              <a:moveTo>
                <a:pt x="0" y="0"/>
              </a:moveTo>
              <a:lnTo>
                <a:pt x="0" y="1001070"/>
              </a:lnTo>
              <a:lnTo>
                <a:pt x="100107" y="10010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CCC8DA-C4B1-431D-8E3C-91A98F2D533A}">
      <dsp:nvSpPr>
        <dsp:cNvPr id="0" name=""/>
        <dsp:cNvSpPr/>
      </dsp:nvSpPr>
      <dsp:spPr>
        <a:xfrm>
          <a:off x="228397" y="1251514"/>
          <a:ext cx="800856" cy="50053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e</a:t>
          </a:r>
        </a:p>
      </dsp:txBody>
      <dsp:txXfrm>
        <a:off x="243057" y="1266174"/>
        <a:ext cx="771536" cy="471215"/>
      </dsp:txXfrm>
    </dsp:sp>
    <dsp:sp modelId="{2DE605F8-4E52-4C84-8E1F-F3A57DE1CEA1}">
      <dsp:nvSpPr>
        <dsp:cNvPr id="0" name=""/>
        <dsp:cNvSpPr/>
      </dsp:nvSpPr>
      <dsp:spPr>
        <a:xfrm>
          <a:off x="1279521" y="176"/>
          <a:ext cx="1001070" cy="50053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b</a:t>
          </a:r>
        </a:p>
      </dsp:txBody>
      <dsp:txXfrm>
        <a:off x="1294181" y="14836"/>
        <a:ext cx="971750" cy="471215"/>
      </dsp:txXfrm>
    </dsp:sp>
    <dsp:sp modelId="{8CBE6089-D8E0-4F29-A9E7-FF5CE474438F}">
      <dsp:nvSpPr>
        <dsp:cNvPr id="0" name=""/>
        <dsp:cNvSpPr/>
      </dsp:nvSpPr>
      <dsp:spPr>
        <a:xfrm>
          <a:off x="1379628" y="500711"/>
          <a:ext cx="100107" cy="375401"/>
        </a:xfrm>
        <a:custGeom>
          <a:avLst/>
          <a:gdLst/>
          <a:ahLst/>
          <a:cxnLst/>
          <a:rect l="0" t="0" r="0" b="0"/>
          <a:pathLst>
            <a:path>
              <a:moveTo>
                <a:pt x="0" y="0"/>
              </a:moveTo>
              <a:lnTo>
                <a:pt x="0" y="375401"/>
              </a:lnTo>
              <a:lnTo>
                <a:pt x="100107" y="3754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6039A4-9FD8-46DF-8E7A-FCBA4265F849}">
      <dsp:nvSpPr>
        <dsp:cNvPr id="0" name=""/>
        <dsp:cNvSpPr/>
      </dsp:nvSpPr>
      <dsp:spPr>
        <a:xfrm>
          <a:off x="1479735" y="625845"/>
          <a:ext cx="800856" cy="5005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d</a:t>
          </a:r>
        </a:p>
      </dsp:txBody>
      <dsp:txXfrm>
        <a:off x="1494395" y="640505"/>
        <a:ext cx="771536" cy="471215"/>
      </dsp:txXfrm>
    </dsp:sp>
    <dsp:sp modelId="{765DB5D4-EBAD-4816-8EFB-9C422301EC2D}">
      <dsp:nvSpPr>
        <dsp:cNvPr id="0" name=""/>
        <dsp:cNvSpPr/>
      </dsp:nvSpPr>
      <dsp:spPr>
        <a:xfrm>
          <a:off x="1379628" y="500711"/>
          <a:ext cx="100107" cy="1001070"/>
        </a:xfrm>
        <a:custGeom>
          <a:avLst/>
          <a:gdLst/>
          <a:ahLst/>
          <a:cxnLst/>
          <a:rect l="0" t="0" r="0" b="0"/>
          <a:pathLst>
            <a:path>
              <a:moveTo>
                <a:pt x="0" y="0"/>
              </a:moveTo>
              <a:lnTo>
                <a:pt x="0" y="1001070"/>
              </a:lnTo>
              <a:lnTo>
                <a:pt x="100107" y="10010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D46A4-2CE7-4BC5-B0F0-7852DCF978A2}">
      <dsp:nvSpPr>
        <dsp:cNvPr id="0" name=""/>
        <dsp:cNvSpPr/>
      </dsp:nvSpPr>
      <dsp:spPr>
        <a:xfrm>
          <a:off x="1479735" y="1251514"/>
          <a:ext cx="800856" cy="5005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f</a:t>
          </a:r>
        </a:p>
      </dsp:txBody>
      <dsp:txXfrm>
        <a:off x="1494395" y="1266174"/>
        <a:ext cx="771536" cy="471215"/>
      </dsp:txXfrm>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C7E5F-6D45-44EF-A67E-FC8A90015A84}" type="datetimeFigureOut">
              <a:rPr lang="en-US" smtClean="0"/>
              <a:t>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7B1F1-64B7-4A64-96F9-085B6620EE7B}" type="slidenum">
              <a:rPr lang="en-US" smtClean="0"/>
              <a:t>‹#›</a:t>
            </a:fld>
            <a:endParaRPr lang="en-US"/>
          </a:p>
        </p:txBody>
      </p:sp>
    </p:spTree>
    <p:extLst>
      <p:ext uri="{BB962C8B-B14F-4D97-AF65-F5344CB8AC3E}">
        <p14:creationId xmlns:p14="http://schemas.microsoft.com/office/powerpoint/2010/main" val="1765594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0000"/>
              </a:lnSpc>
              <a:spcBef>
                <a:spcPts val="0"/>
              </a:spcBef>
              <a:spcAft>
                <a:spcPts val="0"/>
              </a:spcAft>
              <a:buClrTx/>
              <a:buSzTx/>
              <a:buFontTx/>
              <a:buChar char="-"/>
              <a:tabLst>
                <a:tab pos="173038" algn="l"/>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Để gây tò mò và tăng tính hấp dẫn, GV sẽ nêu chủ đề sau cùng và phát hiệu lệnh “Bắt đầu”</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algn="just">
              <a:tabLst>
                <a:tab pos="173038" algn="l"/>
              </a:tabLst>
            </a:pPr>
            <a:r>
              <a:rPr lang="vi-VN" sz="2800"/>
              <a:t>-	Điểm số của trò chơi là tổng điểm của 2 lượt. Ở mỗi lượt, không kể thông tin ngắn dài, điểm được tính trên tổng số thông tin nhóm đã ghi ra được trong thời gian quy định. Với các thông tin lạ, gây thắc mắc, nhóm phải giải trình, nếu thỏa mãn yêu cầu sẽ được cộng thêm 1 điểm trên điểm tổng, không thỏa mãn sẽ bị gạch bỏ thông tin đó.</a:t>
            </a:r>
          </a:p>
          <a:p>
            <a:r>
              <a:rPr lang="vi-VN" sz="2800"/>
              <a:t>Bước 3: Tổng kết điểm trò chơi, phong danh hiệu “NHÀ THÔNG THÁI THẦN TỐC”, GV dẫn dắt vào bài.</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a:t>
            </a:fld>
            <a:endParaRPr lang="en-US"/>
          </a:p>
        </p:txBody>
      </p:sp>
    </p:spTree>
    <p:extLst>
      <p:ext uri="{BB962C8B-B14F-4D97-AF65-F5344CB8AC3E}">
        <p14:creationId xmlns:p14="http://schemas.microsoft.com/office/powerpoint/2010/main" val="366978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16</a:t>
            </a:fld>
            <a:endParaRPr lang="en-US"/>
          </a:p>
        </p:txBody>
      </p:sp>
    </p:spTree>
    <p:extLst>
      <p:ext uri="{BB962C8B-B14F-4D97-AF65-F5344CB8AC3E}">
        <p14:creationId xmlns:p14="http://schemas.microsoft.com/office/powerpoint/2010/main" val="2750097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17</a:t>
            </a:fld>
            <a:endParaRPr lang="en-US"/>
          </a:p>
        </p:txBody>
      </p:sp>
    </p:spTree>
    <p:extLst>
      <p:ext uri="{BB962C8B-B14F-4D97-AF65-F5344CB8AC3E}">
        <p14:creationId xmlns:p14="http://schemas.microsoft.com/office/powerpoint/2010/main" val="390376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18</a:t>
            </a:fld>
            <a:endParaRPr lang="en-US"/>
          </a:p>
        </p:txBody>
      </p:sp>
    </p:spTree>
    <p:extLst>
      <p:ext uri="{BB962C8B-B14F-4D97-AF65-F5344CB8AC3E}">
        <p14:creationId xmlns:p14="http://schemas.microsoft.com/office/powerpoint/2010/main" val="4044331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19</a:t>
            </a:fld>
            <a:endParaRPr lang="en-US"/>
          </a:p>
        </p:txBody>
      </p:sp>
    </p:spTree>
    <p:extLst>
      <p:ext uri="{BB962C8B-B14F-4D97-AF65-F5344CB8AC3E}">
        <p14:creationId xmlns:p14="http://schemas.microsoft.com/office/powerpoint/2010/main" val="184034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20</a:t>
            </a:fld>
            <a:endParaRPr lang="en-US"/>
          </a:p>
        </p:txBody>
      </p:sp>
    </p:spTree>
    <p:extLst>
      <p:ext uri="{BB962C8B-B14F-4D97-AF65-F5344CB8AC3E}">
        <p14:creationId xmlns:p14="http://schemas.microsoft.com/office/powerpoint/2010/main" val="602369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21</a:t>
            </a:fld>
            <a:endParaRPr lang="en-US"/>
          </a:p>
        </p:txBody>
      </p:sp>
    </p:spTree>
    <p:extLst>
      <p:ext uri="{BB962C8B-B14F-4D97-AF65-F5344CB8AC3E}">
        <p14:creationId xmlns:p14="http://schemas.microsoft.com/office/powerpoint/2010/main" val="358934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22</a:t>
            </a:fld>
            <a:endParaRPr lang="en-US"/>
          </a:p>
        </p:txBody>
      </p:sp>
    </p:spTree>
    <p:extLst>
      <p:ext uri="{BB962C8B-B14F-4D97-AF65-F5344CB8AC3E}">
        <p14:creationId xmlns:p14="http://schemas.microsoft.com/office/powerpoint/2010/main" val="115990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23</a:t>
            </a:fld>
            <a:endParaRPr lang="en-US"/>
          </a:p>
        </p:txBody>
      </p:sp>
    </p:spTree>
    <p:extLst>
      <p:ext uri="{BB962C8B-B14F-4D97-AF65-F5344CB8AC3E}">
        <p14:creationId xmlns:p14="http://schemas.microsoft.com/office/powerpoint/2010/main" val="107453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24</a:t>
            </a:fld>
            <a:endParaRPr lang="en-US"/>
          </a:p>
        </p:txBody>
      </p:sp>
    </p:spTree>
    <p:extLst>
      <p:ext uri="{BB962C8B-B14F-4D97-AF65-F5344CB8AC3E}">
        <p14:creationId xmlns:p14="http://schemas.microsoft.com/office/powerpoint/2010/main" val="296794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25</a:t>
            </a:fld>
            <a:endParaRPr lang="en-US"/>
          </a:p>
        </p:txBody>
      </p:sp>
    </p:spTree>
    <p:extLst>
      <p:ext uri="{BB962C8B-B14F-4D97-AF65-F5344CB8AC3E}">
        <p14:creationId xmlns:p14="http://schemas.microsoft.com/office/powerpoint/2010/main" val="231571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 lớp thành 7 nhóm để thực hiện các nhiệm vụ của hoạt động 1.</a:t>
            </a:r>
          </a:p>
        </p:txBody>
      </p:sp>
      <p:sp>
        <p:nvSpPr>
          <p:cNvPr id="4" name="Slide Number Placeholder 3"/>
          <p:cNvSpPr>
            <a:spLocks noGrp="1"/>
          </p:cNvSpPr>
          <p:nvPr>
            <p:ph type="sldNum" sz="quarter" idx="5"/>
          </p:nvPr>
        </p:nvSpPr>
        <p:spPr/>
        <p:txBody>
          <a:bodyPr/>
          <a:lstStyle/>
          <a:p>
            <a:fld id="{F947B1F1-64B7-4A64-96F9-085B6620EE7B}" type="slidenum">
              <a:rPr lang="en-US" smtClean="0"/>
              <a:t>3</a:t>
            </a:fld>
            <a:endParaRPr lang="en-US"/>
          </a:p>
        </p:txBody>
      </p:sp>
    </p:spTree>
    <p:extLst>
      <p:ext uri="{BB962C8B-B14F-4D97-AF65-F5344CB8AC3E}">
        <p14:creationId xmlns:p14="http://schemas.microsoft.com/office/powerpoint/2010/main" val="4557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solidFill>
                  <a:srgbClr val="000000"/>
                </a:solidFill>
                <a:effectLst/>
                <a:latin typeface="Times New Roman" panose="02020603050405020304" pitchFamily="18" charset="0"/>
                <a:ea typeface="Times New Roman" panose="02020603050405020304" pitchFamily="18" charset="0"/>
                <a:cs typeface="Noto Sans Symbols"/>
              </a:rPr>
              <a:t>Lưu ý: Các nhóm HS có thể thiết kế nhiều dạng sơ đồ khác nhau, miễn sao đáp ứng được các yêu cầu về nội dung.</a:t>
            </a:r>
            <a:endParaRPr lang="en-US" sz="1800">
              <a:effectLst/>
              <a:latin typeface="#9Slide03 AllRoundGothic" panose="020B0703020202020104" pitchFamily="34" charset="0"/>
              <a:ea typeface="Noto Sans Symbols"/>
              <a:cs typeface="Noto Sans Symbols"/>
            </a:endParaRPr>
          </a:p>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26</a:t>
            </a:fld>
            <a:endParaRPr lang="en-US"/>
          </a:p>
        </p:txBody>
      </p:sp>
    </p:spTree>
    <p:extLst>
      <p:ext uri="{BB962C8B-B14F-4D97-AF65-F5344CB8AC3E}">
        <p14:creationId xmlns:p14="http://schemas.microsoft.com/office/powerpoint/2010/main" val="3071690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Lưu</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ý: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Các</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nhóm</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HS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có</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thể</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thiết</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kế</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nhiều</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dạng</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sơ</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đồ</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khác</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nhau</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miễn</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sao</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đáp</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ứng</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được</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các</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yêu</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cầu</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về</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Noto Sans Symbols"/>
              </a:rPr>
              <a:t>nội</a:t>
            </a:r>
            <a:r>
              <a:rPr lang="en-US" sz="1800" b="1" i="1" dirty="0">
                <a:solidFill>
                  <a:srgbClr val="000000"/>
                </a:solidFill>
                <a:effectLst/>
                <a:latin typeface="Times New Roman" panose="02020603050405020304" pitchFamily="18" charset="0"/>
                <a:ea typeface="Times New Roman" panose="02020603050405020304" pitchFamily="18" charset="0"/>
                <a:cs typeface="Noto Sans Symbols"/>
              </a:rPr>
              <a:t> dung.</a:t>
            </a:r>
            <a:endParaRPr lang="en-US" sz="1800" dirty="0">
              <a:effectLst/>
              <a:latin typeface="#9Slide03 AllRoundGothic" panose="020B0703020202020104" pitchFamily="34" charset="0"/>
              <a:ea typeface="Noto Sans Symbols"/>
              <a:cs typeface="Noto Sans Symbols"/>
            </a:endParaRPr>
          </a:p>
          <a:p>
            <a:endParaRPr lang="en-US" dirty="0"/>
          </a:p>
        </p:txBody>
      </p:sp>
      <p:sp>
        <p:nvSpPr>
          <p:cNvPr id="4" name="Slide Number Placeholder 3"/>
          <p:cNvSpPr>
            <a:spLocks noGrp="1"/>
          </p:cNvSpPr>
          <p:nvPr>
            <p:ph type="sldNum" sz="quarter" idx="5"/>
          </p:nvPr>
        </p:nvSpPr>
        <p:spPr/>
        <p:txBody>
          <a:bodyPr/>
          <a:lstStyle/>
          <a:p>
            <a:fld id="{F947B1F1-64B7-4A64-96F9-085B6620EE7B}" type="slidenum">
              <a:rPr lang="en-US" smtClean="0"/>
              <a:t>27</a:t>
            </a:fld>
            <a:endParaRPr lang="en-US"/>
          </a:p>
        </p:txBody>
      </p:sp>
    </p:spTree>
    <p:extLst>
      <p:ext uri="{BB962C8B-B14F-4D97-AF65-F5344CB8AC3E}">
        <p14:creationId xmlns:p14="http://schemas.microsoft.com/office/powerpoint/2010/main" val="1501821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in trên bìa mà cứng và cắt mỗi dòng nội dung thành 1 thẻ để phát cho mỗi cặp học sinh.</a:t>
            </a:r>
          </a:p>
        </p:txBody>
      </p:sp>
      <p:sp>
        <p:nvSpPr>
          <p:cNvPr id="4" name="Slide Number Placeholder 3"/>
          <p:cNvSpPr>
            <a:spLocks noGrp="1"/>
          </p:cNvSpPr>
          <p:nvPr>
            <p:ph type="sldNum" sz="quarter" idx="5"/>
          </p:nvPr>
        </p:nvSpPr>
        <p:spPr/>
        <p:txBody>
          <a:bodyPr/>
          <a:lstStyle/>
          <a:p>
            <a:fld id="{F947B1F1-64B7-4A64-96F9-085B6620EE7B}" type="slidenum">
              <a:rPr lang="en-US" smtClean="0"/>
              <a:t>31</a:t>
            </a:fld>
            <a:endParaRPr lang="en-US"/>
          </a:p>
        </p:txBody>
      </p:sp>
    </p:spTree>
    <p:extLst>
      <p:ext uri="{BB962C8B-B14F-4D97-AF65-F5344CB8AC3E}">
        <p14:creationId xmlns:p14="http://schemas.microsoft.com/office/powerpoint/2010/main" val="77411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GV in trên bìa mà cứng và cắt mỗi dòng nội dung thành 1 thẻ để phát cho mỗi cặp học sinh.</a:t>
            </a:r>
          </a:p>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32</a:t>
            </a:fld>
            <a:endParaRPr lang="en-US"/>
          </a:p>
        </p:txBody>
      </p:sp>
    </p:spTree>
    <p:extLst>
      <p:ext uri="{BB962C8B-B14F-4D97-AF65-F5344CB8AC3E}">
        <p14:creationId xmlns:p14="http://schemas.microsoft.com/office/powerpoint/2010/main" val="159051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2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 lớp thành 7 nhóm để thực hiện các nhiệm vụ của hoạt động 1.</a:t>
            </a:r>
          </a:p>
        </p:txBody>
      </p:sp>
      <p:sp>
        <p:nvSpPr>
          <p:cNvPr id="4" name="Slide Number Placeholder 3"/>
          <p:cNvSpPr>
            <a:spLocks noGrp="1"/>
          </p:cNvSpPr>
          <p:nvPr>
            <p:ph type="sldNum" sz="quarter" idx="5"/>
          </p:nvPr>
        </p:nvSpPr>
        <p:spPr/>
        <p:txBody>
          <a:bodyPr/>
          <a:lstStyle/>
          <a:p>
            <a:fld id="{F947B1F1-64B7-4A64-96F9-085B6620EE7B}" type="slidenum">
              <a:rPr lang="en-US" smtClean="0"/>
              <a:t>4</a:t>
            </a:fld>
            <a:endParaRPr lang="en-US"/>
          </a:p>
        </p:txBody>
      </p:sp>
    </p:spTree>
    <p:extLst>
      <p:ext uri="{BB962C8B-B14F-4D97-AF65-F5344CB8AC3E}">
        <p14:creationId xmlns:p14="http://schemas.microsoft.com/office/powerpoint/2010/main" val="55246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7</a:t>
            </a:fld>
            <a:endParaRPr lang="en-US"/>
          </a:p>
        </p:txBody>
      </p:sp>
    </p:spTree>
    <p:extLst>
      <p:ext uri="{BB962C8B-B14F-4D97-AF65-F5344CB8AC3E}">
        <p14:creationId xmlns:p14="http://schemas.microsoft.com/office/powerpoint/2010/main" val="17932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 lớp thành 7nhóm để thực hiện các nhiệm vụ của hoạt động 1.</a:t>
            </a:r>
          </a:p>
        </p:txBody>
      </p:sp>
      <p:sp>
        <p:nvSpPr>
          <p:cNvPr id="4" name="Slide Number Placeholder 3"/>
          <p:cNvSpPr>
            <a:spLocks noGrp="1"/>
          </p:cNvSpPr>
          <p:nvPr>
            <p:ph type="sldNum" sz="quarter" idx="5"/>
          </p:nvPr>
        </p:nvSpPr>
        <p:spPr/>
        <p:txBody>
          <a:bodyPr/>
          <a:lstStyle/>
          <a:p>
            <a:fld id="{F947B1F1-64B7-4A64-96F9-085B6620EE7B}" type="slidenum">
              <a:rPr lang="en-US" smtClean="0"/>
              <a:t>11</a:t>
            </a:fld>
            <a:endParaRPr lang="en-US"/>
          </a:p>
        </p:txBody>
      </p:sp>
    </p:spTree>
    <p:extLst>
      <p:ext uri="{BB962C8B-B14F-4D97-AF65-F5344CB8AC3E}">
        <p14:creationId xmlns:p14="http://schemas.microsoft.com/office/powerpoint/2010/main" val="222734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12</a:t>
            </a:fld>
            <a:endParaRPr lang="en-US"/>
          </a:p>
        </p:txBody>
      </p:sp>
    </p:spTree>
    <p:extLst>
      <p:ext uri="{BB962C8B-B14F-4D97-AF65-F5344CB8AC3E}">
        <p14:creationId xmlns:p14="http://schemas.microsoft.com/office/powerpoint/2010/main" val="164740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 lớp thành các nhóm để thực hiện các nhiệm vụ của hoạt động 2. Có thể giữ nguyên thành phần các nhóm ở hoạt động 1.</a:t>
            </a:r>
          </a:p>
        </p:txBody>
      </p:sp>
      <p:sp>
        <p:nvSpPr>
          <p:cNvPr id="4" name="Slide Number Placeholder 3"/>
          <p:cNvSpPr>
            <a:spLocks noGrp="1"/>
          </p:cNvSpPr>
          <p:nvPr>
            <p:ph type="sldNum" sz="quarter" idx="5"/>
          </p:nvPr>
        </p:nvSpPr>
        <p:spPr/>
        <p:txBody>
          <a:bodyPr/>
          <a:lstStyle/>
          <a:p>
            <a:fld id="{F947B1F1-64B7-4A64-96F9-085B6620EE7B}" type="slidenum">
              <a:rPr lang="en-US" smtClean="0"/>
              <a:t>13</a:t>
            </a:fld>
            <a:endParaRPr lang="en-US"/>
          </a:p>
        </p:txBody>
      </p:sp>
    </p:spTree>
    <p:extLst>
      <p:ext uri="{BB962C8B-B14F-4D97-AF65-F5344CB8AC3E}">
        <p14:creationId xmlns:p14="http://schemas.microsoft.com/office/powerpoint/2010/main" val="128028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14</a:t>
            </a:fld>
            <a:endParaRPr lang="en-US"/>
          </a:p>
        </p:txBody>
      </p:sp>
    </p:spTree>
    <p:extLst>
      <p:ext uri="{BB962C8B-B14F-4D97-AF65-F5344CB8AC3E}">
        <p14:creationId xmlns:p14="http://schemas.microsoft.com/office/powerpoint/2010/main" val="375778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47B1F1-64B7-4A64-96F9-085B6620EE7B}" type="slidenum">
              <a:rPr lang="en-US" smtClean="0"/>
              <a:t>15</a:t>
            </a:fld>
            <a:endParaRPr lang="en-US"/>
          </a:p>
        </p:txBody>
      </p:sp>
    </p:spTree>
    <p:extLst>
      <p:ext uri="{BB962C8B-B14F-4D97-AF65-F5344CB8AC3E}">
        <p14:creationId xmlns:p14="http://schemas.microsoft.com/office/powerpoint/2010/main" val="222796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7E6-1390-4631-0A28-6F9BF7F34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E6F86D-2333-21ED-0A28-5ACE19BDD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BAABB-914E-D8BF-4B5E-953361C8836D}"/>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a:extLst>
              <a:ext uri="{FF2B5EF4-FFF2-40B4-BE49-F238E27FC236}">
                <a16:creationId xmlns:a16="http://schemas.microsoft.com/office/drawing/2014/main" id="{54BA29AC-A900-887C-0421-01827C16B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9B8C3-1D33-99D4-7B56-5200C403D710}"/>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759491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EDBB-EE2E-8DCF-D8C4-39DB675E93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C7354E-ED59-2F64-1668-C084BF3300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7545C-87EB-13AB-6675-589A156CC1ED}"/>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a:extLst>
              <a:ext uri="{FF2B5EF4-FFF2-40B4-BE49-F238E27FC236}">
                <a16:creationId xmlns:a16="http://schemas.microsoft.com/office/drawing/2014/main" id="{B2370FB5-6F19-BE1C-24B9-BDEF4A195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EE405-0E0F-4256-B868-CF4C46DDF109}"/>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96992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4F262F-AE89-F159-4849-E67CEF8AFE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956AEF-C9AB-7F41-28CD-542A004508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995FC-A654-A189-3184-F04EFE4F5834}"/>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a:extLst>
              <a:ext uri="{FF2B5EF4-FFF2-40B4-BE49-F238E27FC236}">
                <a16:creationId xmlns:a16="http://schemas.microsoft.com/office/drawing/2014/main" id="{CA687D8D-2ADA-1DBF-20D1-EFE01EA42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A2BBB-98EE-8AB2-9B08-7A5F25B85C7E}"/>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4015840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02198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99740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39310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276863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297761-3C16-4747-A03D-37F20E918B75}"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9665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297761-3C16-4747-A03D-37F20E918B75}"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250301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D297761-3C16-4747-A03D-37F20E918B75}"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448140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34169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3AE7-CB7A-79C5-A304-611CD102A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B1DA6-5F53-8677-4356-DE1163180D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037A-4A75-909B-E6BF-D0715A4C360D}"/>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a:extLst>
              <a:ext uri="{FF2B5EF4-FFF2-40B4-BE49-F238E27FC236}">
                <a16:creationId xmlns:a16="http://schemas.microsoft.com/office/drawing/2014/main" id="{EB89633A-295A-0AB8-AD61-59D5F728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F0256-63C9-4AEF-2CBB-64F1A30134E6}"/>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023503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986427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753630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965095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1943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374138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D297761-3C16-4747-A03D-37F20E918B75}"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57304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D297761-3C16-4747-A03D-37F20E918B75}"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04477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866366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653445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04745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EFA5-711C-727C-CA18-E42A9A169E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20EE5F-BBC1-F33F-F149-0763C60B7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2F40F-BFA3-D13F-5696-50B258CB39E2}"/>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5" name="Footer Placeholder 4">
            <a:extLst>
              <a:ext uri="{FF2B5EF4-FFF2-40B4-BE49-F238E27FC236}">
                <a16:creationId xmlns:a16="http://schemas.microsoft.com/office/drawing/2014/main" id="{6D8767CE-EAF8-42A7-83A0-89D43CEA0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82707-784F-987D-F284-8CB919427D06}"/>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29251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5F46-4D79-9C49-FB92-878F07618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4AC08-4021-70AC-6F66-420E1FC114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DE03B-DA26-4B4E-7562-2C8AF65C32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EE33F-B404-3AB8-D3E6-83589990F130}"/>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a:extLst>
              <a:ext uri="{FF2B5EF4-FFF2-40B4-BE49-F238E27FC236}">
                <a16:creationId xmlns:a16="http://schemas.microsoft.com/office/drawing/2014/main" id="{A057ED9F-5768-9EFF-6AC0-4F6FBC3B7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74B6E-E421-E779-1535-A16C03355EC6}"/>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404393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B999-3221-EA8D-BEC2-8B2067A143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F0E293-CA98-96F0-174D-6EF4AB1D5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3D075-AFCE-91B2-D47B-286D08B198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0FBA7F-01DB-9064-366B-39981F314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40AC1-F6A7-90F2-00A5-ACC980E56A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AB052-2005-C3E9-9B3D-F92693B11091}"/>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8" name="Footer Placeholder 7">
            <a:extLst>
              <a:ext uri="{FF2B5EF4-FFF2-40B4-BE49-F238E27FC236}">
                <a16:creationId xmlns:a16="http://schemas.microsoft.com/office/drawing/2014/main" id="{DB6E3E17-D1E0-21E0-CCE3-9AE516942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A2F2A2-B1A5-0BDD-5DAB-D1A9208F3F16}"/>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162453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954E-0BFB-B17B-8F89-261C7A9631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232461-B4F6-F786-CF54-241A7D7273A8}"/>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4" name="Footer Placeholder 3">
            <a:extLst>
              <a:ext uri="{FF2B5EF4-FFF2-40B4-BE49-F238E27FC236}">
                <a16:creationId xmlns:a16="http://schemas.microsoft.com/office/drawing/2014/main" id="{0E0094F9-CC99-0727-5650-67A0E22CF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C9A715-4C41-E0E5-A819-97DE04BDB897}"/>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361426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6E6F7-6505-47DB-74A2-1C4CF2E3FF24}"/>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3" name="Footer Placeholder 2">
            <a:extLst>
              <a:ext uri="{FF2B5EF4-FFF2-40B4-BE49-F238E27FC236}">
                <a16:creationId xmlns:a16="http://schemas.microsoft.com/office/drawing/2014/main" id="{6EFA5211-29BC-851C-4C58-78C59A1C35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2E1699-3870-C453-76CB-EF530E4FA84D}"/>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51421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E9FA-D2F9-A5B1-5117-3F9343643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567CD4-09FC-6841-7CBB-2B0541FA37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FD9B3E-DE40-CEB1-A157-5D7CE889D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389B99-FF7A-927B-1C13-2FF288593B6B}"/>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a:extLst>
              <a:ext uri="{FF2B5EF4-FFF2-40B4-BE49-F238E27FC236}">
                <a16:creationId xmlns:a16="http://schemas.microsoft.com/office/drawing/2014/main" id="{61B8E638-BADB-675D-D18F-66E6C4247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96496-5C8D-7973-34EC-CD8DFA146051}"/>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84357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13E8-6E76-E4A2-E625-42D310395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B7178-E047-63C3-F21E-FDB7EC9597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3A0EB0-2C7B-D436-D7A1-D21CF11FA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EEF630-DD8D-E4D2-5820-1582880AA392}"/>
              </a:ext>
            </a:extLst>
          </p:cNvPr>
          <p:cNvSpPr>
            <a:spLocks noGrp="1"/>
          </p:cNvSpPr>
          <p:nvPr>
            <p:ph type="dt" sz="half" idx="10"/>
          </p:nvPr>
        </p:nvSpPr>
        <p:spPr/>
        <p:txBody>
          <a:bodyPr/>
          <a:lstStyle/>
          <a:p>
            <a:fld id="{DD297761-3C16-4747-A03D-37F20E918B75}" type="datetimeFigureOut">
              <a:rPr lang="en-US" smtClean="0"/>
              <a:t>2/24/2024</a:t>
            </a:fld>
            <a:endParaRPr lang="en-US"/>
          </a:p>
        </p:txBody>
      </p:sp>
      <p:sp>
        <p:nvSpPr>
          <p:cNvPr id="6" name="Footer Placeholder 5">
            <a:extLst>
              <a:ext uri="{FF2B5EF4-FFF2-40B4-BE49-F238E27FC236}">
                <a16:creationId xmlns:a16="http://schemas.microsoft.com/office/drawing/2014/main" id="{B0153BE2-6E29-339C-E70A-B6AEA6578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823A0-9AC9-25AA-5D48-A1C3E76800D7}"/>
              </a:ext>
            </a:extLst>
          </p:cNvPr>
          <p:cNvSpPr>
            <a:spLocks noGrp="1"/>
          </p:cNvSpPr>
          <p:nvPr>
            <p:ph type="sldNum" sz="quarter" idx="12"/>
          </p:nvPr>
        </p:nvSpPr>
        <p:spPr/>
        <p:txBody>
          <a:bodyPr/>
          <a:lstStyle/>
          <a:p>
            <a:fld id="{B48AE017-9850-4B56-9E76-81287B1FA05D}" type="slidenum">
              <a:rPr lang="en-US" smtClean="0"/>
              <a:t>‹#›</a:t>
            </a:fld>
            <a:endParaRPr lang="en-US"/>
          </a:p>
        </p:txBody>
      </p:sp>
    </p:spTree>
    <p:extLst>
      <p:ext uri="{BB962C8B-B14F-4D97-AF65-F5344CB8AC3E}">
        <p14:creationId xmlns:p14="http://schemas.microsoft.com/office/powerpoint/2010/main" val="256223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6AB2B-692B-FC9F-5FDE-46E2E970A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2F261F-FB8D-87FC-EB7A-18CC558ED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8B5F4-41AF-54BE-D63A-8FB71EF74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97761-3C16-4747-A03D-37F20E918B75}" type="datetimeFigureOut">
              <a:rPr lang="en-US" smtClean="0"/>
              <a:t>2/24/2024</a:t>
            </a:fld>
            <a:endParaRPr lang="en-US"/>
          </a:p>
        </p:txBody>
      </p:sp>
      <p:sp>
        <p:nvSpPr>
          <p:cNvPr id="5" name="Footer Placeholder 4">
            <a:extLst>
              <a:ext uri="{FF2B5EF4-FFF2-40B4-BE49-F238E27FC236}">
                <a16:creationId xmlns:a16="http://schemas.microsoft.com/office/drawing/2014/main" id="{473CA64F-BEA1-6C40-5543-BA1303786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441770-D626-5575-8701-CA9EB652C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AE017-9850-4B56-9E76-81287B1FA05D}" type="slidenum">
              <a:rPr lang="en-US" smtClean="0"/>
              <a:t>‹#›</a:t>
            </a:fld>
            <a:endParaRPr lang="en-US"/>
          </a:p>
        </p:txBody>
      </p:sp>
    </p:spTree>
    <p:extLst>
      <p:ext uri="{BB962C8B-B14F-4D97-AF65-F5344CB8AC3E}">
        <p14:creationId xmlns:p14="http://schemas.microsoft.com/office/powerpoint/2010/main" val="156964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D297761-3C16-4747-A03D-37F20E918B75}" type="datetimeFigureOut">
              <a:rPr lang="en-US" smtClean="0"/>
              <a:t>2/24/2024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48AE017-9850-4B56-9E76-81287B1FA05D}" type="slidenum">
              <a:rPr lang="en-US" smtClean="0"/>
              <a:t>‹#›</a:t>
            </a:fld>
            <a:endParaRPr lang="en-US"/>
          </a:p>
        </p:txBody>
      </p:sp>
    </p:spTree>
    <p:extLst>
      <p:ext uri="{BB962C8B-B14F-4D97-AF65-F5344CB8AC3E}">
        <p14:creationId xmlns:p14="http://schemas.microsoft.com/office/powerpoint/2010/main" val="3810524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10" Type="http://schemas.microsoft.com/office/2007/relationships/hdphoto" Target="../media/hdphoto9.wdp"/><Relationship Id="rId4" Type="http://schemas.openxmlformats.org/officeDocument/2006/relationships/image" Target="../media/image10.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1.png"/><Relationship Id="rId12" Type="http://schemas.microsoft.com/office/2007/relationships/hdphoto" Target="../media/hdphoto1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33.png"/><Relationship Id="rId5" Type="http://schemas.openxmlformats.org/officeDocument/2006/relationships/image" Target="../media/image13.png"/><Relationship Id="rId10" Type="http://schemas.microsoft.com/office/2007/relationships/hdphoto" Target="../media/hdphoto11.wdp"/><Relationship Id="rId4" Type="http://schemas.microsoft.com/office/2007/relationships/hdphoto" Target="../media/hdphoto4.wdp"/><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2.wdp"/><Relationship Id="rId11" Type="http://schemas.microsoft.com/office/2007/relationships/hdphoto" Target="../media/hdphoto13.wdp"/><Relationship Id="rId5" Type="http://schemas.openxmlformats.org/officeDocument/2006/relationships/image" Target="../media/image33.png"/><Relationship Id="rId10" Type="http://schemas.openxmlformats.org/officeDocument/2006/relationships/image" Target="../media/image38.png"/><Relationship Id="rId4" Type="http://schemas.microsoft.com/office/2007/relationships/hdphoto" Target="../media/hdphoto4.wdp"/><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3.png"/><Relationship Id="rId4" Type="http://schemas.microsoft.com/office/2007/relationships/hdphoto" Target="../media/hdphoto4.wdp"/><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5.png"/><Relationship Id="rId5" Type="http://schemas.openxmlformats.org/officeDocument/2006/relationships/image" Target="../media/image10.png"/><Relationship Id="rId10" Type="http://schemas.openxmlformats.org/officeDocument/2006/relationships/image" Target="../media/image44.png"/><Relationship Id="rId4" Type="http://schemas.microsoft.com/office/2007/relationships/hdphoto" Target="../media/hdphoto14.wdp"/><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6.png"/><Relationship Id="rId7" Type="http://schemas.microsoft.com/office/2007/relationships/hdphoto" Target="../media/hdphoto7.wdp"/><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49.png"/><Relationship Id="rId5" Type="http://schemas.microsoft.com/office/2007/relationships/hdphoto" Target="../media/hdphoto4.wdp"/><Relationship Id="rId15" Type="http://schemas.openxmlformats.org/officeDocument/2006/relationships/image" Target="../media/image5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48.png"/><Relationship Id="rId14"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55.gif"/><Relationship Id="rId4" Type="http://schemas.microsoft.com/office/2007/relationships/hdphoto" Target="../media/hdphoto4.wdp"/><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gif"/><Relationship Id="rId5" Type="http://schemas.microsoft.com/office/2007/relationships/hdphoto" Target="../media/hdphoto4.wdp"/><Relationship Id="rId10"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gif"/><Relationship Id="rId5" Type="http://schemas.microsoft.com/office/2007/relationships/hdphoto" Target="../media/hdphoto4.wdp"/><Relationship Id="rId10"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57.png"/><Relationship Id="rId12"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64.png"/><Relationship Id="rId5" Type="http://schemas.openxmlformats.org/officeDocument/2006/relationships/image" Target="../media/image10.png"/><Relationship Id="rId15" Type="http://schemas.openxmlformats.org/officeDocument/2006/relationships/image" Target="../media/image67.png"/><Relationship Id="rId10" Type="http://schemas.microsoft.com/office/2007/relationships/hdphoto" Target="../media/hdphoto18.wdp"/><Relationship Id="rId4" Type="http://schemas.openxmlformats.org/officeDocument/2006/relationships/image" Target="../media/image62.png"/><Relationship Id="rId9" Type="http://schemas.openxmlformats.org/officeDocument/2006/relationships/image" Target="../media/image63.png"/><Relationship Id="rId14" Type="http://schemas.microsoft.com/office/2007/relationships/hdphoto" Target="../media/hdphoto19.wdp"/></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gif"/><Relationship Id="rId5" Type="http://schemas.microsoft.com/office/2007/relationships/hdphoto" Target="../media/hdphoto4.wdp"/><Relationship Id="rId10"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9.png"/><Relationship Id="rId3" Type="http://schemas.openxmlformats.org/officeDocument/2006/relationships/image" Target="../media/image61.png"/><Relationship Id="rId7" Type="http://schemas.microsoft.com/office/2007/relationships/hdphoto" Target="../media/hdphoto17.wdp"/><Relationship Id="rId12"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5.png"/><Relationship Id="rId5" Type="http://schemas.microsoft.com/office/2007/relationships/hdphoto" Target="../media/hdphoto4.wdp"/><Relationship Id="rId10" Type="http://schemas.openxmlformats.org/officeDocument/2006/relationships/image" Target="../media/image64.png"/><Relationship Id="rId4" Type="http://schemas.openxmlformats.org/officeDocument/2006/relationships/image" Target="../media/image10.png"/><Relationship Id="rId9" Type="http://schemas.microsoft.com/office/2007/relationships/hdphoto" Target="../media/hdphoto18.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gif"/><Relationship Id="rId5" Type="http://schemas.microsoft.com/office/2007/relationships/hdphoto" Target="../media/hdphoto4.wdp"/><Relationship Id="rId10"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diagramColors" Target="../diagrams/colors1.xml"/><Relationship Id="rId18" Type="http://schemas.openxmlformats.org/officeDocument/2006/relationships/diagramColors" Target="../diagrams/colors2.xml"/><Relationship Id="rId3" Type="http://schemas.openxmlformats.org/officeDocument/2006/relationships/image" Target="../media/image70.png"/><Relationship Id="rId7" Type="http://schemas.microsoft.com/office/2007/relationships/hdphoto" Target="../media/hdphoto5.wdp"/><Relationship Id="rId12" Type="http://schemas.openxmlformats.org/officeDocument/2006/relationships/diagramQuickStyle" Target="../diagrams/quickStyle1.xml"/><Relationship Id="rId17" Type="http://schemas.openxmlformats.org/officeDocument/2006/relationships/diagramQuickStyle" Target="../diagrams/quickStyle2.xml"/><Relationship Id="rId2" Type="http://schemas.openxmlformats.org/officeDocument/2006/relationships/notesSlide" Target="../notesSlides/notesSlide20.xml"/><Relationship Id="rId16" Type="http://schemas.openxmlformats.org/officeDocument/2006/relationships/diagramLayout" Target="../diagrams/layout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diagramLayout" Target="../diagrams/layout1.xml"/><Relationship Id="rId5" Type="http://schemas.microsoft.com/office/2007/relationships/hdphoto" Target="../media/hdphoto4.wdp"/><Relationship Id="rId15" Type="http://schemas.openxmlformats.org/officeDocument/2006/relationships/diagramData" Target="../diagrams/data2.xml"/><Relationship Id="rId10" Type="http://schemas.openxmlformats.org/officeDocument/2006/relationships/diagramData" Target="../diagrams/data1.xml"/><Relationship Id="rId19" Type="http://schemas.microsoft.com/office/2007/relationships/diagramDrawing" Target="../diagrams/drawing2.xml"/><Relationship Id="rId4" Type="http://schemas.openxmlformats.org/officeDocument/2006/relationships/image" Target="../media/image10.png"/><Relationship Id="rId9" Type="http://schemas.openxmlformats.org/officeDocument/2006/relationships/image" Target="../media/image72.png"/><Relationship Id="rId14" Type="http://schemas.microsoft.com/office/2007/relationships/diagramDrawing" Target="../diagrams/drawing1.xm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4.png"/><Relationship Id="rId10" Type="http://schemas.microsoft.com/office/2007/relationships/hdphoto" Target="../media/hdphoto20.wdp"/><Relationship Id="rId4" Type="http://schemas.microsoft.com/office/2007/relationships/hdphoto" Target="../media/hdphoto4.wdp"/><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0.png"/><Relationship Id="rId12" Type="http://schemas.microsoft.com/office/2007/relationships/hdphoto" Target="../media/hdphoto24.wdp"/><Relationship Id="rId17" Type="http://schemas.openxmlformats.org/officeDocument/2006/relationships/image" Target="../media/image85.png"/><Relationship Id="rId2" Type="http://schemas.openxmlformats.org/officeDocument/2006/relationships/image" Target="../media/image76.jpeg"/><Relationship Id="rId16" Type="http://schemas.microsoft.com/office/2007/relationships/hdphoto" Target="../media/hdphoto26.wdp"/><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jpeg"/><Relationship Id="rId15" Type="http://schemas.openxmlformats.org/officeDocument/2006/relationships/image" Target="../media/image84.png"/><Relationship Id="rId10" Type="http://schemas.microsoft.com/office/2007/relationships/hdphoto" Target="../media/hdphoto23.wdp"/><Relationship Id="rId19" Type="http://schemas.microsoft.com/office/2007/relationships/hdphoto" Target="../media/hdphoto27.wdp"/><Relationship Id="rId4" Type="http://schemas.microsoft.com/office/2007/relationships/hdphoto" Target="../media/hdphoto21.wdp"/><Relationship Id="rId9" Type="http://schemas.openxmlformats.org/officeDocument/2006/relationships/image" Target="../media/image81.png"/><Relationship Id="rId14" Type="http://schemas.microsoft.com/office/2007/relationships/hdphoto" Target="../media/hdphoto25.wdp"/></Relationships>
</file>

<file path=ppt/slides/_rels/slide31.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76.jpe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11" Type="http://schemas.microsoft.com/office/2007/relationships/hdphoto" Target="../media/hdphoto28.wdp"/><Relationship Id="rId5" Type="http://schemas.microsoft.com/office/2007/relationships/hdphoto" Target="../media/hdphoto21.wdp"/><Relationship Id="rId10"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microsoft.com/office/2007/relationships/hdphoto" Target="../media/hdphoto25.wdp"/><Relationship Id="rId13" Type="http://schemas.microsoft.com/office/2007/relationships/hdphoto" Target="../media/hdphoto28.wdp"/><Relationship Id="rId3" Type="http://schemas.openxmlformats.org/officeDocument/2006/relationships/image" Target="../media/image8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jpeg"/><Relationship Id="rId11" Type="http://schemas.microsoft.com/office/2007/relationships/hdphoto" Target="../media/hdphoto27.wdp"/><Relationship Id="rId5" Type="http://schemas.microsoft.com/office/2007/relationships/hdphoto" Target="../media/hdphoto21.wdp"/><Relationship Id="rId10" Type="http://schemas.openxmlformats.org/officeDocument/2006/relationships/image" Target="../media/image86.png"/><Relationship Id="rId4" Type="http://schemas.openxmlformats.org/officeDocument/2006/relationships/image" Target="../media/image77.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90.png"/><Relationship Id="rId1" Type="http://schemas.openxmlformats.org/officeDocument/2006/relationships/slideLayout" Target="../slideLayouts/slideLayout29.xml"/><Relationship Id="rId6" Type="http://schemas.openxmlformats.org/officeDocument/2006/relationships/image" Target="../media/image92.png"/><Relationship Id="rId5" Type="http://schemas.microsoft.com/office/2007/relationships/hdphoto" Target="../media/hdphoto30.wdp"/><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4.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microsoft.com/office/2007/relationships/hdphoto" Target="../media/hdphoto4.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23.png"/><Relationship Id="rId4" Type="http://schemas.microsoft.com/office/2007/relationships/hdphoto" Target="../media/hdphoto4.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png"/><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960451-27B4-9F89-9CA0-81F6AD5E75C9}"/>
              </a:ext>
            </a:extLst>
          </p:cNvPr>
          <p:cNvPicPr>
            <a:picLocks noChangeAspect="1"/>
          </p:cNvPicPr>
          <p:nvPr/>
        </p:nvPicPr>
        <p:blipFill rotWithShape="1">
          <a:blip r:embed="rId3"/>
          <a:srcRect l="20086" r="13460"/>
          <a:stretch/>
        </p:blipFill>
        <p:spPr>
          <a:xfrm>
            <a:off x="10046723" y="14983"/>
            <a:ext cx="2214786" cy="1468426"/>
          </a:xfrm>
          <a:prstGeom prst="rect">
            <a:avLst/>
          </a:prstGeom>
          <a:ln>
            <a:noFill/>
          </a:ln>
          <a:effectLst>
            <a:softEdge rad="112500"/>
          </a:effectLst>
        </p:spPr>
      </p:pic>
      <p:grpSp>
        <p:nvGrpSpPr>
          <p:cNvPr id="25" name="Group 24">
            <a:extLst>
              <a:ext uri="{FF2B5EF4-FFF2-40B4-BE49-F238E27FC236}">
                <a16:creationId xmlns:a16="http://schemas.microsoft.com/office/drawing/2014/main" id="{F0007578-2D1C-CCFE-63F4-CE85931EFB27}"/>
              </a:ext>
            </a:extLst>
          </p:cNvPr>
          <p:cNvGrpSpPr/>
          <p:nvPr/>
        </p:nvGrpSpPr>
        <p:grpSpPr>
          <a:xfrm>
            <a:off x="1461342" y="14983"/>
            <a:ext cx="9269490" cy="3159172"/>
            <a:chOff x="-1311609" y="0"/>
            <a:chExt cx="2377440" cy="3159172"/>
          </a:xfrm>
        </p:grpSpPr>
        <p:sp>
          <p:nvSpPr>
            <p:cNvPr id="21" name="Arrow: Notched Right 20">
              <a:extLst>
                <a:ext uri="{FF2B5EF4-FFF2-40B4-BE49-F238E27FC236}">
                  <a16:creationId xmlns:a16="http://schemas.microsoft.com/office/drawing/2014/main" id="{61BCA265-0E2F-DDA6-2247-6B8097E11790}"/>
                </a:ext>
              </a:extLst>
            </p:cNvPr>
            <p:cNvSpPr/>
            <p:nvPr/>
          </p:nvSpPr>
          <p:spPr>
            <a:xfrm rot="5400000">
              <a:off x="-1568017" y="397888"/>
              <a:ext cx="2924143" cy="2128368"/>
            </a:xfrm>
            <a:prstGeom prst="notchedRightArrow">
              <a:avLst>
                <a:gd name="adj1" fmla="val 55728"/>
                <a:gd name="adj2" fmla="val 65753"/>
              </a:avLst>
            </a:prstGeom>
            <a:gradFill flip="none" rotWithShape="1">
              <a:gsLst>
                <a:gs pos="0">
                  <a:srgbClr val="4356BE"/>
                </a:gs>
                <a:gs pos="50000">
                  <a:srgbClr val="8747DA"/>
                </a:gs>
                <a:gs pos="100000">
                  <a:srgbClr val="CC00FF"/>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9399408E-AB78-7C73-F129-BA2C6EBE2A3B}"/>
                </a:ext>
              </a:extLst>
            </p:cNvPr>
            <p:cNvSpPr/>
            <p:nvPr/>
          </p:nvSpPr>
          <p:spPr>
            <a:xfrm rot="5400000">
              <a:off x="-1031915" y="1061426"/>
              <a:ext cx="1818052" cy="2377440"/>
            </a:xfrm>
            <a:prstGeom prst="chevron">
              <a:avLst>
                <a:gd name="adj" fmla="val 83333"/>
              </a:avLst>
            </a:prstGeom>
            <a:solidFill>
              <a:srgbClr val="8747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28" name="Picture 4" descr="Hình ảnh Dấu Mũi Tên PNG, Vector, PSD, và biểu tượng để tải về miễn phí |  pngtree">
            <a:extLst>
              <a:ext uri="{FF2B5EF4-FFF2-40B4-BE49-F238E27FC236}">
                <a16:creationId xmlns:a16="http://schemas.microsoft.com/office/drawing/2014/main" id="{92BE5E27-E934-5073-2FB9-03359A2EDA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5833" y1="43333" x2="56500" y2="38000"/>
                        <a14:foregroundMark x1="58583" y1="54167" x2="62833" y2="41750"/>
                        <a14:backgroundMark x1="30250" y1="41417" x2="69833" y2="28333"/>
                        <a14:backgroundMark x1="44583" y1="50500" x2="48500" y2="52167"/>
                        <a14:backgroundMark x1="54917" y1="45333" x2="50000" y2="50083"/>
                        <a14:backgroundMark x1="55833" y1="68083" x2="55833" y2="70417"/>
                        <a14:backgroundMark x1="41833" y1="60750" x2="37750" y2="66583"/>
                        <a14:backgroundMark x1="38583" y1="58917" x2="43083" y2="55250"/>
                        <a14:backgroundMark x1="49333" y1="57500" x2="45000" y2="62250"/>
                        <a14:backgroundMark x1="49417" y1="56917" x2="49417" y2="56917"/>
                        <a14:backgroundMark x1="38667" y1="53750" x2="49750" y2="60750"/>
                        <a14:backgroundMark x1="49167" y1="56000" x2="48667" y2="58083"/>
                        <a14:backgroundMark x1="35000" y1="59583" x2="42083" y2="64917"/>
                        <a14:backgroundMark x1="33000" y1="60833" x2="37167" y2="68917"/>
                        <a14:backgroundMark x1="35250" y1="62667" x2="38500" y2="65500"/>
                      </a14:backgroundRemoval>
                    </a14:imgEffect>
                    <a14:imgEffect>
                      <a14:colorTemperature colorTemp="11200"/>
                    </a14:imgEffect>
                  </a14:imgLayer>
                </a14:imgProps>
              </a:ext>
              <a:ext uri="{28A0092B-C50C-407E-A947-70E740481C1C}">
                <a14:useLocalDpi xmlns:a14="http://schemas.microsoft.com/office/drawing/2010/main" val="0"/>
              </a:ext>
            </a:extLst>
          </a:blip>
          <a:srcRect l="26079" t="27261" r="28116" b="27338"/>
          <a:stretch/>
        </p:blipFill>
        <p:spPr bwMode="auto">
          <a:xfrm rot="8125809">
            <a:off x="4865700" y="1368017"/>
            <a:ext cx="2631665" cy="2608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C7C04D3-75AC-B81B-6FAD-F389FE939AAF}"/>
              </a:ext>
            </a:extLst>
          </p:cNvPr>
          <p:cNvPicPr>
            <a:picLocks noChangeAspect="1"/>
          </p:cNvPicPr>
          <p:nvPr/>
        </p:nvPicPr>
        <p:blipFill>
          <a:blip r:embed="rId6"/>
          <a:stretch>
            <a:fillRect/>
          </a:stretch>
        </p:blipFill>
        <p:spPr>
          <a:xfrm>
            <a:off x="348599" y="4230847"/>
            <a:ext cx="4236227" cy="2652529"/>
          </a:xfrm>
          <a:prstGeom prst="ellipse">
            <a:avLst/>
          </a:prstGeom>
          <a:ln>
            <a:noFill/>
          </a:ln>
          <a:effectLst>
            <a:softEdge rad="112500"/>
          </a:effectLst>
        </p:spPr>
      </p:pic>
      <p:pic>
        <p:nvPicPr>
          <p:cNvPr id="13" name="Picture 12">
            <a:extLst>
              <a:ext uri="{FF2B5EF4-FFF2-40B4-BE49-F238E27FC236}">
                <a16:creationId xmlns:a16="http://schemas.microsoft.com/office/drawing/2014/main" id="{6D8F4A23-B6FD-02F4-8328-E4E148727AE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7917" y1="79500" x2="54083" y2="81000"/>
                        <a14:foregroundMark x1="61000" y1="86250" x2="64750" y2="86750"/>
                      </a14:backgroundRemoval>
                    </a14:imgEffect>
                  </a14:imgLayer>
                </a14:imgProps>
              </a:ext>
            </a:extLst>
          </a:blip>
          <a:stretch>
            <a:fillRect/>
          </a:stretch>
        </p:blipFill>
        <p:spPr>
          <a:xfrm flipH="1">
            <a:off x="4782858" y="3833855"/>
            <a:ext cx="2981881" cy="3446512"/>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3302216" y="1125728"/>
            <a:ext cx="5703318" cy="1323439"/>
          </a:xfrm>
          <a:prstGeom prst="rect">
            <a:avLst/>
          </a:prstGeom>
          <a:noFill/>
        </p:spPr>
        <p:txBody>
          <a:bodyPr wrap="square" rtlCol="0">
            <a:spAutoFit/>
          </a:bodyPr>
          <a:lstStyle/>
          <a:p>
            <a:pPr algn="ctr"/>
            <a:r>
              <a:rPr lang="en-US" sz="4000">
                <a:solidFill>
                  <a:srgbClr val="FFFF00"/>
                </a:solidFill>
                <a:latin typeface="#9Slide06 Broodfath" panose="02000500000000000000" pitchFamily="2" charset="0"/>
              </a:rPr>
              <a:t>Nhà thông thái </a:t>
            </a:r>
          </a:p>
          <a:p>
            <a:pPr algn="ctr"/>
            <a:r>
              <a:rPr lang="en-US" sz="4000">
                <a:solidFill>
                  <a:srgbClr val="FFFF00"/>
                </a:solidFill>
                <a:latin typeface="#9Slide06 Broodfath" panose="02000500000000000000" pitchFamily="2" charset="0"/>
              </a:rPr>
              <a:t>thần tốc</a:t>
            </a:r>
          </a:p>
        </p:txBody>
      </p:sp>
      <p:sp>
        <p:nvSpPr>
          <p:cNvPr id="16" name="TextBox 15">
            <a:extLst>
              <a:ext uri="{FF2B5EF4-FFF2-40B4-BE49-F238E27FC236}">
                <a16:creationId xmlns:a16="http://schemas.microsoft.com/office/drawing/2014/main" id="{95EFE9EE-4AFE-6AA0-4222-786ECB5AFCC2}"/>
              </a:ext>
            </a:extLst>
          </p:cNvPr>
          <p:cNvSpPr txBox="1"/>
          <p:nvPr/>
        </p:nvSpPr>
        <p:spPr>
          <a:xfrm>
            <a:off x="-270412" y="161651"/>
            <a:ext cx="2546430" cy="984885"/>
          </a:xfrm>
          <a:prstGeom prst="rect">
            <a:avLst/>
          </a:prstGeom>
          <a:noFill/>
        </p:spPr>
        <p:txBody>
          <a:bodyPr wrap="square">
            <a:spAutoFit/>
          </a:bodyPr>
          <a:lstStyle/>
          <a:p>
            <a:pPr algn="ctr"/>
            <a:r>
              <a:rPr lang="en-US" sz="4000">
                <a:solidFill>
                  <a:srgbClr val="0070C0"/>
                </a:solidFill>
                <a:latin typeface="#9Slide07 FS North Land Sans" panose="00000500000000000000" pitchFamily="2" charset="0"/>
              </a:rPr>
              <a:t>Chủ đề: </a:t>
            </a:r>
          </a:p>
          <a:p>
            <a:pPr algn="ctr"/>
            <a:endParaRPr lang="en-US">
              <a:solidFill>
                <a:srgbClr val="0070C0"/>
              </a:solidFill>
              <a:latin typeface="#9Slide06 SVNJonitha Script" panose="02000000000000000000" pitchFamily="2" charset="0"/>
            </a:endParaRPr>
          </a:p>
        </p:txBody>
      </p:sp>
      <p:sp>
        <p:nvSpPr>
          <p:cNvPr id="18" name="TextBox 17">
            <a:extLst>
              <a:ext uri="{FF2B5EF4-FFF2-40B4-BE49-F238E27FC236}">
                <a16:creationId xmlns:a16="http://schemas.microsoft.com/office/drawing/2014/main" id="{F80A1229-357B-7FA1-AE4C-522A89904792}"/>
              </a:ext>
            </a:extLst>
          </p:cNvPr>
          <p:cNvSpPr txBox="1"/>
          <p:nvPr/>
        </p:nvSpPr>
        <p:spPr>
          <a:xfrm>
            <a:off x="101556" y="2887603"/>
            <a:ext cx="4875872" cy="120032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6 SVNJonitha Script" panose="02000000000000000000" pitchFamily="2" charset="0"/>
                <a:ea typeface="+mn-ea"/>
                <a:cs typeface="+mn-cs"/>
              </a:rPr>
              <a:t>Những điều tôi biết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6 SVNJonitha Script" panose="02000000000000000000" pitchFamily="2" charset="0"/>
                <a:ea typeface="+mn-ea"/>
                <a:cs typeface="+mn-cs"/>
              </a:rPr>
              <a:t>về LIÊN MINH CHÂU ÂU</a:t>
            </a:r>
            <a:endParaRPr lang="en-US" sz="3600">
              <a:solidFill>
                <a:srgbClr val="FF0000"/>
              </a:solidFill>
            </a:endParaRPr>
          </a:p>
        </p:txBody>
      </p:sp>
      <p:pic>
        <p:nvPicPr>
          <p:cNvPr id="28" name="Picture 27">
            <a:extLst>
              <a:ext uri="{FF2B5EF4-FFF2-40B4-BE49-F238E27FC236}">
                <a16:creationId xmlns:a16="http://schemas.microsoft.com/office/drawing/2014/main" id="{7571317E-3FD1-6198-B7C2-355021EE49F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725" b="92418" l="8750" r="90000">
                        <a14:foregroundMark x1="90909" y1="67811" x2="88750" y2="89557"/>
                        <a14:foregroundMark x1="88750" y1="89557" x2="83068" y2="92418"/>
                        <a14:foregroundMark x1="83068" y1="92418" x2="82955" y2="92132"/>
                        <a14:foregroundMark x1="8750" y1="7725" x2="9773" y2="10587"/>
                      </a14:backgroundRemoval>
                    </a14:imgEffect>
                  </a14:imgLayer>
                </a14:imgProps>
              </a:ext>
            </a:extLst>
          </a:blip>
          <a:stretch>
            <a:fillRect/>
          </a:stretch>
        </p:blipFill>
        <p:spPr>
          <a:xfrm rot="1613444">
            <a:off x="33154" y="1142014"/>
            <a:ext cx="1859280" cy="1476860"/>
          </a:xfrm>
          <a:prstGeom prst="rect">
            <a:avLst/>
          </a:prstGeom>
        </p:spPr>
      </p:pic>
      <p:sp>
        <p:nvSpPr>
          <p:cNvPr id="2" name="Rectangle: Rounded Corners 1">
            <a:extLst>
              <a:ext uri="{FF2B5EF4-FFF2-40B4-BE49-F238E27FC236}">
                <a16:creationId xmlns:a16="http://schemas.microsoft.com/office/drawing/2014/main" id="{7FFBD9E1-FF8D-7150-10B3-8CE3D7177AF0}"/>
              </a:ext>
            </a:extLst>
          </p:cNvPr>
          <p:cNvSpPr/>
          <p:nvPr/>
        </p:nvSpPr>
        <p:spPr>
          <a:xfrm>
            <a:off x="7855025" y="2729813"/>
            <a:ext cx="3988376" cy="1030697"/>
          </a:xfrm>
          <a:prstGeom prst="roundRect">
            <a:avLst>
              <a:gd name="adj" fmla="val 36382"/>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a:solidFill>
                  <a:schemeClr val="bg1"/>
                </a:solidFill>
                <a:latin typeface="#9Slide03 SFU Futura_01" panose="00000700000000000000" pitchFamily="2" charset="0"/>
              </a:rPr>
              <a:t>Có 2 lượt chơi, </a:t>
            </a:r>
            <a:r>
              <a:rPr lang="en-US" sz="1800">
                <a:solidFill>
                  <a:srgbClr val="FFFF00"/>
                </a:solidFill>
              </a:rPr>
              <a:t>n</a:t>
            </a:r>
            <a:r>
              <a:rPr lang="vi-VN" sz="1800">
                <a:solidFill>
                  <a:srgbClr val="FFFF00"/>
                </a:solidFill>
                <a:latin typeface="#9Slide03 SFU Futura_12" panose="00000400000000000000" pitchFamily="2" charset="0"/>
              </a:rPr>
              <a:t>hóm có nhiều thông tin nhất ở mỗi lượt sẽ đạt điểm 10 và giảm dần điểm số theo thứ tự.</a:t>
            </a:r>
            <a:endParaRPr lang="en-US" sz="1800">
              <a:solidFill>
                <a:srgbClr val="FFFF00"/>
              </a:solidFill>
            </a:endParaRPr>
          </a:p>
        </p:txBody>
      </p:sp>
      <p:sp>
        <p:nvSpPr>
          <p:cNvPr id="3" name="Rectangle: Rounded Corners 2">
            <a:extLst>
              <a:ext uri="{FF2B5EF4-FFF2-40B4-BE49-F238E27FC236}">
                <a16:creationId xmlns:a16="http://schemas.microsoft.com/office/drawing/2014/main" id="{70166362-F4D0-AE6F-D71B-C48EF0C28904}"/>
              </a:ext>
            </a:extLst>
          </p:cNvPr>
          <p:cNvSpPr/>
          <p:nvPr/>
        </p:nvSpPr>
        <p:spPr>
          <a:xfrm>
            <a:off x="7855025" y="3955317"/>
            <a:ext cx="1555098" cy="2240422"/>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a:solidFill>
                  <a:schemeClr val="bg1"/>
                </a:solidFill>
                <a:latin typeface="#9Slide03 SFU Futura_01" panose="00000700000000000000" pitchFamily="2" charset="0"/>
              </a:rPr>
              <a:t>Lượt 1</a:t>
            </a:r>
            <a:r>
              <a:rPr lang="vi-VN" sz="1800">
                <a:solidFill>
                  <a:schemeClr val="bg1"/>
                </a:solidFill>
                <a:latin typeface="#9Slide03 SFU Futura_01" panose="00000700000000000000" pitchFamily="2" charset="0"/>
              </a:rPr>
              <a:t>: </a:t>
            </a:r>
            <a:r>
              <a:rPr lang="vi-VN" sz="1800">
                <a:solidFill>
                  <a:srgbClr val="FFFF00"/>
                </a:solidFill>
                <a:latin typeface="#9Slide03 SFU Futura_12" panose="00000400000000000000" pitchFamily="2" charset="0"/>
              </a:rPr>
              <a:t>thảo luận</a:t>
            </a:r>
            <a:r>
              <a:rPr lang="en-US" sz="1800">
                <a:solidFill>
                  <a:srgbClr val="FFFF00"/>
                </a:solidFill>
                <a:latin typeface="#9Slide03 SFU Futura_12" panose="00000400000000000000" pitchFamily="2" charset="0"/>
              </a:rPr>
              <a:t>,</a:t>
            </a:r>
            <a:r>
              <a:rPr lang="vi-VN" sz="1800">
                <a:solidFill>
                  <a:srgbClr val="FFFF00"/>
                </a:solidFill>
                <a:latin typeface="#9Slide03 SFU Futura_12" panose="00000400000000000000" pitchFamily="2" charset="0"/>
              </a:rPr>
              <a:t> ghi thông tin vào giấy A4, mỗi thông tin không quá 1 dòng tập.</a:t>
            </a:r>
            <a:endParaRPr lang="en-US" sz="1800">
              <a:solidFill>
                <a:srgbClr val="FFFF00"/>
              </a:solidFill>
            </a:endParaRPr>
          </a:p>
        </p:txBody>
      </p:sp>
      <p:sp>
        <p:nvSpPr>
          <p:cNvPr id="4" name="Rectangle: Rounded Corners 3">
            <a:extLst>
              <a:ext uri="{FF2B5EF4-FFF2-40B4-BE49-F238E27FC236}">
                <a16:creationId xmlns:a16="http://schemas.microsoft.com/office/drawing/2014/main" id="{2DB30904-ED93-F3E1-0C84-573316CEF7A1}"/>
              </a:ext>
            </a:extLst>
          </p:cNvPr>
          <p:cNvSpPr/>
          <p:nvPr/>
        </p:nvSpPr>
        <p:spPr>
          <a:xfrm>
            <a:off x="9695369" y="3955317"/>
            <a:ext cx="2148032" cy="2732377"/>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1800">
                <a:solidFill>
                  <a:schemeClr val="bg1"/>
                </a:solidFill>
                <a:latin typeface="#9Slide03 SFU Futura_01" panose="00000700000000000000" pitchFamily="2" charset="0"/>
              </a:rPr>
              <a:t>Lượt 2: </a:t>
            </a:r>
            <a:r>
              <a:rPr lang="vi-VN" sz="1800">
                <a:solidFill>
                  <a:srgbClr val="FFFF00"/>
                </a:solidFill>
                <a:latin typeface="#9Slide03 SFU Futura_12" panose="00000400000000000000" pitchFamily="2" charset="0"/>
              </a:rPr>
              <a:t>cử đại diện ghi bảng các thông tin ghi trên giấy (để tăng tốc, có thể cho 2 bạn ghi hoặc 1 bạn đọc 1 bạn ghi,... miễn sao đội mình nhanh nhất có thể).</a:t>
            </a:r>
            <a:endParaRPr lang="en-US" sz="1800">
              <a:solidFill>
                <a:srgbClr val="FFFF00"/>
              </a:solidFill>
            </a:endParaRPr>
          </a:p>
        </p:txBody>
      </p:sp>
    </p:spTree>
    <p:extLst>
      <p:ext uri="{BB962C8B-B14F-4D97-AF65-F5344CB8AC3E}">
        <p14:creationId xmlns:p14="http://schemas.microsoft.com/office/powerpoint/2010/main" val="2184356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0-#ppt_h/2"/>
                                          </p:val>
                                        </p:tav>
                                        <p:tav tm="100000">
                                          <p:val>
                                            <p:strVal val="#ppt_y"/>
                                          </p:val>
                                        </p:tav>
                                      </p:tavLst>
                                    </p:anim>
                                  </p:childTnLst>
                                </p:cTn>
                              </p:par>
                              <p:par>
                                <p:cTn id="49" presetID="2" presetClass="entr" presetSubtype="9"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 grpId="0" animBg="1"/>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19997CD-4A93-5624-8A8D-2350C9FF87D2}"/>
              </a:ext>
            </a:extLst>
          </p:cNvPr>
          <p:cNvPicPr>
            <a:picLocks noChangeAspect="1"/>
          </p:cNvPicPr>
          <p:nvPr/>
        </p:nvPicPr>
        <p:blipFill>
          <a:blip r:embed="rId2">
            <a:alphaModFix amt="35000"/>
          </a:blip>
          <a:stretch>
            <a:fillRect/>
          </a:stretch>
        </p:blipFill>
        <p:spPr>
          <a:xfrm>
            <a:off x="-2" y="646330"/>
            <a:ext cx="12192000" cy="6211669"/>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I.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3092" name="Group 3091">
            <a:extLst>
              <a:ext uri="{FF2B5EF4-FFF2-40B4-BE49-F238E27FC236}">
                <a16:creationId xmlns:a16="http://schemas.microsoft.com/office/drawing/2014/main" id="{7097B9F1-6095-CB02-1F1B-1195F5E9893B}"/>
              </a:ext>
            </a:extLst>
          </p:cNvPr>
          <p:cNvGrpSpPr/>
          <p:nvPr/>
        </p:nvGrpSpPr>
        <p:grpSpPr>
          <a:xfrm>
            <a:off x="5553697" y="738809"/>
            <a:ext cx="968534" cy="908444"/>
            <a:chOff x="-3199489" y="-2181229"/>
            <a:chExt cx="1001508" cy="1012415"/>
          </a:xfrm>
        </p:grpSpPr>
        <p:sp>
          <p:nvSpPr>
            <p:cNvPr id="3093" name="Oval 3092">
              <a:extLst>
                <a:ext uri="{FF2B5EF4-FFF2-40B4-BE49-F238E27FC236}">
                  <a16:creationId xmlns:a16="http://schemas.microsoft.com/office/drawing/2014/main" id="{1077F35D-D77B-8A5C-CC65-A3E5B251EA0A}"/>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094" name="Picture 3093">
              <a:extLst>
                <a:ext uri="{FF2B5EF4-FFF2-40B4-BE49-F238E27FC236}">
                  <a16:creationId xmlns:a16="http://schemas.microsoft.com/office/drawing/2014/main" id="{439CFF77-6A61-4FC0-F067-578C869185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pic>
        <p:nvPicPr>
          <p:cNvPr id="3" name="Picture 2">
            <a:extLst>
              <a:ext uri="{FF2B5EF4-FFF2-40B4-BE49-F238E27FC236}">
                <a16:creationId xmlns:a16="http://schemas.microsoft.com/office/drawing/2014/main" id="{F6CD6ED4-D43A-E95A-C16D-CD984AC71C2F}"/>
              </a:ext>
            </a:extLst>
          </p:cNvPr>
          <p:cNvPicPr>
            <a:picLocks noChangeAspect="1"/>
          </p:cNvPicPr>
          <p:nvPr/>
        </p:nvPicPr>
        <p:blipFill>
          <a:blip r:embed="rId7"/>
          <a:stretch>
            <a:fillRect/>
          </a:stretch>
        </p:blipFill>
        <p:spPr>
          <a:xfrm>
            <a:off x="609598" y="876539"/>
            <a:ext cx="10972800" cy="5751250"/>
          </a:xfrm>
          <a:prstGeom prst="rect">
            <a:avLst/>
          </a:prstGeom>
        </p:spPr>
      </p:pic>
      <p:grpSp>
        <p:nvGrpSpPr>
          <p:cNvPr id="3114" name="Group 3113">
            <a:extLst>
              <a:ext uri="{FF2B5EF4-FFF2-40B4-BE49-F238E27FC236}">
                <a16:creationId xmlns:a16="http://schemas.microsoft.com/office/drawing/2014/main" id="{2B2655AA-35BF-5744-B424-D2F895744035}"/>
              </a:ext>
            </a:extLst>
          </p:cNvPr>
          <p:cNvGrpSpPr/>
          <p:nvPr/>
        </p:nvGrpSpPr>
        <p:grpSpPr>
          <a:xfrm>
            <a:off x="371724" y="1511410"/>
            <a:ext cx="11448548" cy="4450687"/>
            <a:chOff x="0" y="2456563"/>
            <a:chExt cx="11448548" cy="4450687"/>
          </a:xfrm>
        </p:grpSpPr>
        <p:cxnSp>
          <p:nvCxnSpPr>
            <p:cNvPr id="3106" name="Straight Connector 3105">
              <a:extLst>
                <a:ext uri="{FF2B5EF4-FFF2-40B4-BE49-F238E27FC236}">
                  <a16:creationId xmlns:a16="http://schemas.microsoft.com/office/drawing/2014/main" id="{5294DD4D-4D2E-1074-6009-00C9E79EF8E1}"/>
                </a:ext>
              </a:extLst>
            </p:cNvPr>
            <p:cNvCxnSpPr>
              <a:cxnSpLocks/>
              <a:endCxn id="3082" idx="1"/>
            </p:cNvCxnSpPr>
            <p:nvPr/>
          </p:nvCxnSpPr>
          <p:spPr>
            <a:xfrm>
              <a:off x="4002217" y="3167651"/>
              <a:ext cx="685905" cy="474783"/>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3100" name="Straight Connector 3099">
              <a:extLst>
                <a:ext uri="{FF2B5EF4-FFF2-40B4-BE49-F238E27FC236}">
                  <a16:creationId xmlns:a16="http://schemas.microsoft.com/office/drawing/2014/main" id="{64617091-4A64-FFC0-73F9-999542ED0BDD}"/>
                </a:ext>
              </a:extLst>
            </p:cNvPr>
            <p:cNvCxnSpPr>
              <a:cxnSpLocks/>
              <a:endCxn id="31" idx="2"/>
            </p:cNvCxnSpPr>
            <p:nvPr/>
          </p:nvCxnSpPr>
          <p:spPr>
            <a:xfrm>
              <a:off x="3684821" y="4608996"/>
              <a:ext cx="682550" cy="76201"/>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3101" name="Straight Connector 3100">
              <a:extLst>
                <a:ext uri="{FF2B5EF4-FFF2-40B4-BE49-F238E27FC236}">
                  <a16:creationId xmlns:a16="http://schemas.microsoft.com/office/drawing/2014/main" id="{D68C8393-0632-C22D-9D11-E51017587707}"/>
                </a:ext>
              </a:extLst>
            </p:cNvPr>
            <p:cNvCxnSpPr/>
            <p:nvPr/>
          </p:nvCxnSpPr>
          <p:spPr>
            <a:xfrm>
              <a:off x="7096374" y="4595837"/>
              <a:ext cx="624875" cy="13159"/>
            </a:xfrm>
            <a:prstGeom prst="line">
              <a:avLst/>
            </a:prstGeom>
            <a:ln w="76200">
              <a:solidFill>
                <a:srgbClr val="6B5CD4"/>
              </a:solidFill>
            </a:ln>
          </p:spPr>
          <p:style>
            <a:lnRef idx="3">
              <a:schemeClr val="dk1"/>
            </a:lnRef>
            <a:fillRef idx="0">
              <a:schemeClr val="dk1"/>
            </a:fillRef>
            <a:effectRef idx="2">
              <a:schemeClr val="dk1"/>
            </a:effectRef>
            <a:fontRef idx="minor">
              <a:schemeClr val="tx1"/>
            </a:fontRef>
          </p:style>
        </p:cxnSp>
        <p:cxnSp>
          <p:nvCxnSpPr>
            <p:cNvPr id="3102" name="Straight Connector 3101">
              <a:extLst>
                <a:ext uri="{FF2B5EF4-FFF2-40B4-BE49-F238E27FC236}">
                  <a16:creationId xmlns:a16="http://schemas.microsoft.com/office/drawing/2014/main" id="{8F43AA2F-259A-DF25-050E-ED26F300EB94}"/>
                </a:ext>
              </a:extLst>
            </p:cNvPr>
            <p:cNvCxnSpPr>
              <a:cxnSpLocks/>
              <a:stCxn id="3082" idx="5"/>
              <a:endCxn id="3075" idx="1"/>
            </p:cNvCxnSpPr>
            <p:nvPr/>
          </p:nvCxnSpPr>
          <p:spPr>
            <a:xfrm>
              <a:off x="6793804" y="5727959"/>
              <a:ext cx="575603" cy="543943"/>
            </a:xfrm>
            <a:prstGeom prst="line">
              <a:avLst/>
            </a:prstGeom>
            <a:ln w="76200">
              <a:solidFill>
                <a:srgbClr val="6B5CD4"/>
              </a:solidFill>
            </a:ln>
          </p:spPr>
          <p:style>
            <a:lnRef idx="3">
              <a:schemeClr val="dk1"/>
            </a:lnRef>
            <a:fillRef idx="0">
              <a:schemeClr val="dk1"/>
            </a:fillRef>
            <a:effectRef idx="2">
              <a:schemeClr val="dk1"/>
            </a:effectRef>
            <a:fontRef idx="minor">
              <a:schemeClr val="tx1"/>
            </a:fontRef>
          </p:style>
        </p:cxnSp>
        <p:cxnSp>
          <p:nvCxnSpPr>
            <p:cNvPr id="3105" name="Straight Connector 3104">
              <a:extLst>
                <a:ext uri="{FF2B5EF4-FFF2-40B4-BE49-F238E27FC236}">
                  <a16:creationId xmlns:a16="http://schemas.microsoft.com/office/drawing/2014/main" id="{3942248A-FC6B-ECF8-7AFE-5401C62F7242}"/>
                </a:ext>
              </a:extLst>
            </p:cNvPr>
            <p:cNvCxnSpPr>
              <a:cxnSpLocks/>
              <a:endCxn id="3082" idx="3"/>
            </p:cNvCxnSpPr>
            <p:nvPr/>
          </p:nvCxnSpPr>
          <p:spPr>
            <a:xfrm flipV="1">
              <a:off x="4041151" y="5727959"/>
              <a:ext cx="646971" cy="582579"/>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grpSp>
          <p:nvGrpSpPr>
            <p:cNvPr id="3085" name="Group 3084">
              <a:extLst>
                <a:ext uri="{FF2B5EF4-FFF2-40B4-BE49-F238E27FC236}">
                  <a16:creationId xmlns:a16="http://schemas.microsoft.com/office/drawing/2014/main" id="{3A5D2359-618A-D831-6530-14C84CE7A652}"/>
                </a:ext>
              </a:extLst>
            </p:cNvPr>
            <p:cNvGrpSpPr/>
            <p:nvPr/>
          </p:nvGrpSpPr>
          <p:grpSpPr>
            <a:xfrm>
              <a:off x="0" y="3992698"/>
              <a:ext cx="3742496" cy="1270697"/>
              <a:chOff x="-1972951" y="4911275"/>
              <a:chExt cx="3742496" cy="1270697"/>
            </a:xfrm>
          </p:grpSpPr>
          <p:sp>
            <p:nvSpPr>
              <p:cNvPr id="3077" name="Flowchart: Terminator 3076">
                <a:extLst>
                  <a:ext uri="{FF2B5EF4-FFF2-40B4-BE49-F238E27FC236}">
                    <a16:creationId xmlns:a16="http://schemas.microsoft.com/office/drawing/2014/main" id="{00F2EBAB-439A-A427-CEBE-08DC168B724C}"/>
                  </a:ext>
                </a:extLst>
              </p:cNvPr>
              <p:cNvSpPr/>
              <p:nvPr/>
            </p:nvSpPr>
            <p:spPr>
              <a:xfrm>
                <a:off x="-1972951" y="4911275"/>
                <a:ext cx="3684821" cy="1270697"/>
              </a:xfrm>
              <a:prstGeom prst="flowChartTerminator">
                <a:avLst/>
              </a:prstGeom>
              <a:solidFill>
                <a:schemeClr val="bg1"/>
              </a:solidFill>
              <a:ln w="76200">
                <a:solidFill>
                  <a:srgbClr val="F4A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B5CD4"/>
                  </a:solidFill>
                  <a:latin typeface="#9Slide03 SFU Futura_12" panose="00000400000000000000" pitchFamily="2" charset="0"/>
                </a:endParaRPr>
              </a:p>
            </p:txBody>
          </p:sp>
          <p:sp>
            <p:nvSpPr>
              <p:cNvPr id="16" name="TextBox 15">
                <a:extLst>
                  <a:ext uri="{FF2B5EF4-FFF2-40B4-BE49-F238E27FC236}">
                    <a16:creationId xmlns:a16="http://schemas.microsoft.com/office/drawing/2014/main" id="{86AD1108-2551-29AA-3C2A-524487DD4007}"/>
                  </a:ext>
                </a:extLst>
              </p:cNvPr>
              <p:cNvSpPr txBox="1"/>
              <p:nvPr/>
            </p:nvSpPr>
            <p:spPr>
              <a:xfrm>
                <a:off x="-1841559" y="5160472"/>
                <a:ext cx="3611104" cy="1015663"/>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002060"/>
                    </a:solidFill>
                    <a:effectLst/>
                    <a:uLnTx/>
                    <a:uFillTx/>
                    <a:latin typeface="#9Slide03 SFU Futura_12" panose="00000400000000000000" pitchFamily="2" charset="0"/>
                  </a:rPr>
                  <a:t>Thúc đẩy tự do lưu thông nhằm hướng đến xây dựng 1 thị trường thống nhất.</a:t>
                </a:r>
              </a:p>
            </p:txBody>
          </p:sp>
        </p:grpSp>
        <p:grpSp>
          <p:nvGrpSpPr>
            <p:cNvPr id="3088" name="Group 3087">
              <a:extLst>
                <a:ext uri="{FF2B5EF4-FFF2-40B4-BE49-F238E27FC236}">
                  <a16:creationId xmlns:a16="http://schemas.microsoft.com/office/drawing/2014/main" id="{AC8BAEBA-ADA3-ADCC-FAA7-70E01FEA0553}"/>
                </a:ext>
              </a:extLst>
            </p:cNvPr>
            <p:cNvGrpSpPr/>
            <p:nvPr/>
          </p:nvGrpSpPr>
          <p:grpSpPr>
            <a:xfrm>
              <a:off x="7718297" y="3992698"/>
              <a:ext cx="3730251" cy="1270697"/>
              <a:chOff x="8317963" y="4406798"/>
              <a:chExt cx="3730251" cy="1270697"/>
            </a:xfrm>
          </p:grpSpPr>
          <p:sp>
            <p:nvSpPr>
              <p:cNvPr id="3073" name="Flowchart: Terminator 3072">
                <a:extLst>
                  <a:ext uri="{FF2B5EF4-FFF2-40B4-BE49-F238E27FC236}">
                    <a16:creationId xmlns:a16="http://schemas.microsoft.com/office/drawing/2014/main" id="{B8E42CA6-5DBA-F5E7-75B2-F1A4D24B5AD1}"/>
                  </a:ext>
                </a:extLst>
              </p:cNvPr>
              <p:cNvSpPr/>
              <p:nvPr/>
            </p:nvSpPr>
            <p:spPr>
              <a:xfrm>
                <a:off x="8317963" y="4406798"/>
                <a:ext cx="3684821" cy="1270697"/>
              </a:xfrm>
              <a:prstGeom prst="flowChartTerminator">
                <a:avLst/>
              </a:prstGeom>
              <a:solidFill>
                <a:schemeClr val="bg1"/>
              </a:solidFill>
              <a:ln w="76200">
                <a:solidFill>
                  <a:srgbClr val="F4A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B5CD4"/>
                  </a:solidFill>
                  <a:latin typeface="#9Slide03 SFU Futura_12" panose="00000400000000000000" pitchFamily="2" charset="0"/>
                </a:endParaRPr>
              </a:p>
            </p:txBody>
          </p:sp>
          <p:sp>
            <p:nvSpPr>
              <p:cNvPr id="24" name="TextBox 23">
                <a:extLst>
                  <a:ext uri="{FF2B5EF4-FFF2-40B4-BE49-F238E27FC236}">
                    <a16:creationId xmlns:a16="http://schemas.microsoft.com/office/drawing/2014/main" id="{5383F43B-7D83-F42E-F17B-B756F733526F}"/>
                  </a:ext>
                </a:extLst>
              </p:cNvPr>
              <p:cNvSpPr txBox="1"/>
              <p:nvPr/>
            </p:nvSpPr>
            <p:spPr>
              <a:xfrm>
                <a:off x="8363393" y="4571639"/>
                <a:ext cx="368482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61950" algn="l"/>
                  </a:tabLst>
                  <a:defRPr/>
                </a:pPr>
                <a:r>
                  <a:rPr kumimoji="0" lang="en-US" sz="2000" b="0" i="0" u="none" strike="noStrike" kern="1200" cap="none" spc="0" normalizeH="0" baseline="0" noProof="0">
                    <a:ln>
                      <a:noFill/>
                    </a:ln>
                    <a:solidFill>
                      <a:srgbClr val="002060"/>
                    </a:solidFill>
                    <a:effectLst/>
                    <a:uLnTx/>
                    <a:uFillTx/>
                    <a:latin typeface="#9Slide03 SFU Futura_12" panose="00000400000000000000" pitchFamily="2" charset="0"/>
                  </a:rPr>
                  <a:t>- Duy trì, phát huy giá trị văn hóa và đảm bảo phúc lợi của công dân các nước thành viên.</a:t>
                </a:r>
                <a:endParaRPr kumimoji="0" lang="vi-VN" sz="2000" b="0" i="0" u="none" strike="noStrike" kern="1200" cap="none" spc="0" normalizeH="0" baseline="0" noProof="0">
                  <a:ln>
                    <a:noFill/>
                  </a:ln>
                  <a:solidFill>
                    <a:srgbClr val="002060"/>
                  </a:solidFill>
                  <a:effectLst/>
                  <a:uLnTx/>
                  <a:uFillTx/>
                  <a:latin typeface="#9Slide03 SFU Futura_12" panose="00000400000000000000" pitchFamily="2" charset="0"/>
                </a:endParaRPr>
              </a:p>
            </p:txBody>
          </p:sp>
        </p:grpSp>
        <p:grpSp>
          <p:nvGrpSpPr>
            <p:cNvPr id="3083" name="Group 3082">
              <a:extLst>
                <a:ext uri="{FF2B5EF4-FFF2-40B4-BE49-F238E27FC236}">
                  <a16:creationId xmlns:a16="http://schemas.microsoft.com/office/drawing/2014/main" id="{D15F0A31-8316-FB46-FD80-DEE08AB65D96}"/>
                </a:ext>
              </a:extLst>
            </p:cNvPr>
            <p:cNvGrpSpPr/>
            <p:nvPr/>
          </p:nvGrpSpPr>
          <p:grpSpPr>
            <a:xfrm>
              <a:off x="4252021" y="3210508"/>
              <a:ext cx="2977884" cy="2949377"/>
              <a:chOff x="-10088100" y="-7424575"/>
              <a:chExt cx="7484111" cy="7294028"/>
            </a:xfrm>
          </p:grpSpPr>
          <p:sp>
            <p:nvSpPr>
              <p:cNvPr id="3082" name="Oval 3081">
                <a:extLst>
                  <a:ext uri="{FF2B5EF4-FFF2-40B4-BE49-F238E27FC236}">
                    <a16:creationId xmlns:a16="http://schemas.microsoft.com/office/drawing/2014/main" id="{E319FE69-A44D-9EDF-A092-EC1287A1703B}"/>
                  </a:ext>
                </a:extLst>
              </p:cNvPr>
              <p:cNvSpPr/>
              <p:nvPr/>
            </p:nvSpPr>
            <p:spPr>
              <a:xfrm>
                <a:off x="-10088100" y="-7424575"/>
                <a:ext cx="7484111" cy="7294028"/>
              </a:xfrm>
              <a:prstGeom prst="ellipse">
                <a:avLst/>
              </a:prstGeom>
              <a:solidFill>
                <a:schemeClr val="bg1"/>
              </a:solidFill>
              <a:ln w="762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rgbClr val="6B5CD4"/>
                  </a:solidFill>
                  <a:latin typeface="#9Slide03 SFU Futura_07" panose="00000900000000000000" pitchFamily="2" charset="0"/>
                </a:endParaRPr>
              </a:p>
            </p:txBody>
          </p:sp>
          <p:sp>
            <p:nvSpPr>
              <p:cNvPr id="31" name="Oval 30">
                <a:extLst>
                  <a:ext uri="{FF2B5EF4-FFF2-40B4-BE49-F238E27FC236}">
                    <a16:creationId xmlns:a16="http://schemas.microsoft.com/office/drawing/2014/main" id="{35D39E4E-57C7-4D9F-9C75-B502C956C566}"/>
                  </a:ext>
                </a:extLst>
              </p:cNvPr>
              <p:cNvSpPr/>
              <p:nvPr/>
            </p:nvSpPr>
            <p:spPr>
              <a:xfrm>
                <a:off x="-9798199" y="-7182555"/>
                <a:ext cx="6904311" cy="6809988"/>
              </a:xfrm>
              <a:prstGeom prst="ellipse">
                <a:avLst/>
              </a:prstGeom>
              <a:noFill/>
              <a:ln w="107950">
                <a:gradFill>
                  <a:gsLst>
                    <a:gs pos="0">
                      <a:srgbClr val="E2632F"/>
                    </a:gs>
                    <a:gs pos="74000">
                      <a:srgbClr val="FFC000"/>
                    </a:gs>
                    <a:gs pos="83000">
                      <a:schemeClr val="accent3">
                        <a:lumMod val="75000"/>
                      </a:schemeClr>
                    </a:gs>
                    <a:gs pos="100000">
                      <a:srgbClr val="E2632F"/>
                    </a:gs>
                  </a:gsLst>
                  <a:lin ang="5400000" scaled="1"/>
                </a:gra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rgbClr val="6B5CD4"/>
                  </a:solidFill>
                  <a:latin typeface="#9Slide03 SFU Futura_07" panose="00000900000000000000" pitchFamily="2" charset="0"/>
                </a:endParaRPr>
              </a:p>
            </p:txBody>
          </p:sp>
          <p:sp>
            <p:nvSpPr>
              <p:cNvPr id="3079" name="Oval 3078">
                <a:extLst>
                  <a:ext uri="{FF2B5EF4-FFF2-40B4-BE49-F238E27FC236}">
                    <a16:creationId xmlns:a16="http://schemas.microsoft.com/office/drawing/2014/main" id="{B7DC7BFA-597A-B0E9-90C6-DDF01BD64D21}"/>
                  </a:ext>
                </a:extLst>
              </p:cNvPr>
              <p:cNvSpPr/>
              <p:nvPr/>
            </p:nvSpPr>
            <p:spPr>
              <a:xfrm>
                <a:off x="-9348564" y="-6713079"/>
                <a:ext cx="6005037" cy="5852520"/>
              </a:xfrm>
              <a:prstGeom prst="ellipse">
                <a:avLst/>
              </a:prstGeom>
              <a:solidFill>
                <a:schemeClr val="bg1"/>
              </a:solidFill>
              <a:ln w="762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E2632F"/>
                    </a:solidFill>
                    <a:latin typeface="#9Slide03 SFU Futura_07" panose="00000900000000000000" pitchFamily="2" charset="0"/>
                  </a:rPr>
                  <a:t>Mục tiêu của EU</a:t>
                </a:r>
              </a:p>
            </p:txBody>
          </p:sp>
        </p:grpSp>
        <p:cxnSp>
          <p:nvCxnSpPr>
            <p:cNvPr id="3103" name="Straight Connector 3102">
              <a:extLst>
                <a:ext uri="{FF2B5EF4-FFF2-40B4-BE49-F238E27FC236}">
                  <a16:creationId xmlns:a16="http://schemas.microsoft.com/office/drawing/2014/main" id="{1278275D-B0E4-43F9-D098-65C225839CA3}"/>
                </a:ext>
              </a:extLst>
            </p:cNvPr>
            <p:cNvCxnSpPr>
              <a:cxnSpLocks/>
              <a:stCxn id="3082" idx="7"/>
            </p:cNvCxnSpPr>
            <p:nvPr/>
          </p:nvCxnSpPr>
          <p:spPr>
            <a:xfrm flipV="1">
              <a:off x="6793804" y="3085377"/>
              <a:ext cx="564187" cy="557057"/>
            </a:xfrm>
            <a:prstGeom prst="line">
              <a:avLst/>
            </a:prstGeom>
            <a:ln w="76200">
              <a:solidFill>
                <a:srgbClr val="6B5CD4"/>
              </a:solidFill>
            </a:ln>
          </p:spPr>
          <p:style>
            <a:lnRef idx="3">
              <a:schemeClr val="dk1"/>
            </a:lnRef>
            <a:fillRef idx="0">
              <a:schemeClr val="dk1"/>
            </a:fillRef>
            <a:effectRef idx="2">
              <a:schemeClr val="dk1"/>
            </a:effectRef>
            <a:fontRef idx="minor">
              <a:schemeClr val="tx1"/>
            </a:fontRef>
          </p:style>
        </p:cxnSp>
        <p:grpSp>
          <p:nvGrpSpPr>
            <p:cNvPr id="3086" name="Group 3085">
              <a:extLst>
                <a:ext uri="{FF2B5EF4-FFF2-40B4-BE49-F238E27FC236}">
                  <a16:creationId xmlns:a16="http://schemas.microsoft.com/office/drawing/2014/main" id="{FC494BC7-5C60-FA18-6412-9322EF739ED0}"/>
                </a:ext>
              </a:extLst>
            </p:cNvPr>
            <p:cNvGrpSpPr/>
            <p:nvPr/>
          </p:nvGrpSpPr>
          <p:grpSpPr>
            <a:xfrm>
              <a:off x="348887" y="2456563"/>
              <a:ext cx="3684821" cy="1270697"/>
              <a:chOff x="113353" y="2931971"/>
              <a:chExt cx="3684821" cy="1270697"/>
            </a:xfrm>
          </p:grpSpPr>
          <p:sp>
            <p:nvSpPr>
              <p:cNvPr id="3078" name="Flowchart: Terminator 3077">
                <a:extLst>
                  <a:ext uri="{FF2B5EF4-FFF2-40B4-BE49-F238E27FC236}">
                    <a16:creationId xmlns:a16="http://schemas.microsoft.com/office/drawing/2014/main" id="{3C4EBC49-C862-5017-C5A3-E1E518F9FEB2}"/>
                  </a:ext>
                </a:extLst>
              </p:cNvPr>
              <p:cNvSpPr/>
              <p:nvPr/>
            </p:nvSpPr>
            <p:spPr>
              <a:xfrm>
                <a:off x="113353" y="2931971"/>
                <a:ext cx="3684821" cy="1270697"/>
              </a:xfrm>
              <a:prstGeom prst="flowChartTerminator">
                <a:avLst/>
              </a:prstGeom>
              <a:solidFill>
                <a:schemeClr val="bg1"/>
              </a:solidFill>
              <a:ln w="76200">
                <a:solidFill>
                  <a:srgbClr val="1AA3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B5CD4"/>
                  </a:solidFill>
                  <a:latin typeface="#9Slide03 SFU Futura_12" panose="00000400000000000000" pitchFamily="2" charset="0"/>
                </a:endParaRPr>
              </a:p>
            </p:txBody>
          </p:sp>
          <p:sp>
            <p:nvSpPr>
              <p:cNvPr id="5" name="TextBox 4">
                <a:extLst>
                  <a:ext uri="{FF2B5EF4-FFF2-40B4-BE49-F238E27FC236}">
                    <a16:creationId xmlns:a16="http://schemas.microsoft.com/office/drawing/2014/main" id="{62E7196B-D275-8402-36F1-D2DDC8BEF9B9}"/>
                  </a:ext>
                </a:extLst>
              </p:cNvPr>
              <p:cNvSpPr txBox="1"/>
              <p:nvPr/>
            </p:nvSpPr>
            <p:spPr>
              <a:xfrm>
                <a:off x="553896" y="3131457"/>
                <a:ext cx="2772244" cy="954107"/>
              </a:xfrm>
              <a:prstGeom prst="rect">
                <a:avLst/>
              </a:prstGeom>
              <a:noFill/>
            </p:spPr>
            <p:txBody>
              <a:bodyPr wrap="square">
                <a:spAutoFit/>
              </a:bodyPr>
              <a:lstStyle/>
              <a:p>
                <a:pPr algn="ctr"/>
                <a:r>
                  <a:rPr kumimoji="0" lang="en-US" sz="2800" b="0" i="0" u="none" strike="noStrike" kern="1200" cap="none" spc="0" normalizeH="0" baseline="0" noProof="0">
                    <a:ln>
                      <a:noFill/>
                    </a:ln>
                    <a:solidFill>
                      <a:srgbClr val="FF0000"/>
                    </a:solidFill>
                    <a:effectLst/>
                    <a:uLnTx/>
                    <a:uFillTx/>
                    <a:latin typeface="#9Slide03 SFU Futura_07" panose="00000900000000000000" pitchFamily="2" charset="0"/>
                  </a:rPr>
                  <a:t>Theo hiệp ước Ma-xtrich</a:t>
                </a:r>
                <a:endParaRPr lang="en-US" sz="2800">
                  <a:solidFill>
                    <a:srgbClr val="FF0000"/>
                  </a:solidFill>
                  <a:latin typeface="#9Slide03 SFU Futura_07" panose="00000900000000000000" pitchFamily="2" charset="0"/>
                </a:endParaRPr>
              </a:p>
            </p:txBody>
          </p:sp>
        </p:grpSp>
        <p:grpSp>
          <p:nvGrpSpPr>
            <p:cNvPr id="3087" name="Group 3086">
              <a:extLst>
                <a:ext uri="{FF2B5EF4-FFF2-40B4-BE49-F238E27FC236}">
                  <a16:creationId xmlns:a16="http://schemas.microsoft.com/office/drawing/2014/main" id="{A12EBB2B-4499-0E26-006E-8505850B1897}"/>
                </a:ext>
              </a:extLst>
            </p:cNvPr>
            <p:cNvGrpSpPr/>
            <p:nvPr/>
          </p:nvGrpSpPr>
          <p:grpSpPr>
            <a:xfrm>
              <a:off x="7369408" y="2469133"/>
              <a:ext cx="3684821" cy="1270697"/>
              <a:chOff x="7718299" y="2602196"/>
              <a:chExt cx="3684821" cy="1270697"/>
            </a:xfrm>
          </p:grpSpPr>
          <p:sp>
            <p:nvSpPr>
              <p:cNvPr id="3072" name="Flowchart: Terminator 3071">
                <a:extLst>
                  <a:ext uri="{FF2B5EF4-FFF2-40B4-BE49-F238E27FC236}">
                    <a16:creationId xmlns:a16="http://schemas.microsoft.com/office/drawing/2014/main" id="{E13146BD-AFEF-7C68-6239-FBD6BC2B4031}"/>
                  </a:ext>
                </a:extLst>
              </p:cNvPr>
              <p:cNvSpPr/>
              <p:nvPr/>
            </p:nvSpPr>
            <p:spPr>
              <a:xfrm>
                <a:off x="7718299" y="2602196"/>
                <a:ext cx="3684821" cy="1270697"/>
              </a:xfrm>
              <a:prstGeom prst="flowChartTerminator">
                <a:avLst/>
              </a:prstGeom>
              <a:solidFill>
                <a:schemeClr val="bg1"/>
              </a:solidFill>
              <a:ln w="76200">
                <a:solidFill>
                  <a:srgbClr val="E263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B5CD4"/>
                  </a:solidFill>
                  <a:latin typeface="#9Slide03 SFU Futura_12" panose="00000400000000000000" pitchFamily="2" charset="0"/>
                </a:endParaRPr>
              </a:p>
            </p:txBody>
          </p:sp>
          <p:sp>
            <p:nvSpPr>
              <p:cNvPr id="13" name="TextBox 12">
                <a:extLst>
                  <a:ext uri="{FF2B5EF4-FFF2-40B4-BE49-F238E27FC236}">
                    <a16:creationId xmlns:a16="http://schemas.microsoft.com/office/drawing/2014/main" id="{37205CEA-F77E-4589-C5EF-AEE62AB3CF04}"/>
                  </a:ext>
                </a:extLst>
              </p:cNvPr>
              <p:cNvSpPr txBox="1"/>
              <p:nvPr/>
            </p:nvSpPr>
            <p:spPr>
              <a:xfrm>
                <a:off x="7968468" y="2829602"/>
                <a:ext cx="322421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B5CD4"/>
                    </a:solidFill>
                    <a:effectLst/>
                    <a:uLnTx/>
                    <a:uFillTx/>
                    <a:latin typeface="#9Slide03 SFU Futura_07" panose="00000900000000000000" pitchFamily="2" charset="0"/>
                  </a:rPr>
                  <a:t>Mở rộng, hoàn thiện với Hiệp ước Li-xbon</a:t>
                </a:r>
              </a:p>
            </p:txBody>
          </p:sp>
        </p:grpSp>
        <p:grpSp>
          <p:nvGrpSpPr>
            <p:cNvPr id="3091" name="Group 3090">
              <a:extLst>
                <a:ext uri="{FF2B5EF4-FFF2-40B4-BE49-F238E27FC236}">
                  <a16:creationId xmlns:a16="http://schemas.microsoft.com/office/drawing/2014/main" id="{EDEF8807-DFE7-5845-E296-964A367F8881}"/>
                </a:ext>
              </a:extLst>
            </p:cNvPr>
            <p:cNvGrpSpPr/>
            <p:nvPr/>
          </p:nvGrpSpPr>
          <p:grpSpPr>
            <a:xfrm>
              <a:off x="348887" y="5569337"/>
              <a:ext cx="3684821" cy="1270697"/>
              <a:chOff x="-1402390" y="6982278"/>
              <a:chExt cx="3684821" cy="1270697"/>
            </a:xfrm>
          </p:grpSpPr>
          <p:sp>
            <p:nvSpPr>
              <p:cNvPr id="3076" name="Flowchart: Terminator 3075">
                <a:extLst>
                  <a:ext uri="{FF2B5EF4-FFF2-40B4-BE49-F238E27FC236}">
                    <a16:creationId xmlns:a16="http://schemas.microsoft.com/office/drawing/2014/main" id="{3BAF2BBE-45F7-0FCC-AFE1-2FCC08B598A1}"/>
                  </a:ext>
                </a:extLst>
              </p:cNvPr>
              <p:cNvSpPr/>
              <p:nvPr/>
            </p:nvSpPr>
            <p:spPr>
              <a:xfrm>
                <a:off x="-1402390" y="6982278"/>
                <a:ext cx="3684821" cy="1270697"/>
              </a:xfrm>
              <a:prstGeom prst="flowChartTerminator">
                <a:avLst/>
              </a:prstGeom>
              <a:solidFill>
                <a:schemeClr val="bg1"/>
              </a:solidFill>
              <a:ln w="76200">
                <a:solidFill>
                  <a:srgbClr val="E263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B5CD4"/>
                  </a:solidFill>
                  <a:latin typeface="#9Slide03 SFU Futura_12" panose="00000400000000000000" pitchFamily="2" charset="0"/>
                </a:endParaRPr>
              </a:p>
            </p:txBody>
          </p:sp>
          <p:sp>
            <p:nvSpPr>
              <p:cNvPr id="19" name="TextBox 18">
                <a:extLst>
                  <a:ext uri="{FF2B5EF4-FFF2-40B4-BE49-F238E27FC236}">
                    <a16:creationId xmlns:a16="http://schemas.microsoft.com/office/drawing/2014/main" id="{67BB3E28-B6FB-A1CB-CFCF-1648ED4A4002}"/>
                  </a:ext>
                </a:extLst>
              </p:cNvPr>
              <p:cNvSpPr txBox="1"/>
              <p:nvPr/>
            </p:nvSpPr>
            <p:spPr>
              <a:xfrm>
                <a:off x="-1119316" y="7133303"/>
                <a:ext cx="3320886" cy="1015663"/>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002060"/>
                    </a:solidFill>
                    <a:effectLst/>
                    <a:uLnTx/>
                    <a:uFillTx/>
                    <a:latin typeface="#9Slide03 SFU Futura_12" panose="00000400000000000000" pitchFamily="2" charset="0"/>
                  </a:rPr>
                  <a:t>Tăng cường hợp tác, liên kết giữa các nước thành viên về mọi mặt.</a:t>
                </a:r>
              </a:p>
            </p:txBody>
          </p:sp>
        </p:grpSp>
        <p:grpSp>
          <p:nvGrpSpPr>
            <p:cNvPr id="3089" name="Group 3088">
              <a:extLst>
                <a:ext uri="{FF2B5EF4-FFF2-40B4-BE49-F238E27FC236}">
                  <a16:creationId xmlns:a16="http://schemas.microsoft.com/office/drawing/2014/main" id="{050B93D1-F327-D7AC-CA14-2FF5CF18283B}"/>
                </a:ext>
              </a:extLst>
            </p:cNvPr>
            <p:cNvGrpSpPr/>
            <p:nvPr/>
          </p:nvGrpSpPr>
          <p:grpSpPr>
            <a:xfrm>
              <a:off x="7369407" y="5636553"/>
              <a:ext cx="3684821" cy="1270697"/>
              <a:chOff x="7667603" y="6565780"/>
              <a:chExt cx="3684821" cy="1270697"/>
            </a:xfrm>
          </p:grpSpPr>
          <p:sp>
            <p:nvSpPr>
              <p:cNvPr id="3075" name="Flowchart: Terminator 3074">
                <a:extLst>
                  <a:ext uri="{FF2B5EF4-FFF2-40B4-BE49-F238E27FC236}">
                    <a16:creationId xmlns:a16="http://schemas.microsoft.com/office/drawing/2014/main" id="{7DB61B6E-4D34-F649-E145-9497E17F477A}"/>
                  </a:ext>
                </a:extLst>
              </p:cNvPr>
              <p:cNvSpPr/>
              <p:nvPr/>
            </p:nvSpPr>
            <p:spPr>
              <a:xfrm>
                <a:off x="7667603" y="6565780"/>
                <a:ext cx="3684821" cy="1270697"/>
              </a:xfrm>
              <a:prstGeom prst="flowChartTerminator">
                <a:avLst/>
              </a:prstGeom>
              <a:solidFill>
                <a:schemeClr val="bg1"/>
              </a:solidFill>
              <a:ln w="76200">
                <a:solidFill>
                  <a:srgbClr val="1AA3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B5CD4"/>
                  </a:solidFill>
                  <a:latin typeface="#9Slide03 SFU Futura_12" panose="00000400000000000000" pitchFamily="2" charset="0"/>
                </a:endParaRPr>
              </a:p>
            </p:txBody>
          </p:sp>
          <p:sp>
            <p:nvSpPr>
              <p:cNvPr id="28" name="TextBox 27">
                <a:extLst>
                  <a:ext uri="{FF2B5EF4-FFF2-40B4-BE49-F238E27FC236}">
                    <a16:creationId xmlns:a16="http://schemas.microsoft.com/office/drawing/2014/main" id="{3BAB7BFF-0867-AA3E-736F-FB0C64161ED2}"/>
                  </a:ext>
                </a:extLst>
              </p:cNvPr>
              <p:cNvSpPr txBox="1"/>
              <p:nvPr/>
            </p:nvSpPr>
            <p:spPr>
              <a:xfrm>
                <a:off x="7899496" y="6693296"/>
                <a:ext cx="324249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61950" algn="l"/>
                  </a:tabLst>
                  <a:defRPr/>
                </a:pPr>
                <a:r>
                  <a:rPr kumimoji="0" lang="en-US" sz="2000" b="0" i="0" u="none" strike="noStrike" kern="1200" cap="none" spc="0" normalizeH="0" baseline="0" noProof="0">
                    <a:ln>
                      <a:noFill/>
                    </a:ln>
                    <a:solidFill>
                      <a:srgbClr val="002060"/>
                    </a:solidFill>
                    <a:effectLst/>
                    <a:uLnTx/>
                    <a:uFillTx/>
                    <a:latin typeface="#9Slide03 SFU Futura_12" panose="00000400000000000000" pitchFamily="2" charset="0"/>
                  </a:rPr>
                  <a:t>- Duy trì hòa bình và đảm bảo an ninh cho các quốc gia thành viên và thế giới.</a:t>
                </a:r>
                <a:endParaRPr kumimoji="0" lang="vi-VN" sz="2000" b="0" i="0" u="none" strike="noStrike" kern="1200" cap="none" spc="0" normalizeH="0" baseline="0" noProof="0">
                  <a:ln>
                    <a:noFill/>
                  </a:ln>
                  <a:solidFill>
                    <a:srgbClr val="002060"/>
                  </a:solidFill>
                  <a:effectLst/>
                  <a:uLnTx/>
                  <a:uFillTx/>
                  <a:latin typeface="#9Slide03 SFU Futura_12" panose="00000400000000000000" pitchFamily="2" charset="0"/>
                </a:endParaRPr>
              </a:p>
            </p:txBody>
          </p:sp>
        </p:grpSp>
      </p:grpSp>
    </p:spTree>
    <p:extLst>
      <p:ext uri="{BB962C8B-B14F-4D97-AF65-F5344CB8AC3E}">
        <p14:creationId xmlns:p14="http://schemas.microsoft.com/office/powerpoint/2010/main" val="2031556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6" presetClass="entr" presetSubtype="37"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2" presetClass="entr" presetSubtype="4" fill="hold" nodeType="withEffect">
                                  <p:stCondLst>
                                    <p:cond delay="0"/>
                                  </p:stCondLst>
                                  <p:childTnLst>
                                    <p:set>
                                      <p:cBhvr>
                                        <p:cTn id="26" dur="1" fill="hold">
                                          <p:stCondLst>
                                            <p:cond delay="0"/>
                                          </p:stCondLst>
                                        </p:cTn>
                                        <p:tgtEl>
                                          <p:spTgt spid="3114"/>
                                        </p:tgtEl>
                                        <p:attrNameLst>
                                          <p:attrName>style.visibility</p:attrName>
                                        </p:attrNameLst>
                                      </p:cBhvr>
                                      <p:to>
                                        <p:strVal val="visible"/>
                                      </p:to>
                                    </p:set>
                                    <p:anim calcmode="lin" valueType="num">
                                      <p:cBhvr additive="base">
                                        <p:cTn id="27" dur="500" fill="hold"/>
                                        <p:tgtEl>
                                          <p:spTgt spid="3114"/>
                                        </p:tgtEl>
                                        <p:attrNameLst>
                                          <p:attrName>ppt_x</p:attrName>
                                        </p:attrNameLst>
                                      </p:cBhvr>
                                      <p:tavLst>
                                        <p:tav tm="0">
                                          <p:val>
                                            <p:strVal val="#ppt_x"/>
                                          </p:val>
                                        </p:tav>
                                        <p:tav tm="100000">
                                          <p:val>
                                            <p:strVal val="#ppt_x"/>
                                          </p:val>
                                        </p:tav>
                                      </p:tavLst>
                                    </p:anim>
                                    <p:anim calcmode="lin" valueType="num">
                                      <p:cBhvr additive="base">
                                        <p:cTn id="28" dur="500" fill="hold"/>
                                        <p:tgtEl>
                                          <p:spTgt spid="31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additive="base">
                                        <p:cTn id="31" dur="500" fill="hold"/>
                                        <p:tgtEl>
                                          <p:spTgt spid="3092"/>
                                        </p:tgtEl>
                                        <p:attrNameLst>
                                          <p:attrName>ppt_x</p:attrName>
                                        </p:attrNameLst>
                                      </p:cBhvr>
                                      <p:tavLst>
                                        <p:tav tm="0">
                                          <p:val>
                                            <p:strVal val="#ppt_x"/>
                                          </p:val>
                                        </p:tav>
                                        <p:tav tm="100000">
                                          <p:val>
                                            <p:strVal val="#ppt_x"/>
                                          </p:val>
                                        </p:tav>
                                      </p:tavLst>
                                    </p:anim>
                                    <p:anim calcmode="lin" valueType="num">
                                      <p:cBhvr additive="base">
                                        <p:cTn id="32" dur="500" fill="hold"/>
                                        <p:tgtEl>
                                          <p:spTgt spid="30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17" name="Group 16">
            <a:extLst>
              <a:ext uri="{FF2B5EF4-FFF2-40B4-BE49-F238E27FC236}">
                <a16:creationId xmlns:a16="http://schemas.microsoft.com/office/drawing/2014/main" id="{9D2A034D-CB52-154E-A2FE-59893F312C5E}"/>
              </a:ext>
            </a:extLst>
          </p:cNvPr>
          <p:cNvGrpSpPr/>
          <p:nvPr/>
        </p:nvGrpSpPr>
        <p:grpSpPr>
          <a:xfrm>
            <a:off x="58061" y="954391"/>
            <a:ext cx="10090975" cy="1051965"/>
            <a:chOff x="174173" y="954391"/>
            <a:chExt cx="11112701" cy="1051965"/>
          </a:xfrm>
        </p:grpSpPr>
        <p:sp>
          <p:nvSpPr>
            <p:cNvPr id="12" name="TextBox 11">
              <a:extLst>
                <a:ext uri="{FF2B5EF4-FFF2-40B4-BE49-F238E27FC236}">
                  <a16:creationId xmlns:a16="http://schemas.microsoft.com/office/drawing/2014/main" id="{90A5EFC1-C9B3-D188-D4EE-E6442E9D3D3F}"/>
                </a:ext>
              </a:extLst>
            </p:cNvPr>
            <p:cNvSpPr txBox="1"/>
            <p:nvPr/>
          </p:nvSpPr>
          <p:spPr>
            <a:xfrm>
              <a:off x="1190171" y="1218764"/>
              <a:ext cx="10096703" cy="523220"/>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800">
                  <a:solidFill>
                    <a:schemeClr val="accent4">
                      <a:lumMod val="20000"/>
                      <a:lumOff val="80000"/>
                    </a:schemeClr>
                  </a:solidFill>
                  <a:latin typeface="#9Slide03 SFU Futura_01" panose="00000700000000000000" pitchFamily="2" charset="0"/>
                </a:rPr>
                <a:t>Nhiệm vụ 3: Tìm hiểu Thể chế hoạt động của EU</a:t>
              </a: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174173" y="954391"/>
              <a:ext cx="1074903" cy="1051965"/>
              <a:chOff x="10374553" y="1075372"/>
              <a:chExt cx="1982647" cy="1902817"/>
            </a:xfrm>
          </p:grpSpPr>
          <p:sp>
            <p:nvSpPr>
              <p:cNvPr id="13" name="Oval 12">
                <a:extLst>
                  <a:ext uri="{FF2B5EF4-FFF2-40B4-BE49-F238E27FC236}">
                    <a16:creationId xmlns:a16="http://schemas.microsoft.com/office/drawing/2014/main" id="{366BA38C-8217-E122-47B8-F9786D42F62E}"/>
                  </a:ext>
                </a:extLst>
              </p:cNvPr>
              <p:cNvSpPr/>
              <p:nvPr/>
            </p:nvSpPr>
            <p:spPr>
              <a:xfrm>
                <a:off x="10374553" y="1075372"/>
                <a:ext cx="1982647"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0943943" y="1572278"/>
                <a:ext cx="1024773" cy="909004"/>
              </a:xfrm>
              <a:prstGeom prst="rect">
                <a:avLst/>
              </a:prstGeom>
            </p:spPr>
          </p:pic>
        </p:grpSp>
      </p:grpSp>
      <p:pic>
        <p:nvPicPr>
          <p:cNvPr id="19" name="Picture 18">
            <a:extLst>
              <a:ext uri="{FF2B5EF4-FFF2-40B4-BE49-F238E27FC236}">
                <a16:creationId xmlns:a16="http://schemas.microsoft.com/office/drawing/2014/main" id="{22F451B5-71B3-EA8E-76F0-94E2C1EAAF84}"/>
              </a:ext>
            </a:extLst>
          </p:cNvPr>
          <p:cNvPicPr>
            <a:picLocks noChangeAspect="1"/>
          </p:cNvPicPr>
          <p:nvPr/>
        </p:nvPicPr>
        <p:blipFill rotWithShape="1">
          <a:blip r:embed="rId7"/>
          <a:srcRect t="16112"/>
          <a:stretch/>
        </p:blipFill>
        <p:spPr>
          <a:xfrm>
            <a:off x="-1" y="4195751"/>
            <a:ext cx="2659530" cy="1969666"/>
          </a:xfrm>
          <a:prstGeom prst="ellipse">
            <a:avLst/>
          </a:prstGeom>
        </p:spPr>
      </p:pic>
      <p:pic>
        <p:nvPicPr>
          <p:cNvPr id="20" name="Picture 19">
            <a:extLst>
              <a:ext uri="{FF2B5EF4-FFF2-40B4-BE49-F238E27FC236}">
                <a16:creationId xmlns:a16="http://schemas.microsoft.com/office/drawing/2014/main" id="{A056848C-9A7A-89E5-F725-7B66F95A6C24}"/>
              </a:ext>
            </a:extLst>
          </p:cNvPr>
          <p:cNvPicPr>
            <a:picLocks noChangeAspect="1"/>
          </p:cNvPicPr>
          <p:nvPr/>
        </p:nvPicPr>
        <p:blipFill>
          <a:blip r:embed="rId8"/>
          <a:stretch>
            <a:fillRect/>
          </a:stretch>
        </p:blipFill>
        <p:spPr>
          <a:xfrm>
            <a:off x="842251" y="2046338"/>
            <a:ext cx="1414395" cy="1566808"/>
          </a:xfrm>
          <a:prstGeom prst="rect">
            <a:avLst/>
          </a:prstGeom>
        </p:spPr>
      </p:pic>
      <p:sp>
        <p:nvSpPr>
          <p:cNvPr id="3" name="Rectangle: Rounded Corners 2">
            <a:extLst>
              <a:ext uri="{FF2B5EF4-FFF2-40B4-BE49-F238E27FC236}">
                <a16:creationId xmlns:a16="http://schemas.microsoft.com/office/drawing/2014/main" id="{A427C181-B3B6-9E64-319F-46BADD956C85}"/>
              </a:ext>
            </a:extLst>
          </p:cNvPr>
          <p:cNvSpPr/>
          <p:nvPr/>
        </p:nvSpPr>
        <p:spPr>
          <a:xfrm>
            <a:off x="2824725" y="1933865"/>
            <a:ext cx="8436250" cy="1566807"/>
          </a:xfrm>
          <a:prstGeom prst="roundRect">
            <a:avLst>
              <a:gd name="adj" fmla="val 17985"/>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indent="536575" algn="ctr">
              <a:tabLst>
                <a:tab pos="358775" algn="l"/>
              </a:tabLst>
            </a:pPr>
            <a:r>
              <a:rPr lang="vi-VN" sz="2400">
                <a:solidFill>
                  <a:srgbClr val="C00000"/>
                </a:solidFill>
                <a:latin typeface="#9Slide03 SFU Futura_12" panose="00000400000000000000" pitchFamily="2" charset="0"/>
                <a:ea typeface="Times New Roman" panose="02020603050405020304" pitchFamily="18" charset="0"/>
              </a:rPr>
              <a:t>Dựa vào hình 9.2 và nội dung kiến thức SGK, </a:t>
            </a:r>
            <a:r>
              <a:rPr lang="en-US" sz="2400">
                <a:solidFill>
                  <a:srgbClr val="C00000"/>
                </a:solidFill>
                <a:latin typeface="#9Slide03 SFU Futura_12" panose="00000400000000000000" pitchFamily="2" charset="0"/>
                <a:ea typeface="Times New Roman" panose="02020603050405020304" pitchFamily="18" charset="0"/>
              </a:rPr>
              <a:t>kết hợp thông tin internet, </a:t>
            </a:r>
            <a:r>
              <a:rPr lang="vi-VN" sz="2400">
                <a:solidFill>
                  <a:srgbClr val="C00000"/>
                </a:solidFill>
                <a:latin typeface="#9Slide03 SFU Futura_12" panose="00000400000000000000" pitchFamily="2" charset="0"/>
                <a:ea typeface="Times New Roman" panose="02020603050405020304" pitchFamily="18" charset="0"/>
              </a:rPr>
              <a:t>liệt kê tên, vai trò, nhiệm vụ của các cơ quan đầu não trong EU.</a:t>
            </a:r>
            <a:endParaRPr lang="en-US" sz="2400">
              <a:solidFill>
                <a:srgbClr val="C00000"/>
              </a:solidFill>
              <a:latin typeface="#9Slide03 SFU Futura_12" panose="00000400000000000000" pitchFamily="2" charset="0"/>
            </a:endParaRPr>
          </a:p>
        </p:txBody>
      </p:sp>
      <p:pic>
        <p:nvPicPr>
          <p:cNvPr id="27" name="Picture 26" descr="A group of people sitting around a table&#10;&#10;Description automatically generated">
            <a:extLst>
              <a:ext uri="{FF2B5EF4-FFF2-40B4-BE49-F238E27FC236}">
                <a16:creationId xmlns:a16="http://schemas.microsoft.com/office/drawing/2014/main" id="{7DFC1726-5A5C-5187-C629-56F0BF9128E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80012">
            <a:off x="9753838" y="198483"/>
            <a:ext cx="2586997" cy="1847855"/>
          </a:xfrm>
          <a:prstGeom prst="rect">
            <a:avLst/>
          </a:prstGeom>
        </p:spPr>
      </p:pic>
      <p:pic>
        <p:nvPicPr>
          <p:cNvPr id="2" name="Picture 1">
            <a:extLst>
              <a:ext uri="{FF2B5EF4-FFF2-40B4-BE49-F238E27FC236}">
                <a16:creationId xmlns:a16="http://schemas.microsoft.com/office/drawing/2014/main" id="{DDD91990-82AD-848F-19CA-386B5885429F}"/>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2942055" y="3418086"/>
            <a:ext cx="897266" cy="1251920"/>
          </a:xfrm>
          <a:prstGeom prst="rect">
            <a:avLst/>
          </a:prstGeom>
        </p:spPr>
      </p:pic>
      <p:pic>
        <p:nvPicPr>
          <p:cNvPr id="4" name="Picture 3">
            <a:extLst>
              <a:ext uri="{FF2B5EF4-FFF2-40B4-BE49-F238E27FC236}">
                <a16:creationId xmlns:a16="http://schemas.microsoft.com/office/drawing/2014/main" id="{F33E18B2-D72A-3711-6F8C-AF6EFD887E12}"/>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4140940" y="3418086"/>
            <a:ext cx="897266" cy="1251920"/>
          </a:xfrm>
          <a:prstGeom prst="rect">
            <a:avLst/>
          </a:prstGeom>
        </p:spPr>
      </p:pic>
      <p:pic>
        <p:nvPicPr>
          <p:cNvPr id="5" name="Picture 4">
            <a:extLst>
              <a:ext uri="{FF2B5EF4-FFF2-40B4-BE49-F238E27FC236}">
                <a16:creationId xmlns:a16="http://schemas.microsoft.com/office/drawing/2014/main" id="{2C1CFF3A-A644-8C9C-BEF1-C9EC9AA9882A}"/>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5391073" y="3418086"/>
            <a:ext cx="897266" cy="1251920"/>
          </a:xfrm>
          <a:prstGeom prst="rect">
            <a:avLst/>
          </a:prstGeom>
        </p:spPr>
      </p:pic>
      <p:pic>
        <p:nvPicPr>
          <p:cNvPr id="23" name="Picture 22">
            <a:extLst>
              <a:ext uri="{FF2B5EF4-FFF2-40B4-BE49-F238E27FC236}">
                <a16:creationId xmlns:a16="http://schemas.microsoft.com/office/drawing/2014/main" id="{D8A0E030-90D9-0CEB-DC8E-0574E9375F08}"/>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6631788" y="3418086"/>
            <a:ext cx="897266" cy="1251920"/>
          </a:xfrm>
          <a:prstGeom prst="rect">
            <a:avLst/>
          </a:prstGeom>
        </p:spPr>
      </p:pic>
      <p:pic>
        <p:nvPicPr>
          <p:cNvPr id="24" name="Picture 23">
            <a:extLst>
              <a:ext uri="{FF2B5EF4-FFF2-40B4-BE49-F238E27FC236}">
                <a16:creationId xmlns:a16="http://schemas.microsoft.com/office/drawing/2014/main" id="{8C63A561-9490-B8C7-02A3-7D6934E5AAAF}"/>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7844202" y="3418086"/>
            <a:ext cx="897266" cy="1251920"/>
          </a:xfrm>
          <a:prstGeom prst="rect">
            <a:avLst/>
          </a:prstGeom>
        </p:spPr>
      </p:pic>
      <p:pic>
        <p:nvPicPr>
          <p:cNvPr id="25" name="Picture 24">
            <a:extLst>
              <a:ext uri="{FF2B5EF4-FFF2-40B4-BE49-F238E27FC236}">
                <a16:creationId xmlns:a16="http://schemas.microsoft.com/office/drawing/2014/main" id="{4FECB783-13D0-2962-3F50-CEF31F28EF4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9043236" y="3418086"/>
            <a:ext cx="897266" cy="1251920"/>
          </a:xfrm>
          <a:prstGeom prst="rect">
            <a:avLst/>
          </a:prstGeom>
        </p:spPr>
      </p:pic>
      <p:pic>
        <p:nvPicPr>
          <p:cNvPr id="26" name="Picture 25">
            <a:extLst>
              <a:ext uri="{FF2B5EF4-FFF2-40B4-BE49-F238E27FC236}">
                <a16:creationId xmlns:a16="http://schemas.microsoft.com/office/drawing/2014/main" id="{F8EAFAD3-6C63-CAC0-A4C3-3EF04A5289B4}"/>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a:off x="10240662" y="3418086"/>
            <a:ext cx="897266" cy="1251920"/>
          </a:xfrm>
          <a:prstGeom prst="rect">
            <a:avLst/>
          </a:prstGeom>
        </p:spPr>
      </p:pic>
      <p:grpSp>
        <p:nvGrpSpPr>
          <p:cNvPr id="41" name="Group 40">
            <a:extLst>
              <a:ext uri="{FF2B5EF4-FFF2-40B4-BE49-F238E27FC236}">
                <a16:creationId xmlns:a16="http://schemas.microsoft.com/office/drawing/2014/main" id="{32EDFD08-989F-7D07-86DA-9AC53E55ABD7}"/>
              </a:ext>
            </a:extLst>
          </p:cNvPr>
          <p:cNvGrpSpPr/>
          <p:nvPr/>
        </p:nvGrpSpPr>
        <p:grpSpPr>
          <a:xfrm>
            <a:off x="2824725" y="4581948"/>
            <a:ext cx="1131926" cy="2248602"/>
            <a:chOff x="2824725" y="4581948"/>
            <a:chExt cx="1131926" cy="2248602"/>
          </a:xfrm>
        </p:grpSpPr>
        <p:sp>
          <p:nvSpPr>
            <p:cNvPr id="21" name="Rectangle: Rounded Corners 20">
              <a:extLst>
                <a:ext uri="{FF2B5EF4-FFF2-40B4-BE49-F238E27FC236}">
                  <a16:creationId xmlns:a16="http://schemas.microsoft.com/office/drawing/2014/main" id="{EC31F99C-9507-98B7-E7B9-767C6DC44D4C}"/>
                </a:ext>
              </a:extLst>
            </p:cNvPr>
            <p:cNvSpPr/>
            <p:nvPr/>
          </p:nvSpPr>
          <p:spPr>
            <a:xfrm>
              <a:off x="2824725" y="4860884"/>
              <a:ext cx="1131926"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a:solidFill>
                    <a:srgbClr val="7030A0"/>
                  </a:solidFill>
                  <a:latin typeface="#9Slide03 SFU Futura_12" panose="00000400000000000000" pitchFamily="2" charset="0"/>
                  <a:ea typeface="Times New Roman" panose="02020603050405020304" pitchFamily="18" charset="0"/>
                </a:rPr>
                <a:t>Hội đồng châu Âu</a:t>
              </a:r>
              <a:endParaRPr lang="en-US" sz="2400">
                <a:solidFill>
                  <a:srgbClr val="7030A0"/>
                </a:solidFill>
                <a:latin typeface="#9Slide03 SFU Futura_12" panose="00000400000000000000"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CF1A8E70-55E3-22D5-DE6E-12F2DAF25DD3}"/>
                </a:ext>
              </a:extLst>
            </p:cNvPr>
            <p:cNvSpPr txBox="1"/>
            <p:nvPr/>
          </p:nvSpPr>
          <p:spPr>
            <a:xfrm>
              <a:off x="3088598"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N.1</a:t>
              </a:r>
            </a:p>
          </p:txBody>
        </p:sp>
      </p:grpSp>
      <p:grpSp>
        <p:nvGrpSpPr>
          <p:cNvPr id="42" name="Group 41">
            <a:extLst>
              <a:ext uri="{FF2B5EF4-FFF2-40B4-BE49-F238E27FC236}">
                <a16:creationId xmlns:a16="http://schemas.microsoft.com/office/drawing/2014/main" id="{AFAC99D3-3C42-1193-0BDF-FD74BADE753E}"/>
              </a:ext>
            </a:extLst>
          </p:cNvPr>
          <p:cNvGrpSpPr/>
          <p:nvPr/>
        </p:nvGrpSpPr>
        <p:grpSpPr>
          <a:xfrm>
            <a:off x="4027869" y="4581948"/>
            <a:ext cx="1131926" cy="2248602"/>
            <a:chOff x="4027869" y="4581948"/>
            <a:chExt cx="1131926" cy="2248602"/>
          </a:xfrm>
        </p:grpSpPr>
        <p:sp>
          <p:nvSpPr>
            <p:cNvPr id="6" name="Rectangle: Rounded Corners 5">
              <a:extLst>
                <a:ext uri="{FF2B5EF4-FFF2-40B4-BE49-F238E27FC236}">
                  <a16:creationId xmlns:a16="http://schemas.microsoft.com/office/drawing/2014/main" id="{CC51A5DF-572F-F0D2-2799-ACF6310E1A79}"/>
                </a:ext>
              </a:extLst>
            </p:cNvPr>
            <p:cNvSpPr/>
            <p:nvPr/>
          </p:nvSpPr>
          <p:spPr>
            <a:xfrm>
              <a:off x="4027869" y="4860884"/>
              <a:ext cx="1131926"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a:solidFill>
                    <a:srgbClr val="7030A0"/>
                  </a:solidFill>
                  <a:latin typeface="#9Slide03 SFU Futura_12" panose="00000400000000000000" pitchFamily="2" charset="0"/>
                  <a:ea typeface="Times New Roman" panose="02020603050405020304" pitchFamily="18" charset="0"/>
                </a:rPr>
                <a:t>Nghị viện châu Âu</a:t>
              </a:r>
              <a:endParaRPr lang="en-US" sz="2400">
                <a:solidFill>
                  <a:srgbClr val="7030A0"/>
                </a:solidFill>
                <a:latin typeface="#9Slide03 SFU Futura_12" panose="00000400000000000000" pitchFamily="2" charset="0"/>
                <a:ea typeface="Times New Roman" panose="02020603050405020304" pitchFamily="18" charset="0"/>
              </a:endParaRPr>
            </a:p>
          </p:txBody>
        </p:sp>
        <p:sp>
          <p:nvSpPr>
            <p:cNvPr id="35" name="TextBox 34">
              <a:extLst>
                <a:ext uri="{FF2B5EF4-FFF2-40B4-BE49-F238E27FC236}">
                  <a16:creationId xmlns:a16="http://schemas.microsoft.com/office/drawing/2014/main" id="{BB84BD74-CB3F-F964-1A0B-036AEED0679F}"/>
                </a:ext>
              </a:extLst>
            </p:cNvPr>
            <p:cNvSpPr txBox="1"/>
            <p:nvPr/>
          </p:nvSpPr>
          <p:spPr>
            <a:xfrm>
              <a:off x="4286592"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N.2</a:t>
              </a:r>
            </a:p>
          </p:txBody>
        </p:sp>
      </p:grpSp>
      <p:grpSp>
        <p:nvGrpSpPr>
          <p:cNvPr id="44" name="Group 43">
            <a:extLst>
              <a:ext uri="{FF2B5EF4-FFF2-40B4-BE49-F238E27FC236}">
                <a16:creationId xmlns:a16="http://schemas.microsoft.com/office/drawing/2014/main" id="{98F058BC-56A5-8F5C-EB2C-6AA4B66E7ABB}"/>
              </a:ext>
            </a:extLst>
          </p:cNvPr>
          <p:cNvGrpSpPr/>
          <p:nvPr/>
        </p:nvGrpSpPr>
        <p:grpSpPr>
          <a:xfrm>
            <a:off x="6519618" y="4581948"/>
            <a:ext cx="1131926" cy="2248602"/>
            <a:chOff x="6519618" y="4581948"/>
            <a:chExt cx="1131926" cy="2248602"/>
          </a:xfrm>
        </p:grpSpPr>
        <p:sp>
          <p:nvSpPr>
            <p:cNvPr id="9" name="Rectangle: Rounded Corners 8">
              <a:extLst>
                <a:ext uri="{FF2B5EF4-FFF2-40B4-BE49-F238E27FC236}">
                  <a16:creationId xmlns:a16="http://schemas.microsoft.com/office/drawing/2014/main" id="{4A2CD0FB-C3F2-EF7C-6042-BD8130A1D2B8}"/>
                </a:ext>
              </a:extLst>
            </p:cNvPr>
            <p:cNvSpPr/>
            <p:nvPr/>
          </p:nvSpPr>
          <p:spPr>
            <a:xfrm>
              <a:off x="6519618" y="4860884"/>
              <a:ext cx="1131926"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7030A0"/>
                  </a:solidFill>
                  <a:latin typeface="#9Slide03 SFU Futura_12" panose="00000400000000000000" pitchFamily="2" charset="0"/>
                  <a:ea typeface="Times New Roman" panose="02020603050405020304" pitchFamily="18" charset="0"/>
                </a:rPr>
                <a:t>Ủy ban </a:t>
              </a:r>
              <a:r>
                <a:rPr lang="vi-VN" sz="2400">
                  <a:solidFill>
                    <a:srgbClr val="7030A0"/>
                  </a:solidFill>
                  <a:latin typeface="#9Slide03 SFU Futura_12" panose="00000400000000000000" pitchFamily="2" charset="0"/>
                  <a:ea typeface="Times New Roman" panose="02020603050405020304" pitchFamily="18" charset="0"/>
                </a:rPr>
                <a:t>châu Âu</a:t>
              </a:r>
              <a:endParaRPr lang="en-US" sz="2400">
                <a:solidFill>
                  <a:srgbClr val="7030A0"/>
                </a:solidFill>
                <a:latin typeface="#9Slide03 SFU Futura_12" panose="00000400000000000000" pitchFamily="2" charset="0"/>
                <a:ea typeface="Times New Roman" panose="02020603050405020304" pitchFamily="18" charset="0"/>
              </a:endParaRPr>
            </a:p>
          </p:txBody>
        </p:sp>
        <p:sp>
          <p:nvSpPr>
            <p:cNvPr id="36" name="TextBox 35">
              <a:extLst>
                <a:ext uri="{FF2B5EF4-FFF2-40B4-BE49-F238E27FC236}">
                  <a16:creationId xmlns:a16="http://schemas.microsoft.com/office/drawing/2014/main" id="{DA9FD71B-A249-E331-ECFF-9D78CE79D5DF}"/>
                </a:ext>
              </a:extLst>
            </p:cNvPr>
            <p:cNvSpPr txBox="1"/>
            <p:nvPr/>
          </p:nvSpPr>
          <p:spPr>
            <a:xfrm>
              <a:off x="6748176"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N.4</a:t>
              </a:r>
            </a:p>
          </p:txBody>
        </p:sp>
      </p:grpSp>
      <p:grpSp>
        <p:nvGrpSpPr>
          <p:cNvPr id="43" name="Group 42">
            <a:extLst>
              <a:ext uri="{FF2B5EF4-FFF2-40B4-BE49-F238E27FC236}">
                <a16:creationId xmlns:a16="http://schemas.microsoft.com/office/drawing/2014/main" id="{DECC9CE4-0B17-3E80-F067-4446DE6134CD}"/>
              </a:ext>
            </a:extLst>
          </p:cNvPr>
          <p:cNvGrpSpPr/>
          <p:nvPr/>
        </p:nvGrpSpPr>
        <p:grpSpPr>
          <a:xfrm>
            <a:off x="5231013" y="4581948"/>
            <a:ext cx="1217387" cy="2248602"/>
            <a:chOff x="5231013" y="4581948"/>
            <a:chExt cx="1217387" cy="2248602"/>
          </a:xfrm>
        </p:grpSpPr>
        <p:sp>
          <p:nvSpPr>
            <p:cNvPr id="8" name="Rectangle: Rounded Corners 7">
              <a:extLst>
                <a:ext uri="{FF2B5EF4-FFF2-40B4-BE49-F238E27FC236}">
                  <a16:creationId xmlns:a16="http://schemas.microsoft.com/office/drawing/2014/main" id="{53B02E4E-30F2-3228-92A9-9E10A3A7BA45}"/>
                </a:ext>
              </a:extLst>
            </p:cNvPr>
            <p:cNvSpPr/>
            <p:nvPr/>
          </p:nvSpPr>
          <p:spPr>
            <a:xfrm>
              <a:off x="5231013" y="4860884"/>
              <a:ext cx="1217387"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a:solidFill>
                    <a:srgbClr val="7030A0"/>
                  </a:solidFill>
                  <a:latin typeface="#9Slide03 SFU Futura_12" panose="00000400000000000000" pitchFamily="2" charset="0"/>
                  <a:ea typeface="Times New Roman" panose="02020603050405020304" pitchFamily="18" charset="0"/>
                </a:rPr>
                <a:t>Hội đồng </a:t>
              </a:r>
              <a:r>
                <a:rPr lang="en-US" sz="2400">
                  <a:solidFill>
                    <a:srgbClr val="7030A0"/>
                  </a:solidFill>
                  <a:latin typeface="#9Slide03 SFU Futura_12" panose="00000400000000000000" pitchFamily="2" charset="0"/>
                  <a:ea typeface="Times New Roman" panose="02020603050405020304" pitchFamily="18" charset="0"/>
                </a:rPr>
                <a:t>Bộ trưởng</a:t>
              </a:r>
            </a:p>
          </p:txBody>
        </p:sp>
        <p:sp>
          <p:nvSpPr>
            <p:cNvPr id="37" name="TextBox 36">
              <a:extLst>
                <a:ext uri="{FF2B5EF4-FFF2-40B4-BE49-F238E27FC236}">
                  <a16:creationId xmlns:a16="http://schemas.microsoft.com/office/drawing/2014/main" id="{9B17D6A2-5053-2589-992C-079587B1711F}"/>
                </a:ext>
              </a:extLst>
            </p:cNvPr>
            <p:cNvSpPr txBox="1"/>
            <p:nvPr/>
          </p:nvSpPr>
          <p:spPr>
            <a:xfrm>
              <a:off x="5541932"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N.3</a:t>
              </a:r>
            </a:p>
          </p:txBody>
        </p:sp>
      </p:grpSp>
      <p:grpSp>
        <p:nvGrpSpPr>
          <p:cNvPr id="46" name="Group 45">
            <a:extLst>
              <a:ext uri="{FF2B5EF4-FFF2-40B4-BE49-F238E27FC236}">
                <a16:creationId xmlns:a16="http://schemas.microsoft.com/office/drawing/2014/main" id="{1313CF6B-C365-8CDB-2D04-86E74F1DD375}"/>
              </a:ext>
            </a:extLst>
          </p:cNvPr>
          <p:cNvGrpSpPr/>
          <p:nvPr/>
        </p:nvGrpSpPr>
        <p:grpSpPr>
          <a:xfrm>
            <a:off x="8925906" y="4581948"/>
            <a:ext cx="1131926" cy="2248602"/>
            <a:chOff x="8925906" y="4581948"/>
            <a:chExt cx="1131926" cy="2248602"/>
          </a:xfrm>
        </p:grpSpPr>
        <p:sp>
          <p:nvSpPr>
            <p:cNvPr id="11" name="Rectangle: Rounded Corners 10">
              <a:extLst>
                <a:ext uri="{FF2B5EF4-FFF2-40B4-BE49-F238E27FC236}">
                  <a16:creationId xmlns:a16="http://schemas.microsoft.com/office/drawing/2014/main" id="{69B0D367-A786-488F-CD40-FC674C2C0D37}"/>
                </a:ext>
              </a:extLst>
            </p:cNvPr>
            <p:cNvSpPr/>
            <p:nvPr/>
          </p:nvSpPr>
          <p:spPr>
            <a:xfrm>
              <a:off x="8925906" y="4860884"/>
              <a:ext cx="1131926"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7030A0"/>
                  </a:solidFill>
                  <a:latin typeface="#9Slide03 SFU Futura_12" panose="00000400000000000000" pitchFamily="2" charset="0"/>
                  <a:ea typeface="Times New Roman" panose="02020603050405020304" pitchFamily="18" charset="0"/>
                </a:rPr>
                <a:t>Tòa án kiểm toán EU</a:t>
              </a:r>
            </a:p>
          </p:txBody>
        </p:sp>
        <p:sp>
          <p:nvSpPr>
            <p:cNvPr id="38" name="TextBox 37">
              <a:extLst>
                <a:ext uri="{FF2B5EF4-FFF2-40B4-BE49-F238E27FC236}">
                  <a16:creationId xmlns:a16="http://schemas.microsoft.com/office/drawing/2014/main" id="{BD123BEE-6B99-6C8E-6F75-2DB1A80BE5BC}"/>
                </a:ext>
              </a:extLst>
            </p:cNvPr>
            <p:cNvSpPr txBox="1"/>
            <p:nvPr/>
          </p:nvSpPr>
          <p:spPr>
            <a:xfrm>
              <a:off x="9215701"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N.6</a:t>
              </a:r>
            </a:p>
          </p:txBody>
        </p:sp>
      </p:grpSp>
      <p:grpSp>
        <p:nvGrpSpPr>
          <p:cNvPr id="47" name="Group 46">
            <a:extLst>
              <a:ext uri="{FF2B5EF4-FFF2-40B4-BE49-F238E27FC236}">
                <a16:creationId xmlns:a16="http://schemas.microsoft.com/office/drawing/2014/main" id="{B05E63F5-EDD4-D16F-F7CD-E4704CBDE903}"/>
              </a:ext>
            </a:extLst>
          </p:cNvPr>
          <p:cNvGrpSpPr/>
          <p:nvPr/>
        </p:nvGrpSpPr>
        <p:grpSpPr>
          <a:xfrm>
            <a:off x="10129049" y="4581948"/>
            <a:ext cx="1131926" cy="2248602"/>
            <a:chOff x="10129049" y="4581948"/>
            <a:chExt cx="1131926" cy="2248602"/>
          </a:xfrm>
        </p:grpSpPr>
        <p:sp>
          <p:nvSpPr>
            <p:cNvPr id="18" name="Rectangle: Rounded Corners 17">
              <a:extLst>
                <a:ext uri="{FF2B5EF4-FFF2-40B4-BE49-F238E27FC236}">
                  <a16:creationId xmlns:a16="http://schemas.microsoft.com/office/drawing/2014/main" id="{F9B0DA2C-2874-1DB2-6C2C-6DA9A40FF451}"/>
                </a:ext>
              </a:extLst>
            </p:cNvPr>
            <p:cNvSpPr/>
            <p:nvPr/>
          </p:nvSpPr>
          <p:spPr>
            <a:xfrm>
              <a:off x="10129049" y="4860884"/>
              <a:ext cx="1131926"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7030A0"/>
                  </a:solidFill>
                  <a:latin typeface="#9Slide03 SFU Futura_12" panose="00000400000000000000" pitchFamily="2" charset="0"/>
                  <a:ea typeface="Times New Roman" panose="02020603050405020304" pitchFamily="18" charset="0"/>
                </a:rPr>
                <a:t>Ngân hàng TW </a:t>
              </a:r>
              <a:r>
                <a:rPr lang="vi-VN" sz="2400">
                  <a:solidFill>
                    <a:srgbClr val="7030A0"/>
                  </a:solidFill>
                  <a:latin typeface="#9Slide03 SFU Futura_12" panose="00000400000000000000" pitchFamily="2" charset="0"/>
                  <a:ea typeface="Times New Roman" panose="02020603050405020304" pitchFamily="18" charset="0"/>
                </a:rPr>
                <a:t>châu Âu</a:t>
              </a:r>
              <a:endParaRPr lang="en-US" sz="2400">
                <a:solidFill>
                  <a:srgbClr val="7030A0"/>
                </a:solidFill>
                <a:latin typeface="#9Slide03 SFU Futura_12" panose="00000400000000000000" pitchFamily="2" charset="0"/>
                <a:ea typeface="Times New Roman" panose="02020603050405020304" pitchFamily="18" charset="0"/>
              </a:endParaRPr>
            </a:p>
          </p:txBody>
        </p:sp>
        <p:sp>
          <p:nvSpPr>
            <p:cNvPr id="39" name="TextBox 38">
              <a:extLst>
                <a:ext uri="{FF2B5EF4-FFF2-40B4-BE49-F238E27FC236}">
                  <a16:creationId xmlns:a16="http://schemas.microsoft.com/office/drawing/2014/main" id="{39050420-C610-DCDA-E3BB-17B919460B42}"/>
                </a:ext>
              </a:extLst>
            </p:cNvPr>
            <p:cNvSpPr txBox="1"/>
            <p:nvPr/>
          </p:nvSpPr>
          <p:spPr>
            <a:xfrm>
              <a:off x="10413695"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N.7</a:t>
              </a:r>
            </a:p>
          </p:txBody>
        </p:sp>
      </p:grpSp>
      <p:grpSp>
        <p:nvGrpSpPr>
          <p:cNvPr id="45" name="Group 44">
            <a:extLst>
              <a:ext uri="{FF2B5EF4-FFF2-40B4-BE49-F238E27FC236}">
                <a16:creationId xmlns:a16="http://schemas.microsoft.com/office/drawing/2014/main" id="{136D6BDA-1CE3-D53D-9EC7-EB14E68AAD24}"/>
              </a:ext>
            </a:extLst>
          </p:cNvPr>
          <p:cNvGrpSpPr/>
          <p:nvPr/>
        </p:nvGrpSpPr>
        <p:grpSpPr>
          <a:xfrm>
            <a:off x="7722762" y="4581948"/>
            <a:ext cx="1131926" cy="2248602"/>
            <a:chOff x="7722762" y="4581948"/>
            <a:chExt cx="1131926" cy="2248602"/>
          </a:xfrm>
        </p:grpSpPr>
        <p:sp>
          <p:nvSpPr>
            <p:cNvPr id="10" name="Rectangle: Rounded Corners 9">
              <a:extLst>
                <a:ext uri="{FF2B5EF4-FFF2-40B4-BE49-F238E27FC236}">
                  <a16:creationId xmlns:a16="http://schemas.microsoft.com/office/drawing/2014/main" id="{558A0C12-35DE-5287-7DFD-2E31D19F3B7E}"/>
                </a:ext>
              </a:extLst>
            </p:cNvPr>
            <p:cNvSpPr/>
            <p:nvPr/>
          </p:nvSpPr>
          <p:spPr>
            <a:xfrm>
              <a:off x="7722762" y="4860884"/>
              <a:ext cx="1131926" cy="1969666"/>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7030A0"/>
                  </a:solidFill>
                  <a:latin typeface="#9Slide03 SFU Futura_12" panose="00000400000000000000" pitchFamily="2" charset="0"/>
                  <a:ea typeface="Times New Roman" panose="02020603050405020304" pitchFamily="18" charset="0"/>
                </a:rPr>
                <a:t>Tòa án công lí EU</a:t>
              </a:r>
            </a:p>
          </p:txBody>
        </p:sp>
        <p:sp>
          <p:nvSpPr>
            <p:cNvPr id="40" name="TextBox 39">
              <a:extLst>
                <a:ext uri="{FF2B5EF4-FFF2-40B4-BE49-F238E27FC236}">
                  <a16:creationId xmlns:a16="http://schemas.microsoft.com/office/drawing/2014/main" id="{453A237F-F287-612A-81EA-2BBFAEA23F80}"/>
                </a:ext>
              </a:extLst>
            </p:cNvPr>
            <p:cNvSpPr txBox="1"/>
            <p:nvPr/>
          </p:nvSpPr>
          <p:spPr>
            <a:xfrm>
              <a:off x="7983848" y="4581948"/>
              <a:ext cx="60097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atin typeface="#9Slide03 SFU Futura_07" panose="00000900000000000000" pitchFamily="2" charset="0"/>
                </a:rPr>
                <a:t>N.5</a:t>
              </a:r>
            </a:p>
          </p:txBody>
        </p:sp>
      </p:grpSp>
    </p:spTree>
    <p:extLst>
      <p:ext uri="{BB962C8B-B14F-4D97-AF65-F5344CB8AC3E}">
        <p14:creationId xmlns:p14="http://schemas.microsoft.com/office/powerpoint/2010/main" val="13083588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out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1" presetClass="entr" presetSubtype="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heel(1)">
                                      <p:cBhvr>
                                        <p:cTn id="36" dur="2000"/>
                                        <p:tgtEl>
                                          <p:spTgt spid="41"/>
                                        </p:tgtEl>
                                      </p:cBhvr>
                                    </p:animEffect>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1" presetClass="entr" presetSubtype="1"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heel(1)">
                                      <p:cBhvr>
                                        <p:cTn id="43" dur="2000"/>
                                        <p:tgtEl>
                                          <p:spTgt spid="42"/>
                                        </p:tgtEl>
                                      </p:cBhvr>
                                    </p:animEffect>
                                  </p:childTnLst>
                                </p:cTn>
                              </p:par>
                              <p:par>
                                <p:cTn id="44" presetID="2" presetClass="entr" presetSubtype="4"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par>
                                <p:cTn id="48" presetID="21" presetClass="entr" presetSubtype="1"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heel(1)">
                                      <p:cBhvr>
                                        <p:cTn id="50" dur="2000"/>
                                        <p:tgtEl>
                                          <p:spTgt spid="43"/>
                                        </p:tgtEl>
                                      </p:cBhvr>
                                    </p:animEffect>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1" presetClass="entr" presetSubtype="1"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heel(1)">
                                      <p:cBhvr>
                                        <p:cTn id="57" dur="2000"/>
                                        <p:tgtEl>
                                          <p:spTgt spid="44"/>
                                        </p:tgtEl>
                                      </p:cBhvr>
                                    </p:animEffect>
                                  </p:childTnLst>
                                </p:cTn>
                              </p:par>
                              <p:par>
                                <p:cTn id="58" presetID="2" presetClass="entr" presetSubtype="4"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heel(1)">
                                      <p:cBhvr>
                                        <p:cTn id="64" dur="2000"/>
                                        <p:tgtEl>
                                          <p:spTgt spid="45"/>
                                        </p:tgtEl>
                                      </p:cBhvr>
                                    </p:animEffect>
                                  </p:childTnLst>
                                </p:cTn>
                              </p:par>
                              <p:par>
                                <p:cTn id="65" presetID="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1" presetClass="entr" presetSubtype="1"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heel(1)">
                                      <p:cBhvr>
                                        <p:cTn id="71" dur="2000"/>
                                        <p:tgtEl>
                                          <p:spTgt spid="46"/>
                                        </p:tgtEl>
                                      </p:cBhvr>
                                    </p:animEffect>
                                  </p:childTnLst>
                                </p:cTn>
                              </p:par>
                              <p:par>
                                <p:cTn id="72" presetID="2" presetClass="entr" presetSubtype="4"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par>
                                <p:cTn id="76" presetID="21" presetClass="entr" presetSubtype="1"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heel(1)">
                                      <p:cBhvr>
                                        <p:cTn id="78"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F8318-D590-28CD-1E8E-276CF89A9F9A}"/>
              </a:ext>
            </a:extLst>
          </p:cNvPr>
          <p:cNvPicPr>
            <a:picLocks noChangeAspect="1"/>
          </p:cNvPicPr>
          <p:nvPr/>
        </p:nvPicPr>
        <p:blipFill>
          <a:blip r:embed="rId3"/>
          <a:stretch>
            <a:fillRect/>
          </a:stretch>
        </p:blipFill>
        <p:spPr>
          <a:xfrm>
            <a:off x="-1" y="-30837"/>
            <a:ext cx="12192001" cy="6888837"/>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I.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12" name="TextBox 11">
            <a:extLst>
              <a:ext uri="{FF2B5EF4-FFF2-40B4-BE49-F238E27FC236}">
                <a16:creationId xmlns:a16="http://schemas.microsoft.com/office/drawing/2014/main" id="{90A5EFC1-C9B3-D188-D4EE-E6442E9D3D3F}"/>
              </a:ext>
            </a:extLst>
          </p:cNvPr>
          <p:cNvSpPr txBox="1"/>
          <p:nvPr/>
        </p:nvSpPr>
        <p:spPr>
          <a:xfrm>
            <a:off x="980647" y="1218764"/>
            <a:ext cx="6042454" cy="523220"/>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800">
                <a:solidFill>
                  <a:schemeClr val="accent4">
                    <a:lumMod val="20000"/>
                    <a:lumOff val="80000"/>
                  </a:schemeClr>
                </a:solidFill>
                <a:latin typeface="#9Slide03 SFU Futura_01" panose="00000700000000000000" pitchFamily="2" charset="0"/>
              </a:rPr>
              <a:t>3. Thể chế hoạt động của EU</a:t>
            </a:r>
          </a:p>
        </p:txBody>
      </p:sp>
      <p:pic>
        <p:nvPicPr>
          <p:cNvPr id="27" name="Picture 26" descr="A group of people sitting around a table&#10;&#10;Description automatically generated">
            <a:extLst>
              <a:ext uri="{FF2B5EF4-FFF2-40B4-BE49-F238E27FC236}">
                <a16:creationId xmlns:a16="http://schemas.microsoft.com/office/drawing/2014/main" id="{7DFC1726-5A5C-5187-C629-56F0BF9128E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80012">
            <a:off x="9753838" y="198483"/>
            <a:ext cx="2586997" cy="1847855"/>
          </a:xfrm>
          <a:prstGeom prst="rect">
            <a:avLst/>
          </a:prstGeom>
        </p:spPr>
      </p:pic>
      <p:grpSp>
        <p:nvGrpSpPr>
          <p:cNvPr id="32" name="Group 31">
            <a:extLst>
              <a:ext uri="{FF2B5EF4-FFF2-40B4-BE49-F238E27FC236}">
                <a16:creationId xmlns:a16="http://schemas.microsoft.com/office/drawing/2014/main" id="{D209F183-155D-244C-FF4B-6B424D8029A1}"/>
              </a:ext>
            </a:extLst>
          </p:cNvPr>
          <p:cNvGrpSpPr/>
          <p:nvPr/>
        </p:nvGrpSpPr>
        <p:grpSpPr>
          <a:xfrm>
            <a:off x="49418" y="978323"/>
            <a:ext cx="1001508" cy="1012415"/>
            <a:chOff x="134261" y="714371"/>
            <a:chExt cx="1001508" cy="1012415"/>
          </a:xfrm>
        </p:grpSpPr>
        <p:sp>
          <p:nvSpPr>
            <p:cNvPr id="30" name="Oval 29">
              <a:extLst>
                <a:ext uri="{FF2B5EF4-FFF2-40B4-BE49-F238E27FC236}">
                  <a16:creationId xmlns:a16="http://schemas.microsoft.com/office/drawing/2014/main" id="{B4D64811-A5CB-9189-15A2-72720E7DC6FA}"/>
                </a:ext>
              </a:extLst>
            </p:cNvPr>
            <p:cNvSpPr/>
            <p:nvPr/>
          </p:nvSpPr>
          <p:spPr>
            <a:xfrm>
              <a:off x="134261" y="714371"/>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3706F20-F7A1-3F9C-E59E-64969D6C91B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8334" t="20416" r="15952" b="19107"/>
            <a:stretch/>
          </p:blipFill>
          <p:spPr>
            <a:xfrm>
              <a:off x="283013" y="867453"/>
              <a:ext cx="716735" cy="707943"/>
            </a:xfrm>
            <a:prstGeom prst="rect">
              <a:avLst/>
            </a:prstGeom>
          </p:spPr>
        </p:pic>
      </p:grpSp>
      <p:pic>
        <p:nvPicPr>
          <p:cNvPr id="3" name="Picture 2">
            <a:extLst>
              <a:ext uri="{FF2B5EF4-FFF2-40B4-BE49-F238E27FC236}">
                <a16:creationId xmlns:a16="http://schemas.microsoft.com/office/drawing/2014/main" id="{F075F7C2-1078-3A38-F3A3-D68BDAE3D7D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1679650" y="2244821"/>
            <a:ext cx="8832695" cy="4403045"/>
          </a:xfrm>
          <a:prstGeom prst="rect">
            <a:avLst/>
          </a:prstGeom>
        </p:spPr>
      </p:pic>
    </p:spTree>
    <p:extLst>
      <p:ext uri="{BB962C8B-B14F-4D97-AF65-F5344CB8AC3E}">
        <p14:creationId xmlns:p14="http://schemas.microsoft.com/office/powerpoint/2010/main" val="3845101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17" name="Group 16">
            <a:extLst>
              <a:ext uri="{FF2B5EF4-FFF2-40B4-BE49-F238E27FC236}">
                <a16:creationId xmlns:a16="http://schemas.microsoft.com/office/drawing/2014/main" id="{9D2A034D-CB52-154E-A2FE-59893F312C5E}"/>
              </a:ext>
            </a:extLst>
          </p:cNvPr>
          <p:cNvGrpSpPr/>
          <p:nvPr/>
        </p:nvGrpSpPr>
        <p:grpSpPr>
          <a:xfrm>
            <a:off x="48632" y="944964"/>
            <a:ext cx="10327354" cy="1051965"/>
            <a:chOff x="174171" y="954391"/>
            <a:chExt cx="11039697" cy="1051965"/>
          </a:xfrm>
        </p:grpSpPr>
        <p:sp>
          <p:nvSpPr>
            <p:cNvPr id="12" name="TextBox 11">
              <a:extLst>
                <a:ext uri="{FF2B5EF4-FFF2-40B4-BE49-F238E27FC236}">
                  <a16:creationId xmlns:a16="http://schemas.microsoft.com/office/drawing/2014/main" id="{90A5EFC1-C9B3-D188-D4EE-E6442E9D3D3F}"/>
                </a:ext>
              </a:extLst>
            </p:cNvPr>
            <p:cNvSpPr txBox="1"/>
            <p:nvPr/>
          </p:nvSpPr>
          <p:spPr>
            <a:xfrm>
              <a:off x="1117165" y="1018280"/>
              <a:ext cx="10096703" cy="830997"/>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400">
                  <a:solidFill>
                    <a:schemeClr val="accent4">
                      <a:lumMod val="20000"/>
                      <a:lumOff val="80000"/>
                    </a:schemeClr>
                  </a:solidFill>
                  <a:latin typeface="#9Slide03 SFU Futura_01" panose="00000700000000000000" pitchFamily="2" charset="0"/>
                </a:rPr>
                <a:t> Nhiệm vụ 1: Tìm hiểu các đặc điểm cho thấy </a:t>
              </a:r>
            </a:p>
            <a:p>
              <a:pPr algn="ctr"/>
              <a:r>
                <a:rPr lang="en-US" sz="2400">
                  <a:solidFill>
                    <a:srgbClr val="FFC000"/>
                  </a:solidFill>
                  <a:latin typeface="#9Slide03 SFU Futura_01" panose="00000700000000000000" pitchFamily="2" charset="0"/>
                </a:rPr>
                <a:t>EU LÀ TRUNG TÂM KINH TẾ HÀNG ĐẦU THẾ GIỚI</a:t>
              </a: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174171" y="954391"/>
              <a:ext cx="1183737" cy="1051965"/>
              <a:chOff x="10374553" y="1075372"/>
              <a:chExt cx="2183391" cy="1902817"/>
            </a:xfrm>
          </p:grpSpPr>
          <p:sp>
            <p:nvSpPr>
              <p:cNvPr id="13" name="Oval 12">
                <a:extLst>
                  <a:ext uri="{FF2B5EF4-FFF2-40B4-BE49-F238E27FC236}">
                    <a16:creationId xmlns:a16="http://schemas.microsoft.com/office/drawing/2014/main" id="{366BA38C-8217-E122-47B8-F9786D42F62E}"/>
                  </a:ext>
                </a:extLst>
              </p:cNvPr>
              <p:cNvSpPr/>
              <p:nvPr/>
            </p:nvSpPr>
            <p:spPr>
              <a:xfrm>
                <a:off x="10374553" y="1075372"/>
                <a:ext cx="2183391"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0989965" y="1526258"/>
                <a:ext cx="1024773" cy="1001041"/>
              </a:xfrm>
              <a:prstGeom prst="rect">
                <a:avLst/>
              </a:prstGeom>
            </p:spPr>
          </p:pic>
        </p:grpSp>
      </p:grpSp>
      <p:sp>
        <p:nvSpPr>
          <p:cNvPr id="3" name="Rectangle: Rounded Corners 2">
            <a:extLst>
              <a:ext uri="{FF2B5EF4-FFF2-40B4-BE49-F238E27FC236}">
                <a16:creationId xmlns:a16="http://schemas.microsoft.com/office/drawing/2014/main" id="{A427C181-B3B6-9E64-319F-46BADD956C85}"/>
              </a:ext>
            </a:extLst>
          </p:cNvPr>
          <p:cNvSpPr/>
          <p:nvPr/>
        </p:nvSpPr>
        <p:spPr>
          <a:xfrm>
            <a:off x="2781903" y="2009996"/>
            <a:ext cx="6628189" cy="1566807"/>
          </a:xfrm>
          <a:prstGeom prst="roundRect">
            <a:avLst>
              <a:gd name="adj" fmla="val 17985"/>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indent="266700" algn="ctr">
              <a:tabLst>
                <a:tab pos="358775" algn="l"/>
              </a:tabLst>
            </a:pPr>
            <a:r>
              <a:rPr lang="en-US" sz="2400">
                <a:solidFill>
                  <a:srgbClr val="6B5CD4"/>
                </a:solidFill>
                <a:latin typeface="#9Slide03 SFU Futura_12" panose="00000400000000000000" pitchFamily="2" charset="0"/>
                <a:ea typeface="Times New Roman" panose="02020603050405020304" pitchFamily="18" charset="0"/>
              </a:rPr>
              <a:t>Quan sát </a:t>
            </a:r>
            <a:r>
              <a:rPr lang="vi-VN" sz="2400">
                <a:solidFill>
                  <a:srgbClr val="6B5CD4"/>
                </a:solidFill>
                <a:latin typeface="#9Slide03 SFU Futura_12" panose="00000400000000000000" pitchFamily="2" charset="0"/>
                <a:ea typeface="Times New Roman" panose="02020603050405020304" pitchFamily="18" charset="0"/>
              </a:rPr>
              <a:t>các hình ảnh, </a:t>
            </a:r>
            <a:r>
              <a:rPr lang="en-US" sz="2400">
                <a:solidFill>
                  <a:srgbClr val="6B5CD4"/>
                </a:solidFill>
                <a:latin typeface="#9Slide03 SFU Futura_12" panose="00000400000000000000" pitchFamily="2" charset="0"/>
                <a:ea typeface="Times New Roman" panose="02020603050405020304" pitchFamily="18" charset="0"/>
              </a:rPr>
              <a:t>bảng số</a:t>
            </a:r>
            <a:r>
              <a:rPr lang="vi-VN" sz="2400">
                <a:solidFill>
                  <a:srgbClr val="6B5CD4"/>
                </a:solidFill>
                <a:latin typeface="#9Slide03 SFU Futura_12" panose="00000400000000000000" pitchFamily="2" charset="0"/>
                <a:ea typeface="Times New Roman" panose="02020603050405020304" pitchFamily="18" charset="0"/>
              </a:rPr>
              <a:t> </a:t>
            </a:r>
            <a:r>
              <a:rPr lang="en-US" sz="2400">
                <a:solidFill>
                  <a:srgbClr val="6B5CD4"/>
                </a:solidFill>
                <a:latin typeface="#9Slide03 SFU Futura_12" panose="00000400000000000000" pitchFamily="2" charset="0"/>
                <a:ea typeface="Times New Roman" panose="02020603050405020304" pitchFamily="18" charset="0"/>
              </a:rPr>
              <a:t>liệu, theo dõi video, </a:t>
            </a:r>
            <a:r>
              <a:rPr lang="vi-VN" sz="2400">
                <a:solidFill>
                  <a:srgbClr val="6B5CD4"/>
                </a:solidFill>
                <a:latin typeface="#9Slide03 SFU Futura_12" panose="00000400000000000000" pitchFamily="2" charset="0"/>
                <a:ea typeface="Times New Roman" panose="02020603050405020304" pitchFamily="18" charset="0"/>
              </a:rPr>
              <a:t>rút ra kết luận về quy mô GDP của EU trên thế giới, các nước có nền kinh tế phát triển hàng đầu EU.</a:t>
            </a:r>
            <a:endParaRPr lang="en-US" sz="2400">
              <a:solidFill>
                <a:srgbClr val="6B5CD4"/>
              </a:solidFill>
              <a:latin typeface="#9Slide03 SFU Futura_12" panose="00000400000000000000" pitchFamily="2" charset="0"/>
            </a:endParaRPr>
          </a:p>
        </p:txBody>
      </p:sp>
      <p:pic>
        <p:nvPicPr>
          <p:cNvPr id="4098" name="Picture 2" descr="Financial Management Clipart Transparent Background, Simple Style Financial  Management Work Elements, Business, Finance, Wealth Management PNG Image  For Free Download">
            <a:extLst>
              <a:ext uri="{FF2B5EF4-FFF2-40B4-BE49-F238E27FC236}">
                <a16:creationId xmlns:a16="http://schemas.microsoft.com/office/drawing/2014/main" id="{B9791848-1BBB-4A7C-8378-D870CFAC1E8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6750" y1="18417" x2="36750" y2="18417"/>
                        <a14:foregroundMark x1="46583" y1="21333" x2="48417" y2="21333"/>
                        <a14:foregroundMark x1="27667" y1="21167" x2="27667" y2="21167"/>
                        <a14:foregroundMark x1="45333" y1="38667" x2="45333" y2="38667"/>
                        <a14:foregroundMark x1="27917" y1="39583" x2="27917" y2="39583"/>
                        <a14:foregroundMark x1="54750" y1="30917" x2="48500" y2="50333"/>
                      </a14:backgroundRemoval>
                    </a14:imgEffect>
                  </a14:imgLayer>
                </a14:imgProps>
              </a:ext>
              <a:ext uri="{28A0092B-C50C-407E-A947-70E740481C1C}">
                <a14:useLocalDpi xmlns:a14="http://schemas.microsoft.com/office/drawing/2010/main" val="0"/>
              </a:ext>
            </a:extLst>
          </a:blip>
          <a:srcRect l="8672" t="13779" r="7480" b="10378"/>
          <a:stretch/>
        </p:blipFill>
        <p:spPr bwMode="auto">
          <a:xfrm>
            <a:off x="145964" y="3615464"/>
            <a:ext cx="3149949" cy="2849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08B38B9-348C-CA8D-2BF4-EF8E7D8E6C04}"/>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Layer>
                </a14:imgProps>
              </a:ext>
            </a:extLst>
          </a:blip>
          <a:srcRect l="12777" t="10376" r="6596" b="29846"/>
          <a:stretch/>
        </p:blipFill>
        <p:spPr>
          <a:xfrm>
            <a:off x="8710670" y="4128372"/>
            <a:ext cx="3151130" cy="2336287"/>
          </a:xfrm>
          <a:prstGeom prst="rect">
            <a:avLst/>
          </a:prstGeom>
          <a:ln>
            <a:noFill/>
          </a:ln>
          <a:effectLst>
            <a:softEdge rad="112500"/>
          </a:effectLst>
        </p:spPr>
      </p:pic>
      <p:pic>
        <p:nvPicPr>
          <p:cNvPr id="29" name="Picture 28">
            <a:extLst>
              <a:ext uri="{FF2B5EF4-FFF2-40B4-BE49-F238E27FC236}">
                <a16:creationId xmlns:a16="http://schemas.microsoft.com/office/drawing/2014/main" id="{C33DE2B5-8133-A511-FC56-5444F620DB1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21333" y1="35917" x2="23417" y2="35917"/>
                        <a14:foregroundMark x1="28583" y1="43583" x2="28583" y2="43583"/>
                        <a14:foregroundMark x1="20750" y1="53333" x2="20750" y2="53333"/>
                        <a14:foregroundMark x1="41500" y1="68000" x2="55000" y2="70917"/>
                        <a14:foregroundMark x1="85333" y1="46750" x2="88083" y2="46833"/>
                        <a14:foregroundMark x1="80167" y1="54167" x2="80167" y2="54167"/>
                        <a14:foregroundMark x1="16250" y1="48000" x2="16250" y2="48000"/>
                      </a14:backgroundRemoval>
                    </a14:imgEffect>
                  </a14:imgLayer>
                </a14:imgProps>
              </a:ext>
            </a:extLst>
          </a:blip>
          <a:srcRect l="8024" t="11547" r="3219" b="9278"/>
          <a:stretch/>
        </p:blipFill>
        <p:spPr>
          <a:xfrm>
            <a:off x="5305456" y="3773849"/>
            <a:ext cx="1895155" cy="1690570"/>
          </a:xfrm>
          <a:prstGeom prst="rect">
            <a:avLst/>
          </a:prstGeom>
        </p:spPr>
      </p:pic>
      <p:pic>
        <p:nvPicPr>
          <p:cNvPr id="34" name="Picture 33">
            <a:extLst>
              <a:ext uri="{FF2B5EF4-FFF2-40B4-BE49-F238E27FC236}">
                <a16:creationId xmlns:a16="http://schemas.microsoft.com/office/drawing/2014/main" id="{1BAB96DC-B036-5C25-36A5-B34394CCAAD0}"/>
              </a:ext>
            </a:extLst>
          </p:cNvPr>
          <p:cNvPicPr>
            <a:picLocks noChangeAspect="1"/>
          </p:cNvPicPr>
          <p:nvPr/>
        </p:nvPicPr>
        <p:blipFill>
          <a:blip r:embed="rId13">
            <a:duotone>
              <a:prstClr val="black"/>
              <a:schemeClr val="accent2">
                <a:tint val="45000"/>
                <a:satMod val="400000"/>
              </a:schemeClr>
            </a:duotone>
          </a:blip>
          <a:stretch>
            <a:fillRect/>
          </a:stretch>
        </p:blipFill>
        <p:spPr>
          <a:xfrm>
            <a:off x="5804938" y="5608212"/>
            <a:ext cx="896190" cy="1249788"/>
          </a:xfrm>
          <a:prstGeom prst="rect">
            <a:avLst/>
          </a:prstGeom>
        </p:spPr>
      </p:pic>
    </p:spTree>
    <p:extLst>
      <p:ext uri="{BB962C8B-B14F-4D97-AF65-F5344CB8AC3E}">
        <p14:creationId xmlns:p14="http://schemas.microsoft.com/office/powerpoint/2010/main" val="30765100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pic>
        <p:nvPicPr>
          <p:cNvPr id="29" name="Picture 28">
            <a:extLst>
              <a:ext uri="{FF2B5EF4-FFF2-40B4-BE49-F238E27FC236}">
                <a16:creationId xmlns:a16="http://schemas.microsoft.com/office/drawing/2014/main" id="{C33DE2B5-8133-A511-FC56-5444F620DB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1333" y1="35917" x2="23417" y2="35917"/>
                        <a14:foregroundMark x1="28583" y1="43583" x2="28583" y2="43583"/>
                        <a14:foregroundMark x1="20750" y1="53333" x2="20750" y2="53333"/>
                        <a14:foregroundMark x1="41500" y1="68000" x2="55000" y2="70917"/>
                        <a14:foregroundMark x1="85333" y1="46750" x2="88083" y2="46833"/>
                        <a14:foregroundMark x1="80167" y1="54167" x2="80167" y2="54167"/>
                        <a14:foregroundMark x1="16250" y1="48000" x2="16250" y2="48000"/>
                      </a14:backgroundRemoval>
                    </a14:imgEffect>
                  </a14:imgLayer>
                </a14:imgProps>
              </a:ext>
            </a:extLst>
          </a:blip>
          <a:srcRect l="8024" t="11547" r="3219" b="9278"/>
          <a:stretch/>
        </p:blipFill>
        <p:spPr>
          <a:xfrm>
            <a:off x="4859918" y="879933"/>
            <a:ext cx="1895155" cy="1690570"/>
          </a:xfrm>
          <a:prstGeom prst="rect">
            <a:avLst/>
          </a:prstGeom>
        </p:spPr>
      </p:pic>
      <p:pic>
        <p:nvPicPr>
          <p:cNvPr id="2" name="image4.png" descr="Dự báo tăng trưởng GDP của các quốc gia trên thế giới năm 2023 - Ảnh 1">
            <a:extLst>
              <a:ext uri="{FF2B5EF4-FFF2-40B4-BE49-F238E27FC236}">
                <a16:creationId xmlns:a16="http://schemas.microsoft.com/office/drawing/2014/main" id="{16805DFD-5ED6-1550-5837-16923A4AE87A}"/>
              </a:ext>
            </a:extLst>
          </p:cNvPr>
          <p:cNvPicPr/>
          <p:nvPr/>
        </p:nvPicPr>
        <p:blipFill>
          <a:blip r:embed="rId7"/>
          <a:srcRect/>
          <a:stretch>
            <a:fillRect/>
          </a:stretch>
        </p:blipFill>
        <p:spPr>
          <a:xfrm>
            <a:off x="6832600" y="710185"/>
            <a:ext cx="5359398" cy="6147815"/>
          </a:xfrm>
          <a:prstGeom prst="rect">
            <a:avLst/>
          </a:prstGeom>
          <a:ln/>
        </p:spPr>
      </p:pic>
      <p:pic>
        <p:nvPicPr>
          <p:cNvPr id="4" name="image16.jpg" descr="GDP 2022 toàn cầu ước đạt 100 nghìn tỷ USD">
            <a:extLst>
              <a:ext uri="{FF2B5EF4-FFF2-40B4-BE49-F238E27FC236}">
                <a16:creationId xmlns:a16="http://schemas.microsoft.com/office/drawing/2014/main" id="{04A11FD3-F0F2-EEEF-9E20-0F996A669151}"/>
              </a:ext>
            </a:extLst>
          </p:cNvPr>
          <p:cNvPicPr/>
          <p:nvPr/>
        </p:nvPicPr>
        <p:blipFill rotWithShape="1">
          <a:blip r:embed="rId8"/>
          <a:srcRect t="2888" b="5383"/>
          <a:stretch/>
        </p:blipFill>
        <p:spPr bwMode="auto">
          <a:xfrm>
            <a:off x="-1" y="647700"/>
            <a:ext cx="4419601" cy="621030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E3836D2-4A13-0D9D-DA4A-DAF38008B156}"/>
              </a:ext>
            </a:extLst>
          </p:cNvPr>
          <p:cNvPicPr>
            <a:picLocks noChangeAspect="1"/>
          </p:cNvPicPr>
          <p:nvPr/>
        </p:nvPicPr>
        <p:blipFill>
          <a:blip r:embed="rId9"/>
          <a:stretch>
            <a:fillRect/>
          </a:stretch>
        </p:blipFill>
        <p:spPr>
          <a:xfrm>
            <a:off x="5207040" y="3880431"/>
            <a:ext cx="896190" cy="1249788"/>
          </a:xfrm>
          <a:prstGeom prst="rect">
            <a:avLst/>
          </a:prstGeom>
        </p:spPr>
      </p:pic>
      <p:pic>
        <p:nvPicPr>
          <p:cNvPr id="9" name="Picture 8">
            <a:extLst>
              <a:ext uri="{FF2B5EF4-FFF2-40B4-BE49-F238E27FC236}">
                <a16:creationId xmlns:a16="http://schemas.microsoft.com/office/drawing/2014/main" id="{79DE854F-2F7B-4D74-9520-D05ECA13D240}"/>
              </a:ext>
            </a:extLst>
          </p:cNvPr>
          <p:cNvPicPr>
            <a:picLocks noChangeAspect="1"/>
          </p:cNvPicPr>
          <p:nvPr/>
        </p:nvPicPr>
        <p:blipFill>
          <a:blip r:embed="rId9"/>
          <a:stretch>
            <a:fillRect/>
          </a:stretch>
        </p:blipFill>
        <p:spPr>
          <a:xfrm rot="2109734">
            <a:off x="5904206" y="3111509"/>
            <a:ext cx="896190" cy="1249788"/>
          </a:xfrm>
          <a:prstGeom prst="rect">
            <a:avLst/>
          </a:prstGeom>
        </p:spPr>
      </p:pic>
      <p:pic>
        <p:nvPicPr>
          <p:cNvPr id="10" name="Picture 9">
            <a:extLst>
              <a:ext uri="{FF2B5EF4-FFF2-40B4-BE49-F238E27FC236}">
                <a16:creationId xmlns:a16="http://schemas.microsoft.com/office/drawing/2014/main" id="{C2C0A531-F2B8-5B5B-A269-902813C1CBAA}"/>
              </a:ext>
            </a:extLst>
          </p:cNvPr>
          <p:cNvPicPr>
            <a:picLocks noChangeAspect="1"/>
          </p:cNvPicPr>
          <p:nvPr/>
        </p:nvPicPr>
        <p:blipFill>
          <a:blip r:embed="rId9"/>
          <a:stretch>
            <a:fillRect/>
          </a:stretch>
        </p:blipFill>
        <p:spPr>
          <a:xfrm rot="19458231">
            <a:off x="4478514" y="3047628"/>
            <a:ext cx="896190" cy="1249788"/>
          </a:xfrm>
          <a:prstGeom prst="rect">
            <a:avLst/>
          </a:prstGeom>
        </p:spPr>
      </p:pic>
      <p:pic>
        <p:nvPicPr>
          <p:cNvPr id="11" name="Picture 10">
            <a:extLst>
              <a:ext uri="{FF2B5EF4-FFF2-40B4-BE49-F238E27FC236}">
                <a16:creationId xmlns:a16="http://schemas.microsoft.com/office/drawing/2014/main" id="{9F1FA62A-00DE-2BF9-14BB-9D583C04A91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462" b="90000" l="10000" r="96000">
                        <a14:foregroundMark x1="47778" y1="7115" x2="52667" y2="21538"/>
                        <a14:foregroundMark x1="45556" y1="31731" x2="62889" y2="22115"/>
                        <a14:foregroundMark x1="62889" y1="22115" x2="64778" y2="21731"/>
                        <a14:foregroundMark x1="57667" y1="20577" x2="61889" y2="22308"/>
                        <a14:foregroundMark x1="66556" y1="28462" x2="72333" y2="36923"/>
                        <a14:foregroundMark x1="57556" y1="32885" x2="59889" y2="49423"/>
                        <a14:foregroundMark x1="77222" y1="30000" x2="79444" y2="39808"/>
                        <a14:foregroundMark x1="63000" y1="6346" x2="92889" y2="13462"/>
                        <a14:foregroundMark x1="92889" y1="13462" x2="93000" y2="13654"/>
                        <a14:foregroundMark x1="93889" y1="45962" x2="96111" y2="58654"/>
                        <a14:foregroundMark x1="96111" y1="58654" x2="95778" y2="61731"/>
                        <a14:foregroundMark x1="42778" y1="28654" x2="45222" y2="35962"/>
                        <a14:foregroundMark x1="61444" y1="44038" x2="62444" y2="48269"/>
                        <a14:foregroundMark x1="82444" y1="85385" x2="91778" y2="82885"/>
                        <a14:foregroundMark x1="43333" y1="8269" x2="43444" y2="9038"/>
                        <a14:foregroundMark x1="41556" y1="9038" x2="41889" y2="9423"/>
                        <a14:foregroundMark x1="67333" y1="7115" x2="68667" y2="10577"/>
                        <a14:foregroundMark x1="72889" y1="5769" x2="75000" y2="10577"/>
                        <a14:foregroundMark x1="78778" y1="7115" x2="78778" y2="10577"/>
                        <a14:foregroundMark x1="47111" y1="3462" x2="48889" y2="7115"/>
                      </a14:backgroundRemoval>
                    </a14:imgEffect>
                  </a14:imgLayer>
                </a14:imgProps>
              </a:ext>
            </a:extLst>
          </a:blip>
          <a:srcRect l="31479"/>
          <a:stretch/>
        </p:blipFill>
        <p:spPr>
          <a:xfrm>
            <a:off x="4734168" y="5144219"/>
            <a:ext cx="1841934" cy="1553125"/>
          </a:xfrm>
          <a:prstGeom prst="rect">
            <a:avLst/>
          </a:prstGeom>
        </p:spPr>
      </p:pic>
    </p:spTree>
    <p:extLst>
      <p:ext uri="{BB962C8B-B14F-4D97-AF65-F5344CB8AC3E}">
        <p14:creationId xmlns:p14="http://schemas.microsoft.com/office/powerpoint/2010/main" val="13776229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par>
                                <p:cTn id="18" presetID="4" presetClass="entr" presetSubtype="3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ox(ou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pic>
        <p:nvPicPr>
          <p:cNvPr id="29" name="Picture 28">
            <a:extLst>
              <a:ext uri="{FF2B5EF4-FFF2-40B4-BE49-F238E27FC236}">
                <a16:creationId xmlns:a16="http://schemas.microsoft.com/office/drawing/2014/main" id="{C33DE2B5-8133-A511-FC56-5444F620DB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1333" y1="35917" x2="23417" y2="35917"/>
                        <a14:foregroundMark x1="28583" y1="43583" x2="28583" y2="43583"/>
                        <a14:foregroundMark x1="20750" y1="53333" x2="20750" y2="53333"/>
                        <a14:foregroundMark x1="41500" y1="68000" x2="55000" y2="70917"/>
                        <a14:foregroundMark x1="85333" y1="46750" x2="88083" y2="46833"/>
                        <a14:foregroundMark x1="80167" y1="54167" x2="80167" y2="54167"/>
                        <a14:foregroundMark x1="16250" y1="48000" x2="16250" y2="48000"/>
                      </a14:backgroundRemoval>
                    </a14:imgEffect>
                  </a14:imgLayer>
                </a14:imgProps>
              </a:ext>
            </a:extLst>
          </a:blip>
          <a:srcRect l="8024" t="11547" r="3219" b="9278"/>
          <a:stretch/>
        </p:blipFill>
        <p:spPr>
          <a:xfrm>
            <a:off x="10375985" y="0"/>
            <a:ext cx="1895155" cy="1690570"/>
          </a:xfrm>
          <a:prstGeom prst="rect">
            <a:avLst/>
          </a:prstGeom>
        </p:spPr>
      </p:pic>
      <p:pic>
        <p:nvPicPr>
          <p:cNvPr id="31" name="image2.jpg" descr="A graph of different colored bars&#10;&#10;Description automatically generated">
            <a:extLst>
              <a:ext uri="{FF2B5EF4-FFF2-40B4-BE49-F238E27FC236}">
                <a16:creationId xmlns:a16="http://schemas.microsoft.com/office/drawing/2014/main" id="{DEAF9C80-EB07-6239-880B-397B815BD814}"/>
              </a:ext>
            </a:extLst>
          </p:cNvPr>
          <p:cNvPicPr/>
          <p:nvPr/>
        </p:nvPicPr>
        <p:blipFill>
          <a:blip r:embed="rId7"/>
          <a:srcRect/>
          <a:stretch>
            <a:fillRect/>
          </a:stretch>
        </p:blipFill>
        <p:spPr>
          <a:xfrm>
            <a:off x="433330" y="1267189"/>
            <a:ext cx="4839337" cy="3709368"/>
          </a:xfrm>
          <a:prstGeom prst="rect">
            <a:avLst/>
          </a:prstGeom>
          <a:ln/>
        </p:spPr>
      </p:pic>
      <p:sp>
        <p:nvSpPr>
          <p:cNvPr id="33" name="TextBox 32">
            <a:extLst>
              <a:ext uri="{FF2B5EF4-FFF2-40B4-BE49-F238E27FC236}">
                <a16:creationId xmlns:a16="http://schemas.microsoft.com/office/drawing/2014/main" id="{97F9EA9E-6378-845E-945F-8F5F17CCCFC5}"/>
              </a:ext>
            </a:extLst>
          </p:cNvPr>
          <p:cNvSpPr txBox="1"/>
          <p:nvPr/>
        </p:nvSpPr>
        <p:spPr>
          <a:xfrm>
            <a:off x="433330" y="4976557"/>
            <a:ext cx="4839336" cy="1385572"/>
          </a:xfrm>
          <a:prstGeom prst="rect">
            <a:avLst/>
          </a:prstGeom>
          <a:noFill/>
        </p:spPr>
        <p:txBody>
          <a:bodyPr wrap="square">
            <a:spAutoFit/>
          </a:bodyPr>
          <a:lstStyle/>
          <a:p>
            <a:pPr algn="ctr">
              <a:lnSpc>
                <a:spcPct val="107000"/>
              </a:lnSpc>
              <a:spcAft>
                <a:spcPts val="800"/>
              </a:spcAft>
            </a:pPr>
            <a:r>
              <a:rPr lang="en-US" sz="2000">
                <a:solidFill>
                  <a:srgbClr val="C00000"/>
                </a:solidFill>
                <a:effectLst/>
                <a:latin typeface="#9Slide03 SFU Futura_12" panose="00000400000000000000" pitchFamily="2" charset="0"/>
                <a:ea typeface="Times New Roman" panose="02020603050405020304" pitchFamily="18" charset="0"/>
              </a:rPr>
              <a:t>Biểu đồ dự báo tăng trưởng toàn cầu trong giai đoạn 2021-2023. Các số liệu  đưa ra từ GDP bình quân thực tế tính theo tỷ giá đô la Mỹ và tỷ giá hối đoái. </a:t>
            </a:r>
          </a:p>
        </p:txBody>
      </p:sp>
      <p:pic>
        <p:nvPicPr>
          <p:cNvPr id="6" name="image7.png" descr="A table with numbers and symbols&#10;&#10;Description automatically generated">
            <a:extLst>
              <a:ext uri="{FF2B5EF4-FFF2-40B4-BE49-F238E27FC236}">
                <a16:creationId xmlns:a16="http://schemas.microsoft.com/office/drawing/2014/main" id="{B5758FED-F812-0D11-4C52-8A4CFE46D968}"/>
              </a:ext>
            </a:extLst>
          </p:cNvPr>
          <p:cNvPicPr/>
          <p:nvPr/>
        </p:nvPicPr>
        <p:blipFill>
          <a:blip r:embed="rId8"/>
          <a:srcRect/>
          <a:stretch>
            <a:fillRect/>
          </a:stretch>
        </p:blipFill>
        <p:spPr>
          <a:xfrm>
            <a:off x="5858826" y="1988016"/>
            <a:ext cx="6189345" cy="2891790"/>
          </a:xfrm>
          <a:prstGeom prst="rect">
            <a:avLst/>
          </a:prstGeom>
          <a:ln/>
        </p:spPr>
      </p:pic>
      <p:sp>
        <p:nvSpPr>
          <p:cNvPr id="5" name="TextBox 4">
            <a:extLst>
              <a:ext uri="{FF2B5EF4-FFF2-40B4-BE49-F238E27FC236}">
                <a16:creationId xmlns:a16="http://schemas.microsoft.com/office/drawing/2014/main" id="{895CA9AF-3053-A7F4-DF29-658266B83D77}"/>
              </a:ext>
            </a:extLst>
          </p:cNvPr>
          <p:cNvSpPr txBox="1"/>
          <p:nvPr/>
        </p:nvSpPr>
        <p:spPr>
          <a:xfrm>
            <a:off x="6188074" y="5177253"/>
            <a:ext cx="5530850" cy="707886"/>
          </a:xfrm>
          <a:prstGeom prst="rect">
            <a:avLst/>
          </a:prstGeom>
          <a:noFill/>
        </p:spPr>
        <p:txBody>
          <a:bodyPr wrap="square">
            <a:spAutoFit/>
          </a:bodyPr>
          <a:lstStyle/>
          <a:p>
            <a:pPr algn="ctr"/>
            <a:r>
              <a:rPr lang="en-US" sz="2000" dirty="0" err="1">
                <a:solidFill>
                  <a:srgbClr val="C00000"/>
                </a:solidFill>
                <a:effectLst/>
                <a:latin typeface="#9Slide03 SFU Futura_12" panose="00000400000000000000" pitchFamily="2" charset="0"/>
                <a:ea typeface="Times New Roman" panose="02020603050405020304" pitchFamily="18" charset="0"/>
              </a:rPr>
              <a:t>Bảng</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Một</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số</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chỉ</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tiêu</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kinh</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tế</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của</a:t>
            </a:r>
            <a:r>
              <a:rPr lang="en-US" sz="2000" dirty="0">
                <a:solidFill>
                  <a:srgbClr val="C00000"/>
                </a:solidFill>
                <a:effectLst/>
                <a:latin typeface="#9Slide03 SFU Futura_12" panose="00000400000000000000" pitchFamily="2" charset="0"/>
                <a:ea typeface="Times New Roman" panose="02020603050405020304" pitchFamily="18" charset="0"/>
              </a:rPr>
              <a:t> EU </a:t>
            </a:r>
            <a:r>
              <a:rPr lang="en-US" sz="2000" dirty="0" err="1">
                <a:solidFill>
                  <a:srgbClr val="C00000"/>
                </a:solidFill>
                <a:effectLst/>
                <a:latin typeface="#9Slide03 SFU Futura_12" panose="00000400000000000000" pitchFamily="2" charset="0"/>
                <a:ea typeface="Times New Roman" panose="02020603050405020304" pitchFamily="18" charset="0"/>
              </a:rPr>
              <a:t>và</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các</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trung</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tâm</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kinh</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tế</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lớn</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trên</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thế</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giới</a:t>
            </a:r>
            <a:r>
              <a:rPr lang="en-US" sz="2000" dirty="0">
                <a:solidFill>
                  <a:srgbClr val="C00000"/>
                </a:solidFill>
                <a:effectLst/>
                <a:latin typeface="#9Slide03 SFU Futura_12" panose="00000400000000000000" pitchFamily="2" charset="0"/>
                <a:ea typeface="Times New Roman" panose="02020603050405020304" pitchFamily="18" charset="0"/>
              </a:rPr>
              <a:t> </a:t>
            </a:r>
            <a:r>
              <a:rPr lang="en-US" sz="2000" dirty="0" err="1">
                <a:solidFill>
                  <a:srgbClr val="C00000"/>
                </a:solidFill>
                <a:effectLst/>
                <a:latin typeface="#9Slide03 SFU Futura_12" panose="00000400000000000000" pitchFamily="2" charset="0"/>
                <a:ea typeface="Times New Roman" panose="02020603050405020304" pitchFamily="18" charset="0"/>
              </a:rPr>
              <a:t>năm</a:t>
            </a:r>
            <a:r>
              <a:rPr lang="en-US" sz="2000" dirty="0">
                <a:solidFill>
                  <a:srgbClr val="C00000"/>
                </a:solidFill>
                <a:effectLst/>
                <a:latin typeface="#9Slide03 SFU Futura_12" panose="00000400000000000000" pitchFamily="2" charset="0"/>
                <a:ea typeface="Times New Roman" panose="02020603050405020304" pitchFamily="18" charset="0"/>
              </a:rPr>
              <a:t> 2020.</a:t>
            </a:r>
          </a:p>
        </p:txBody>
      </p:sp>
      <p:pic>
        <p:nvPicPr>
          <p:cNvPr id="8" name="Picture 7">
            <a:extLst>
              <a:ext uri="{FF2B5EF4-FFF2-40B4-BE49-F238E27FC236}">
                <a16:creationId xmlns:a16="http://schemas.microsoft.com/office/drawing/2014/main" id="{0FC89FD8-6A0B-8075-CC6D-1CBA852680AD}"/>
              </a:ext>
            </a:extLst>
          </p:cNvPr>
          <p:cNvPicPr>
            <a:picLocks noChangeAspect="1"/>
          </p:cNvPicPr>
          <p:nvPr/>
        </p:nvPicPr>
        <p:blipFill>
          <a:blip r:embed="rId9"/>
          <a:stretch>
            <a:fillRect/>
          </a:stretch>
        </p:blipFill>
        <p:spPr>
          <a:xfrm>
            <a:off x="10873076" y="5885139"/>
            <a:ext cx="1318922" cy="1113659"/>
          </a:xfrm>
          <a:prstGeom prst="rect">
            <a:avLst/>
          </a:prstGeom>
        </p:spPr>
      </p:pic>
    </p:spTree>
    <p:extLst>
      <p:ext uri="{BB962C8B-B14F-4D97-AF65-F5344CB8AC3E}">
        <p14:creationId xmlns:p14="http://schemas.microsoft.com/office/powerpoint/2010/main" val="3475937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Horizontal)">
                                      <p:cBhvr>
                                        <p:cTn id="17" dur="500"/>
                                        <p:tgtEl>
                                          <p:spTgt spid="31"/>
                                        </p:tgtEl>
                                      </p:cBhvr>
                                    </p:animEffect>
                                  </p:childTnLst>
                                </p:cTn>
                              </p:par>
                              <p:par>
                                <p:cTn id="18" presetID="16" presetClass="entr" presetSubtype="4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Horizontal)">
                                      <p:cBhvr>
                                        <p:cTn id="23" dur="500"/>
                                        <p:tgtEl>
                                          <p:spTgt spid="33"/>
                                        </p:tgtEl>
                                      </p:cBhvr>
                                    </p:animEffect>
                                  </p:childTnLst>
                                </p:cTn>
                              </p:par>
                              <p:par>
                                <p:cTn id="24" presetID="16" presetClass="entr" presetSubtype="42"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CBF7D31-857A-0276-7428-5E28CC3880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22" b="91947" l="10000" r="90000">
                        <a14:foregroundMark x1="29167" y1="7777" x2="43000" y2="8605"/>
                        <a14:foregroundMark x1="31250" y1="91947" x2="42167" y2="91120"/>
                        <a14:foregroundMark x1="82000" y1="27799" x2="81583" y2="30557"/>
                        <a14:foregroundMark x1="44250" y1="21677" x2="49250" y2="21677"/>
                      </a14:backgroundRemoval>
                    </a14:imgEffect>
                    <a14:imgEffect>
                      <a14:colorTemperature colorTemp="4700"/>
                    </a14:imgEffect>
                  </a14:imgLayer>
                </a14:imgProps>
              </a:ext>
            </a:extLst>
          </a:blip>
          <a:srcRect l="8962" r="8430"/>
          <a:stretch/>
        </p:blipFill>
        <p:spPr>
          <a:xfrm>
            <a:off x="329314" y="323164"/>
            <a:ext cx="7371991" cy="6858000"/>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II.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3" name="Group 2">
            <a:extLst>
              <a:ext uri="{FF2B5EF4-FFF2-40B4-BE49-F238E27FC236}">
                <a16:creationId xmlns:a16="http://schemas.microsoft.com/office/drawing/2014/main" id="{409B8D95-6564-7C76-5402-0D1114DF42C7}"/>
              </a:ext>
            </a:extLst>
          </p:cNvPr>
          <p:cNvGrpSpPr/>
          <p:nvPr/>
        </p:nvGrpSpPr>
        <p:grpSpPr>
          <a:xfrm>
            <a:off x="11065497" y="23022"/>
            <a:ext cx="968534" cy="908444"/>
            <a:chOff x="-3199489" y="-2181229"/>
            <a:chExt cx="1001508" cy="1012415"/>
          </a:xfrm>
        </p:grpSpPr>
        <p:sp>
          <p:nvSpPr>
            <p:cNvPr id="6" name="Oval 5">
              <a:extLst>
                <a:ext uri="{FF2B5EF4-FFF2-40B4-BE49-F238E27FC236}">
                  <a16:creationId xmlns:a16="http://schemas.microsoft.com/office/drawing/2014/main" id="{E2FEADFD-FC30-56FF-45F7-0ECF24B20E68}"/>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D76679-5A53-4963-228F-13CCC310B9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sp>
        <p:nvSpPr>
          <p:cNvPr id="10" name="TextBox 9">
            <a:extLst>
              <a:ext uri="{FF2B5EF4-FFF2-40B4-BE49-F238E27FC236}">
                <a16:creationId xmlns:a16="http://schemas.microsoft.com/office/drawing/2014/main" id="{2E3C674C-B7D5-AC99-09B5-206EC16164E1}"/>
              </a:ext>
            </a:extLst>
          </p:cNvPr>
          <p:cNvSpPr txBox="1"/>
          <p:nvPr/>
        </p:nvSpPr>
        <p:spPr>
          <a:xfrm>
            <a:off x="690935" y="1153733"/>
            <a:ext cx="2895572" cy="1200329"/>
          </a:xfrm>
          <a:prstGeom prst="rect">
            <a:avLst/>
          </a:prstGeom>
          <a:noFill/>
        </p:spPr>
        <p:txBody>
          <a:bodyPr wrap="square">
            <a:spAutoFit/>
          </a:bodyPr>
          <a:lstStyle/>
          <a:p>
            <a:pPr algn="ctr"/>
            <a:r>
              <a:rPr lang="en-US" sz="2400">
                <a:solidFill>
                  <a:srgbClr val="CC6600"/>
                </a:solidFill>
                <a:latin typeface="#9Slide03 SFU Futura_12" panose="00000400000000000000" pitchFamily="2" charset="0"/>
              </a:rPr>
              <a:t>Là 1 trong 3 trung tâm kinh tế hàng đầu thế giới.</a:t>
            </a:r>
          </a:p>
        </p:txBody>
      </p:sp>
      <p:sp>
        <p:nvSpPr>
          <p:cNvPr id="22" name="TextBox 21">
            <a:extLst>
              <a:ext uri="{FF2B5EF4-FFF2-40B4-BE49-F238E27FC236}">
                <a16:creationId xmlns:a16="http://schemas.microsoft.com/office/drawing/2014/main" id="{5430FED6-9606-2ED3-B3EA-E62C1AADE053}"/>
              </a:ext>
            </a:extLst>
          </p:cNvPr>
          <p:cNvSpPr txBox="1"/>
          <p:nvPr/>
        </p:nvSpPr>
        <p:spPr>
          <a:xfrm>
            <a:off x="4642328" y="3240628"/>
            <a:ext cx="2615347" cy="830997"/>
          </a:xfrm>
          <a:prstGeom prst="rect">
            <a:avLst/>
          </a:prstGeom>
          <a:noFill/>
        </p:spPr>
        <p:txBody>
          <a:bodyPr wrap="square">
            <a:spAutoFit/>
          </a:bodyPr>
          <a:lstStyle/>
          <a:p>
            <a:pPr algn="ctr"/>
            <a:r>
              <a:rPr lang="en-US" sz="2400">
                <a:solidFill>
                  <a:srgbClr val="0070C0"/>
                </a:solidFill>
                <a:latin typeface="#9Slide03 SFU Futura_12" panose="00000400000000000000" pitchFamily="2" charset="0"/>
              </a:rPr>
              <a:t>C</a:t>
            </a:r>
            <a:r>
              <a:rPr kumimoji="0" lang="en-US" sz="2400" b="0" i="0" u="none" strike="noStrike" kern="1200" cap="none" spc="0" normalizeH="0" baseline="0" noProof="0">
                <a:ln>
                  <a:noFill/>
                </a:ln>
                <a:solidFill>
                  <a:srgbClr val="0070C0"/>
                </a:solidFill>
                <a:effectLst/>
                <a:uLnTx/>
                <a:uFillTx/>
                <a:latin typeface="#9Slide03 SFU Futura_12" panose="00000400000000000000" pitchFamily="2" charset="0"/>
                <a:ea typeface="+mn-ea"/>
                <a:cs typeface="+mn-cs"/>
              </a:rPr>
              <a:t>hiếm 17,8% GDP toàn cầu – 2021</a:t>
            </a:r>
            <a:endParaRPr lang="en-US">
              <a:solidFill>
                <a:srgbClr val="0070C0"/>
              </a:solidFill>
            </a:endParaRPr>
          </a:p>
        </p:txBody>
      </p:sp>
      <p:pic>
        <p:nvPicPr>
          <p:cNvPr id="28" name="Picture 27">
            <a:extLst>
              <a:ext uri="{FF2B5EF4-FFF2-40B4-BE49-F238E27FC236}">
                <a16:creationId xmlns:a16="http://schemas.microsoft.com/office/drawing/2014/main" id="{E5CF060A-C960-D4F1-AEB9-D494C938CFF7}"/>
              </a:ext>
            </a:extLst>
          </p:cNvPr>
          <p:cNvPicPr>
            <a:picLocks noChangeAspect="1"/>
          </p:cNvPicPr>
          <p:nvPr/>
        </p:nvPicPr>
        <p:blipFill>
          <a:blip r:embed="rId9"/>
          <a:stretch>
            <a:fillRect/>
          </a:stretch>
        </p:blipFill>
        <p:spPr>
          <a:xfrm>
            <a:off x="1188032" y="5311125"/>
            <a:ext cx="1764718" cy="1025217"/>
          </a:xfrm>
          <a:prstGeom prst="rect">
            <a:avLst/>
          </a:prstGeom>
        </p:spPr>
      </p:pic>
      <p:pic>
        <p:nvPicPr>
          <p:cNvPr id="34" name="Picture 33">
            <a:extLst>
              <a:ext uri="{FF2B5EF4-FFF2-40B4-BE49-F238E27FC236}">
                <a16:creationId xmlns:a16="http://schemas.microsoft.com/office/drawing/2014/main" id="{0FE2B8B9-B436-E7AF-6794-5CE41CD0EF00}"/>
              </a:ext>
            </a:extLst>
          </p:cNvPr>
          <p:cNvPicPr>
            <a:picLocks noChangeAspect="1"/>
          </p:cNvPicPr>
          <p:nvPr/>
        </p:nvPicPr>
        <p:blipFill>
          <a:blip r:embed="rId10"/>
          <a:stretch>
            <a:fillRect/>
          </a:stretch>
        </p:blipFill>
        <p:spPr>
          <a:xfrm>
            <a:off x="8112502" y="2778036"/>
            <a:ext cx="3829917" cy="3829917"/>
          </a:xfrm>
          <a:prstGeom prst="rect">
            <a:avLst/>
          </a:prstGeom>
        </p:spPr>
      </p:pic>
      <p:pic>
        <p:nvPicPr>
          <p:cNvPr id="23" name="Picture 22">
            <a:extLst>
              <a:ext uri="{FF2B5EF4-FFF2-40B4-BE49-F238E27FC236}">
                <a16:creationId xmlns:a16="http://schemas.microsoft.com/office/drawing/2014/main" id="{09FFD2C0-15D3-D946-8B3F-73F1CF8A541C}"/>
              </a:ext>
            </a:extLst>
          </p:cNvPr>
          <p:cNvPicPr>
            <a:picLocks noChangeAspect="1"/>
          </p:cNvPicPr>
          <p:nvPr/>
        </p:nvPicPr>
        <p:blipFill>
          <a:blip r:embed="rId11"/>
          <a:stretch>
            <a:fillRect/>
          </a:stretch>
        </p:blipFill>
        <p:spPr>
          <a:xfrm>
            <a:off x="7969527" y="617629"/>
            <a:ext cx="3843951" cy="246874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38" name="Connector: Curved 37">
            <a:extLst>
              <a:ext uri="{FF2B5EF4-FFF2-40B4-BE49-F238E27FC236}">
                <a16:creationId xmlns:a16="http://schemas.microsoft.com/office/drawing/2014/main" id="{EDDE1972-B4E2-0B63-2F99-3BCF9FD81192}"/>
              </a:ext>
            </a:extLst>
          </p:cNvPr>
          <p:cNvCxnSpPr>
            <a:cxnSpLocks/>
          </p:cNvCxnSpPr>
          <p:nvPr/>
        </p:nvCxnSpPr>
        <p:spPr>
          <a:xfrm rot="10800000" flipV="1">
            <a:off x="3083925" y="5795540"/>
            <a:ext cx="6016532" cy="109782"/>
          </a:xfrm>
          <a:prstGeom prst="curvedConnector3">
            <a:avLst>
              <a:gd name="adj1" fmla="val 43245"/>
            </a:avLst>
          </a:prstGeom>
          <a:ln w="57150">
            <a:tailEnd type="triangle"/>
          </a:ln>
        </p:spPr>
        <p:style>
          <a:lnRef idx="1">
            <a:schemeClr val="accent3">
              <a:lumMod val="67000"/>
            </a:schemeClr>
          </a:lnRef>
          <a:fillRef idx="0">
            <a:schemeClr val="accent3">
              <a:lumMod val="67000"/>
            </a:schemeClr>
          </a:fillRef>
          <a:effectRef idx="0">
            <a:schemeClr val="accent3">
              <a:lumMod val="67000"/>
            </a:schemeClr>
          </a:effectRef>
          <a:fontRef idx="minor">
            <a:schemeClr val="tx1"/>
          </a:fontRef>
        </p:style>
      </p:cxnSp>
      <p:sp>
        <p:nvSpPr>
          <p:cNvPr id="45" name="Arrow: Curved Left 44">
            <a:extLst>
              <a:ext uri="{FF2B5EF4-FFF2-40B4-BE49-F238E27FC236}">
                <a16:creationId xmlns:a16="http://schemas.microsoft.com/office/drawing/2014/main" id="{261AFE36-3F1B-E80D-02F0-3BFB6AEC2CC9}"/>
              </a:ext>
            </a:extLst>
          </p:cNvPr>
          <p:cNvSpPr/>
          <p:nvPr/>
        </p:nvSpPr>
        <p:spPr>
          <a:xfrm rot="5400000">
            <a:off x="6406891" y="2702137"/>
            <a:ext cx="652360" cy="7670771"/>
          </a:xfrm>
          <a:prstGeom prst="curvedLef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46" name="Arrow: Curved Left 45">
            <a:extLst>
              <a:ext uri="{FF2B5EF4-FFF2-40B4-BE49-F238E27FC236}">
                <a16:creationId xmlns:a16="http://schemas.microsoft.com/office/drawing/2014/main" id="{1A81CE57-C0EF-D5AF-445F-C95E7551BD1A}"/>
              </a:ext>
            </a:extLst>
          </p:cNvPr>
          <p:cNvSpPr/>
          <p:nvPr/>
        </p:nvSpPr>
        <p:spPr>
          <a:xfrm rot="4733748" flipH="1">
            <a:off x="5561099" y="1955132"/>
            <a:ext cx="551543" cy="5882268"/>
          </a:xfrm>
          <a:prstGeom prst="curvedLef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15401682-AD7E-1CDC-B79F-D3A0867566AB}"/>
              </a:ext>
            </a:extLst>
          </p:cNvPr>
          <p:cNvSpPr txBox="1"/>
          <p:nvPr/>
        </p:nvSpPr>
        <p:spPr>
          <a:xfrm>
            <a:off x="7381710" y="4071625"/>
            <a:ext cx="1050388" cy="369332"/>
          </a:xfrm>
          <a:prstGeom prst="rect">
            <a:avLst/>
          </a:prstGeom>
          <a:noFill/>
        </p:spPr>
        <p:txBody>
          <a:bodyPr wrap="square" rtlCol="0">
            <a:spAutoFit/>
          </a:bodyPr>
          <a:lstStyle/>
          <a:p>
            <a:pPr algn="ctr"/>
            <a:r>
              <a:rPr lang="en-US">
                <a:solidFill>
                  <a:schemeClr val="accent6">
                    <a:lumMod val="75000"/>
                  </a:schemeClr>
                </a:solidFill>
                <a:latin typeface="#9Slide03 SFU Futura_07" panose="00000900000000000000" pitchFamily="2" charset="0"/>
              </a:rPr>
              <a:t>Italia</a:t>
            </a:r>
          </a:p>
        </p:txBody>
      </p:sp>
      <p:sp>
        <p:nvSpPr>
          <p:cNvPr id="51" name="TextBox 50">
            <a:extLst>
              <a:ext uri="{FF2B5EF4-FFF2-40B4-BE49-F238E27FC236}">
                <a16:creationId xmlns:a16="http://schemas.microsoft.com/office/drawing/2014/main" id="{5C18A84A-777C-7C0F-2119-228A6C45DAFB}"/>
              </a:ext>
            </a:extLst>
          </p:cNvPr>
          <p:cNvSpPr txBox="1"/>
          <p:nvPr/>
        </p:nvSpPr>
        <p:spPr>
          <a:xfrm>
            <a:off x="7343083" y="5426208"/>
            <a:ext cx="1216940" cy="369332"/>
          </a:xfrm>
          <a:prstGeom prst="rect">
            <a:avLst/>
          </a:prstGeom>
          <a:noFill/>
        </p:spPr>
        <p:txBody>
          <a:bodyPr wrap="square" rtlCol="0">
            <a:spAutoFit/>
          </a:bodyPr>
          <a:lstStyle/>
          <a:p>
            <a:pPr algn="ctr"/>
            <a:r>
              <a:rPr lang="en-US">
                <a:solidFill>
                  <a:schemeClr val="accent6">
                    <a:lumMod val="75000"/>
                  </a:schemeClr>
                </a:solidFill>
                <a:latin typeface="#9Slide03 SFU Futura_07" panose="00000900000000000000" pitchFamily="2" charset="0"/>
              </a:rPr>
              <a:t>Germany</a:t>
            </a:r>
          </a:p>
        </p:txBody>
      </p:sp>
      <p:sp>
        <p:nvSpPr>
          <p:cNvPr id="52" name="TextBox 51">
            <a:extLst>
              <a:ext uri="{FF2B5EF4-FFF2-40B4-BE49-F238E27FC236}">
                <a16:creationId xmlns:a16="http://schemas.microsoft.com/office/drawing/2014/main" id="{96E0BFAC-C4D1-EA59-FBA0-2585EE1B40ED}"/>
              </a:ext>
            </a:extLst>
          </p:cNvPr>
          <p:cNvSpPr txBox="1"/>
          <p:nvPr/>
        </p:nvSpPr>
        <p:spPr>
          <a:xfrm>
            <a:off x="8077375" y="6366496"/>
            <a:ext cx="1216940" cy="369332"/>
          </a:xfrm>
          <a:prstGeom prst="rect">
            <a:avLst/>
          </a:prstGeom>
          <a:noFill/>
        </p:spPr>
        <p:txBody>
          <a:bodyPr wrap="square" rtlCol="0">
            <a:spAutoFit/>
          </a:bodyPr>
          <a:lstStyle/>
          <a:p>
            <a:pPr algn="ctr"/>
            <a:r>
              <a:rPr lang="en-US">
                <a:solidFill>
                  <a:schemeClr val="accent6">
                    <a:lumMod val="75000"/>
                  </a:schemeClr>
                </a:solidFill>
                <a:latin typeface="#9Slide03 SFU Futura_07" panose="00000900000000000000" pitchFamily="2" charset="0"/>
              </a:rPr>
              <a:t>France</a:t>
            </a:r>
          </a:p>
        </p:txBody>
      </p:sp>
    </p:spTree>
    <p:extLst>
      <p:ext uri="{BB962C8B-B14F-4D97-AF65-F5344CB8AC3E}">
        <p14:creationId xmlns:p14="http://schemas.microsoft.com/office/powerpoint/2010/main" val="19909587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64E8FB6-59A8-8774-9F27-19564A5C8269}"/>
              </a:ext>
            </a:extLst>
          </p:cNvPr>
          <p:cNvPicPr>
            <a:picLocks noChangeAspect="1"/>
          </p:cNvPicPr>
          <p:nvPr/>
        </p:nvPicPr>
        <p:blipFill>
          <a:blip r:embed="rId3"/>
          <a:stretch>
            <a:fillRect/>
          </a:stretch>
        </p:blipFill>
        <p:spPr>
          <a:xfrm>
            <a:off x="399751" y="543742"/>
            <a:ext cx="11592119" cy="6149361"/>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II.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3" name="Group 2">
            <a:extLst>
              <a:ext uri="{FF2B5EF4-FFF2-40B4-BE49-F238E27FC236}">
                <a16:creationId xmlns:a16="http://schemas.microsoft.com/office/drawing/2014/main" id="{409B8D95-6564-7C76-5402-0D1114DF42C7}"/>
              </a:ext>
            </a:extLst>
          </p:cNvPr>
          <p:cNvGrpSpPr/>
          <p:nvPr/>
        </p:nvGrpSpPr>
        <p:grpSpPr>
          <a:xfrm>
            <a:off x="11065497" y="23022"/>
            <a:ext cx="968534" cy="908444"/>
            <a:chOff x="-3199489" y="-2181229"/>
            <a:chExt cx="1001508" cy="1012415"/>
          </a:xfrm>
        </p:grpSpPr>
        <p:sp>
          <p:nvSpPr>
            <p:cNvPr id="6" name="Oval 5">
              <a:extLst>
                <a:ext uri="{FF2B5EF4-FFF2-40B4-BE49-F238E27FC236}">
                  <a16:creationId xmlns:a16="http://schemas.microsoft.com/office/drawing/2014/main" id="{E2FEADFD-FC30-56FF-45F7-0ECF24B20E68}"/>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D76679-5A53-4963-228F-13CCC310B9C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pic>
        <p:nvPicPr>
          <p:cNvPr id="16" name="Picture 15">
            <a:extLst>
              <a:ext uri="{FF2B5EF4-FFF2-40B4-BE49-F238E27FC236}">
                <a16:creationId xmlns:a16="http://schemas.microsoft.com/office/drawing/2014/main" id="{892D5AFD-3873-DB9F-ABDC-3458CC720DA2}"/>
              </a:ext>
            </a:extLst>
          </p:cNvPr>
          <p:cNvPicPr>
            <a:picLocks noChangeAspect="1"/>
          </p:cNvPicPr>
          <p:nvPr/>
        </p:nvPicPr>
        <p:blipFill rotWithShape="1">
          <a:blip r:embed="rId8"/>
          <a:srcRect b="9048"/>
          <a:stretch/>
        </p:blipFill>
        <p:spPr>
          <a:xfrm flipV="1">
            <a:off x="2603072" y="1485599"/>
            <a:ext cx="7290228" cy="5068934"/>
          </a:xfrm>
          <a:prstGeom prst="rect">
            <a:avLst/>
          </a:prstGeom>
        </p:spPr>
      </p:pic>
      <p:pic>
        <p:nvPicPr>
          <p:cNvPr id="19" name="Picture 18">
            <a:extLst>
              <a:ext uri="{FF2B5EF4-FFF2-40B4-BE49-F238E27FC236}">
                <a16:creationId xmlns:a16="http://schemas.microsoft.com/office/drawing/2014/main" id="{7AB0C49A-7596-5FC4-9DD8-421869033E2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8056" r="90556">
                        <a14:foregroundMark x1="40000" y1="17778" x2="65556" y2="20556"/>
                        <a14:foregroundMark x1="57222" y1="51111" x2="90000" y2="49444"/>
                        <a14:foregroundMark x1="90000" y1="49444" x2="90556" y2="49444"/>
                        <a14:foregroundMark x1="45000" y1="19444" x2="56111" y2="19444"/>
                        <a14:foregroundMark x1="40000" y1="81111" x2="71667" y2="81111"/>
                        <a14:foregroundMark x1="20000" y1="38333" x2="10556" y2="47778"/>
                        <a14:foregroundMark x1="38889" y1="77222" x2="53333" y2="82500"/>
                        <a14:foregroundMark x1="44167" y1="73333" x2="32222" y2="82500"/>
                        <a14:foregroundMark x1="32222" y1="82500" x2="49167" y2="78889"/>
                        <a14:foregroundMark x1="49167" y1="78889" x2="45278" y2="74167"/>
                        <a14:foregroundMark x1="51944" y1="45278" x2="58056" y2="49167"/>
                        <a14:foregroundMark x1="14722" y1="38333" x2="20000" y2="47500"/>
                        <a14:foregroundMark x1="21389" y1="38056" x2="26944" y2="65000"/>
                        <a14:foregroundMark x1="28611" y1="41944" x2="10833" y2="53056"/>
                        <a14:foregroundMark x1="10833" y1="53056" x2="28611" y2="60000"/>
                        <a14:foregroundMark x1="28611" y1="60000" x2="40556" y2="44167"/>
                        <a14:foregroundMark x1="33611" y1="19444" x2="55000" y2="24167"/>
                        <a14:foregroundMark x1="45833" y1="13889" x2="42778" y2="30278"/>
                        <a14:foregroundMark x1="32778" y1="24722" x2="43889" y2="25833"/>
                        <a14:foregroundMark x1="52778" y1="44722" x2="63611" y2="44722"/>
                        <a14:foregroundMark x1="49167" y1="50278" x2="66111" y2="50833"/>
                        <a14:foregroundMark x1="50000" y1="56667" x2="65556" y2="56667"/>
                        <a14:foregroundMark x1="36111" y1="15556" x2="51389" y2="15556"/>
                        <a14:foregroundMark x1="13056" y1="42500" x2="37222" y2="42500"/>
                        <a14:foregroundMark x1="8056" y1="52500" x2="40833" y2="52500"/>
                        <a14:foregroundMark x1="14167" y1="62500" x2="33889" y2="62222"/>
                        <a14:foregroundMark x1="33889" y1="62222" x2="34444" y2="62222"/>
                        <a14:foregroundMark x1="30556" y1="42500" x2="36667" y2="67222"/>
                        <a14:foregroundMark x1="13889" y1="41944" x2="14722" y2="58889"/>
                        <a14:foregroundMark x1="14722" y1="58889" x2="25278" y2="64167"/>
                        <a14:foregroundMark x1="10278" y1="57500" x2="24444" y2="64167"/>
                        <a14:foregroundMark x1="24444" y1="64167" x2="25278" y2="64444"/>
                        <a14:foregroundMark x1="12222" y1="60833" x2="25000" y2="65278"/>
                        <a14:foregroundMark x1="16111" y1="38333" x2="26389" y2="36389"/>
                        <a14:foregroundMark x1="11944" y1="42222" x2="10000" y2="57222"/>
                        <a14:foregroundMark x1="10000" y1="57222" x2="10000" y2="57222"/>
                        <a14:foregroundMark x1="11389" y1="43611" x2="9722" y2="56667"/>
                        <a14:foregroundMark x1="35000" y1="75556" x2="50278" y2="80278"/>
                        <a14:foregroundMark x1="34722" y1="85833" x2="49167" y2="85833"/>
                        <a14:foregroundMark x1="39722" y1="88611" x2="45833" y2="88611"/>
                        <a14:foregroundMark x1="41667" y1="36667" x2="43611" y2="39722"/>
                        <a14:foregroundMark x1="45278" y1="60000" x2="45000" y2="63056"/>
                        <a14:foregroundMark x1="24722" y1="35833" x2="11667" y2="43056"/>
                        <a14:foregroundMark x1="11667" y1="43056" x2="10556" y2="46389"/>
                        <a14:foregroundMark x1="12778" y1="41111" x2="24444" y2="34722"/>
                        <a14:foregroundMark x1="10833" y1="44167" x2="10000" y2="58056"/>
                        <a14:foregroundMark x1="10000" y1="58056" x2="21944" y2="66667"/>
                        <a14:foregroundMark x1="21944" y1="66667" x2="26111" y2="67500"/>
                        <a14:foregroundMark x1="37222" y1="14167" x2="42500" y2="14722"/>
                        <a14:foregroundMark x1="9444" y1="44444" x2="16111" y2="44444"/>
                        <a14:foregroundMark x1="9722" y1="46111" x2="9722" y2="55278"/>
                        <a14:foregroundMark x1="14444" y1="63889" x2="19167" y2="65278"/>
                        <a14:foregroundMark x1="15556" y1="37778" x2="23611" y2="35556"/>
                      </a14:backgroundRemoval>
                    </a14:imgEffect>
                  </a14:imgLayer>
                </a14:imgProps>
              </a:ext>
            </a:extLst>
          </a:blip>
          <a:srcRect l="25277"/>
          <a:stretch/>
        </p:blipFill>
        <p:spPr>
          <a:xfrm>
            <a:off x="-4610966" y="2907342"/>
            <a:ext cx="2562225" cy="3429000"/>
          </a:xfrm>
          <a:prstGeom prst="rect">
            <a:avLst/>
          </a:prstGeom>
        </p:spPr>
      </p:pic>
      <p:sp>
        <p:nvSpPr>
          <p:cNvPr id="12" name="TextBox 11">
            <a:extLst>
              <a:ext uri="{FF2B5EF4-FFF2-40B4-BE49-F238E27FC236}">
                <a16:creationId xmlns:a16="http://schemas.microsoft.com/office/drawing/2014/main" id="{C0302871-3E37-D6B2-98F9-CDD2B1B311D3}"/>
              </a:ext>
            </a:extLst>
          </p:cNvPr>
          <p:cNvSpPr txBox="1"/>
          <p:nvPr/>
        </p:nvSpPr>
        <p:spPr>
          <a:xfrm>
            <a:off x="5180920" y="1975046"/>
            <a:ext cx="162161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9Slide07 SVNBeachwood Sans" pitchFamily="2" charset="0"/>
              </a:rPr>
              <a:t>1 số lĩnh vực Có tỉ trọng hàng đầu </a:t>
            </a:r>
          </a:p>
        </p:txBody>
      </p:sp>
      <p:sp>
        <p:nvSpPr>
          <p:cNvPr id="2" name="TextBox 1">
            <a:extLst>
              <a:ext uri="{FF2B5EF4-FFF2-40B4-BE49-F238E27FC236}">
                <a16:creationId xmlns:a16="http://schemas.microsoft.com/office/drawing/2014/main" id="{80A6F2D4-2474-A7EA-CFE8-E5BDFA6B0EAF}"/>
              </a:ext>
            </a:extLst>
          </p:cNvPr>
          <p:cNvSpPr txBox="1"/>
          <p:nvPr/>
        </p:nvSpPr>
        <p:spPr>
          <a:xfrm>
            <a:off x="9559597" y="2594273"/>
            <a:ext cx="216963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92A670"/>
                </a:solidFill>
                <a:latin typeface="#9Slide03 SFU Futura_12" panose="00000400000000000000" pitchFamily="2" charset="0"/>
              </a:rPr>
              <a:t>Tỉ trọng xuất khẩu</a:t>
            </a:r>
            <a:endParaRPr kumimoji="0" lang="en-US" sz="2000" b="1" i="0" u="none" strike="noStrike" kern="1200" cap="none" spc="0" normalizeH="0" baseline="0" noProof="0">
              <a:ln>
                <a:noFill/>
              </a:ln>
              <a:solidFill>
                <a:srgbClr val="92A670"/>
              </a:solidFill>
              <a:effectLst/>
              <a:uLnTx/>
              <a:uFillTx/>
              <a:latin typeface="#9Slide03 SFU Futura_12" panose="00000400000000000000" pitchFamily="2" charset="0"/>
            </a:endParaRPr>
          </a:p>
        </p:txBody>
      </p:sp>
      <p:sp>
        <p:nvSpPr>
          <p:cNvPr id="4" name="TextBox 3">
            <a:extLst>
              <a:ext uri="{FF2B5EF4-FFF2-40B4-BE49-F238E27FC236}">
                <a16:creationId xmlns:a16="http://schemas.microsoft.com/office/drawing/2014/main" id="{50164AAA-22AC-C05F-F90B-D79F69D88BC5}"/>
              </a:ext>
            </a:extLst>
          </p:cNvPr>
          <p:cNvSpPr txBox="1"/>
          <p:nvPr/>
        </p:nvSpPr>
        <p:spPr>
          <a:xfrm>
            <a:off x="901824" y="4521343"/>
            <a:ext cx="21511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A36605"/>
                </a:solidFill>
                <a:latin typeface="#9Slide03 SFU Futura_12" panose="00000400000000000000" pitchFamily="2" charset="0"/>
              </a:rPr>
              <a:t>Công nghiệp hàng không vũ trụ</a:t>
            </a:r>
            <a:endParaRPr kumimoji="0" lang="en-US" sz="2000" b="1" i="0" u="none" strike="noStrike" kern="1200" cap="none" spc="0" normalizeH="0" baseline="0" noProof="0">
              <a:ln>
                <a:noFill/>
              </a:ln>
              <a:solidFill>
                <a:srgbClr val="A36605"/>
              </a:solidFill>
              <a:effectLst/>
              <a:uLnTx/>
              <a:uFillTx/>
              <a:latin typeface="#9Slide03 SFU Futura_12" panose="00000400000000000000" pitchFamily="2" charset="0"/>
            </a:endParaRPr>
          </a:p>
        </p:txBody>
      </p:sp>
      <p:sp>
        <p:nvSpPr>
          <p:cNvPr id="5" name="TextBox 4">
            <a:extLst>
              <a:ext uri="{FF2B5EF4-FFF2-40B4-BE49-F238E27FC236}">
                <a16:creationId xmlns:a16="http://schemas.microsoft.com/office/drawing/2014/main" id="{53E576B0-61F1-FDD5-0171-7AF43822F00C}"/>
              </a:ext>
            </a:extLst>
          </p:cNvPr>
          <p:cNvSpPr txBox="1"/>
          <p:nvPr/>
        </p:nvSpPr>
        <p:spPr>
          <a:xfrm>
            <a:off x="4265905" y="5872084"/>
            <a:ext cx="189080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1102A"/>
                </a:solidFill>
                <a:effectLst/>
                <a:uLnTx/>
                <a:uFillTx/>
                <a:latin typeface="#9Slide03 SFU Futura_12" panose="00000400000000000000" pitchFamily="2" charset="0"/>
              </a:rPr>
              <a:t>Điện tử - tin học</a:t>
            </a:r>
          </a:p>
        </p:txBody>
      </p:sp>
      <p:sp>
        <p:nvSpPr>
          <p:cNvPr id="9" name="TextBox 8">
            <a:extLst>
              <a:ext uri="{FF2B5EF4-FFF2-40B4-BE49-F238E27FC236}">
                <a16:creationId xmlns:a16="http://schemas.microsoft.com/office/drawing/2014/main" id="{1626E71B-82B1-1ADE-40FF-9589CA4CC025}"/>
              </a:ext>
            </a:extLst>
          </p:cNvPr>
          <p:cNvSpPr txBox="1"/>
          <p:nvPr/>
        </p:nvSpPr>
        <p:spPr>
          <a:xfrm>
            <a:off x="1362634" y="2640910"/>
            <a:ext cx="189080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FFCC00"/>
                </a:solidFill>
                <a:latin typeface="#9Slide03 SFU Futura_12" panose="00000400000000000000" pitchFamily="2" charset="0"/>
              </a:rPr>
              <a:t>ODA</a:t>
            </a:r>
            <a:endParaRPr kumimoji="0" lang="en-US" sz="2000" b="1" i="0" u="none" strike="noStrike" kern="1200" cap="none" spc="0" normalizeH="0" baseline="0" noProof="0">
              <a:ln>
                <a:noFill/>
              </a:ln>
              <a:solidFill>
                <a:srgbClr val="FFCC00"/>
              </a:solidFill>
              <a:effectLst/>
              <a:uLnTx/>
              <a:uFillTx/>
              <a:latin typeface="#9Slide03 SFU Futura_12" panose="00000400000000000000" pitchFamily="2" charset="0"/>
            </a:endParaRPr>
          </a:p>
        </p:txBody>
      </p:sp>
      <p:sp>
        <p:nvSpPr>
          <p:cNvPr id="11" name="TextBox 10">
            <a:extLst>
              <a:ext uri="{FF2B5EF4-FFF2-40B4-BE49-F238E27FC236}">
                <a16:creationId xmlns:a16="http://schemas.microsoft.com/office/drawing/2014/main" id="{6F52FE8A-D520-1BB9-8962-81F9B484B380}"/>
              </a:ext>
            </a:extLst>
          </p:cNvPr>
          <p:cNvSpPr txBox="1"/>
          <p:nvPr/>
        </p:nvSpPr>
        <p:spPr>
          <a:xfrm>
            <a:off x="7668789" y="5807084"/>
            <a:ext cx="189080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871070"/>
                </a:solidFill>
                <a:latin typeface="#9Slide03 SFU Futura_12" panose="00000400000000000000" pitchFamily="2" charset="0"/>
              </a:rPr>
              <a:t>Sản lượng ô tô</a:t>
            </a:r>
            <a:endParaRPr kumimoji="0" lang="en-US" sz="2000" b="1" i="0" u="none" strike="noStrike" kern="1200" cap="none" spc="0" normalizeH="0" baseline="0" noProof="0">
              <a:ln>
                <a:noFill/>
              </a:ln>
              <a:solidFill>
                <a:srgbClr val="871070"/>
              </a:solidFill>
              <a:effectLst/>
              <a:uLnTx/>
              <a:uFillTx/>
              <a:latin typeface="#9Slide03 SFU Futura_12" panose="00000400000000000000" pitchFamily="2" charset="0"/>
            </a:endParaRPr>
          </a:p>
        </p:txBody>
      </p:sp>
      <p:sp>
        <p:nvSpPr>
          <p:cNvPr id="13" name="TextBox 12">
            <a:extLst>
              <a:ext uri="{FF2B5EF4-FFF2-40B4-BE49-F238E27FC236}">
                <a16:creationId xmlns:a16="http://schemas.microsoft.com/office/drawing/2014/main" id="{62D42CFC-A554-AE52-EC50-56F4EC614FE8}"/>
              </a:ext>
            </a:extLst>
          </p:cNvPr>
          <p:cNvSpPr txBox="1"/>
          <p:nvPr/>
        </p:nvSpPr>
        <p:spPr>
          <a:xfrm>
            <a:off x="7914242" y="2594273"/>
            <a:ext cx="162161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C00000"/>
                </a:solidFill>
                <a:latin typeface="#9Slide03 SFU Futura_12" panose="00000400000000000000" pitchFamily="2" charset="0"/>
              </a:rPr>
              <a:t>31,0 %</a:t>
            </a: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sp>
        <p:nvSpPr>
          <p:cNvPr id="15" name="TextBox 14">
            <a:extLst>
              <a:ext uri="{FF2B5EF4-FFF2-40B4-BE49-F238E27FC236}">
                <a16:creationId xmlns:a16="http://schemas.microsoft.com/office/drawing/2014/main" id="{27C4EAEE-8BFE-C1C1-D76F-45F988DBD29D}"/>
              </a:ext>
            </a:extLst>
          </p:cNvPr>
          <p:cNvSpPr txBox="1"/>
          <p:nvPr/>
        </p:nvSpPr>
        <p:spPr>
          <a:xfrm>
            <a:off x="7308828" y="3813457"/>
            <a:ext cx="94540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C00000"/>
                </a:solidFill>
                <a:latin typeface="#9Slide03 SFU Futura_12" panose="00000400000000000000" pitchFamily="2" charset="0"/>
              </a:rPr>
              <a:t>29,6 %</a:t>
            </a: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sp>
        <p:nvSpPr>
          <p:cNvPr id="17" name="TextBox 16">
            <a:extLst>
              <a:ext uri="{FF2B5EF4-FFF2-40B4-BE49-F238E27FC236}">
                <a16:creationId xmlns:a16="http://schemas.microsoft.com/office/drawing/2014/main" id="{81CDE6FE-D87D-54BF-EE0B-9F94D23754A7}"/>
              </a:ext>
            </a:extLst>
          </p:cNvPr>
          <p:cNvSpPr txBox="1"/>
          <p:nvPr/>
        </p:nvSpPr>
        <p:spPr>
          <a:xfrm>
            <a:off x="6425301" y="5161856"/>
            <a:ext cx="94540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C00000"/>
                </a:solidFill>
                <a:latin typeface="#9Slide03 SFU Futura_12" panose="00000400000000000000" pitchFamily="2" charset="0"/>
              </a:rPr>
              <a:t>21,3 %</a:t>
            </a: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BE6894B6-62FA-F07E-FEE2-6CDEF7110A2F}"/>
              </a:ext>
            </a:extLst>
          </p:cNvPr>
          <p:cNvSpPr txBox="1"/>
          <p:nvPr/>
        </p:nvSpPr>
        <p:spPr>
          <a:xfrm>
            <a:off x="8426675" y="4376831"/>
            <a:ext cx="232450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1EB5B4"/>
                </a:solidFill>
                <a:latin typeface="#9Slide03 SFU Futura_12" panose="00000400000000000000" pitchFamily="2" charset="0"/>
              </a:rPr>
              <a:t>Tỉ trọng nhập khẩu</a:t>
            </a:r>
            <a:endParaRPr kumimoji="0" lang="en-US" sz="2000" b="1" i="0" u="none" strike="noStrike" kern="1200" cap="none" spc="0" normalizeH="0" baseline="0" noProof="0">
              <a:ln>
                <a:noFill/>
              </a:ln>
              <a:solidFill>
                <a:srgbClr val="1EB5B4"/>
              </a:solidFill>
              <a:effectLst/>
              <a:uLnTx/>
              <a:uFillTx/>
              <a:latin typeface="#9Slide03 SFU Futura_12" panose="00000400000000000000" pitchFamily="2" charset="0"/>
            </a:endParaRPr>
          </a:p>
        </p:txBody>
      </p:sp>
      <p:grpSp>
        <p:nvGrpSpPr>
          <p:cNvPr id="25" name="Group 24">
            <a:extLst>
              <a:ext uri="{FF2B5EF4-FFF2-40B4-BE49-F238E27FC236}">
                <a16:creationId xmlns:a16="http://schemas.microsoft.com/office/drawing/2014/main" id="{8FEE42FA-D8A8-1D54-E41F-F2B7BA984B5A}"/>
              </a:ext>
            </a:extLst>
          </p:cNvPr>
          <p:cNvGrpSpPr/>
          <p:nvPr/>
        </p:nvGrpSpPr>
        <p:grpSpPr>
          <a:xfrm>
            <a:off x="-4851562" y="-184896"/>
            <a:ext cx="3695688" cy="1961038"/>
            <a:chOff x="-595135" y="505080"/>
            <a:chExt cx="3695688" cy="1961038"/>
          </a:xfrm>
        </p:grpSpPr>
        <p:pic>
          <p:nvPicPr>
            <p:cNvPr id="21" name="Picture 20">
              <a:extLst>
                <a:ext uri="{FF2B5EF4-FFF2-40B4-BE49-F238E27FC236}">
                  <a16:creationId xmlns:a16="http://schemas.microsoft.com/office/drawing/2014/main" id="{F535E1CE-8D38-2132-83CB-4DB15AFF0CC0}"/>
                </a:ext>
              </a:extLst>
            </p:cNvPr>
            <p:cNvPicPr>
              <a:picLocks noChangeAspect="1"/>
            </p:cNvPicPr>
            <p:nvPr/>
          </p:nvPicPr>
          <p:blipFill rotWithShape="1">
            <a:blip r:embed="rId11"/>
            <a:srcRect l="11111" t="29473" r="7050" b="27100"/>
            <a:stretch/>
          </p:blipFill>
          <p:spPr>
            <a:xfrm>
              <a:off x="-595135" y="505080"/>
              <a:ext cx="3695688" cy="1961038"/>
            </a:xfrm>
            <a:prstGeom prst="rect">
              <a:avLst/>
            </a:prstGeom>
          </p:spPr>
        </p:pic>
        <p:sp>
          <p:nvSpPr>
            <p:cNvPr id="24" name="TextBox 23">
              <a:extLst>
                <a:ext uri="{FF2B5EF4-FFF2-40B4-BE49-F238E27FC236}">
                  <a16:creationId xmlns:a16="http://schemas.microsoft.com/office/drawing/2014/main" id="{BFE53082-C775-1E4C-AAC8-5E7B05F04D2B}"/>
                </a:ext>
              </a:extLst>
            </p:cNvPr>
            <p:cNvSpPr txBox="1"/>
            <p:nvPr/>
          </p:nvSpPr>
          <p:spPr>
            <a:xfrm>
              <a:off x="498819" y="1277332"/>
              <a:ext cx="143158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FFC000"/>
                  </a:solidFill>
                  <a:latin typeface="#9Slide04 Philosopher Bold" panose="00000800000000000000" pitchFamily="2" charset="0"/>
                </a:rPr>
                <a:t>TRADE</a:t>
              </a:r>
              <a:endParaRPr kumimoji="0" lang="en-US" sz="2000" b="1" i="0" u="none" strike="noStrike" kern="1200" cap="none" spc="0" normalizeH="0" baseline="0" noProof="0">
                <a:ln>
                  <a:noFill/>
                </a:ln>
                <a:solidFill>
                  <a:srgbClr val="FFC000"/>
                </a:solidFill>
                <a:effectLst/>
                <a:uLnTx/>
                <a:uFillTx/>
                <a:latin typeface="#9Slide04 Philosopher Bold" panose="00000800000000000000" pitchFamily="2" charset="0"/>
              </a:endParaRPr>
            </a:p>
          </p:txBody>
        </p:sp>
      </p:grpSp>
      <p:pic>
        <p:nvPicPr>
          <p:cNvPr id="26" name="Picture 25">
            <a:extLst>
              <a:ext uri="{FF2B5EF4-FFF2-40B4-BE49-F238E27FC236}">
                <a16:creationId xmlns:a16="http://schemas.microsoft.com/office/drawing/2014/main" id="{71EDBD08-63B4-B488-4AE9-3E15FF639AEE}"/>
              </a:ext>
            </a:extLst>
          </p:cNvPr>
          <p:cNvPicPr>
            <a:picLocks noChangeAspect="1"/>
          </p:cNvPicPr>
          <p:nvPr/>
        </p:nvPicPr>
        <p:blipFill>
          <a:blip r:embed="rId3"/>
          <a:stretch>
            <a:fillRect/>
          </a:stretch>
        </p:blipFill>
        <p:spPr>
          <a:xfrm>
            <a:off x="157969" y="678464"/>
            <a:ext cx="2783983" cy="1476841"/>
          </a:xfrm>
          <a:prstGeom prst="rect">
            <a:avLst/>
          </a:prstGeom>
        </p:spPr>
      </p:pic>
      <p:sp>
        <p:nvSpPr>
          <p:cNvPr id="27" name="TextBox 26">
            <a:extLst>
              <a:ext uri="{FF2B5EF4-FFF2-40B4-BE49-F238E27FC236}">
                <a16:creationId xmlns:a16="http://schemas.microsoft.com/office/drawing/2014/main" id="{BA5F5E84-B142-B947-24F1-93D017463DDA}"/>
              </a:ext>
            </a:extLst>
          </p:cNvPr>
          <p:cNvSpPr txBox="1"/>
          <p:nvPr/>
        </p:nvSpPr>
        <p:spPr>
          <a:xfrm>
            <a:off x="3315088" y="2576720"/>
            <a:ext cx="8304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C00000"/>
                </a:solidFill>
                <a:latin typeface="#9Slide03 SFU Futura_12" panose="00000400000000000000" pitchFamily="2" charset="0"/>
              </a:rPr>
              <a:t>46,2 %</a:t>
            </a: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pic>
        <p:nvPicPr>
          <p:cNvPr id="29" name="Picture 28">
            <a:extLst>
              <a:ext uri="{FF2B5EF4-FFF2-40B4-BE49-F238E27FC236}">
                <a16:creationId xmlns:a16="http://schemas.microsoft.com/office/drawing/2014/main" id="{E5FCF527-6BB1-495A-D5D9-725B100B58C8}"/>
              </a:ext>
            </a:extLst>
          </p:cNvPr>
          <p:cNvPicPr>
            <a:picLocks noChangeAspect="1"/>
          </p:cNvPicPr>
          <p:nvPr/>
        </p:nvPicPr>
        <p:blipFill rotWithShape="1">
          <a:blip r:embed="rId12"/>
          <a:srcRect l="30622" t="25898" r="31155" b="8542"/>
          <a:stretch/>
        </p:blipFill>
        <p:spPr>
          <a:xfrm>
            <a:off x="10927049" y="5587279"/>
            <a:ext cx="1113575" cy="1110338"/>
          </a:xfrm>
          <a:prstGeom prst="ellipse">
            <a:avLst/>
          </a:prstGeom>
        </p:spPr>
      </p:pic>
      <p:pic>
        <p:nvPicPr>
          <p:cNvPr id="30" name="Picture 29">
            <a:extLst>
              <a:ext uri="{FF2B5EF4-FFF2-40B4-BE49-F238E27FC236}">
                <a16:creationId xmlns:a16="http://schemas.microsoft.com/office/drawing/2014/main" id="{1F69B233-477F-6D0E-FD06-F4F30D5B9A2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66000" y1="19375" x2="67444" y2="19531"/>
                        <a14:foregroundMark x1="67667" y1="30625" x2="84667" y2="34844"/>
                        <a14:foregroundMark x1="27667" y1="53906" x2="45111" y2="46250"/>
                        <a14:foregroundMark x1="21444" y1="58281" x2="25889" y2="53750"/>
                        <a14:foregroundMark x1="70778" y1="43125" x2="79444" y2="25156"/>
                        <a14:foregroundMark x1="79778" y1="25156" x2="80667" y2="35781"/>
                      </a14:backgroundRemoval>
                    </a14:imgEffect>
                  </a14:imgLayer>
                </a14:imgProps>
              </a:ext>
            </a:extLst>
          </a:blip>
          <a:stretch>
            <a:fillRect/>
          </a:stretch>
        </p:blipFill>
        <p:spPr>
          <a:xfrm rot="19145082" flipH="1">
            <a:off x="842597" y="4946707"/>
            <a:ext cx="2276819" cy="1577622"/>
          </a:xfrm>
          <a:prstGeom prst="rect">
            <a:avLst/>
          </a:prstGeom>
        </p:spPr>
      </p:pic>
      <p:grpSp>
        <p:nvGrpSpPr>
          <p:cNvPr id="36" name="Group 35">
            <a:extLst>
              <a:ext uri="{FF2B5EF4-FFF2-40B4-BE49-F238E27FC236}">
                <a16:creationId xmlns:a16="http://schemas.microsoft.com/office/drawing/2014/main" id="{830E0814-1657-2551-DA71-5C7EF8D1E4FC}"/>
              </a:ext>
            </a:extLst>
          </p:cNvPr>
          <p:cNvGrpSpPr/>
          <p:nvPr/>
        </p:nvGrpSpPr>
        <p:grpSpPr>
          <a:xfrm>
            <a:off x="3544526" y="5648952"/>
            <a:ext cx="905581" cy="905581"/>
            <a:chOff x="3083253" y="5854211"/>
            <a:chExt cx="1029285" cy="1074878"/>
          </a:xfrm>
        </p:grpSpPr>
        <p:sp>
          <p:nvSpPr>
            <p:cNvPr id="32" name="Oval 31">
              <a:extLst>
                <a:ext uri="{FF2B5EF4-FFF2-40B4-BE49-F238E27FC236}">
                  <a16:creationId xmlns:a16="http://schemas.microsoft.com/office/drawing/2014/main" id="{6C5722C8-ED5F-D7F6-23B3-6ED1AA7C98DE}"/>
                </a:ext>
              </a:extLst>
            </p:cNvPr>
            <p:cNvSpPr/>
            <p:nvPr/>
          </p:nvSpPr>
          <p:spPr>
            <a:xfrm rot="8079969">
              <a:off x="3060458" y="6269542"/>
              <a:ext cx="1074878" cy="2442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2A5BECA-27D4-4C2E-2F15-596177D7B6CC}"/>
                </a:ext>
              </a:extLst>
            </p:cNvPr>
            <p:cNvSpPr/>
            <p:nvPr/>
          </p:nvSpPr>
          <p:spPr>
            <a:xfrm>
              <a:off x="3559261" y="6336342"/>
              <a:ext cx="85639" cy="8563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ACF77F7-E793-181C-BC96-19A6D3C55A38}"/>
                </a:ext>
              </a:extLst>
            </p:cNvPr>
            <p:cNvSpPr/>
            <p:nvPr/>
          </p:nvSpPr>
          <p:spPr>
            <a:xfrm rot="13446008">
              <a:off x="3083253" y="6283560"/>
              <a:ext cx="1029285" cy="255034"/>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a:extLst>
              <a:ext uri="{FF2B5EF4-FFF2-40B4-BE49-F238E27FC236}">
                <a16:creationId xmlns:a16="http://schemas.microsoft.com/office/drawing/2014/main" id="{25D3D472-6140-C432-BEC1-137B8895EACC}"/>
              </a:ext>
            </a:extLst>
          </p:cNvPr>
          <p:cNvPicPr>
            <a:picLocks noChangeAspect="1"/>
          </p:cNvPicPr>
          <p:nvPr/>
        </p:nvPicPr>
        <p:blipFill>
          <a:blip r:embed="rId15"/>
          <a:stretch>
            <a:fillRect/>
          </a:stretch>
        </p:blipFill>
        <p:spPr>
          <a:xfrm>
            <a:off x="8171903" y="6277961"/>
            <a:ext cx="1106288" cy="553144"/>
          </a:xfrm>
          <a:prstGeom prst="rect">
            <a:avLst/>
          </a:prstGeom>
        </p:spPr>
      </p:pic>
      <p:pic>
        <p:nvPicPr>
          <p:cNvPr id="40" name="Picture 39">
            <a:extLst>
              <a:ext uri="{FF2B5EF4-FFF2-40B4-BE49-F238E27FC236}">
                <a16:creationId xmlns:a16="http://schemas.microsoft.com/office/drawing/2014/main" id="{568810C4-EDC5-66EB-CF7D-38DFB9A9379A}"/>
              </a:ext>
            </a:extLst>
          </p:cNvPr>
          <p:cNvPicPr>
            <a:picLocks noChangeAspect="1"/>
          </p:cNvPicPr>
          <p:nvPr/>
        </p:nvPicPr>
        <p:blipFill>
          <a:blip r:embed="rId16"/>
          <a:stretch>
            <a:fillRect/>
          </a:stretch>
        </p:blipFill>
        <p:spPr>
          <a:xfrm>
            <a:off x="9380378" y="2994383"/>
            <a:ext cx="2570492" cy="1285246"/>
          </a:xfrm>
          <a:prstGeom prst="rect">
            <a:avLst/>
          </a:prstGeom>
        </p:spPr>
      </p:pic>
      <p:pic>
        <p:nvPicPr>
          <p:cNvPr id="41" name="Picture 40">
            <a:extLst>
              <a:ext uri="{FF2B5EF4-FFF2-40B4-BE49-F238E27FC236}">
                <a16:creationId xmlns:a16="http://schemas.microsoft.com/office/drawing/2014/main" id="{5E81E598-ED08-58C1-B07E-654C54D4CB5F}"/>
              </a:ext>
            </a:extLst>
          </p:cNvPr>
          <p:cNvPicPr>
            <a:picLocks noChangeAspect="1"/>
          </p:cNvPicPr>
          <p:nvPr/>
        </p:nvPicPr>
        <p:blipFill>
          <a:blip r:embed="rId17"/>
          <a:stretch>
            <a:fillRect/>
          </a:stretch>
        </p:blipFill>
        <p:spPr>
          <a:xfrm>
            <a:off x="1086471" y="3036076"/>
            <a:ext cx="1878696" cy="981097"/>
          </a:xfrm>
          <a:prstGeom prst="ellipse">
            <a:avLst/>
          </a:prstGeom>
          <a:ln>
            <a:noFill/>
          </a:ln>
          <a:effectLst>
            <a:softEdge rad="112500"/>
          </a:effectLst>
        </p:spPr>
      </p:pic>
    </p:spTree>
    <p:extLst>
      <p:ext uri="{BB962C8B-B14F-4D97-AF65-F5344CB8AC3E}">
        <p14:creationId xmlns:p14="http://schemas.microsoft.com/office/powerpoint/2010/main" val="10152720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1000"/>
                                        <p:tgtEl>
                                          <p:spTgt spid="25"/>
                                        </p:tgtEl>
                                      </p:cBhvr>
                                    </p:animEffect>
                                    <p:anim calcmode="lin" valueType="num">
                                      <p:cBhvr>
                                        <p:cTn id="93" dur="1000" fill="hold"/>
                                        <p:tgtEl>
                                          <p:spTgt spid="25"/>
                                        </p:tgtEl>
                                        <p:attrNameLst>
                                          <p:attrName>ppt_x</p:attrName>
                                        </p:attrNameLst>
                                      </p:cBhvr>
                                      <p:tavLst>
                                        <p:tav tm="0">
                                          <p:val>
                                            <p:strVal val="#ppt_x"/>
                                          </p:val>
                                        </p:tav>
                                        <p:tav tm="100000">
                                          <p:val>
                                            <p:strVal val="#ppt_x"/>
                                          </p:val>
                                        </p:tav>
                                      </p:tavLst>
                                    </p:anim>
                                    <p:anim calcmode="lin" valueType="num">
                                      <p:cBhvr>
                                        <p:cTn id="94" dur="1000" fill="hold"/>
                                        <p:tgtEl>
                                          <p:spTgt spid="2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1000"/>
                                        <p:tgtEl>
                                          <p:spTgt spid="27"/>
                                        </p:tgtEl>
                                      </p:cBhvr>
                                    </p:animEffect>
                                    <p:anim calcmode="lin" valueType="num">
                                      <p:cBhvr>
                                        <p:cTn id="103" dur="1000" fill="hold"/>
                                        <p:tgtEl>
                                          <p:spTgt spid="27"/>
                                        </p:tgtEl>
                                        <p:attrNameLst>
                                          <p:attrName>ppt_x</p:attrName>
                                        </p:attrNameLst>
                                      </p:cBhvr>
                                      <p:tavLst>
                                        <p:tav tm="0">
                                          <p:val>
                                            <p:strVal val="#ppt_x"/>
                                          </p:val>
                                        </p:tav>
                                        <p:tav tm="100000">
                                          <p:val>
                                            <p:strVal val="#ppt_x"/>
                                          </p:val>
                                        </p:tav>
                                      </p:tavLst>
                                    </p:anim>
                                    <p:anim calcmode="lin" valueType="num">
                                      <p:cBhvr>
                                        <p:cTn id="104" dur="1000" fill="hold"/>
                                        <p:tgtEl>
                                          <p:spTgt spid="2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1000"/>
                                        <p:tgtEl>
                                          <p:spTgt spid="29"/>
                                        </p:tgtEl>
                                      </p:cBhvr>
                                    </p:animEffect>
                                    <p:anim calcmode="lin" valueType="num">
                                      <p:cBhvr>
                                        <p:cTn id="108" dur="1000" fill="hold"/>
                                        <p:tgtEl>
                                          <p:spTgt spid="29"/>
                                        </p:tgtEl>
                                        <p:attrNameLst>
                                          <p:attrName>ppt_x</p:attrName>
                                        </p:attrNameLst>
                                      </p:cBhvr>
                                      <p:tavLst>
                                        <p:tav tm="0">
                                          <p:val>
                                            <p:strVal val="#ppt_x"/>
                                          </p:val>
                                        </p:tav>
                                        <p:tav tm="100000">
                                          <p:val>
                                            <p:strVal val="#ppt_x"/>
                                          </p:val>
                                        </p:tav>
                                      </p:tavLst>
                                    </p:anim>
                                    <p:anim calcmode="lin" valueType="num">
                                      <p:cBhvr>
                                        <p:cTn id="109" dur="1000" fill="hold"/>
                                        <p:tgtEl>
                                          <p:spTgt spid="29"/>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1000"/>
                                        <p:tgtEl>
                                          <p:spTgt spid="30"/>
                                        </p:tgtEl>
                                      </p:cBhvr>
                                    </p:animEffect>
                                    <p:anim calcmode="lin" valueType="num">
                                      <p:cBhvr>
                                        <p:cTn id="113" dur="1000" fill="hold"/>
                                        <p:tgtEl>
                                          <p:spTgt spid="30"/>
                                        </p:tgtEl>
                                        <p:attrNameLst>
                                          <p:attrName>ppt_x</p:attrName>
                                        </p:attrNameLst>
                                      </p:cBhvr>
                                      <p:tavLst>
                                        <p:tav tm="0">
                                          <p:val>
                                            <p:strVal val="#ppt_x"/>
                                          </p:val>
                                        </p:tav>
                                        <p:tav tm="100000">
                                          <p:val>
                                            <p:strVal val="#ppt_x"/>
                                          </p:val>
                                        </p:tav>
                                      </p:tavLst>
                                    </p:anim>
                                    <p:anim calcmode="lin" valueType="num">
                                      <p:cBhvr>
                                        <p:cTn id="114" dur="1000" fill="hold"/>
                                        <p:tgtEl>
                                          <p:spTgt spid="3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1000"/>
                                        <p:tgtEl>
                                          <p:spTgt spid="36"/>
                                        </p:tgtEl>
                                      </p:cBhvr>
                                    </p:animEffect>
                                    <p:anim calcmode="lin" valueType="num">
                                      <p:cBhvr>
                                        <p:cTn id="118" dur="1000" fill="hold"/>
                                        <p:tgtEl>
                                          <p:spTgt spid="36"/>
                                        </p:tgtEl>
                                        <p:attrNameLst>
                                          <p:attrName>ppt_x</p:attrName>
                                        </p:attrNameLst>
                                      </p:cBhvr>
                                      <p:tavLst>
                                        <p:tav tm="0">
                                          <p:val>
                                            <p:strVal val="#ppt_x"/>
                                          </p:val>
                                        </p:tav>
                                        <p:tav tm="100000">
                                          <p:val>
                                            <p:strVal val="#ppt_x"/>
                                          </p:val>
                                        </p:tav>
                                      </p:tavLst>
                                    </p:anim>
                                    <p:anim calcmode="lin" valueType="num">
                                      <p:cBhvr>
                                        <p:cTn id="119" dur="1000" fill="hold"/>
                                        <p:tgtEl>
                                          <p:spTgt spid="36"/>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1000"/>
                                        <p:tgtEl>
                                          <p:spTgt spid="39"/>
                                        </p:tgtEl>
                                      </p:cBhvr>
                                    </p:animEffect>
                                    <p:anim calcmode="lin" valueType="num">
                                      <p:cBhvr>
                                        <p:cTn id="123" dur="1000" fill="hold"/>
                                        <p:tgtEl>
                                          <p:spTgt spid="39"/>
                                        </p:tgtEl>
                                        <p:attrNameLst>
                                          <p:attrName>ppt_x</p:attrName>
                                        </p:attrNameLst>
                                      </p:cBhvr>
                                      <p:tavLst>
                                        <p:tav tm="0">
                                          <p:val>
                                            <p:strVal val="#ppt_x"/>
                                          </p:val>
                                        </p:tav>
                                        <p:tav tm="100000">
                                          <p:val>
                                            <p:strVal val="#ppt_x"/>
                                          </p:val>
                                        </p:tav>
                                      </p:tavLst>
                                    </p:anim>
                                    <p:anim calcmode="lin" valueType="num">
                                      <p:cBhvr>
                                        <p:cTn id="124" dur="1000" fill="hold"/>
                                        <p:tgtEl>
                                          <p:spTgt spid="39"/>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1000"/>
                                        <p:tgtEl>
                                          <p:spTgt spid="40"/>
                                        </p:tgtEl>
                                      </p:cBhvr>
                                    </p:animEffect>
                                    <p:anim calcmode="lin" valueType="num">
                                      <p:cBhvr>
                                        <p:cTn id="128" dur="1000" fill="hold"/>
                                        <p:tgtEl>
                                          <p:spTgt spid="40"/>
                                        </p:tgtEl>
                                        <p:attrNameLst>
                                          <p:attrName>ppt_x</p:attrName>
                                        </p:attrNameLst>
                                      </p:cBhvr>
                                      <p:tavLst>
                                        <p:tav tm="0">
                                          <p:val>
                                            <p:strVal val="#ppt_x"/>
                                          </p:val>
                                        </p:tav>
                                        <p:tav tm="100000">
                                          <p:val>
                                            <p:strVal val="#ppt_x"/>
                                          </p:val>
                                        </p:tav>
                                      </p:tavLst>
                                    </p:anim>
                                    <p:anim calcmode="lin" valueType="num">
                                      <p:cBhvr>
                                        <p:cTn id="129" dur="1000" fill="hold"/>
                                        <p:tgtEl>
                                          <p:spTgt spid="40"/>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1000"/>
                                        <p:tgtEl>
                                          <p:spTgt spid="41"/>
                                        </p:tgtEl>
                                      </p:cBhvr>
                                    </p:animEffect>
                                    <p:anim calcmode="lin" valueType="num">
                                      <p:cBhvr>
                                        <p:cTn id="133" dur="1000" fill="hold"/>
                                        <p:tgtEl>
                                          <p:spTgt spid="41"/>
                                        </p:tgtEl>
                                        <p:attrNameLst>
                                          <p:attrName>ppt_x</p:attrName>
                                        </p:attrNameLst>
                                      </p:cBhvr>
                                      <p:tavLst>
                                        <p:tav tm="0">
                                          <p:val>
                                            <p:strVal val="#ppt_x"/>
                                          </p:val>
                                        </p:tav>
                                        <p:tav tm="100000">
                                          <p:val>
                                            <p:strVal val="#ppt_x"/>
                                          </p:val>
                                        </p:tav>
                                      </p:tavLst>
                                    </p:anim>
                                    <p:anim calcmode="lin" valueType="num">
                                      <p:cBhvr>
                                        <p:cTn id="1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2" grpId="0"/>
      <p:bldP spid="4" grpId="0"/>
      <p:bldP spid="5" grpId="0"/>
      <p:bldP spid="9" grpId="0"/>
      <p:bldP spid="11" grpId="0"/>
      <p:bldP spid="13" grpId="0"/>
      <p:bldP spid="15" grpId="0"/>
      <p:bldP spid="17" grpId="0"/>
      <p:bldP spid="20"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17" name="Group 16">
            <a:extLst>
              <a:ext uri="{FF2B5EF4-FFF2-40B4-BE49-F238E27FC236}">
                <a16:creationId xmlns:a16="http://schemas.microsoft.com/office/drawing/2014/main" id="{9D2A034D-CB52-154E-A2FE-59893F312C5E}"/>
              </a:ext>
            </a:extLst>
          </p:cNvPr>
          <p:cNvGrpSpPr/>
          <p:nvPr/>
        </p:nvGrpSpPr>
        <p:grpSpPr>
          <a:xfrm>
            <a:off x="309882" y="944964"/>
            <a:ext cx="11551918" cy="1051965"/>
            <a:chOff x="416017" y="954391"/>
            <a:chExt cx="10693722" cy="1051965"/>
          </a:xfrm>
        </p:grpSpPr>
        <p:sp>
          <p:nvSpPr>
            <p:cNvPr id="12" name="TextBox 11">
              <a:extLst>
                <a:ext uri="{FF2B5EF4-FFF2-40B4-BE49-F238E27FC236}">
                  <a16:creationId xmlns:a16="http://schemas.microsoft.com/office/drawing/2014/main" id="{90A5EFC1-C9B3-D188-D4EE-E6442E9D3D3F}"/>
                </a:ext>
              </a:extLst>
            </p:cNvPr>
            <p:cNvSpPr txBox="1"/>
            <p:nvPr/>
          </p:nvSpPr>
          <p:spPr>
            <a:xfrm>
              <a:off x="1332578" y="1064873"/>
              <a:ext cx="9777161" cy="830997"/>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a:solidFill>
                    <a:schemeClr val="accent4">
                      <a:lumMod val="20000"/>
                      <a:lumOff val="80000"/>
                    </a:schemeClr>
                  </a:solidFill>
                  <a:latin typeface="#9Slide03 SFU Futura_01" panose="00000700000000000000" pitchFamily="2" charset="0"/>
                </a:rPr>
                <a:t> Nhiệm vụ 2: Tìm hiểu các đặc điểm cho thấy </a:t>
              </a:r>
            </a:p>
            <a:p>
              <a:pPr algn="ctr"/>
              <a:r>
                <a:rPr lang="en-US" sz="2400">
                  <a:solidFill>
                    <a:srgbClr val="FFC000"/>
                  </a:solidFill>
                  <a:latin typeface="#9Slide03 SFU Futura_01" panose="00000700000000000000" pitchFamily="2" charset="0"/>
                </a:rPr>
                <a:t>EU LÀ TỔ CHỨC THƯƠNG MẠI HÀNG ĐẦU THẾ GIỚI</a:t>
              </a: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416017" y="954391"/>
              <a:ext cx="995047" cy="1051965"/>
              <a:chOff x="10820629" y="1075372"/>
              <a:chExt cx="1835355" cy="1902817"/>
            </a:xfrm>
          </p:grpSpPr>
          <p:sp>
            <p:nvSpPr>
              <p:cNvPr id="13" name="Oval 12">
                <a:extLst>
                  <a:ext uri="{FF2B5EF4-FFF2-40B4-BE49-F238E27FC236}">
                    <a16:creationId xmlns:a16="http://schemas.microsoft.com/office/drawing/2014/main" id="{366BA38C-8217-E122-47B8-F9786D42F62E}"/>
                  </a:ext>
                </a:extLst>
              </p:cNvPr>
              <p:cNvSpPr/>
              <p:nvPr/>
            </p:nvSpPr>
            <p:spPr>
              <a:xfrm>
                <a:off x="10820629" y="1075372"/>
                <a:ext cx="1835355"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1289531" y="1583049"/>
                <a:ext cx="1024773" cy="1001039"/>
              </a:xfrm>
              <a:prstGeom prst="rect">
                <a:avLst/>
              </a:prstGeom>
            </p:spPr>
          </p:pic>
        </p:grpSp>
      </p:grpSp>
      <p:sp>
        <p:nvSpPr>
          <p:cNvPr id="3" name="Rectangle: Rounded Corners 2">
            <a:extLst>
              <a:ext uri="{FF2B5EF4-FFF2-40B4-BE49-F238E27FC236}">
                <a16:creationId xmlns:a16="http://schemas.microsoft.com/office/drawing/2014/main" id="{A427C181-B3B6-9E64-319F-46BADD956C85}"/>
              </a:ext>
            </a:extLst>
          </p:cNvPr>
          <p:cNvSpPr/>
          <p:nvPr/>
        </p:nvSpPr>
        <p:spPr>
          <a:xfrm>
            <a:off x="1720938" y="2027535"/>
            <a:ext cx="8800497" cy="719632"/>
          </a:xfrm>
          <a:prstGeom prst="roundRect">
            <a:avLst>
              <a:gd name="adj" fmla="val 17985"/>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indent="266700" algn="ctr">
              <a:tabLst>
                <a:tab pos="358775" algn="l"/>
              </a:tabLst>
            </a:pPr>
            <a:r>
              <a:rPr lang="en-US" sz="3200">
                <a:solidFill>
                  <a:srgbClr val="6B5CD4"/>
                </a:solidFill>
                <a:latin typeface="#9Slide03 SFU Futura_12" panose="00000400000000000000" pitchFamily="2" charset="0"/>
                <a:ea typeface="Times New Roman" panose="02020603050405020304" pitchFamily="18" charset="0"/>
              </a:rPr>
              <a:t>Thảo luận nhóm, hoàn thành PHIẾU HỌC TẬP</a:t>
            </a:r>
            <a:endParaRPr lang="en-US" sz="3200">
              <a:solidFill>
                <a:srgbClr val="6B5CD4"/>
              </a:solidFill>
              <a:latin typeface="#9Slide03 SFU Futura_12" panose="00000400000000000000" pitchFamily="2" charset="0"/>
            </a:endParaRPr>
          </a:p>
        </p:txBody>
      </p:sp>
      <p:pic>
        <p:nvPicPr>
          <p:cNvPr id="22" name="Picture 21">
            <a:extLst>
              <a:ext uri="{FF2B5EF4-FFF2-40B4-BE49-F238E27FC236}">
                <a16:creationId xmlns:a16="http://schemas.microsoft.com/office/drawing/2014/main" id="{808B38B9-348C-CA8D-2BF4-EF8E7D8E6C0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Layer>
                </a14:imgProps>
              </a:ext>
            </a:extLst>
          </a:blip>
          <a:srcRect l="12777" t="10376" r="6596" b="29846"/>
          <a:stretch/>
        </p:blipFill>
        <p:spPr>
          <a:xfrm>
            <a:off x="304800" y="4259001"/>
            <a:ext cx="3151130" cy="2336287"/>
          </a:xfrm>
          <a:prstGeom prst="rect">
            <a:avLst/>
          </a:prstGeom>
          <a:ln>
            <a:noFill/>
          </a:ln>
          <a:effectLst>
            <a:softEdge rad="112500"/>
          </a:effectLst>
        </p:spPr>
      </p:pic>
      <p:pic>
        <p:nvPicPr>
          <p:cNvPr id="34" name="Picture 33">
            <a:extLst>
              <a:ext uri="{FF2B5EF4-FFF2-40B4-BE49-F238E27FC236}">
                <a16:creationId xmlns:a16="http://schemas.microsoft.com/office/drawing/2014/main" id="{1BAB96DC-B036-5C25-36A5-B34394CCAAD0}"/>
              </a:ext>
            </a:extLst>
          </p:cNvPr>
          <p:cNvPicPr>
            <a:picLocks noChangeAspect="1"/>
          </p:cNvPicPr>
          <p:nvPr/>
        </p:nvPicPr>
        <p:blipFill>
          <a:blip r:embed="rId9">
            <a:duotone>
              <a:prstClr val="black"/>
              <a:schemeClr val="accent2">
                <a:tint val="45000"/>
                <a:satMod val="400000"/>
              </a:schemeClr>
            </a:duotone>
          </a:blip>
          <a:stretch>
            <a:fillRect/>
          </a:stretch>
        </p:blipFill>
        <p:spPr>
          <a:xfrm>
            <a:off x="4416393" y="2801951"/>
            <a:ext cx="896190" cy="1249788"/>
          </a:xfrm>
          <a:prstGeom prst="rect">
            <a:avLst/>
          </a:prstGeom>
        </p:spPr>
      </p:pic>
      <p:grpSp>
        <p:nvGrpSpPr>
          <p:cNvPr id="2" name="Group 1">
            <a:extLst>
              <a:ext uri="{FF2B5EF4-FFF2-40B4-BE49-F238E27FC236}">
                <a16:creationId xmlns:a16="http://schemas.microsoft.com/office/drawing/2014/main" id="{11B8E5C4-1DD1-05A5-3AFE-3C285C8FB60B}"/>
              </a:ext>
            </a:extLst>
          </p:cNvPr>
          <p:cNvGrpSpPr/>
          <p:nvPr/>
        </p:nvGrpSpPr>
        <p:grpSpPr>
          <a:xfrm>
            <a:off x="3586569" y="4258999"/>
            <a:ext cx="2550141" cy="1554777"/>
            <a:chOff x="2824725" y="4581948"/>
            <a:chExt cx="1131926" cy="1453327"/>
          </a:xfrm>
        </p:grpSpPr>
        <p:sp>
          <p:nvSpPr>
            <p:cNvPr id="4" name="Rectangle: Rounded Corners 3">
              <a:extLst>
                <a:ext uri="{FF2B5EF4-FFF2-40B4-BE49-F238E27FC236}">
                  <a16:creationId xmlns:a16="http://schemas.microsoft.com/office/drawing/2014/main" id="{27511651-492A-FD66-7D9E-27A323236997}"/>
                </a:ext>
              </a:extLst>
            </p:cNvPr>
            <p:cNvSpPr/>
            <p:nvPr/>
          </p:nvSpPr>
          <p:spPr>
            <a:xfrm>
              <a:off x="2824725" y="4860884"/>
              <a:ext cx="1131926" cy="1174391"/>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7030A0"/>
                  </a:solidFill>
                  <a:latin typeface="#9Slide03 SFU Futura_07" panose="00000900000000000000" pitchFamily="2" charset="0"/>
                  <a:ea typeface="Times New Roman" panose="02020603050405020304" pitchFamily="18" charset="0"/>
                </a:rPr>
                <a:t>PHT số 1</a:t>
              </a:r>
            </a:p>
          </p:txBody>
        </p:sp>
        <p:sp>
          <p:nvSpPr>
            <p:cNvPr id="5" name="TextBox 4">
              <a:extLst>
                <a:ext uri="{FF2B5EF4-FFF2-40B4-BE49-F238E27FC236}">
                  <a16:creationId xmlns:a16="http://schemas.microsoft.com/office/drawing/2014/main" id="{7B981404-60B5-EDB0-D1B0-FF11A0818E8A}"/>
                </a:ext>
              </a:extLst>
            </p:cNvPr>
            <p:cNvSpPr txBox="1"/>
            <p:nvPr/>
          </p:nvSpPr>
          <p:spPr>
            <a:xfrm>
              <a:off x="3088598" y="4581948"/>
              <a:ext cx="600972" cy="37400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a:latin typeface="#9Slide03 SFU Futura_07" panose="00000900000000000000" pitchFamily="2" charset="0"/>
                </a:rPr>
                <a:t>N.1 &amp; N.2</a:t>
              </a:r>
            </a:p>
          </p:txBody>
        </p:sp>
      </p:grpSp>
      <p:grpSp>
        <p:nvGrpSpPr>
          <p:cNvPr id="6" name="Group 5">
            <a:extLst>
              <a:ext uri="{FF2B5EF4-FFF2-40B4-BE49-F238E27FC236}">
                <a16:creationId xmlns:a16="http://schemas.microsoft.com/office/drawing/2014/main" id="{D8CAE377-FDC2-A9DC-A503-05602E44F212}"/>
              </a:ext>
            </a:extLst>
          </p:cNvPr>
          <p:cNvGrpSpPr/>
          <p:nvPr/>
        </p:nvGrpSpPr>
        <p:grpSpPr>
          <a:xfrm>
            <a:off x="6226896" y="4258999"/>
            <a:ext cx="2550141" cy="1554777"/>
            <a:chOff x="4027869" y="4581948"/>
            <a:chExt cx="1131926" cy="1453327"/>
          </a:xfrm>
        </p:grpSpPr>
        <p:sp>
          <p:nvSpPr>
            <p:cNvPr id="8" name="Rectangle: Rounded Corners 7">
              <a:extLst>
                <a:ext uri="{FF2B5EF4-FFF2-40B4-BE49-F238E27FC236}">
                  <a16:creationId xmlns:a16="http://schemas.microsoft.com/office/drawing/2014/main" id="{2BD73853-9B0B-89F3-8716-1E6D88864DE5}"/>
                </a:ext>
              </a:extLst>
            </p:cNvPr>
            <p:cNvSpPr/>
            <p:nvPr/>
          </p:nvSpPr>
          <p:spPr>
            <a:xfrm>
              <a:off x="4027869" y="4860884"/>
              <a:ext cx="1131926" cy="1174391"/>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7030A0"/>
                  </a:solidFill>
                  <a:latin typeface="#9Slide03 SFU Futura_07" panose="00000900000000000000" pitchFamily="2" charset="0"/>
                  <a:ea typeface="Times New Roman" panose="02020603050405020304" pitchFamily="18" charset="0"/>
                </a:rPr>
                <a:t>PHT số 2</a:t>
              </a:r>
            </a:p>
          </p:txBody>
        </p:sp>
        <p:sp>
          <p:nvSpPr>
            <p:cNvPr id="9" name="TextBox 8">
              <a:extLst>
                <a:ext uri="{FF2B5EF4-FFF2-40B4-BE49-F238E27FC236}">
                  <a16:creationId xmlns:a16="http://schemas.microsoft.com/office/drawing/2014/main" id="{67485558-9446-93DA-829D-2FA43582BDFA}"/>
                </a:ext>
              </a:extLst>
            </p:cNvPr>
            <p:cNvSpPr txBox="1"/>
            <p:nvPr/>
          </p:nvSpPr>
          <p:spPr>
            <a:xfrm>
              <a:off x="4286592" y="4581948"/>
              <a:ext cx="600972" cy="37400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a:latin typeface="#9Slide03 SFU Futura_07" panose="00000900000000000000" pitchFamily="2" charset="0"/>
                </a:rPr>
                <a:t>N.3 &amp; N.4</a:t>
              </a:r>
            </a:p>
          </p:txBody>
        </p:sp>
      </p:grpSp>
      <p:grpSp>
        <p:nvGrpSpPr>
          <p:cNvPr id="19" name="Group 18">
            <a:extLst>
              <a:ext uri="{FF2B5EF4-FFF2-40B4-BE49-F238E27FC236}">
                <a16:creationId xmlns:a16="http://schemas.microsoft.com/office/drawing/2014/main" id="{095B0CF5-2AA5-A967-0AB6-8D995D3B87EF}"/>
              </a:ext>
            </a:extLst>
          </p:cNvPr>
          <p:cNvGrpSpPr/>
          <p:nvPr/>
        </p:nvGrpSpPr>
        <p:grpSpPr>
          <a:xfrm>
            <a:off x="8867223" y="4200942"/>
            <a:ext cx="2550141" cy="1612834"/>
            <a:chOff x="5231013" y="4581948"/>
            <a:chExt cx="1131926" cy="1507595"/>
          </a:xfrm>
        </p:grpSpPr>
        <p:sp>
          <p:nvSpPr>
            <p:cNvPr id="20" name="Rectangle: Rounded Corners 19">
              <a:extLst>
                <a:ext uri="{FF2B5EF4-FFF2-40B4-BE49-F238E27FC236}">
                  <a16:creationId xmlns:a16="http://schemas.microsoft.com/office/drawing/2014/main" id="{DC5E858F-11DC-3D61-6D63-2D128A777CC7}"/>
                </a:ext>
              </a:extLst>
            </p:cNvPr>
            <p:cNvSpPr/>
            <p:nvPr/>
          </p:nvSpPr>
          <p:spPr>
            <a:xfrm>
              <a:off x="5231013" y="4860884"/>
              <a:ext cx="1131926" cy="1228659"/>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7030A0"/>
                  </a:solidFill>
                  <a:latin typeface="#9Slide03 SFU Futura_07" panose="00000900000000000000" pitchFamily="2" charset="0"/>
                  <a:ea typeface="Times New Roman" panose="02020603050405020304" pitchFamily="18" charset="0"/>
                </a:rPr>
                <a:t>PHT số 3</a:t>
              </a:r>
            </a:p>
          </p:txBody>
        </p:sp>
        <p:sp>
          <p:nvSpPr>
            <p:cNvPr id="21" name="TextBox 20">
              <a:extLst>
                <a:ext uri="{FF2B5EF4-FFF2-40B4-BE49-F238E27FC236}">
                  <a16:creationId xmlns:a16="http://schemas.microsoft.com/office/drawing/2014/main" id="{C28B3E20-3F89-1817-3F5E-7F78161A8452}"/>
                </a:ext>
              </a:extLst>
            </p:cNvPr>
            <p:cNvSpPr txBox="1"/>
            <p:nvPr/>
          </p:nvSpPr>
          <p:spPr>
            <a:xfrm>
              <a:off x="5541932" y="4581948"/>
              <a:ext cx="600972" cy="37400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a:latin typeface="#9Slide03 SFU Futura_07" panose="00000900000000000000" pitchFamily="2" charset="0"/>
                </a:rPr>
                <a:t>N.5 &amp; N.6</a:t>
              </a:r>
            </a:p>
          </p:txBody>
        </p:sp>
      </p:grpSp>
      <p:pic>
        <p:nvPicPr>
          <p:cNvPr id="10" name="Picture 9">
            <a:extLst>
              <a:ext uri="{FF2B5EF4-FFF2-40B4-BE49-F238E27FC236}">
                <a16:creationId xmlns:a16="http://schemas.microsoft.com/office/drawing/2014/main" id="{5A73AFEF-5812-18F2-B4DA-F9D4F8C550E9}"/>
              </a:ext>
            </a:extLst>
          </p:cNvPr>
          <p:cNvPicPr>
            <a:picLocks noChangeAspect="1"/>
          </p:cNvPicPr>
          <p:nvPr/>
        </p:nvPicPr>
        <p:blipFill>
          <a:blip r:embed="rId9">
            <a:duotone>
              <a:prstClr val="black"/>
              <a:schemeClr val="accent2">
                <a:tint val="45000"/>
                <a:satMod val="400000"/>
              </a:schemeClr>
            </a:duotone>
          </a:blip>
          <a:stretch>
            <a:fillRect/>
          </a:stretch>
        </p:blipFill>
        <p:spPr>
          <a:xfrm>
            <a:off x="9796575" y="2802105"/>
            <a:ext cx="896190" cy="1249788"/>
          </a:xfrm>
          <a:prstGeom prst="rect">
            <a:avLst/>
          </a:prstGeom>
        </p:spPr>
      </p:pic>
      <p:pic>
        <p:nvPicPr>
          <p:cNvPr id="11" name="Picture 10">
            <a:extLst>
              <a:ext uri="{FF2B5EF4-FFF2-40B4-BE49-F238E27FC236}">
                <a16:creationId xmlns:a16="http://schemas.microsoft.com/office/drawing/2014/main" id="{0D14AFB3-DB58-6899-61A1-D70AC1E63161}"/>
              </a:ext>
            </a:extLst>
          </p:cNvPr>
          <p:cNvPicPr>
            <a:picLocks noChangeAspect="1"/>
          </p:cNvPicPr>
          <p:nvPr/>
        </p:nvPicPr>
        <p:blipFill>
          <a:blip r:embed="rId9">
            <a:duotone>
              <a:prstClr val="black"/>
              <a:schemeClr val="accent2">
                <a:tint val="45000"/>
                <a:satMod val="400000"/>
              </a:schemeClr>
            </a:duotone>
          </a:blip>
          <a:stretch>
            <a:fillRect/>
          </a:stretch>
        </p:blipFill>
        <p:spPr>
          <a:xfrm>
            <a:off x="7053871" y="2783697"/>
            <a:ext cx="896190" cy="1249788"/>
          </a:xfrm>
          <a:prstGeom prst="rect">
            <a:avLst/>
          </a:prstGeom>
        </p:spPr>
      </p:pic>
      <p:pic>
        <p:nvPicPr>
          <p:cNvPr id="18" name="Picture 9" descr="Picture1">
            <a:extLst>
              <a:ext uri="{FF2B5EF4-FFF2-40B4-BE49-F238E27FC236}">
                <a16:creationId xmlns:a16="http://schemas.microsoft.com/office/drawing/2014/main" id="{1BF5A5BD-ED54-0BD0-304B-5419A26859C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0800000" flipV="1">
            <a:off x="8177231" y="6595288"/>
            <a:ext cx="3783820" cy="13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437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par>
                                <p:cTn id="39" presetID="21" presetClass="entr" presetSubtype="1"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heel(1)">
                                      <p:cBhvr>
                                        <p:cTn id="41" dur="2000"/>
                                        <p:tgtEl>
                                          <p:spTgt spid="2"/>
                                        </p:tgtEl>
                                      </p:cBhvr>
                                    </p:animEffect>
                                  </p:childTnLst>
                                </p:cTn>
                              </p:par>
                              <p:par>
                                <p:cTn id="42" presetID="21" presetClass="entr" presetSubtype="1"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2000"/>
                                        <p:tgtEl>
                                          <p:spTgt spid="6"/>
                                        </p:tgtEl>
                                      </p:cBhvr>
                                    </p:animEffect>
                                  </p:childTnLst>
                                </p:cTn>
                              </p:par>
                              <p:par>
                                <p:cTn id="45" presetID="21" presetClass="entr" presetSubtype="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heel(1)">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3F8C5-92B1-9C10-C1DB-B561ED464CAD}"/>
              </a:ext>
            </a:extLst>
          </p:cNvPr>
          <p:cNvPicPr>
            <a:picLocks noChangeAspect="1"/>
          </p:cNvPicPr>
          <p:nvPr/>
        </p:nvPicPr>
        <p:blipFill>
          <a:blip r:embed="rId3"/>
          <a:stretch>
            <a:fillRect/>
          </a:stretch>
        </p:blipFill>
        <p:spPr>
          <a:xfrm>
            <a:off x="9605818" y="646331"/>
            <a:ext cx="2586180" cy="1915874"/>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effectLst/>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3" name="Group 2">
            <a:extLst>
              <a:ext uri="{FF2B5EF4-FFF2-40B4-BE49-F238E27FC236}">
                <a16:creationId xmlns:a16="http://schemas.microsoft.com/office/drawing/2014/main" id="{A3C7270C-15DF-9464-F170-486E3027E783}"/>
              </a:ext>
            </a:extLst>
          </p:cNvPr>
          <p:cNvGrpSpPr/>
          <p:nvPr/>
        </p:nvGrpSpPr>
        <p:grpSpPr>
          <a:xfrm>
            <a:off x="2268827" y="956911"/>
            <a:ext cx="985055" cy="1012415"/>
            <a:chOff x="49418" y="978323"/>
            <a:chExt cx="985055" cy="1012415"/>
          </a:xfrm>
        </p:grpSpPr>
        <p:sp>
          <p:nvSpPr>
            <p:cNvPr id="30" name="Oval 29">
              <a:extLst>
                <a:ext uri="{FF2B5EF4-FFF2-40B4-BE49-F238E27FC236}">
                  <a16:creationId xmlns:a16="http://schemas.microsoft.com/office/drawing/2014/main" id="{B4D64811-A5CB-9189-15A2-72720E7DC6FA}"/>
                </a:ext>
              </a:extLst>
            </p:cNvPr>
            <p:cNvSpPr/>
            <p:nvPr/>
          </p:nvSpPr>
          <p:spPr>
            <a:xfrm>
              <a:off x="49418" y="978323"/>
              <a:ext cx="985055"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F3A6795-3E43-344C-B303-FBAD6F6BEDF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2020" t="15993" r="17407" b="14512"/>
            <a:stretch/>
          </p:blipFill>
          <p:spPr>
            <a:xfrm>
              <a:off x="124289" y="1065149"/>
              <a:ext cx="837773" cy="838762"/>
            </a:xfrm>
            <a:prstGeom prst="rect">
              <a:avLst/>
            </a:prstGeom>
          </p:spPr>
        </p:pic>
      </p:grpSp>
      <p:graphicFrame>
        <p:nvGraphicFramePr>
          <p:cNvPr id="4" name="Table 3">
            <a:extLst>
              <a:ext uri="{FF2B5EF4-FFF2-40B4-BE49-F238E27FC236}">
                <a16:creationId xmlns:a16="http://schemas.microsoft.com/office/drawing/2014/main" id="{12AE2CD6-347D-9B46-F446-31F20DA5F275}"/>
              </a:ext>
            </a:extLst>
          </p:cNvPr>
          <p:cNvGraphicFramePr>
            <a:graphicFrameLocks noGrp="1"/>
          </p:cNvGraphicFramePr>
          <p:nvPr>
            <p:extLst>
              <p:ext uri="{D42A27DB-BD31-4B8C-83A1-F6EECF244321}">
                <p14:modId xmlns:p14="http://schemas.microsoft.com/office/powerpoint/2010/main" val="2739013799"/>
              </p:ext>
            </p:extLst>
          </p:nvPr>
        </p:nvGraphicFramePr>
        <p:xfrm>
          <a:off x="1065139" y="1967483"/>
          <a:ext cx="10503405" cy="5338064"/>
        </p:xfrm>
        <a:graphic>
          <a:graphicData uri="http://schemas.openxmlformats.org/drawingml/2006/table">
            <a:tbl>
              <a:tblPr bandRow="1"/>
              <a:tblGrid>
                <a:gridCol w="10503405">
                  <a:extLst>
                    <a:ext uri="{9D8B030D-6E8A-4147-A177-3AD203B41FA5}">
                      <a16:colId xmlns:a16="http://schemas.microsoft.com/office/drawing/2014/main" val="3482128836"/>
                    </a:ext>
                  </a:extLst>
                </a:gridCol>
              </a:tblGrid>
              <a:tr h="0">
                <a:tc>
                  <a:txBody>
                    <a:bodyPr/>
                    <a:lstStyle/>
                    <a:p>
                      <a:pPr algn="ctr">
                        <a:lnSpc>
                          <a:spcPct val="115000"/>
                        </a:lnSpc>
                        <a:spcAft>
                          <a:spcPts val="8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a:solidFill>
                            <a:srgbClr val="8747DA"/>
                          </a:solidFill>
                          <a:effectLst/>
                          <a:latin typeface="Times New Roman" panose="02020603050405020304" pitchFamily="18" charset="0"/>
                          <a:ea typeface="Times New Roman" panose="02020603050405020304" pitchFamily="18" charset="0"/>
                          <a:cs typeface="Times New Roman" panose="02020603050405020304" pitchFamily="18" charset="0"/>
                        </a:rPr>
                        <a:t>CON SỐ BIẾT NÓI</a:t>
                      </a:r>
                      <a:endParaRPr lang="en-US" sz="2400" dirty="0">
                        <a:solidFill>
                          <a:srgbClr val="8747D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506716660"/>
                  </a:ext>
                </a:extLst>
              </a:tr>
              <a:tr h="0">
                <a:tc>
                  <a:txBody>
                    <a:bodyPr/>
                    <a:lstStyle/>
                    <a:p>
                      <a:pPr algn="just">
                        <a:lnSpc>
                          <a:spcPct val="115000"/>
                        </a:lnSpc>
                        <a:spcAft>
                          <a:spcPts val="80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31%: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29,6%: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8670,6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654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siêu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50,4%: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GDP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15%: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1468100681"/>
                  </a:ext>
                </a:extLst>
              </a:tr>
            </a:tbl>
          </a:graphicData>
        </a:graphic>
      </p:graphicFrame>
      <p:pic>
        <p:nvPicPr>
          <p:cNvPr id="6" name="Picture 5">
            <a:extLst>
              <a:ext uri="{FF2B5EF4-FFF2-40B4-BE49-F238E27FC236}">
                <a16:creationId xmlns:a16="http://schemas.microsoft.com/office/drawing/2014/main" id="{52EA3F58-43F7-A545-1077-21F6BA7C556E}"/>
              </a:ext>
            </a:extLst>
          </p:cNvPr>
          <p:cNvPicPr>
            <a:picLocks noChangeAspect="1"/>
          </p:cNvPicPr>
          <p:nvPr/>
        </p:nvPicPr>
        <p:blipFill rotWithShape="1">
          <a:blip r:embed="rId8"/>
          <a:srcRect t="13949" b="58114"/>
          <a:stretch/>
        </p:blipFill>
        <p:spPr>
          <a:xfrm>
            <a:off x="3640932" y="843002"/>
            <a:ext cx="4592781" cy="1283055"/>
          </a:xfrm>
          <a:prstGeom prst="rect">
            <a:avLst/>
          </a:prstGeom>
        </p:spPr>
      </p:pic>
      <p:pic>
        <p:nvPicPr>
          <p:cNvPr id="8" name="Picture 7">
            <a:extLst>
              <a:ext uri="{FF2B5EF4-FFF2-40B4-BE49-F238E27FC236}">
                <a16:creationId xmlns:a16="http://schemas.microsoft.com/office/drawing/2014/main" id="{F0726733-93B6-38D2-3D1D-8D27F7EDC332}"/>
              </a:ext>
            </a:extLst>
          </p:cNvPr>
          <p:cNvPicPr>
            <a:picLocks noChangeAspect="1"/>
          </p:cNvPicPr>
          <p:nvPr/>
        </p:nvPicPr>
        <p:blipFill rotWithShape="1">
          <a:blip r:embed="rId8"/>
          <a:srcRect l="16666" t="39988" r="24799" b="32074"/>
          <a:stretch/>
        </p:blipFill>
        <p:spPr>
          <a:xfrm rot="16200000">
            <a:off x="-741321" y="3994988"/>
            <a:ext cx="2688387" cy="1283055"/>
          </a:xfrm>
          <a:prstGeom prst="rect">
            <a:avLst/>
          </a:prstGeom>
        </p:spPr>
      </p:pic>
      <p:pic>
        <p:nvPicPr>
          <p:cNvPr id="9" name="Picture 8">
            <a:extLst>
              <a:ext uri="{FF2B5EF4-FFF2-40B4-BE49-F238E27FC236}">
                <a16:creationId xmlns:a16="http://schemas.microsoft.com/office/drawing/2014/main" id="{D66882B9-24B1-6AEC-B4C8-4710C9DA4647}"/>
              </a:ext>
            </a:extLst>
          </p:cNvPr>
          <p:cNvPicPr>
            <a:picLocks noChangeAspect="1"/>
          </p:cNvPicPr>
          <p:nvPr/>
        </p:nvPicPr>
        <p:blipFill rotWithShape="1">
          <a:blip r:embed="rId8"/>
          <a:srcRect l="13881" t="66252" r="27584" b="5810"/>
          <a:stretch/>
        </p:blipFill>
        <p:spPr>
          <a:xfrm rot="5400000">
            <a:off x="10127368" y="3994989"/>
            <a:ext cx="2688387" cy="1283055"/>
          </a:xfrm>
          <a:prstGeom prst="rect">
            <a:avLst/>
          </a:prstGeom>
        </p:spPr>
      </p:pic>
    </p:spTree>
    <p:extLst>
      <p:ext uri="{BB962C8B-B14F-4D97-AF65-F5344CB8AC3E}">
        <p14:creationId xmlns:p14="http://schemas.microsoft.com/office/powerpoint/2010/main" val="41079404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F2F48F-6B03-5324-21F0-F101C244FAAA}"/>
              </a:ext>
            </a:extLst>
          </p:cNvPr>
          <p:cNvPicPr>
            <a:picLocks noChangeAspect="1"/>
          </p:cNvPicPr>
          <p:nvPr/>
        </p:nvPicPr>
        <p:blipFill>
          <a:blip r:embed="rId2">
            <a:alphaModFix amt="20000"/>
          </a:blip>
          <a:stretch>
            <a:fillRect/>
          </a:stretch>
        </p:blipFill>
        <p:spPr>
          <a:xfrm>
            <a:off x="0" y="4310"/>
            <a:ext cx="12192000" cy="6858000"/>
          </a:xfrm>
          <a:prstGeom prst="rect">
            <a:avLst/>
          </a:prstGeom>
        </p:spPr>
      </p:pic>
      <p:grpSp>
        <p:nvGrpSpPr>
          <p:cNvPr id="2" name="Group 1">
            <a:extLst>
              <a:ext uri="{FF2B5EF4-FFF2-40B4-BE49-F238E27FC236}">
                <a16:creationId xmlns:a16="http://schemas.microsoft.com/office/drawing/2014/main" id="{1DC12112-23E6-04A4-2B6E-E099D7B6D713}"/>
              </a:ext>
            </a:extLst>
          </p:cNvPr>
          <p:cNvGrpSpPr/>
          <p:nvPr/>
        </p:nvGrpSpPr>
        <p:grpSpPr>
          <a:xfrm rot="21368294">
            <a:off x="3872255" y="-47097"/>
            <a:ext cx="2672929" cy="2128733"/>
            <a:chOff x="280713" y="-527603"/>
            <a:chExt cx="4587181" cy="3191567"/>
          </a:xfrm>
        </p:grpSpPr>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407609">
              <a:off x="794159" y="-305168"/>
              <a:ext cx="1719806" cy="2746697"/>
            </a:xfrm>
            <a:prstGeom prst="rect">
              <a:avLst/>
            </a:prstGeom>
          </p:spPr>
        </p:pic>
        <p:pic>
          <p:nvPicPr>
            <p:cNvPr id="1028" name="Picture 4" descr="Hình ảnh Dấu Mũi Tên PNG, Vector, PSD, và biểu tượng để tải về miễn phí |  pngtree">
              <a:extLst>
                <a:ext uri="{FF2B5EF4-FFF2-40B4-BE49-F238E27FC236}">
                  <a16:creationId xmlns:a16="http://schemas.microsoft.com/office/drawing/2014/main" id="{92BE5E27-E934-5073-2FB9-03359A2EDA8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33" y1="43333" x2="56500" y2="38000"/>
                          <a14:foregroundMark x1="58583" y1="54167" x2="62833" y2="41750"/>
                          <a14:backgroundMark x1="30250" y1="41417" x2="69833" y2="28333"/>
                          <a14:backgroundMark x1="44583" y1="50500" x2="48500" y2="52167"/>
                          <a14:backgroundMark x1="54917" y1="45333" x2="50000" y2="50083"/>
                          <a14:backgroundMark x1="55833" y1="68083" x2="55833" y2="70417"/>
                          <a14:backgroundMark x1="41833" y1="60750" x2="37750" y2="66583"/>
                          <a14:backgroundMark x1="38583" y1="58917" x2="43083" y2="55250"/>
                          <a14:backgroundMark x1="49333" y1="57500" x2="45000" y2="62250"/>
                          <a14:backgroundMark x1="49417" y1="56917" x2="49417" y2="56917"/>
                          <a14:backgroundMark x1="38667" y1="53750" x2="49750" y2="60750"/>
                          <a14:backgroundMark x1="49167" y1="56000" x2="48667" y2="58083"/>
                          <a14:backgroundMark x1="35000" y1="59583" x2="42083" y2="64917"/>
                          <a14:backgroundMark x1="33000" y1="60833" x2="37167" y2="68917"/>
                          <a14:backgroundMark x1="35250" y1="62667" x2="38500" y2="65500"/>
                        </a14:backgroundRemoval>
                      </a14:imgEffect>
                      <a14:imgEffect>
                        <a14:colorTemperature colorTemp="11200"/>
                      </a14:imgEffect>
                    </a14:imgLayer>
                  </a14:imgProps>
                </a:ext>
                <a:ext uri="{28A0092B-C50C-407E-A947-70E740481C1C}">
                  <a14:useLocalDpi xmlns:a14="http://schemas.microsoft.com/office/drawing/2010/main" val="0"/>
                </a:ext>
              </a:extLst>
            </a:blip>
            <a:srcRect l="26079" t="27261" r="28116" b="27338"/>
            <a:stretch/>
          </p:blipFill>
          <p:spPr bwMode="auto">
            <a:xfrm rot="2665114">
              <a:off x="648928" y="-527603"/>
              <a:ext cx="4218966" cy="319156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28B5EAAA-A440-7EC2-F486-6EDB29EB57B9}"/>
              </a:ext>
            </a:extLst>
          </p:cNvPr>
          <p:cNvSpPr txBox="1"/>
          <p:nvPr/>
        </p:nvSpPr>
        <p:spPr>
          <a:xfrm>
            <a:off x="6366319" y="522528"/>
            <a:ext cx="5298016" cy="1200329"/>
          </a:xfrm>
          <a:prstGeom prst="rect">
            <a:avLst/>
          </a:prstGeom>
          <a:noFill/>
        </p:spPr>
        <p:txBody>
          <a:bodyPr wrap="square" rtlCol="0">
            <a:spAutoFit/>
          </a:bodyPr>
          <a:lstStyle/>
          <a:p>
            <a:pPr algn="ctr"/>
            <a:r>
              <a:rPr lang="en-US" sz="7200" b="1">
                <a:solidFill>
                  <a:srgbClr val="0066FF"/>
                </a:solidFill>
                <a:latin typeface="#9Slide05 Wolfsbane" pitchFamily="2" charset="0"/>
              </a:rPr>
              <a:t>Nội dung bài học</a:t>
            </a:r>
          </a:p>
        </p:txBody>
      </p:sp>
      <p:sp>
        <p:nvSpPr>
          <p:cNvPr id="3" name="Rectangle: Rounded Corners 2">
            <a:extLst>
              <a:ext uri="{FF2B5EF4-FFF2-40B4-BE49-F238E27FC236}">
                <a16:creationId xmlns:a16="http://schemas.microsoft.com/office/drawing/2014/main" id="{A427C181-B3B6-9E64-319F-46BADD956C85}"/>
              </a:ext>
            </a:extLst>
          </p:cNvPr>
          <p:cNvSpPr/>
          <p:nvPr/>
        </p:nvSpPr>
        <p:spPr>
          <a:xfrm>
            <a:off x="5457753" y="2037247"/>
            <a:ext cx="6219282" cy="1442825"/>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8246DE"/>
                </a:solidFill>
                <a:latin typeface="#9Slide07 IcielCadena" panose="02000503000000020004" pitchFamily="2" charset="0"/>
              </a:rPr>
              <a:t>I. QUY MÔ, MỤC TIÊU VÀ THỂ CHẾ HOẠT ĐỘNG CỦA EU</a:t>
            </a:r>
          </a:p>
        </p:txBody>
      </p:sp>
      <p:sp>
        <p:nvSpPr>
          <p:cNvPr id="4" name="Rectangle: Rounded Corners 3">
            <a:extLst>
              <a:ext uri="{FF2B5EF4-FFF2-40B4-BE49-F238E27FC236}">
                <a16:creationId xmlns:a16="http://schemas.microsoft.com/office/drawing/2014/main" id="{1C55C38A-30EE-3E3F-94A9-05200279A4CE}"/>
              </a:ext>
            </a:extLst>
          </p:cNvPr>
          <p:cNvSpPr/>
          <p:nvPr/>
        </p:nvSpPr>
        <p:spPr>
          <a:xfrm>
            <a:off x="5451834" y="3941856"/>
            <a:ext cx="2225657" cy="2727049"/>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8246DE"/>
                </a:solidFill>
                <a:latin typeface="#9Slide07 IcielCadena" panose="02000503000000020004" pitchFamily="2" charset="0"/>
              </a:rPr>
              <a:t>II. VỊ THẾ CỦA EU TRONG NỀN KINH TẾ THẾ GIỚI</a:t>
            </a:r>
          </a:p>
        </p:txBody>
      </p:sp>
      <p:sp>
        <p:nvSpPr>
          <p:cNvPr id="5" name="Rectangle: Rounded Corners 4">
            <a:extLst>
              <a:ext uri="{FF2B5EF4-FFF2-40B4-BE49-F238E27FC236}">
                <a16:creationId xmlns:a16="http://schemas.microsoft.com/office/drawing/2014/main" id="{9FADE446-E29F-D796-AE95-BFCBCE90D178}"/>
              </a:ext>
            </a:extLst>
          </p:cNvPr>
          <p:cNvSpPr/>
          <p:nvPr/>
        </p:nvSpPr>
        <p:spPr>
          <a:xfrm>
            <a:off x="8098615" y="5205536"/>
            <a:ext cx="3565720" cy="1442825"/>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srgbClr val="8246DE"/>
                </a:solidFill>
                <a:latin typeface="#9Slide07 IcielCadena" panose="02000503000000020004" pitchFamily="2" charset="0"/>
              </a:rPr>
              <a:t>III. HỢP TÁC VÀ LIÊN KẾT TRONG EU</a:t>
            </a:r>
          </a:p>
        </p:txBody>
      </p:sp>
    </p:spTree>
    <p:extLst>
      <p:ext uri="{BB962C8B-B14F-4D97-AF65-F5344CB8AC3E}">
        <p14:creationId xmlns:p14="http://schemas.microsoft.com/office/powerpoint/2010/main" val="38922735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out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47B3FA-697D-13D0-1BDA-33FF201974CD}"/>
              </a:ext>
            </a:extLst>
          </p:cNvPr>
          <p:cNvPicPr>
            <a:picLocks noChangeAspect="1"/>
          </p:cNvPicPr>
          <p:nvPr/>
        </p:nvPicPr>
        <p:blipFill>
          <a:blip r:embed="rId3"/>
          <a:stretch>
            <a:fillRect/>
          </a:stretch>
        </p:blipFill>
        <p:spPr>
          <a:xfrm>
            <a:off x="9014240" y="2025433"/>
            <a:ext cx="1730882" cy="1730882"/>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12" name="TextBox 11">
            <a:extLst>
              <a:ext uri="{FF2B5EF4-FFF2-40B4-BE49-F238E27FC236}">
                <a16:creationId xmlns:a16="http://schemas.microsoft.com/office/drawing/2014/main" id="{90A5EFC1-C9B3-D188-D4EE-E6442E9D3D3F}"/>
              </a:ext>
            </a:extLst>
          </p:cNvPr>
          <p:cNvSpPr txBox="1"/>
          <p:nvPr/>
        </p:nvSpPr>
        <p:spPr>
          <a:xfrm>
            <a:off x="1311445" y="700633"/>
            <a:ext cx="9569106"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a:solidFill>
                  <a:schemeClr val="accent4">
                    <a:lumMod val="20000"/>
                    <a:lumOff val="80000"/>
                  </a:schemeClr>
                </a:solidFill>
                <a:latin typeface="#9Slide03 SFU Futura_01" panose="00000700000000000000" pitchFamily="2" charset="0"/>
              </a:rPr>
              <a:t> </a:t>
            </a:r>
            <a:r>
              <a:rPr lang="en-US" sz="2000">
                <a:solidFill>
                  <a:schemeClr val="accent4">
                    <a:lumMod val="20000"/>
                    <a:lumOff val="80000"/>
                  </a:schemeClr>
                </a:solidFill>
                <a:latin typeface="#9Slide03 SFU Futura_01" panose="00000700000000000000" pitchFamily="2" charset="0"/>
              </a:rPr>
              <a:t>2. </a:t>
            </a:r>
            <a:r>
              <a:rPr lang="en-US" sz="2000">
                <a:solidFill>
                  <a:srgbClr val="FFC000"/>
                </a:solidFill>
                <a:latin typeface="#9Slide03 SFU Futura_01" panose="00000700000000000000" pitchFamily="2" charset="0"/>
              </a:rPr>
              <a:t>EU LÀ TRUNG TÂM THƯƠNG MẠI – TÀI CHÍNH LỚN CỦA THẾ GIỚI</a:t>
            </a:r>
            <a:endParaRPr lang="en-US" sz="2400">
              <a:solidFill>
                <a:srgbClr val="FFC000"/>
              </a:solidFill>
              <a:latin typeface="#9Slide03 SFU Futura_01" panose="00000700000000000000" pitchFamily="2" charset="0"/>
            </a:endParaRPr>
          </a:p>
        </p:txBody>
      </p:sp>
      <p:pic>
        <p:nvPicPr>
          <p:cNvPr id="18" name="Picture 9" descr="Picture1">
            <a:extLst>
              <a:ext uri="{FF2B5EF4-FFF2-40B4-BE49-F238E27FC236}">
                <a16:creationId xmlns:a16="http://schemas.microsoft.com/office/drawing/2014/main" id="{1BF5A5BD-ED54-0BD0-304B-5419A26859C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142121" y="3478890"/>
            <a:ext cx="3783820" cy="13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63A1EDBF-9C4C-DA22-8ED0-4E2BE248A2C6}"/>
              </a:ext>
            </a:extLst>
          </p:cNvPr>
          <p:cNvGrpSpPr/>
          <p:nvPr/>
        </p:nvGrpSpPr>
        <p:grpSpPr>
          <a:xfrm>
            <a:off x="11065497" y="23022"/>
            <a:ext cx="968534" cy="908444"/>
            <a:chOff x="-3199489" y="-2181229"/>
            <a:chExt cx="1001508" cy="1012415"/>
          </a:xfrm>
        </p:grpSpPr>
        <p:sp>
          <p:nvSpPr>
            <p:cNvPr id="29" name="Oval 28">
              <a:extLst>
                <a:ext uri="{FF2B5EF4-FFF2-40B4-BE49-F238E27FC236}">
                  <a16:creationId xmlns:a16="http://schemas.microsoft.com/office/drawing/2014/main" id="{8F9409A6-06C4-C80D-1727-4C2E395DAE2C}"/>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981D160-8F0E-2E98-3FB9-8E7586C189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pic>
        <p:nvPicPr>
          <p:cNvPr id="32" name="Picture 31">
            <a:extLst>
              <a:ext uri="{FF2B5EF4-FFF2-40B4-BE49-F238E27FC236}">
                <a16:creationId xmlns:a16="http://schemas.microsoft.com/office/drawing/2014/main" id="{9ACFC6D0-4AC9-630F-0E19-3E69F7C5D7FC}"/>
              </a:ext>
            </a:extLst>
          </p:cNvPr>
          <p:cNvPicPr>
            <a:picLocks noChangeAspect="1"/>
          </p:cNvPicPr>
          <p:nvPr/>
        </p:nvPicPr>
        <p:blipFill rotWithShape="1">
          <a:blip r:embed="rId9"/>
          <a:srcRect t="13949" b="58114"/>
          <a:stretch/>
        </p:blipFill>
        <p:spPr>
          <a:xfrm rot="5400000">
            <a:off x="10038040" y="3063288"/>
            <a:ext cx="2880382" cy="804673"/>
          </a:xfrm>
          <a:prstGeom prst="rect">
            <a:avLst/>
          </a:prstGeom>
        </p:spPr>
      </p:pic>
      <p:graphicFrame>
        <p:nvGraphicFramePr>
          <p:cNvPr id="25" name="Table 24">
            <a:extLst>
              <a:ext uri="{FF2B5EF4-FFF2-40B4-BE49-F238E27FC236}">
                <a16:creationId xmlns:a16="http://schemas.microsoft.com/office/drawing/2014/main" id="{D859A7E7-5430-FF33-6EAE-445784BED25C}"/>
              </a:ext>
            </a:extLst>
          </p:cNvPr>
          <p:cNvGraphicFramePr>
            <a:graphicFrameLocks noGrp="1"/>
          </p:cNvGraphicFramePr>
          <p:nvPr/>
        </p:nvGraphicFramePr>
        <p:xfrm>
          <a:off x="165384" y="1367208"/>
          <a:ext cx="10073125" cy="4496816"/>
        </p:xfrm>
        <a:graphic>
          <a:graphicData uri="http://schemas.openxmlformats.org/drawingml/2006/table">
            <a:tbl>
              <a:tblPr bandRow="1"/>
              <a:tblGrid>
                <a:gridCol w="10073125">
                  <a:extLst>
                    <a:ext uri="{9D8B030D-6E8A-4147-A177-3AD203B41FA5}">
                      <a16:colId xmlns:a16="http://schemas.microsoft.com/office/drawing/2014/main" val="522474377"/>
                    </a:ext>
                  </a:extLst>
                </a:gridCol>
              </a:tblGrid>
              <a:tr h="0">
                <a:tc>
                  <a:txBody>
                    <a:bodyPr/>
                    <a:lstStyle/>
                    <a:p>
                      <a:pPr algn="ctr">
                        <a:lnSpc>
                          <a:spcPct val="115000"/>
                        </a:lnSpc>
                        <a:spcAft>
                          <a:spcPts val="80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HỌC TẬP SỐ 1: CON SỐ BIẾT NÓI</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836889781"/>
                  </a:ext>
                </a:extLst>
              </a:tr>
              <a:tr h="0">
                <a:tc>
                  <a:txBody>
                    <a:bodyPr/>
                    <a:lstStyle/>
                    <a:p>
                      <a:pPr algn="just">
                        <a:lnSpc>
                          <a:spcPct val="115000"/>
                        </a:lnSpc>
                        <a:spcAft>
                          <a:spcPts val="80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31%: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29,6%: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8670,6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654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siêu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50,7%: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GDP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15%: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n-US" sz="24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C00000"/>
                        </a:solidFill>
                        <a:effectLst/>
                        <a:latin typeface="Times New Roman" panose="02020603050405020304" pitchFamily="18" charset="0"/>
                        <a:ea typeface="Noto Sans Symbols"/>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1682294368"/>
                  </a:ext>
                </a:extLst>
              </a:tr>
            </a:tbl>
          </a:graphicData>
        </a:graphic>
      </p:graphicFrame>
      <p:pic>
        <p:nvPicPr>
          <p:cNvPr id="20" name="Picture 19">
            <a:extLst>
              <a:ext uri="{FF2B5EF4-FFF2-40B4-BE49-F238E27FC236}">
                <a16:creationId xmlns:a16="http://schemas.microsoft.com/office/drawing/2014/main" id="{F62867DA-9C92-7E50-C85C-72E3A6E84C44}"/>
              </a:ext>
            </a:extLst>
          </p:cNvPr>
          <p:cNvPicPr>
            <a:picLocks noChangeAspect="1"/>
          </p:cNvPicPr>
          <p:nvPr/>
        </p:nvPicPr>
        <p:blipFill rotWithShape="1">
          <a:blip r:embed="rId10"/>
          <a:srcRect l="18467" t="13681" r="18535" b="12744"/>
          <a:stretch/>
        </p:blipFill>
        <p:spPr>
          <a:xfrm>
            <a:off x="9104774" y="5176828"/>
            <a:ext cx="2929257" cy="1836794"/>
          </a:xfrm>
          <a:prstGeom prst="rect">
            <a:avLst/>
          </a:prstGeom>
        </p:spPr>
      </p:pic>
      <p:sp>
        <p:nvSpPr>
          <p:cNvPr id="21" name="TextBox 20">
            <a:extLst>
              <a:ext uri="{FF2B5EF4-FFF2-40B4-BE49-F238E27FC236}">
                <a16:creationId xmlns:a16="http://schemas.microsoft.com/office/drawing/2014/main" id="{661C097A-D4F0-6C8E-B748-FDA87AF51B03}"/>
              </a:ext>
            </a:extLst>
          </p:cNvPr>
          <p:cNvSpPr txBox="1"/>
          <p:nvPr/>
        </p:nvSpPr>
        <p:spPr>
          <a:xfrm>
            <a:off x="-318355" y="6051060"/>
            <a:ext cx="9962289" cy="523220"/>
          </a:xfrm>
          <a:prstGeom prst="rect">
            <a:avLst/>
          </a:prstGeom>
          <a:noFill/>
        </p:spPr>
        <p:txBody>
          <a:bodyPr wrap="square">
            <a:spAutoFit/>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EU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2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xit" presetSubtype="37" fill="hold" nodeType="clickEffect">
                                  <p:stCondLst>
                                    <p:cond delay="0"/>
                                  </p:stCondLst>
                                  <p:childTnLst>
                                    <p:animEffect transition="out" filter="barn(outVertical)">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par>
                                <p:cTn id="46" presetID="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47B3FA-697D-13D0-1BDA-33FF201974CD}"/>
              </a:ext>
            </a:extLst>
          </p:cNvPr>
          <p:cNvPicPr>
            <a:picLocks noChangeAspect="1"/>
          </p:cNvPicPr>
          <p:nvPr/>
        </p:nvPicPr>
        <p:blipFill>
          <a:blip r:embed="rId3"/>
          <a:stretch>
            <a:fillRect/>
          </a:stretch>
        </p:blipFill>
        <p:spPr>
          <a:xfrm>
            <a:off x="9014240" y="2025433"/>
            <a:ext cx="1730882" cy="1730882"/>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12" name="TextBox 11">
            <a:extLst>
              <a:ext uri="{FF2B5EF4-FFF2-40B4-BE49-F238E27FC236}">
                <a16:creationId xmlns:a16="http://schemas.microsoft.com/office/drawing/2014/main" id="{90A5EFC1-C9B3-D188-D4EE-E6442E9D3D3F}"/>
              </a:ext>
            </a:extLst>
          </p:cNvPr>
          <p:cNvSpPr txBox="1"/>
          <p:nvPr/>
        </p:nvSpPr>
        <p:spPr>
          <a:xfrm>
            <a:off x="1311445" y="700633"/>
            <a:ext cx="9569106"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a:solidFill>
                  <a:schemeClr val="accent4">
                    <a:lumMod val="20000"/>
                    <a:lumOff val="80000"/>
                  </a:schemeClr>
                </a:solidFill>
                <a:latin typeface="#9Slide03 SFU Futura_01" panose="00000700000000000000" pitchFamily="2" charset="0"/>
              </a:rPr>
              <a:t> </a:t>
            </a:r>
            <a:r>
              <a:rPr lang="en-US" sz="2000">
                <a:solidFill>
                  <a:schemeClr val="accent4">
                    <a:lumMod val="20000"/>
                    <a:lumOff val="80000"/>
                  </a:schemeClr>
                </a:solidFill>
                <a:latin typeface="#9Slide03 SFU Futura_01" panose="00000700000000000000" pitchFamily="2" charset="0"/>
              </a:rPr>
              <a:t>2. </a:t>
            </a:r>
            <a:r>
              <a:rPr lang="en-US" sz="2000">
                <a:solidFill>
                  <a:srgbClr val="FFC000"/>
                </a:solidFill>
                <a:latin typeface="#9Slide03 SFU Futura_01" panose="00000700000000000000" pitchFamily="2" charset="0"/>
              </a:rPr>
              <a:t>EU LÀ TRUNG TÂM THƯƠNG MẠI – TÀI CHÍNH LỚN CỦA THẾ GIỚI</a:t>
            </a:r>
            <a:endParaRPr lang="en-US" sz="2400">
              <a:solidFill>
                <a:srgbClr val="FFC000"/>
              </a:solidFill>
              <a:latin typeface="#9Slide03 SFU Futura_01" panose="00000700000000000000" pitchFamily="2" charset="0"/>
            </a:endParaRPr>
          </a:p>
        </p:txBody>
      </p:sp>
      <p:pic>
        <p:nvPicPr>
          <p:cNvPr id="18" name="Picture 9" descr="Picture1">
            <a:extLst>
              <a:ext uri="{FF2B5EF4-FFF2-40B4-BE49-F238E27FC236}">
                <a16:creationId xmlns:a16="http://schemas.microsoft.com/office/drawing/2014/main" id="{1BF5A5BD-ED54-0BD0-304B-5419A26859C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142121" y="3478890"/>
            <a:ext cx="3783820" cy="13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63A1EDBF-9C4C-DA22-8ED0-4E2BE248A2C6}"/>
              </a:ext>
            </a:extLst>
          </p:cNvPr>
          <p:cNvGrpSpPr/>
          <p:nvPr/>
        </p:nvGrpSpPr>
        <p:grpSpPr>
          <a:xfrm>
            <a:off x="11065497" y="23022"/>
            <a:ext cx="968534" cy="908444"/>
            <a:chOff x="-3199489" y="-2181229"/>
            <a:chExt cx="1001508" cy="1012415"/>
          </a:xfrm>
        </p:grpSpPr>
        <p:sp>
          <p:nvSpPr>
            <p:cNvPr id="29" name="Oval 28">
              <a:extLst>
                <a:ext uri="{FF2B5EF4-FFF2-40B4-BE49-F238E27FC236}">
                  <a16:creationId xmlns:a16="http://schemas.microsoft.com/office/drawing/2014/main" id="{8F9409A6-06C4-C80D-1727-4C2E395DAE2C}"/>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981D160-8F0E-2E98-3FB9-8E7586C189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pic>
        <p:nvPicPr>
          <p:cNvPr id="32" name="Picture 31">
            <a:extLst>
              <a:ext uri="{FF2B5EF4-FFF2-40B4-BE49-F238E27FC236}">
                <a16:creationId xmlns:a16="http://schemas.microsoft.com/office/drawing/2014/main" id="{9ACFC6D0-4AC9-630F-0E19-3E69F7C5D7FC}"/>
              </a:ext>
            </a:extLst>
          </p:cNvPr>
          <p:cNvPicPr>
            <a:picLocks noChangeAspect="1"/>
          </p:cNvPicPr>
          <p:nvPr/>
        </p:nvPicPr>
        <p:blipFill rotWithShape="1">
          <a:blip r:embed="rId9"/>
          <a:srcRect t="13949" b="58114"/>
          <a:stretch/>
        </p:blipFill>
        <p:spPr>
          <a:xfrm rot="5400000">
            <a:off x="10038040" y="3063288"/>
            <a:ext cx="2880382" cy="804673"/>
          </a:xfrm>
          <a:prstGeom prst="rect">
            <a:avLst/>
          </a:prstGeom>
        </p:spPr>
      </p:pic>
      <p:pic>
        <p:nvPicPr>
          <p:cNvPr id="20" name="Picture 19">
            <a:extLst>
              <a:ext uri="{FF2B5EF4-FFF2-40B4-BE49-F238E27FC236}">
                <a16:creationId xmlns:a16="http://schemas.microsoft.com/office/drawing/2014/main" id="{F62867DA-9C92-7E50-C85C-72E3A6E84C44}"/>
              </a:ext>
            </a:extLst>
          </p:cNvPr>
          <p:cNvPicPr>
            <a:picLocks noChangeAspect="1"/>
          </p:cNvPicPr>
          <p:nvPr/>
        </p:nvPicPr>
        <p:blipFill rotWithShape="1">
          <a:blip r:embed="rId10"/>
          <a:srcRect l="18467" t="13681" r="18535" b="12744"/>
          <a:stretch/>
        </p:blipFill>
        <p:spPr>
          <a:xfrm>
            <a:off x="9104774" y="5176828"/>
            <a:ext cx="2929257" cy="1836794"/>
          </a:xfrm>
          <a:prstGeom prst="rect">
            <a:avLst/>
          </a:prstGeom>
        </p:spPr>
      </p:pic>
      <p:sp>
        <p:nvSpPr>
          <p:cNvPr id="21" name="TextBox 20">
            <a:extLst>
              <a:ext uri="{FF2B5EF4-FFF2-40B4-BE49-F238E27FC236}">
                <a16:creationId xmlns:a16="http://schemas.microsoft.com/office/drawing/2014/main" id="{661C097A-D4F0-6C8E-B748-FDA87AF51B03}"/>
              </a:ext>
            </a:extLst>
          </p:cNvPr>
          <p:cNvSpPr txBox="1"/>
          <p:nvPr/>
        </p:nvSpPr>
        <p:spPr>
          <a:xfrm>
            <a:off x="-318355" y="6051060"/>
            <a:ext cx="9962289" cy="523220"/>
          </a:xfrm>
          <a:prstGeom prst="rect">
            <a:avLst/>
          </a:prstGeom>
          <a:noFill/>
        </p:spPr>
        <p:txBody>
          <a:bodyPr wrap="square">
            <a:spAutoFit/>
          </a:bodyPr>
          <a:lstStyle/>
          <a:p>
            <a:pPr algn="ct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EU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22" name="Table 21">
            <a:extLst>
              <a:ext uri="{FF2B5EF4-FFF2-40B4-BE49-F238E27FC236}">
                <a16:creationId xmlns:a16="http://schemas.microsoft.com/office/drawing/2014/main" id="{D859A7E7-5430-FF33-6EAE-445784BED25C}"/>
              </a:ext>
            </a:extLst>
          </p:cNvPr>
          <p:cNvGraphicFramePr>
            <a:graphicFrameLocks noGrp="1"/>
          </p:cNvGraphicFramePr>
          <p:nvPr>
            <p:extLst>
              <p:ext uri="{D42A27DB-BD31-4B8C-83A1-F6EECF244321}">
                <p14:modId xmlns:p14="http://schemas.microsoft.com/office/powerpoint/2010/main" val="1357638700"/>
              </p:ext>
            </p:extLst>
          </p:nvPr>
        </p:nvGraphicFramePr>
        <p:xfrm>
          <a:off x="165384" y="1367208"/>
          <a:ext cx="10073125" cy="4496816"/>
        </p:xfrm>
        <a:graphic>
          <a:graphicData uri="http://schemas.openxmlformats.org/drawingml/2006/table">
            <a:tbl>
              <a:tblPr bandRow="1"/>
              <a:tblGrid>
                <a:gridCol w="10073125">
                  <a:extLst>
                    <a:ext uri="{9D8B030D-6E8A-4147-A177-3AD203B41FA5}">
                      <a16:colId xmlns:a16="http://schemas.microsoft.com/office/drawing/2014/main" val="522474377"/>
                    </a:ext>
                  </a:extLst>
                </a:gridCol>
              </a:tblGrid>
              <a:tr h="0">
                <a:tc>
                  <a:txBody>
                    <a:bodyPr/>
                    <a:lstStyle/>
                    <a:p>
                      <a:pPr algn="ctr">
                        <a:lnSpc>
                          <a:spcPct val="115000"/>
                        </a:lnSpc>
                        <a:spcAft>
                          <a:spcPts val="80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HỌC TẬP SỐ 1: CON SỐ BIẾT NÓI</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836889781"/>
                  </a:ext>
                </a:extLst>
              </a:tr>
              <a:tr h="0">
                <a:tc>
                  <a:txBody>
                    <a:bodyPr/>
                    <a:lstStyle/>
                    <a:p>
                      <a:pPr algn="just">
                        <a:lnSpc>
                          <a:spcPct val="115000"/>
                        </a:lnSpc>
                        <a:spcAft>
                          <a:spcPts val="800"/>
                        </a:spcAft>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31%: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29,6%: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endParaRPr lang="en-US" sz="2400" dirty="0">
                        <a:solidFill>
                          <a:schemeClr val="tx1"/>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8670,6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en-US" sz="2400" dirty="0">
                        <a:solidFill>
                          <a:schemeClr val="tx1"/>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654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siêu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en-US" sz="2400" dirty="0">
                        <a:solidFill>
                          <a:schemeClr val="tx1"/>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50,7%: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GDP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endParaRPr lang="en-US" sz="2400" dirty="0">
                        <a:solidFill>
                          <a:schemeClr val="tx1"/>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n-US" sz="2400" b="1" i="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1" i="1" baseline="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baseline="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C00000"/>
                        </a:solidFill>
                        <a:effectLst/>
                        <a:latin typeface="Times New Roman" panose="02020603050405020304" pitchFamily="18" charset="0"/>
                        <a:ea typeface="Noto Sans Symbols"/>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1682294368"/>
                  </a:ext>
                </a:extLst>
              </a:tr>
            </a:tbl>
          </a:graphicData>
        </a:graphic>
      </p:graphicFrame>
    </p:spTree>
    <p:extLst>
      <p:ext uri="{BB962C8B-B14F-4D97-AF65-F5344CB8AC3E}">
        <p14:creationId xmlns:p14="http://schemas.microsoft.com/office/powerpoint/2010/main" val="33715142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nodeType="clickEffect">
                                  <p:stCondLst>
                                    <p:cond delay="0"/>
                                  </p:stCondLst>
                                  <p:childTnLst>
                                    <p:animEffect transition="out" filter="barn(outVertical)">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795DAE-4D59-4DDE-61C7-C7F8E8FCBA08}"/>
              </a:ext>
            </a:extLst>
          </p:cNvPr>
          <p:cNvPicPr>
            <a:picLocks noChangeAspect="1"/>
          </p:cNvPicPr>
          <p:nvPr/>
        </p:nvPicPr>
        <p:blipFill>
          <a:blip r:embed="rId3"/>
          <a:stretch>
            <a:fillRect/>
          </a:stretch>
        </p:blipFill>
        <p:spPr>
          <a:xfrm>
            <a:off x="7021878" y="419976"/>
            <a:ext cx="2143125" cy="2143125"/>
          </a:xfrm>
          <a:prstGeom prst="rect">
            <a:avLst/>
          </a:prstGeom>
        </p:spPr>
      </p:pic>
      <p:pic>
        <p:nvPicPr>
          <p:cNvPr id="12" name="Picture 11">
            <a:extLst>
              <a:ext uri="{FF2B5EF4-FFF2-40B4-BE49-F238E27FC236}">
                <a16:creationId xmlns:a16="http://schemas.microsoft.com/office/drawing/2014/main" id="{5E68F4C3-D4E1-1875-C383-BFDF8624E563}"/>
              </a:ext>
            </a:extLst>
          </p:cNvPr>
          <p:cNvPicPr>
            <a:picLocks noChangeAspect="1"/>
          </p:cNvPicPr>
          <p:nvPr/>
        </p:nvPicPr>
        <p:blipFill>
          <a:blip r:embed="rId4">
            <a:alphaModFix amt="35000"/>
          </a:blip>
          <a:stretch>
            <a:fillRect/>
          </a:stretch>
        </p:blipFill>
        <p:spPr>
          <a:xfrm>
            <a:off x="281866" y="3193322"/>
            <a:ext cx="9166693" cy="3244702"/>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effectLst/>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3" name="Group 2">
            <a:extLst>
              <a:ext uri="{FF2B5EF4-FFF2-40B4-BE49-F238E27FC236}">
                <a16:creationId xmlns:a16="http://schemas.microsoft.com/office/drawing/2014/main" id="{A3C7270C-15DF-9464-F170-486E3027E783}"/>
              </a:ext>
            </a:extLst>
          </p:cNvPr>
          <p:cNvGrpSpPr/>
          <p:nvPr/>
        </p:nvGrpSpPr>
        <p:grpSpPr>
          <a:xfrm>
            <a:off x="138397" y="907779"/>
            <a:ext cx="985055" cy="1012415"/>
            <a:chOff x="49418" y="978323"/>
            <a:chExt cx="985055" cy="1012415"/>
          </a:xfrm>
        </p:grpSpPr>
        <p:sp>
          <p:nvSpPr>
            <p:cNvPr id="30" name="Oval 29">
              <a:extLst>
                <a:ext uri="{FF2B5EF4-FFF2-40B4-BE49-F238E27FC236}">
                  <a16:creationId xmlns:a16="http://schemas.microsoft.com/office/drawing/2014/main" id="{B4D64811-A5CB-9189-15A2-72720E7DC6FA}"/>
                </a:ext>
              </a:extLst>
            </p:cNvPr>
            <p:cNvSpPr/>
            <p:nvPr/>
          </p:nvSpPr>
          <p:spPr>
            <a:xfrm>
              <a:off x="49418" y="978323"/>
              <a:ext cx="985055"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F3A6795-3E43-344C-B303-FBAD6F6BEDF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2020" t="15993" r="17407" b="14512"/>
            <a:stretch/>
          </p:blipFill>
          <p:spPr>
            <a:xfrm>
              <a:off x="124289" y="1065149"/>
              <a:ext cx="837773" cy="838762"/>
            </a:xfrm>
            <a:prstGeom prst="rect">
              <a:avLst/>
            </a:prstGeom>
          </p:spPr>
        </p:pic>
      </p:grpSp>
      <p:graphicFrame>
        <p:nvGraphicFramePr>
          <p:cNvPr id="10" name="Table 9">
            <a:extLst>
              <a:ext uri="{FF2B5EF4-FFF2-40B4-BE49-F238E27FC236}">
                <a16:creationId xmlns:a16="http://schemas.microsoft.com/office/drawing/2014/main" id="{938BCFDA-5407-A1C9-C168-B5F741CD9BC6}"/>
              </a:ext>
            </a:extLst>
          </p:cNvPr>
          <p:cNvGraphicFramePr>
            <a:graphicFrameLocks noGrp="1"/>
          </p:cNvGraphicFramePr>
          <p:nvPr>
            <p:extLst>
              <p:ext uri="{D42A27DB-BD31-4B8C-83A1-F6EECF244321}">
                <p14:modId xmlns:p14="http://schemas.microsoft.com/office/powerpoint/2010/main" val="4112130274"/>
              </p:ext>
            </p:extLst>
          </p:nvPr>
        </p:nvGraphicFramePr>
        <p:xfrm>
          <a:off x="304800" y="2269137"/>
          <a:ext cx="9166693" cy="3689568"/>
        </p:xfrm>
        <a:graphic>
          <a:graphicData uri="http://schemas.openxmlformats.org/drawingml/2006/table">
            <a:tbl>
              <a:tblPr bandRow="1"/>
              <a:tblGrid>
                <a:gridCol w="9166693">
                  <a:extLst>
                    <a:ext uri="{9D8B030D-6E8A-4147-A177-3AD203B41FA5}">
                      <a16:colId xmlns:a16="http://schemas.microsoft.com/office/drawing/2014/main" val="3100926939"/>
                    </a:ext>
                  </a:extLst>
                </a:gridCol>
              </a:tblGrid>
              <a:tr h="253325">
                <a:tc>
                  <a:txBody>
                    <a:bodyPr/>
                    <a:lstStyle/>
                    <a:p>
                      <a:pPr algn="ctr">
                        <a:lnSpc>
                          <a:spcPct val="115000"/>
                        </a:lnSpc>
                        <a:spcAft>
                          <a:spcPts val="80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367" marR="58367"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711826266"/>
                  </a:ext>
                </a:extLst>
              </a:tr>
              <a:tr h="3238210">
                <a:tc>
                  <a:txBody>
                    <a:bodyPr/>
                    <a:lstStyle/>
                    <a:p>
                      <a:pPr algn="just">
                        <a:lnSpc>
                          <a:spcPct val="115000"/>
                        </a:lnSpc>
                        <a:spcAft>
                          <a:spcPts val="800"/>
                        </a:spcAft>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gn="just">
                        <a:lnSpc>
                          <a:spcPct val="100000"/>
                        </a:lnSpc>
                        <a:spcAft>
                          <a:spcPts val="0"/>
                        </a:spcAft>
                        <a:buSzPts val="1400"/>
                        <a:buFont typeface="Arial" panose="020B0604020202020204" pitchFamily="34" charset="0"/>
                        <a:buNone/>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gn="just">
                        <a:lnSpc>
                          <a:spcPct val="100000"/>
                        </a:lnSpc>
                        <a:spcAft>
                          <a:spcPts val="0"/>
                        </a:spcAft>
                        <a:buSzPts val="1400"/>
                        <a:buFont typeface="Arial" panose="020B0604020202020204" pitchFamily="34" charset="0"/>
                        <a:buNone/>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Noto Sans Symbols"/>
                        <a:cs typeface="Times New Roman" panose="02020603050405020304" pitchFamily="18" charset="0"/>
                      </a:endParaRPr>
                    </a:p>
                  </a:txBody>
                  <a:tcPr marL="58367" marR="58367"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117897046"/>
                  </a:ext>
                </a:extLst>
              </a:tr>
            </a:tbl>
          </a:graphicData>
        </a:graphic>
      </p:graphicFrame>
      <p:pic>
        <p:nvPicPr>
          <p:cNvPr id="2050" name="Picture 2" descr="TÓM LƯỢC CHUNG VỀ EVFTA - TÓM LƯỢC HIỆP ĐỊNH THƯƠNG MẠI TỰ DO VIỆT NAM -  LIÊN MINH CHÂU ÂU (EVFTA) - Studocu">
            <a:extLst>
              <a:ext uri="{FF2B5EF4-FFF2-40B4-BE49-F238E27FC236}">
                <a16:creationId xmlns:a16="http://schemas.microsoft.com/office/drawing/2014/main" id="{BD58F8F1-F35B-58A9-2FCB-52F2653F9C7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58435" y="-1024695"/>
            <a:ext cx="28575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4BFEB8-2F88-154B-5E8F-4BE057676951}"/>
              </a:ext>
            </a:extLst>
          </p:cNvPr>
          <p:cNvPicPr>
            <a:picLocks noChangeAspect="1"/>
          </p:cNvPicPr>
          <p:nvPr/>
        </p:nvPicPr>
        <p:blipFill>
          <a:blip r:embed="rId11"/>
          <a:stretch>
            <a:fillRect/>
          </a:stretch>
        </p:blipFill>
        <p:spPr>
          <a:xfrm>
            <a:off x="9837782" y="849441"/>
            <a:ext cx="2103268" cy="1353205"/>
          </a:xfrm>
          <a:custGeom>
            <a:avLst/>
            <a:gdLst>
              <a:gd name="connsiteX0" fmla="*/ 0 w 2103268"/>
              <a:gd name="connsiteY0" fmla="*/ 0 h 1353205"/>
              <a:gd name="connsiteX1" fmla="*/ 567882 w 2103268"/>
              <a:gd name="connsiteY1" fmla="*/ 0 h 1353205"/>
              <a:gd name="connsiteX2" fmla="*/ 1093699 w 2103268"/>
              <a:gd name="connsiteY2" fmla="*/ 0 h 1353205"/>
              <a:gd name="connsiteX3" fmla="*/ 1619516 w 2103268"/>
              <a:gd name="connsiteY3" fmla="*/ 0 h 1353205"/>
              <a:gd name="connsiteX4" fmla="*/ 2103268 w 2103268"/>
              <a:gd name="connsiteY4" fmla="*/ 0 h 1353205"/>
              <a:gd name="connsiteX5" fmla="*/ 2103268 w 2103268"/>
              <a:gd name="connsiteY5" fmla="*/ 478132 h 1353205"/>
              <a:gd name="connsiteX6" fmla="*/ 2103268 w 2103268"/>
              <a:gd name="connsiteY6" fmla="*/ 929201 h 1353205"/>
              <a:gd name="connsiteX7" fmla="*/ 2103268 w 2103268"/>
              <a:gd name="connsiteY7" fmla="*/ 1353205 h 1353205"/>
              <a:gd name="connsiteX8" fmla="*/ 1619516 w 2103268"/>
              <a:gd name="connsiteY8" fmla="*/ 1353205 h 1353205"/>
              <a:gd name="connsiteX9" fmla="*/ 1072667 w 2103268"/>
              <a:gd name="connsiteY9" fmla="*/ 1353205 h 1353205"/>
              <a:gd name="connsiteX10" fmla="*/ 588915 w 2103268"/>
              <a:gd name="connsiteY10" fmla="*/ 1353205 h 1353205"/>
              <a:gd name="connsiteX11" fmla="*/ 0 w 2103268"/>
              <a:gd name="connsiteY11" fmla="*/ 1353205 h 1353205"/>
              <a:gd name="connsiteX12" fmla="*/ 0 w 2103268"/>
              <a:gd name="connsiteY12" fmla="*/ 875073 h 1353205"/>
              <a:gd name="connsiteX13" fmla="*/ 0 w 2103268"/>
              <a:gd name="connsiteY13" fmla="*/ 437536 h 1353205"/>
              <a:gd name="connsiteX14" fmla="*/ 0 w 2103268"/>
              <a:gd name="connsiteY14" fmla="*/ 0 h 135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3268" h="1353205" fill="none" extrusionOk="0">
                <a:moveTo>
                  <a:pt x="0" y="0"/>
                </a:moveTo>
                <a:cubicBezTo>
                  <a:pt x="257351" y="-5327"/>
                  <a:pt x="411430" y="13370"/>
                  <a:pt x="567882" y="0"/>
                </a:cubicBezTo>
                <a:cubicBezTo>
                  <a:pt x="724334" y="-13370"/>
                  <a:pt x="920539" y="42382"/>
                  <a:pt x="1093699" y="0"/>
                </a:cubicBezTo>
                <a:cubicBezTo>
                  <a:pt x="1266859" y="-42382"/>
                  <a:pt x="1505136" y="58119"/>
                  <a:pt x="1619516" y="0"/>
                </a:cubicBezTo>
                <a:cubicBezTo>
                  <a:pt x="1733896" y="-58119"/>
                  <a:pt x="1928121" y="50195"/>
                  <a:pt x="2103268" y="0"/>
                </a:cubicBezTo>
                <a:cubicBezTo>
                  <a:pt x="2105028" y="109866"/>
                  <a:pt x="2050725" y="271704"/>
                  <a:pt x="2103268" y="478132"/>
                </a:cubicBezTo>
                <a:cubicBezTo>
                  <a:pt x="2155811" y="684560"/>
                  <a:pt x="2080944" y="759108"/>
                  <a:pt x="2103268" y="929201"/>
                </a:cubicBezTo>
                <a:cubicBezTo>
                  <a:pt x="2125592" y="1099294"/>
                  <a:pt x="2058214" y="1171348"/>
                  <a:pt x="2103268" y="1353205"/>
                </a:cubicBezTo>
                <a:cubicBezTo>
                  <a:pt x="1985202" y="1357369"/>
                  <a:pt x="1747599" y="1316049"/>
                  <a:pt x="1619516" y="1353205"/>
                </a:cubicBezTo>
                <a:cubicBezTo>
                  <a:pt x="1491433" y="1390361"/>
                  <a:pt x="1298990" y="1331576"/>
                  <a:pt x="1072667" y="1353205"/>
                </a:cubicBezTo>
                <a:cubicBezTo>
                  <a:pt x="846344" y="1374834"/>
                  <a:pt x="742125" y="1313823"/>
                  <a:pt x="588915" y="1353205"/>
                </a:cubicBezTo>
                <a:cubicBezTo>
                  <a:pt x="435705" y="1392587"/>
                  <a:pt x="150552" y="1298338"/>
                  <a:pt x="0" y="1353205"/>
                </a:cubicBezTo>
                <a:cubicBezTo>
                  <a:pt x="-12388" y="1242901"/>
                  <a:pt x="43431" y="1062664"/>
                  <a:pt x="0" y="875073"/>
                </a:cubicBezTo>
                <a:cubicBezTo>
                  <a:pt x="-43431" y="687482"/>
                  <a:pt x="14691" y="568112"/>
                  <a:pt x="0" y="437536"/>
                </a:cubicBezTo>
                <a:cubicBezTo>
                  <a:pt x="-14691" y="306960"/>
                  <a:pt x="7741" y="186128"/>
                  <a:pt x="0" y="0"/>
                </a:cubicBezTo>
                <a:close/>
              </a:path>
              <a:path w="2103268" h="1353205" stroke="0" extrusionOk="0">
                <a:moveTo>
                  <a:pt x="0" y="0"/>
                </a:moveTo>
                <a:cubicBezTo>
                  <a:pt x="138780" y="-52190"/>
                  <a:pt x="417312" y="7021"/>
                  <a:pt x="525817" y="0"/>
                </a:cubicBezTo>
                <a:cubicBezTo>
                  <a:pt x="634322" y="-7021"/>
                  <a:pt x="906647" y="8332"/>
                  <a:pt x="1093699" y="0"/>
                </a:cubicBezTo>
                <a:cubicBezTo>
                  <a:pt x="1280751" y="-8332"/>
                  <a:pt x="1472134" y="59001"/>
                  <a:pt x="1640549" y="0"/>
                </a:cubicBezTo>
                <a:cubicBezTo>
                  <a:pt x="1808964" y="-59001"/>
                  <a:pt x="1876925" y="3062"/>
                  <a:pt x="2103268" y="0"/>
                </a:cubicBezTo>
                <a:cubicBezTo>
                  <a:pt x="2128582" y="154424"/>
                  <a:pt x="2097491" y="336145"/>
                  <a:pt x="2103268" y="437536"/>
                </a:cubicBezTo>
                <a:cubicBezTo>
                  <a:pt x="2109045" y="538927"/>
                  <a:pt x="2095770" y="748831"/>
                  <a:pt x="2103268" y="875073"/>
                </a:cubicBezTo>
                <a:cubicBezTo>
                  <a:pt x="2110766" y="1001315"/>
                  <a:pt x="2102424" y="1213464"/>
                  <a:pt x="2103268" y="1353205"/>
                </a:cubicBezTo>
                <a:cubicBezTo>
                  <a:pt x="1969413" y="1368864"/>
                  <a:pt x="1823417" y="1349950"/>
                  <a:pt x="1619516" y="1353205"/>
                </a:cubicBezTo>
                <a:cubicBezTo>
                  <a:pt x="1415615" y="1356460"/>
                  <a:pt x="1231944" y="1295871"/>
                  <a:pt x="1093699" y="1353205"/>
                </a:cubicBezTo>
                <a:cubicBezTo>
                  <a:pt x="955454" y="1410539"/>
                  <a:pt x="711494" y="1332405"/>
                  <a:pt x="525817" y="1353205"/>
                </a:cubicBezTo>
                <a:cubicBezTo>
                  <a:pt x="340140" y="1374005"/>
                  <a:pt x="257849" y="1318866"/>
                  <a:pt x="0" y="1353205"/>
                </a:cubicBezTo>
                <a:cubicBezTo>
                  <a:pt x="-39831" y="1202141"/>
                  <a:pt x="33912" y="1127039"/>
                  <a:pt x="0" y="929201"/>
                </a:cubicBezTo>
                <a:cubicBezTo>
                  <a:pt x="-33912" y="731363"/>
                  <a:pt x="27817" y="593133"/>
                  <a:pt x="0" y="478132"/>
                </a:cubicBezTo>
                <a:cubicBezTo>
                  <a:pt x="-27817" y="363131"/>
                  <a:pt x="22897" y="191206"/>
                  <a:pt x="0" y="0"/>
                </a:cubicBezTo>
                <a:close/>
              </a:path>
            </a:pathLst>
          </a:custGeom>
          <a:ln w="127000" cap="sq">
            <a:solidFill>
              <a:schemeClr val="tx1"/>
            </a:solidFill>
            <a:extLst>
              <a:ext uri="{C807C97D-BFC1-408E-A445-0C87EB9F89A2}">
                <ask:lineSketchStyleProps xmlns:ask="http://schemas.microsoft.com/office/drawing/2018/sketchyshapes" sd="2997462627">
                  <a:prstGeom prst="rect">
                    <a:avLst/>
                  </a:prstGeom>
                  <ask:type>
                    <ask:lineSketchScribble/>
                  </ask:type>
                </ask:lineSketchStyleProps>
              </a:ext>
            </a:extLst>
          </a:ln>
          <a:effectLst>
            <a:softEdge rad="112500"/>
          </a:effectLst>
        </p:spPr>
      </p:pic>
      <p:pic>
        <p:nvPicPr>
          <p:cNvPr id="15" name="Picture 14">
            <a:extLst>
              <a:ext uri="{FF2B5EF4-FFF2-40B4-BE49-F238E27FC236}">
                <a16:creationId xmlns:a16="http://schemas.microsoft.com/office/drawing/2014/main" id="{554FFCBF-195A-D5D1-2A00-094BE0B7DB90}"/>
              </a:ext>
            </a:extLst>
          </p:cNvPr>
          <p:cNvPicPr>
            <a:picLocks noChangeAspect="1"/>
          </p:cNvPicPr>
          <p:nvPr/>
        </p:nvPicPr>
        <p:blipFill>
          <a:blip r:embed="rId12"/>
          <a:stretch>
            <a:fillRect/>
          </a:stretch>
        </p:blipFill>
        <p:spPr>
          <a:xfrm>
            <a:off x="9867357" y="2850359"/>
            <a:ext cx="2044118" cy="1353206"/>
          </a:xfrm>
          <a:prstGeom prst="rect">
            <a:avLst/>
          </a:prstGeom>
          <a:ln>
            <a:noFill/>
          </a:ln>
          <a:effectLst>
            <a:softEdge rad="112500"/>
          </a:effectLst>
        </p:spPr>
      </p:pic>
      <p:pic>
        <p:nvPicPr>
          <p:cNvPr id="17" name="Picture 16">
            <a:extLst>
              <a:ext uri="{FF2B5EF4-FFF2-40B4-BE49-F238E27FC236}">
                <a16:creationId xmlns:a16="http://schemas.microsoft.com/office/drawing/2014/main" id="{7317FEE9-2547-37E2-291A-A042329BFEC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222" b="89926" l="7000" r="94333">
                        <a14:foregroundMark x1="7000" y1="76593" x2="10778" y2="73926"/>
                        <a14:foregroundMark x1="35556" y1="23259" x2="35556" y2="23704"/>
                        <a14:foregroundMark x1="34667" y1="22222" x2="35444" y2="25778"/>
                        <a14:foregroundMark x1="35222" y1="21481" x2="34333" y2="22222"/>
                        <a14:foregroundMark x1="41111" y1="45778" x2="55000" y2="49185"/>
                        <a14:foregroundMark x1="44889" y1="57481" x2="52444" y2="50370"/>
                        <a14:foregroundMark x1="56444" y1="6370" x2="58444" y2="10963"/>
                        <a14:foregroundMark x1="21444" y1="81778" x2="25889" y2="75556"/>
                        <a14:foregroundMark x1="27667" y1="76889" x2="30556" y2="74222"/>
                        <a14:foregroundMark x1="31111" y1="75704" x2="32333" y2="73185"/>
                        <a14:foregroundMark x1="13111" y1="82667" x2="20778" y2="81778"/>
                        <a14:foregroundMark x1="41889" y1="78667" x2="45556" y2="76296"/>
                        <a14:foregroundMark x1="66111" y1="80444" x2="71889" y2="84444"/>
                        <a14:foregroundMark x1="71889" y1="84444" x2="73556" y2="86815"/>
                        <a14:foregroundMark x1="68000" y1="82667" x2="69222" y2="82815"/>
                        <a14:foregroundMark x1="73111" y1="87407" x2="74889" y2="86519"/>
                        <a14:foregroundMark x1="89333" y1="82963" x2="94333" y2="79259"/>
                        <a14:foregroundMark x1="91667" y1="82074" x2="92778" y2="82074"/>
                        <a14:foregroundMark x1="91111" y1="82519" x2="92667" y2="82519"/>
                      </a14:backgroundRemoval>
                    </a14:imgEffect>
                  </a14:imgLayer>
                </a14:imgProps>
              </a:ext>
            </a:extLst>
          </a:blip>
          <a:stretch>
            <a:fillRect/>
          </a:stretch>
        </p:blipFill>
        <p:spPr>
          <a:xfrm>
            <a:off x="4164378" y="679617"/>
            <a:ext cx="2568286" cy="1926215"/>
          </a:xfrm>
          <a:prstGeom prst="rect">
            <a:avLst/>
          </a:prstGeom>
        </p:spPr>
      </p:pic>
      <p:pic>
        <p:nvPicPr>
          <p:cNvPr id="18" name="Picture 17">
            <a:extLst>
              <a:ext uri="{FF2B5EF4-FFF2-40B4-BE49-F238E27FC236}">
                <a16:creationId xmlns:a16="http://schemas.microsoft.com/office/drawing/2014/main" id="{9261546D-D822-8C74-070B-5DB6AC8653E8}"/>
              </a:ext>
            </a:extLst>
          </p:cNvPr>
          <p:cNvPicPr>
            <a:picLocks noChangeAspect="1"/>
          </p:cNvPicPr>
          <p:nvPr/>
        </p:nvPicPr>
        <p:blipFill rotWithShape="1">
          <a:blip r:embed="rId15"/>
          <a:srcRect l="16823" r="16823"/>
          <a:stretch/>
        </p:blipFill>
        <p:spPr>
          <a:xfrm>
            <a:off x="9690254" y="4655355"/>
            <a:ext cx="2416902" cy="2112597"/>
          </a:xfrm>
          <a:prstGeom prst="ellipse">
            <a:avLst/>
          </a:prstGeom>
        </p:spPr>
      </p:pic>
    </p:spTree>
    <p:extLst>
      <p:ext uri="{BB962C8B-B14F-4D97-AF65-F5344CB8AC3E}">
        <p14:creationId xmlns:p14="http://schemas.microsoft.com/office/powerpoint/2010/main" val="1791275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47B3FA-697D-13D0-1BDA-33FF201974CD}"/>
              </a:ext>
            </a:extLst>
          </p:cNvPr>
          <p:cNvPicPr>
            <a:picLocks noChangeAspect="1"/>
          </p:cNvPicPr>
          <p:nvPr/>
        </p:nvPicPr>
        <p:blipFill>
          <a:blip r:embed="rId3"/>
          <a:stretch>
            <a:fillRect/>
          </a:stretch>
        </p:blipFill>
        <p:spPr>
          <a:xfrm>
            <a:off x="9263466" y="1616435"/>
            <a:ext cx="1481656" cy="1481656"/>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12" name="TextBox 11">
            <a:extLst>
              <a:ext uri="{FF2B5EF4-FFF2-40B4-BE49-F238E27FC236}">
                <a16:creationId xmlns:a16="http://schemas.microsoft.com/office/drawing/2014/main" id="{90A5EFC1-C9B3-D188-D4EE-E6442E9D3D3F}"/>
              </a:ext>
            </a:extLst>
          </p:cNvPr>
          <p:cNvSpPr txBox="1"/>
          <p:nvPr/>
        </p:nvSpPr>
        <p:spPr>
          <a:xfrm>
            <a:off x="1311445" y="700633"/>
            <a:ext cx="9569106"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a:solidFill>
                  <a:schemeClr val="accent4">
                    <a:lumMod val="20000"/>
                    <a:lumOff val="80000"/>
                  </a:schemeClr>
                </a:solidFill>
                <a:latin typeface="#9Slide03 SFU Futura_01" panose="00000700000000000000" pitchFamily="2" charset="0"/>
              </a:rPr>
              <a:t> </a:t>
            </a:r>
            <a:r>
              <a:rPr lang="en-US" sz="2000">
                <a:solidFill>
                  <a:schemeClr val="accent4">
                    <a:lumMod val="20000"/>
                    <a:lumOff val="80000"/>
                  </a:schemeClr>
                </a:solidFill>
                <a:latin typeface="#9Slide03 SFU Futura_01" panose="00000700000000000000" pitchFamily="2" charset="0"/>
              </a:rPr>
              <a:t>2. </a:t>
            </a:r>
            <a:r>
              <a:rPr lang="en-US" sz="2000">
                <a:solidFill>
                  <a:srgbClr val="FFC000"/>
                </a:solidFill>
                <a:latin typeface="#9Slide03 SFU Futura_01" panose="00000700000000000000" pitchFamily="2" charset="0"/>
              </a:rPr>
              <a:t>EU LÀ TRUNG TÂM THƯƠNG MẠI – TÀI CHÍNH LỚN CỦA THẾ GIỚI</a:t>
            </a:r>
            <a:endParaRPr lang="en-US" sz="2400">
              <a:solidFill>
                <a:srgbClr val="FFC000"/>
              </a:solidFill>
              <a:latin typeface="#9Slide03 SFU Futura_01" panose="00000700000000000000" pitchFamily="2" charset="0"/>
            </a:endParaRPr>
          </a:p>
        </p:txBody>
      </p:sp>
      <p:pic>
        <p:nvPicPr>
          <p:cNvPr id="18" name="Picture 9" descr="Picture1">
            <a:extLst>
              <a:ext uri="{FF2B5EF4-FFF2-40B4-BE49-F238E27FC236}">
                <a16:creationId xmlns:a16="http://schemas.microsoft.com/office/drawing/2014/main" id="{1BF5A5BD-ED54-0BD0-304B-5419A26859C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142121" y="3478890"/>
            <a:ext cx="3783820" cy="13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63A1EDBF-9C4C-DA22-8ED0-4E2BE248A2C6}"/>
              </a:ext>
            </a:extLst>
          </p:cNvPr>
          <p:cNvGrpSpPr/>
          <p:nvPr/>
        </p:nvGrpSpPr>
        <p:grpSpPr>
          <a:xfrm>
            <a:off x="11065497" y="23022"/>
            <a:ext cx="968534" cy="908444"/>
            <a:chOff x="-3199489" y="-2181229"/>
            <a:chExt cx="1001508" cy="1012415"/>
          </a:xfrm>
        </p:grpSpPr>
        <p:sp>
          <p:nvSpPr>
            <p:cNvPr id="29" name="Oval 28">
              <a:extLst>
                <a:ext uri="{FF2B5EF4-FFF2-40B4-BE49-F238E27FC236}">
                  <a16:creationId xmlns:a16="http://schemas.microsoft.com/office/drawing/2014/main" id="{8F9409A6-06C4-C80D-1727-4C2E395DAE2C}"/>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981D160-8F0E-2E98-3FB9-8E7586C189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pic>
        <p:nvPicPr>
          <p:cNvPr id="32" name="Picture 31">
            <a:extLst>
              <a:ext uri="{FF2B5EF4-FFF2-40B4-BE49-F238E27FC236}">
                <a16:creationId xmlns:a16="http://schemas.microsoft.com/office/drawing/2014/main" id="{9ACFC6D0-4AC9-630F-0E19-3E69F7C5D7FC}"/>
              </a:ext>
            </a:extLst>
          </p:cNvPr>
          <p:cNvPicPr>
            <a:picLocks noChangeAspect="1"/>
          </p:cNvPicPr>
          <p:nvPr/>
        </p:nvPicPr>
        <p:blipFill rotWithShape="1">
          <a:blip r:embed="rId9"/>
          <a:srcRect t="13949" b="58114"/>
          <a:stretch/>
        </p:blipFill>
        <p:spPr>
          <a:xfrm rot="5400000">
            <a:off x="10038040" y="3063288"/>
            <a:ext cx="2880382" cy="804673"/>
          </a:xfrm>
          <a:prstGeom prst="rect">
            <a:avLst/>
          </a:prstGeom>
        </p:spPr>
      </p:pic>
      <p:pic>
        <p:nvPicPr>
          <p:cNvPr id="33" name="Picture 32">
            <a:extLst>
              <a:ext uri="{FF2B5EF4-FFF2-40B4-BE49-F238E27FC236}">
                <a16:creationId xmlns:a16="http://schemas.microsoft.com/office/drawing/2014/main" id="{F62867DA-9C92-7E50-C85C-72E3A6E84C44}"/>
              </a:ext>
            </a:extLst>
          </p:cNvPr>
          <p:cNvPicPr>
            <a:picLocks noChangeAspect="1"/>
          </p:cNvPicPr>
          <p:nvPr/>
        </p:nvPicPr>
        <p:blipFill rotWithShape="1">
          <a:blip r:embed="rId10"/>
          <a:srcRect l="18467" t="13681" r="18535" b="12744"/>
          <a:stretch/>
        </p:blipFill>
        <p:spPr>
          <a:xfrm>
            <a:off x="8979815" y="5098472"/>
            <a:ext cx="3054215" cy="1915149"/>
          </a:xfrm>
          <a:prstGeom prst="rect">
            <a:avLst/>
          </a:prstGeom>
        </p:spPr>
      </p:pic>
      <p:graphicFrame>
        <p:nvGraphicFramePr>
          <p:cNvPr id="19" name="Table 18">
            <a:extLst>
              <a:ext uri="{FF2B5EF4-FFF2-40B4-BE49-F238E27FC236}">
                <a16:creationId xmlns:a16="http://schemas.microsoft.com/office/drawing/2014/main" id="{449C4A2A-D337-C487-F064-4084D472762C}"/>
              </a:ext>
            </a:extLst>
          </p:cNvPr>
          <p:cNvGraphicFramePr>
            <a:graphicFrameLocks noGrp="1"/>
          </p:cNvGraphicFramePr>
          <p:nvPr>
            <p:extLst>
              <p:ext uri="{D42A27DB-BD31-4B8C-83A1-F6EECF244321}">
                <p14:modId xmlns:p14="http://schemas.microsoft.com/office/powerpoint/2010/main" val="1203492819"/>
              </p:ext>
            </p:extLst>
          </p:nvPr>
        </p:nvGraphicFramePr>
        <p:xfrm>
          <a:off x="137732" y="1604164"/>
          <a:ext cx="9311068" cy="5120640"/>
        </p:xfrm>
        <a:graphic>
          <a:graphicData uri="http://schemas.openxmlformats.org/drawingml/2006/table">
            <a:tbl>
              <a:tblPr bandRow="1"/>
              <a:tblGrid>
                <a:gridCol w="9311068">
                  <a:extLst>
                    <a:ext uri="{9D8B030D-6E8A-4147-A177-3AD203B41FA5}">
                      <a16:colId xmlns:a16="http://schemas.microsoft.com/office/drawing/2014/main" val="1539882357"/>
                    </a:ext>
                  </a:extLst>
                </a:gridCol>
              </a:tblGrid>
              <a:tr h="310386">
                <a:tc>
                  <a:txBody>
                    <a:bodyPr/>
                    <a:lstStyle/>
                    <a:p>
                      <a:pPr algn="ctr">
                        <a:lnSpc>
                          <a:spcPct val="100000"/>
                        </a:lnSpc>
                        <a:spcAft>
                          <a:spcPts val="0"/>
                        </a:spcAft>
                      </a:pP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988671979"/>
                  </a:ext>
                </a:extLst>
              </a:tr>
              <a:tr h="2793474">
                <a:tc>
                  <a:txBody>
                    <a:bodyPr/>
                    <a:lstStyle/>
                    <a:p>
                      <a:pPr algn="just">
                        <a:lnSpc>
                          <a:spcPct val="100000"/>
                        </a:lnSpc>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Noto Sans Symbols"/>
                        <a:cs typeface="Times New Roman" panose="02020603050405020304" pitchFamily="18" charset="0"/>
                      </a:endParaRPr>
                    </a:p>
                    <a:p>
                      <a:pPr marL="68580" algn="just">
                        <a:lnSpc>
                          <a:spcPct val="100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580" algn="just">
                        <a:lnSpc>
                          <a:spcPct val="100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Noto Sans Symbols"/>
                        <a:cs typeface="Times New Roman" panose="02020603050405020304" pitchFamily="18" charset="0"/>
                      </a:endParaRPr>
                    </a:p>
                    <a:p>
                      <a:pPr marL="68580" algn="just">
                        <a:lnSpc>
                          <a:spcPct val="100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580" algn="just">
                        <a:lnSpc>
                          <a:spcPct val="100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phạt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68580" algn="just">
                        <a:lnSpc>
                          <a:spcPct val="100000"/>
                        </a:lnSpc>
                        <a:spcAft>
                          <a:spcPts val="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744523556"/>
                  </a:ext>
                </a:extLst>
              </a:tr>
            </a:tbl>
          </a:graphicData>
        </a:graphic>
      </p:graphicFrame>
    </p:spTree>
    <p:extLst>
      <p:ext uri="{BB962C8B-B14F-4D97-AF65-F5344CB8AC3E}">
        <p14:creationId xmlns:p14="http://schemas.microsoft.com/office/powerpoint/2010/main" val="1989010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795DAE-4D59-4DDE-61C7-C7F8E8FCBA08}"/>
              </a:ext>
            </a:extLst>
          </p:cNvPr>
          <p:cNvPicPr>
            <a:picLocks noChangeAspect="1"/>
          </p:cNvPicPr>
          <p:nvPr/>
        </p:nvPicPr>
        <p:blipFill>
          <a:blip r:embed="rId3"/>
          <a:stretch>
            <a:fillRect/>
          </a:stretch>
        </p:blipFill>
        <p:spPr>
          <a:xfrm>
            <a:off x="7021878" y="419976"/>
            <a:ext cx="2143125" cy="2143125"/>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effectLst/>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3" name="Group 2">
            <a:extLst>
              <a:ext uri="{FF2B5EF4-FFF2-40B4-BE49-F238E27FC236}">
                <a16:creationId xmlns:a16="http://schemas.microsoft.com/office/drawing/2014/main" id="{A3C7270C-15DF-9464-F170-486E3027E783}"/>
              </a:ext>
            </a:extLst>
          </p:cNvPr>
          <p:cNvGrpSpPr/>
          <p:nvPr/>
        </p:nvGrpSpPr>
        <p:grpSpPr>
          <a:xfrm>
            <a:off x="138397" y="907779"/>
            <a:ext cx="985055" cy="1012415"/>
            <a:chOff x="49418" y="978323"/>
            <a:chExt cx="985055" cy="1012415"/>
          </a:xfrm>
        </p:grpSpPr>
        <p:sp>
          <p:nvSpPr>
            <p:cNvPr id="30" name="Oval 29">
              <a:extLst>
                <a:ext uri="{FF2B5EF4-FFF2-40B4-BE49-F238E27FC236}">
                  <a16:creationId xmlns:a16="http://schemas.microsoft.com/office/drawing/2014/main" id="{B4D64811-A5CB-9189-15A2-72720E7DC6FA}"/>
                </a:ext>
              </a:extLst>
            </p:cNvPr>
            <p:cNvSpPr/>
            <p:nvPr/>
          </p:nvSpPr>
          <p:spPr>
            <a:xfrm>
              <a:off x="49418" y="978323"/>
              <a:ext cx="985055"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F3A6795-3E43-344C-B303-FBAD6F6BEDF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2020" t="15993" r="17407" b="14512"/>
            <a:stretch/>
          </p:blipFill>
          <p:spPr>
            <a:xfrm>
              <a:off x="124289" y="1065149"/>
              <a:ext cx="837773" cy="838762"/>
            </a:xfrm>
            <a:prstGeom prst="rect">
              <a:avLst/>
            </a:prstGeom>
          </p:spPr>
        </p:pic>
      </p:grpSp>
      <p:pic>
        <p:nvPicPr>
          <p:cNvPr id="2050" name="Picture 2" descr="TÓM LƯỢC CHUNG VỀ EVFTA - TÓM LƯỢC HIỆP ĐỊNH THƯƠNG MẠI TỰ DO VIỆT NAM -  LIÊN MINH CHÂU ÂU (EVFTA) - Studocu">
            <a:extLst>
              <a:ext uri="{FF2B5EF4-FFF2-40B4-BE49-F238E27FC236}">
                <a16:creationId xmlns:a16="http://schemas.microsoft.com/office/drawing/2014/main" id="{BD58F8F1-F35B-58A9-2FCB-52F2653F9C7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58435" y="-1024695"/>
            <a:ext cx="28575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4BFEB8-2F88-154B-5E8F-4BE057676951}"/>
              </a:ext>
            </a:extLst>
          </p:cNvPr>
          <p:cNvPicPr>
            <a:picLocks noChangeAspect="1"/>
          </p:cNvPicPr>
          <p:nvPr/>
        </p:nvPicPr>
        <p:blipFill>
          <a:blip r:embed="rId10"/>
          <a:stretch>
            <a:fillRect/>
          </a:stretch>
        </p:blipFill>
        <p:spPr>
          <a:xfrm>
            <a:off x="9696380" y="777234"/>
            <a:ext cx="2103268" cy="1353205"/>
          </a:xfrm>
          <a:custGeom>
            <a:avLst/>
            <a:gdLst>
              <a:gd name="connsiteX0" fmla="*/ 0 w 2103268"/>
              <a:gd name="connsiteY0" fmla="*/ 0 h 1353205"/>
              <a:gd name="connsiteX1" fmla="*/ 567882 w 2103268"/>
              <a:gd name="connsiteY1" fmla="*/ 0 h 1353205"/>
              <a:gd name="connsiteX2" fmla="*/ 1093699 w 2103268"/>
              <a:gd name="connsiteY2" fmla="*/ 0 h 1353205"/>
              <a:gd name="connsiteX3" fmla="*/ 1619516 w 2103268"/>
              <a:gd name="connsiteY3" fmla="*/ 0 h 1353205"/>
              <a:gd name="connsiteX4" fmla="*/ 2103268 w 2103268"/>
              <a:gd name="connsiteY4" fmla="*/ 0 h 1353205"/>
              <a:gd name="connsiteX5" fmla="*/ 2103268 w 2103268"/>
              <a:gd name="connsiteY5" fmla="*/ 478132 h 1353205"/>
              <a:gd name="connsiteX6" fmla="*/ 2103268 w 2103268"/>
              <a:gd name="connsiteY6" fmla="*/ 929201 h 1353205"/>
              <a:gd name="connsiteX7" fmla="*/ 2103268 w 2103268"/>
              <a:gd name="connsiteY7" fmla="*/ 1353205 h 1353205"/>
              <a:gd name="connsiteX8" fmla="*/ 1619516 w 2103268"/>
              <a:gd name="connsiteY8" fmla="*/ 1353205 h 1353205"/>
              <a:gd name="connsiteX9" fmla="*/ 1072667 w 2103268"/>
              <a:gd name="connsiteY9" fmla="*/ 1353205 h 1353205"/>
              <a:gd name="connsiteX10" fmla="*/ 588915 w 2103268"/>
              <a:gd name="connsiteY10" fmla="*/ 1353205 h 1353205"/>
              <a:gd name="connsiteX11" fmla="*/ 0 w 2103268"/>
              <a:gd name="connsiteY11" fmla="*/ 1353205 h 1353205"/>
              <a:gd name="connsiteX12" fmla="*/ 0 w 2103268"/>
              <a:gd name="connsiteY12" fmla="*/ 875073 h 1353205"/>
              <a:gd name="connsiteX13" fmla="*/ 0 w 2103268"/>
              <a:gd name="connsiteY13" fmla="*/ 437536 h 1353205"/>
              <a:gd name="connsiteX14" fmla="*/ 0 w 2103268"/>
              <a:gd name="connsiteY14" fmla="*/ 0 h 135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3268" h="1353205" fill="none" extrusionOk="0">
                <a:moveTo>
                  <a:pt x="0" y="0"/>
                </a:moveTo>
                <a:cubicBezTo>
                  <a:pt x="257351" y="-5327"/>
                  <a:pt x="411430" y="13370"/>
                  <a:pt x="567882" y="0"/>
                </a:cubicBezTo>
                <a:cubicBezTo>
                  <a:pt x="724334" y="-13370"/>
                  <a:pt x="920539" y="42382"/>
                  <a:pt x="1093699" y="0"/>
                </a:cubicBezTo>
                <a:cubicBezTo>
                  <a:pt x="1266859" y="-42382"/>
                  <a:pt x="1505136" y="58119"/>
                  <a:pt x="1619516" y="0"/>
                </a:cubicBezTo>
                <a:cubicBezTo>
                  <a:pt x="1733896" y="-58119"/>
                  <a:pt x="1928121" y="50195"/>
                  <a:pt x="2103268" y="0"/>
                </a:cubicBezTo>
                <a:cubicBezTo>
                  <a:pt x="2105028" y="109866"/>
                  <a:pt x="2050725" y="271704"/>
                  <a:pt x="2103268" y="478132"/>
                </a:cubicBezTo>
                <a:cubicBezTo>
                  <a:pt x="2155811" y="684560"/>
                  <a:pt x="2080944" y="759108"/>
                  <a:pt x="2103268" y="929201"/>
                </a:cubicBezTo>
                <a:cubicBezTo>
                  <a:pt x="2125592" y="1099294"/>
                  <a:pt x="2058214" y="1171348"/>
                  <a:pt x="2103268" y="1353205"/>
                </a:cubicBezTo>
                <a:cubicBezTo>
                  <a:pt x="1985202" y="1357369"/>
                  <a:pt x="1747599" y="1316049"/>
                  <a:pt x="1619516" y="1353205"/>
                </a:cubicBezTo>
                <a:cubicBezTo>
                  <a:pt x="1491433" y="1390361"/>
                  <a:pt x="1298990" y="1331576"/>
                  <a:pt x="1072667" y="1353205"/>
                </a:cubicBezTo>
                <a:cubicBezTo>
                  <a:pt x="846344" y="1374834"/>
                  <a:pt x="742125" y="1313823"/>
                  <a:pt x="588915" y="1353205"/>
                </a:cubicBezTo>
                <a:cubicBezTo>
                  <a:pt x="435705" y="1392587"/>
                  <a:pt x="150552" y="1298338"/>
                  <a:pt x="0" y="1353205"/>
                </a:cubicBezTo>
                <a:cubicBezTo>
                  <a:pt x="-12388" y="1242901"/>
                  <a:pt x="43431" y="1062664"/>
                  <a:pt x="0" y="875073"/>
                </a:cubicBezTo>
                <a:cubicBezTo>
                  <a:pt x="-43431" y="687482"/>
                  <a:pt x="14691" y="568112"/>
                  <a:pt x="0" y="437536"/>
                </a:cubicBezTo>
                <a:cubicBezTo>
                  <a:pt x="-14691" y="306960"/>
                  <a:pt x="7741" y="186128"/>
                  <a:pt x="0" y="0"/>
                </a:cubicBezTo>
                <a:close/>
              </a:path>
              <a:path w="2103268" h="1353205" stroke="0" extrusionOk="0">
                <a:moveTo>
                  <a:pt x="0" y="0"/>
                </a:moveTo>
                <a:cubicBezTo>
                  <a:pt x="138780" y="-52190"/>
                  <a:pt x="417312" y="7021"/>
                  <a:pt x="525817" y="0"/>
                </a:cubicBezTo>
                <a:cubicBezTo>
                  <a:pt x="634322" y="-7021"/>
                  <a:pt x="906647" y="8332"/>
                  <a:pt x="1093699" y="0"/>
                </a:cubicBezTo>
                <a:cubicBezTo>
                  <a:pt x="1280751" y="-8332"/>
                  <a:pt x="1472134" y="59001"/>
                  <a:pt x="1640549" y="0"/>
                </a:cubicBezTo>
                <a:cubicBezTo>
                  <a:pt x="1808964" y="-59001"/>
                  <a:pt x="1876925" y="3062"/>
                  <a:pt x="2103268" y="0"/>
                </a:cubicBezTo>
                <a:cubicBezTo>
                  <a:pt x="2128582" y="154424"/>
                  <a:pt x="2097491" y="336145"/>
                  <a:pt x="2103268" y="437536"/>
                </a:cubicBezTo>
                <a:cubicBezTo>
                  <a:pt x="2109045" y="538927"/>
                  <a:pt x="2095770" y="748831"/>
                  <a:pt x="2103268" y="875073"/>
                </a:cubicBezTo>
                <a:cubicBezTo>
                  <a:pt x="2110766" y="1001315"/>
                  <a:pt x="2102424" y="1213464"/>
                  <a:pt x="2103268" y="1353205"/>
                </a:cubicBezTo>
                <a:cubicBezTo>
                  <a:pt x="1969413" y="1368864"/>
                  <a:pt x="1823417" y="1349950"/>
                  <a:pt x="1619516" y="1353205"/>
                </a:cubicBezTo>
                <a:cubicBezTo>
                  <a:pt x="1415615" y="1356460"/>
                  <a:pt x="1231944" y="1295871"/>
                  <a:pt x="1093699" y="1353205"/>
                </a:cubicBezTo>
                <a:cubicBezTo>
                  <a:pt x="955454" y="1410539"/>
                  <a:pt x="711494" y="1332405"/>
                  <a:pt x="525817" y="1353205"/>
                </a:cubicBezTo>
                <a:cubicBezTo>
                  <a:pt x="340140" y="1374005"/>
                  <a:pt x="257849" y="1318866"/>
                  <a:pt x="0" y="1353205"/>
                </a:cubicBezTo>
                <a:cubicBezTo>
                  <a:pt x="-39831" y="1202141"/>
                  <a:pt x="33912" y="1127039"/>
                  <a:pt x="0" y="929201"/>
                </a:cubicBezTo>
                <a:cubicBezTo>
                  <a:pt x="-33912" y="731363"/>
                  <a:pt x="27817" y="593133"/>
                  <a:pt x="0" y="478132"/>
                </a:cubicBezTo>
                <a:cubicBezTo>
                  <a:pt x="-27817" y="363131"/>
                  <a:pt x="22897" y="191206"/>
                  <a:pt x="0" y="0"/>
                </a:cubicBezTo>
                <a:close/>
              </a:path>
            </a:pathLst>
          </a:custGeom>
          <a:ln w="127000" cap="sq">
            <a:solidFill>
              <a:schemeClr val="tx1"/>
            </a:solidFill>
            <a:extLst>
              <a:ext uri="{C807C97D-BFC1-408E-A445-0C87EB9F89A2}">
                <ask:lineSketchStyleProps xmlns:ask="http://schemas.microsoft.com/office/drawing/2018/sketchyshapes" sd="2997462627">
                  <a:prstGeom prst="rect">
                    <a:avLst/>
                  </a:prstGeom>
                  <ask:type>
                    <ask:lineSketchScribble/>
                  </ask:type>
                </ask:lineSketchStyleProps>
              </a:ext>
            </a:extLst>
          </a:ln>
          <a:effectLst>
            <a:softEdge rad="112500"/>
          </a:effectLst>
        </p:spPr>
      </p:pic>
      <p:pic>
        <p:nvPicPr>
          <p:cNvPr id="15" name="Picture 14">
            <a:extLst>
              <a:ext uri="{FF2B5EF4-FFF2-40B4-BE49-F238E27FC236}">
                <a16:creationId xmlns:a16="http://schemas.microsoft.com/office/drawing/2014/main" id="{554FFCBF-195A-D5D1-2A00-094BE0B7DB90}"/>
              </a:ext>
            </a:extLst>
          </p:cNvPr>
          <p:cNvPicPr>
            <a:picLocks noChangeAspect="1"/>
          </p:cNvPicPr>
          <p:nvPr/>
        </p:nvPicPr>
        <p:blipFill>
          <a:blip r:embed="rId11"/>
          <a:stretch>
            <a:fillRect/>
          </a:stretch>
        </p:blipFill>
        <p:spPr>
          <a:xfrm>
            <a:off x="4860162" y="928113"/>
            <a:ext cx="2044118" cy="1353206"/>
          </a:xfrm>
          <a:prstGeom prst="rect">
            <a:avLst/>
          </a:prstGeom>
          <a:ln>
            <a:noFill/>
          </a:ln>
          <a:effectLst>
            <a:softEdge rad="112500"/>
          </a:effectLst>
        </p:spPr>
      </p:pic>
      <p:graphicFrame>
        <p:nvGraphicFramePr>
          <p:cNvPr id="4" name="Table 3">
            <a:extLst>
              <a:ext uri="{FF2B5EF4-FFF2-40B4-BE49-F238E27FC236}">
                <a16:creationId xmlns:a16="http://schemas.microsoft.com/office/drawing/2014/main" id="{B1EFE50C-FA35-EA98-30E1-1927CAC14EF7}"/>
              </a:ext>
            </a:extLst>
          </p:cNvPr>
          <p:cNvGraphicFramePr>
            <a:graphicFrameLocks noGrp="1"/>
          </p:cNvGraphicFramePr>
          <p:nvPr>
            <p:extLst>
              <p:ext uri="{D42A27DB-BD31-4B8C-83A1-F6EECF244321}">
                <p14:modId xmlns:p14="http://schemas.microsoft.com/office/powerpoint/2010/main" val="1504630632"/>
              </p:ext>
            </p:extLst>
          </p:nvPr>
        </p:nvGraphicFramePr>
        <p:xfrm>
          <a:off x="3360388" y="2595482"/>
          <a:ext cx="8439260" cy="3840480"/>
        </p:xfrm>
        <a:graphic>
          <a:graphicData uri="http://schemas.openxmlformats.org/drawingml/2006/table">
            <a:tbl>
              <a:tblPr bandRow="1"/>
              <a:tblGrid>
                <a:gridCol w="8439260">
                  <a:extLst>
                    <a:ext uri="{9D8B030D-6E8A-4147-A177-3AD203B41FA5}">
                      <a16:colId xmlns:a16="http://schemas.microsoft.com/office/drawing/2014/main" val="3377325155"/>
                    </a:ext>
                  </a:extLst>
                </a:gridCol>
              </a:tblGrid>
              <a:tr h="107137">
                <a:tc>
                  <a:txBody>
                    <a:bodyPr/>
                    <a:lstStyle/>
                    <a:p>
                      <a:pPr algn="ctr">
                        <a:lnSpc>
                          <a:spcPct val="100000"/>
                        </a:lnSpc>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20" marR="4792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229712926"/>
                  </a:ext>
                </a:extLst>
              </a:tr>
              <a:tr h="3019874">
                <a:tc>
                  <a:txBody>
                    <a:bodyPr/>
                    <a:lstStyle/>
                    <a:p>
                      <a:pPr marL="68580" algn="just">
                        <a:lnSpc>
                          <a:spcPct val="100000"/>
                        </a:lnSpc>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II.2,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gn="just">
                        <a:lnSpc>
                          <a:spcPct val="100000"/>
                        </a:lnSpc>
                        <a:spcAft>
                          <a:spcPts val="0"/>
                        </a:spcAft>
                        <a:buSzPts val="1400"/>
                        <a:buFont typeface="Arial" panose="020B0604020202020204" pitchFamily="34" charset="0"/>
                        <a:buNone/>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gn="just">
                        <a:lnSpc>
                          <a:spcPct val="100000"/>
                        </a:lnSpc>
                        <a:spcAft>
                          <a:spcPts val="0"/>
                        </a:spcAft>
                        <a:buSzPts val="1400"/>
                        <a:buFont typeface="Arial" panose="020B0604020202020204" pitchFamily="34" charset="0"/>
                        <a:buNone/>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00000"/>
                        </a:lnSpc>
                        <a:spcAft>
                          <a:spcPts val="0"/>
                        </a:spcAft>
                        <a:buSzPts val="1400"/>
                        <a:buFont typeface="Arial" panose="020B0604020202020204" pitchFamily="34" charset="0"/>
                        <a:buChar char="●"/>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gn="just">
                        <a:lnSpc>
                          <a:spcPct val="100000"/>
                        </a:lnSpc>
                        <a:spcAft>
                          <a:spcPts val="0"/>
                        </a:spcAft>
                        <a:buSzPts val="1400"/>
                        <a:buFont typeface="Arial" panose="020B0604020202020204" pitchFamily="34" charset="0"/>
                        <a:buNone/>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Noto Sans Symbols"/>
                        <a:cs typeface="Times New Roman" panose="02020603050405020304" pitchFamily="18" charset="0"/>
                      </a:endParaRPr>
                    </a:p>
                  </a:txBody>
                  <a:tcPr marL="47920" marR="4792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736684991"/>
                  </a:ext>
                </a:extLst>
              </a:tr>
            </a:tbl>
          </a:graphicData>
        </a:graphic>
      </p:graphicFrame>
      <p:pic>
        <p:nvPicPr>
          <p:cNvPr id="6" name="Picture 5">
            <a:extLst>
              <a:ext uri="{FF2B5EF4-FFF2-40B4-BE49-F238E27FC236}">
                <a16:creationId xmlns:a16="http://schemas.microsoft.com/office/drawing/2014/main" id="{833F1E88-E8C6-5883-D896-28F45AF637F1}"/>
              </a:ext>
            </a:extLst>
          </p:cNvPr>
          <p:cNvPicPr>
            <a:picLocks noChangeAspect="1"/>
          </p:cNvPicPr>
          <p:nvPr/>
        </p:nvPicPr>
        <p:blipFill>
          <a:blip r:embed="rId12"/>
          <a:stretch>
            <a:fillRect/>
          </a:stretch>
        </p:blipFill>
        <p:spPr>
          <a:xfrm>
            <a:off x="392352" y="2334934"/>
            <a:ext cx="2517047" cy="1891114"/>
          </a:xfrm>
          <a:prstGeom prst="rect">
            <a:avLst/>
          </a:prstGeom>
          <a:ln>
            <a:noFill/>
          </a:ln>
          <a:effectLst>
            <a:softEdge rad="112500"/>
          </a:effectLst>
        </p:spPr>
      </p:pic>
      <p:pic>
        <p:nvPicPr>
          <p:cNvPr id="3074" name="Picture 2" descr="People Sharing PNG, Vector, PSD, and Clipart With Transparent Background  for Free Download | Pngtree">
            <a:extLst>
              <a:ext uri="{FF2B5EF4-FFF2-40B4-BE49-F238E27FC236}">
                <a16:creationId xmlns:a16="http://schemas.microsoft.com/office/drawing/2014/main" id="{1970E439-A930-581A-49F7-72B66DC2B1A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306" r="12495"/>
          <a:stretch/>
        </p:blipFill>
        <p:spPr bwMode="auto">
          <a:xfrm>
            <a:off x="192567" y="4226048"/>
            <a:ext cx="2931736" cy="256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92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47B3FA-697D-13D0-1BDA-33FF201974CD}"/>
              </a:ext>
            </a:extLst>
          </p:cNvPr>
          <p:cNvPicPr>
            <a:picLocks noChangeAspect="1"/>
          </p:cNvPicPr>
          <p:nvPr/>
        </p:nvPicPr>
        <p:blipFill>
          <a:blip r:embed="rId3"/>
          <a:stretch>
            <a:fillRect/>
          </a:stretch>
        </p:blipFill>
        <p:spPr>
          <a:xfrm>
            <a:off x="8605241" y="1616434"/>
            <a:ext cx="2139881" cy="2139881"/>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VỊ THẾ CỦA EU TRONG NỀN KINH TẾ THẾ GIỚI</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12" name="TextBox 11">
            <a:extLst>
              <a:ext uri="{FF2B5EF4-FFF2-40B4-BE49-F238E27FC236}">
                <a16:creationId xmlns:a16="http://schemas.microsoft.com/office/drawing/2014/main" id="{90A5EFC1-C9B3-D188-D4EE-E6442E9D3D3F}"/>
              </a:ext>
            </a:extLst>
          </p:cNvPr>
          <p:cNvSpPr txBox="1"/>
          <p:nvPr/>
        </p:nvSpPr>
        <p:spPr>
          <a:xfrm>
            <a:off x="1311445" y="700633"/>
            <a:ext cx="9569106"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a:solidFill>
                  <a:schemeClr val="accent4">
                    <a:lumMod val="20000"/>
                    <a:lumOff val="80000"/>
                  </a:schemeClr>
                </a:solidFill>
                <a:latin typeface="#9Slide03 SFU Futura_01" panose="00000700000000000000" pitchFamily="2" charset="0"/>
              </a:rPr>
              <a:t> </a:t>
            </a:r>
            <a:r>
              <a:rPr lang="en-US" sz="2000">
                <a:solidFill>
                  <a:schemeClr val="accent4">
                    <a:lumMod val="20000"/>
                    <a:lumOff val="80000"/>
                  </a:schemeClr>
                </a:solidFill>
                <a:latin typeface="#9Slide03 SFU Futura_01" panose="00000700000000000000" pitchFamily="2" charset="0"/>
              </a:rPr>
              <a:t>2. </a:t>
            </a:r>
            <a:r>
              <a:rPr lang="en-US" sz="2000">
                <a:solidFill>
                  <a:srgbClr val="FFC000"/>
                </a:solidFill>
                <a:latin typeface="#9Slide03 SFU Futura_01" panose="00000700000000000000" pitchFamily="2" charset="0"/>
              </a:rPr>
              <a:t>EU LÀ TRUNG TÂM THƯƠNG MẠI – TÀI CHÍNH LỚN CỦA THẾ GIỚI</a:t>
            </a:r>
            <a:endParaRPr lang="en-US" sz="2400">
              <a:solidFill>
                <a:srgbClr val="FFC000"/>
              </a:solidFill>
              <a:latin typeface="#9Slide03 SFU Futura_01" panose="00000700000000000000" pitchFamily="2" charset="0"/>
            </a:endParaRPr>
          </a:p>
        </p:txBody>
      </p:sp>
      <p:pic>
        <p:nvPicPr>
          <p:cNvPr id="18" name="Picture 9" descr="Picture1">
            <a:extLst>
              <a:ext uri="{FF2B5EF4-FFF2-40B4-BE49-F238E27FC236}">
                <a16:creationId xmlns:a16="http://schemas.microsoft.com/office/drawing/2014/main" id="{1BF5A5BD-ED54-0BD0-304B-5419A26859C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142121" y="3478890"/>
            <a:ext cx="3783820" cy="13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63A1EDBF-9C4C-DA22-8ED0-4E2BE248A2C6}"/>
              </a:ext>
            </a:extLst>
          </p:cNvPr>
          <p:cNvGrpSpPr/>
          <p:nvPr/>
        </p:nvGrpSpPr>
        <p:grpSpPr>
          <a:xfrm>
            <a:off x="11065497" y="23022"/>
            <a:ext cx="968534" cy="908444"/>
            <a:chOff x="-3199489" y="-2181229"/>
            <a:chExt cx="1001508" cy="1012415"/>
          </a:xfrm>
        </p:grpSpPr>
        <p:sp>
          <p:nvSpPr>
            <p:cNvPr id="29" name="Oval 28">
              <a:extLst>
                <a:ext uri="{FF2B5EF4-FFF2-40B4-BE49-F238E27FC236}">
                  <a16:creationId xmlns:a16="http://schemas.microsoft.com/office/drawing/2014/main" id="{8F9409A6-06C4-C80D-1727-4C2E395DAE2C}"/>
                </a:ext>
              </a:extLst>
            </p:cNvPr>
            <p:cNvSpPr/>
            <p:nvPr/>
          </p:nvSpPr>
          <p:spPr>
            <a:xfrm>
              <a:off x="-3199489" y="-2181229"/>
              <a:ext cx="1001508"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981D160-8F0E-2E98-3FB9-8E7586C189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8334" t="20416" r="15952" b="19107"/>
            <a:stretch/>
          </p:blipFill>
          <p:spPr>
            <a:xfrm>
              <a:off x="-3050737" y="-2028147"/>
              <a:ext cx="716735" cy="707943"/>
            </a:xfrm>
            <a:prstGeom prst="rect">
              <a:avLst/>
            </a:prstGeom>
          </p:spPr>
        </p:pic>
      </p:grpSp>
      <p:pic>
        <p:nvPicPr>
          <p:cNvPr id="32" name="Picture 31">
            <a:extLst>
              <a:ext uri="{FF2B5EF4-FFF2-40B4-BE49-F238E27FC236}">
                <a16:creationId xmlns:a16="http://schemas.microsoft.com/office/drawing/2014/main" id="{9ACFC6D0-4AC9-630F-0E19-3E69F7C5D7FC}"/>
              </a:ext>
            </a:extLst>
          </p:cNvPr>
          <p:cNvPicPr>
            <a:picLocks noChangeAspect="1"/>
          </p:cNvPicPr>
          <p:nvPr/>
        </p:nvPicPr>
        <p:blipFill rotWithShape="1">
          <a:blip r:embed="rId9"/>
          <a:srcRect t="13949" b="58114"/>
          <a:stretch/>
        </p:blipFill>
        <p:spPr>
          <a:xfrm rot="5400000">
            <a:off x="10038040" y="3063288"/>
            <a:ext cx="2880382" cy="804673"/>
          </a:xfrm>
          <a:prstGeom prst="rect">
            <a:avLst/>
          </a:prstGeom>
        </p:spPr>
      </p:pic>
      <p:pic>
        <p:nvPicPr>
          <p:cNvPr id="33" name="Picture 32">
            <a:extLst>
              <a:ext uri="{FF2B5EF4-FFF2-40B4-BE49-F238E27FC236}">
                <a16:creationId xmlns:a16="http://schemas.microsoft.com/office/drawing/2014/main" id="{F62867DA-9C92-7E50-C85C-72E3A6E84C44}"/>
              </a:ext>
            </a:extLst>
          </p:cNvPr>
          <p:cNvPicPr>
            <a:picLocks noChangeAspect="1"/>
          </p:cNvPicPr>
          <p:nvPr/>
        </p:nvPicPr>
        <p:blipFill rotWithShape="1">
          <a:blip r:embed="rId10"/>
          <a:srcRect l="18467" t="13681" r="18535" b="12744"/>
          <a:stretch/>
        </p:blipFill>
        <p:spPr>
          <a:xfrm>
            <a:off x="7989018" y="4477192"/>
            <a:ext cx="4045013" cy="2536430"/>
          </a:xfrm>
          <a:prstGeom prst="rect">
            <a:avLst/>
          </a:prstGeom>
        </p:spPr>
      </p:pic>
      <p:graphicFrame>
        <p:nvGraphicFramePr>
          <p:cNvPr id="27" name="Table 26">
            <a:extLst>
              <a:ext uri="{FF2B5EF4-FFF2-40B4-BE49-F238E27FC236}">
                <a16:creationId xmlns:a16="http://schemas.microsoft.com/office/drawing/2014/main" id="{7603B909-CAB8-AB07-23D4-E72AEE8B87C1}"/>
              </a:ext>
            </a:extLst>
          </p:cNvPr>
          <p:cNvGraphicFramePr>
            <a:graphicFrameLocks noGrp="1"/>
          </p:cNvGraphicFramePr>
          <p:nvPr>
            <p:extLst>
              <p:ext uri="{D42A27DB-BD31-4B8C-83A1-F6EECF244321}">
                <p14:modId xmlns:p14="http://schemas.microsoft.com/office/powerpoint/2010/main" val="1927814012"/>
              </p:ext>
            </p:extLst>
          </p:nvPr>
        </p:nvGraphicFramePr>
        <p:xfrm>
          <a:off x="304800" y="1376504"/>
          <a:ext cx="8467511" cy="4864228"/>
        </p:xfrm>
        <a:graphic>
          <a:graphicData uri="http://schemas.openxmlformats.org/drawingml/2006/table">
            <a:tbl>
              <a:tblPr bandRow="1"/>
              <a:tblGrid>
                <a:gridCol w="8467511">
                  <a:extLst>
                    <a:ext uri="{9D8B030D-6E8A-4147-A177-3AD203B41FA5}">
                      <a16:colId xmlns:a16="http://schemas.microsoft.com/office/drawing/2014/main" val="600590493"/>
                    </a:ext>
                  </a:extLst>
                </a:gridCol>
              </a:tblGrid>
              <a:tr h="0">
                <a:tc>
                  <a:txBody>
                    <a:bodyPr/>
                    <a:lstStyle/>
                    <a:p>
                      <a:pPr algn="ctr">
                        <a:lnSpc>
                          <a:spcPct val="115000"/>
                        </a:lnSpc>
                        <a:spcAft>
                          <a:spcPts val="8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547162809"/>
                  </a:ext>
                </a:extLst>
              </a:tr>
              <a:tr h="0">
                <a:tc>
                  <a:txBody>
                    <a:bodyPr/>
                    <a:lstStyle/>
                    <a:p>
                      <a:pPr marL="68580" algn="just">
                        <a:lnSpc>
                          <a:spcPct val="115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p>
                      <a:pPr marL="342900" lvl="0" indent="-342900" algn="just">
                        <a:lnSpc>
                          <a:spcPct val="115000"/>
                        </a:lnSpc>
                        <a:spcAft>
                          <a:spcPts val="800"/>
                        </a:spcAft>
                        <a:buSzPts val="1400"/>
                        <a:buFont typeface="Arial" panose="020B0604020202020204" pitchFamily="34" charset="0"/>
                        <a:buChar char="●"/>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ASEAN;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Á,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Noto Sans Symbols"/>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39688390"/>
                  </a:ext>
                </a:extLst>
              </a:tr>
            </a:tbl>
          </a:graphicData>
        </a:graphic>
      </p:graphicFrame>
    </p:spTree>
    <p:extLst>
      <p:ext uri="{BB962C8B-B14F-4D97-AF65-F5344CB8AC3E}">
        <p14:creationId xmlns:p14="http://schemas.microsoft.com/office/powerpoint/2010/main" val="3828484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731E506-6250-0240-259F-CC18CF44DA15}"/>
              </a:ext>
            </a:extLst>
          </p:cNvPr>
          <p:cNvPicPr>
            <a:picLocks noChangeAspect="1"/>
          </p:cNvPicPr>
          <p:nvPr/>
        </p:nvPicPr>
        <p:blipFill>
          <a:blip r:embed="rId3"/>
          <a:stretch>
            <a:fillRect/>
          </a:stretch>
        </p:blipFill>
        <p:spPr>
          <a:xfrm>
            <a:off x="4679787" y="4943389"/>
            <a:ext cx="2667029" cy="1824638"/>
          </a:xfrm>
          <a:prstGeom prst="rect">
            <a:avLst/>
          </a:prstGeom>
          <a:ln>
            <a:noFill/>
          </a:ln>
          <a:effectLst>
            <a:softEdge rad="112500"/>
          </a:effectLst>
        </p:spPr>
      </p:pic>
      <p:sp>
        <p:nvSpPr>
          <p:cNvPr id="53" name="Isosceles Triangle 52">
            <a:extLst>
              <a:ext uri="{FF2B5EF4-FFF2-40B4-BE49-F238E27FC236}">
                <a16:creationId xmlns:a16="http://schemas.microsoft.com/office/drawing/2014/main" id="{8B23581A-81CE-7F2E-9D56-8B5CCDB92BA9}"/>
              </a:ext>
            </a:extLst>
          </p:cNvPr>
          <p:cNvSpPr/>
          <p:nvPr/>
        </p:nvSpPr>
        <p:spPr>
          <a:xfrm flipH="1">
            <a:off x="14863909" y="5260452"/>
            <a:ext cx="432651" cy="452486"/>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3B85936E-A398-2BA8-0279-192B1E61258B}"/>
              </a:ext>
            </a:extLst>
          </p:cNvPr>
          <p:cNvSpPr/>
          <p:nvPr/>
        </p:nvSpPr>
        <p:spPr>
          <a:xfrm>
            <a:off x="16095912" y="6902345"/>
            <a:ext cx="432651" cy="452486"/>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50A69"/>
              </a:solidFill>
            </a:endParaRPr>
          </a:p>
        </p:txBody>
      </p:sp>
      <p:sp>
        <p:nvSpPr>
          <p:cNvPr id="49" name="Isosceles Triangle 48">
            <a:extLst>
              <a:ext uri="{FF2B5EF4-FFF2-40B4-BE49-F238E27FC236}">
                <a16:creationId xmlns:a16="http://schemas.microsoft.com/office/drawing/2014/main" id="{CB091391-D91B-8356-E937-161E325CC6A1}"/>
              </a:ext>
            </a:extLst>
          </p:cNvPr>
          <p:cNvSpPr/>
          <p:nvPr/>
        </p:nvSpPr>
        <p:spPr>
          <a:xfrm>
            <a:off x="16095912" y="3613069"/>
            <a:ext cx="432651" cy="452486"/>
          </a:xfrm>
          <a:prstGeom prst="triangle">
            <a:avLst/>
          </a:prstGeom>
          <a:solidFill>
            <a:srgbClr val="E675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HỢP TÁC VÀ LIÊN KẾT TRONG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17" name="Group 16">
            <a:extLst>
              <a:ext uri="{FF2B5EF4-FFF2-40B4-BE49-F238E27FC236}">
                <a16:creationId xmlns:a16="http://schemas.microsoft.com/office/drawing/2014/main" id="{9D2A034D-CB52-154E-A2FE-59893F312C5E}"/>
              </a:ext>
            </a:extLst>
          </p:cNvPr>
          <p:cNvGrpSpPr/>
          <p:nvPr/>
        </p:nvGrpSpPr>
        <p:grpSpPr>
          <a:xfrm>
            <a:off x="320039" y="831363"/>
            <a:ext cx="11551918" cy="1051965"/>
            <a:chOff x="416017" y="954391"/>
            <a:chExt cx="10693722" cy="1051965"/>
          </a:xfrm>
        </p:grpSpPr>
        <p:sp>
          <p:nvSpPr>
            <p:cNvPr id="12" name="TextBox 11">
              <a:extLst>
                <a:ext uri="{FF2B5EF4-FFF2-40B4-BE49-F238E27FC236}">
                  <a16:creationId xmlns:a16="http://schemas.microsoft.com/office/drawing/2014/main" id="{90A5EFC1-C9B3-D188-D4EE-E6442E9D3D3F}"/>
                </a:ext>
              </a:extLst>
            </p:cNvPr>
            <p:cNvSpPr txBox="1"/>
            <p:nvPr/>
          </p:nvSpPr>
          <p:spPr>
            <a:xfrm>
              <a:off x="1332578" y="1095650"/>
              <a:ext cx="9777161" cy="769441"/>
            </a:xfrm>
            <a:prstGeom prst="rect">
              <a:avLst/>
            </a:prstGeom>
            <a:no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a:solidFill>
                    <a:srgbClr val="0070C0"/>
                  </a:solidFill>
                  <a:latin typeface="#9Slide03 SFU Futura_01" panose="00000700000000000000" pitchFamily="2" charset="0"/>
                </a:rPr>
                <a:t> </a:t>
              </a:r>
              <a:r>
                <a:rPr lang="en-US" sz="2000">
                  <a:solidFill>
                    <a:srgbClr val="0070C0"/>
                  </a:solidFill>
                  <a:latin typeface="#9Slide03 SFU Futura_01" panose="00000700000000000000" pitchFamily="2" charset="0"/>
                </a:rPr>
                <a:t>Nhiệm vụ: </a:t>
              </a:r>
              <a:r>
                <a:rPr lang="vi-VN" sz="2000">
                  <a:solidFill>
                    <a:srgbClr val="6B5CD4"/>
                  </a:solidFill>
                  <a:latin typeface="#9Slide03 SFU Futura_01" panose="00000700000000000000" pitchFamily="2" charset="0"/>
                </a:rPr>
                <a:t>Thiết kế SƠ ĐỒ với nội dung là các câu trả lời cho các câu hỏi theo nguyên lý </a:t>
              </a:r>
              <a:r>
                <a:rPr lang="vi-VN" sz="2000">
                  <a:solidFill>
                    <a:srgbClr val="E6752A"/>
                  </a:solidFill>
                  <a:latin typeface="#9Slide03 SFU Futura_01" panose="00000700000000000000" pitchFamily="2" charset="0"/>
                </a:rPr>
                <a:t>VÒNG TRÒN VÀNG </a:t>
              </a:r>
              <a:r>
                <a:rPr lang="vi-VN" sz="2000">
                  <a:solidFill>
                    <a:srgbClr val="6B5CD4"/>
                  </a:solidFill>
                  <a:latin typeface="#9Slide03 SFU Futura_01" panose="00000700000000000000" pitchFamily="2" charset="0"/>
                </a:rPr>
                <a:t>về sự hợp tác, liên kết trong EU</a:t>
              </a:r>
              <a:endParaRPr lang="en-US" sz="2000">
                <a:solidFill>
                  <a:srgbClr val="6B5CD4"/>
                </a:solidFill>
                <a:latin typeface="#9Slide03 SFU Futura_01" panose="00000700000000000000" pitchFamily="2" charset="0"/>
              </a:endParaRP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416017" y="954391"/>
              <a:ext cx="995047" cy="1051965"/>
              <a:chOff x="10820629" y="1075372"/>
              <a:chExt cx="1835355" cy="1902817"/>
            </a:xfrm>
          </p:grpSpPr>
          <p:sp>
            <p:nvSpPr>
              <p:cNvPr id="13" name="Oval 12">
                <a:extLst>
                  <a:ext uri="{FF2B5EF4-FFF2-40B4-BE49-F238E27FC236}">
                    <a16:creationId xmlns:a16="http://schemas.microsoft.com/office/drawing/2014/main" id="{366BA38C-8217-E122-47B8-F9786D42F62E}"/>
                  </a:ext>
                </a:extLst>
              </p:cNvPr>
              <p:cNvSpPr/>
              <p:nvPr/>
            </p:nvSpPr>
            <p:spPr>
              <a:xfrm>
                <a:off x="10820629" y="1075372"/>
                <a:ext cx="1835355"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1289531" y="1583049"/>
                <a:ext cx="1024773" cy="1001039"/>
              </a:xfrm>
              <a:prstGeom prst="rect">
                <a:avLst/>
              </a:prstGeom>
            </p:spPr>
          </p:pic>
        </p:grpSp>
      </p:grpSp>
      <p:sp>
        <p:nvSpPr>
          <p:cNvPr id="8" name="TextBox 7">
            <a:extLst>
              <a:ext uri="{FF2B5EF4-FFF2-40B4-BE49-F238E27FC236}">
                <a16:creationId xmlns:a16="http://schemas.microsoft.com/office/drawing/2014/main" id="{C9A1AEB0-4EF6-52CF-9EC8-D2F907B18F28}"/>
              </a:ext>
            </a:extLst>
          </p:cNvPr>
          <p:cNvSpPr txBox="1"/>
          <p:nvPr/>
        </p:nvSpPr>
        <p:spPr>
          <a:xfrm>
            <a:off x="909377" y="7422225"/>
            <a:ext cx="7961086" cy="973087"/>
          </a:xfrm>
          <a:prstGeom prst="rect">
            <a:avLst/>
          </a:prstGeom>
          <a:noFill/>
        </p:spPr>
        <p:txBody>
          <a:bodyPr wrap="square">
            <a:spAutoFit/>
          </a:bodyPr>
          <a:lstStyle/>
          <a:p>
            <a:pPr marL="342900" lvl="0" indent="-342900" algn="just">
              <a:lnSpc>
                <a:spcPct val="115000"/>
              </a:lnSpc>
              <a:spcAft>
                <a:spcPts val="800"/>
              </a:spcAft>
              <a:buFont typeface="+mj-lt"/>
              <a:buAutoNum type="arabicPeriod"/>
            </a:pPr>
            <a:r>
              <a:rPr lang="en-US" sz="1300">
                <a:solidFill>
                  <a:srgbClr val="000000"/>
                </a:solidFill>
                <a:effectLst/>
                <a:latin typeface="Times New Roman" panose="02020603050405020304" pitchFamily="18" charset="0"/>
                <a:ea typeface="Times New Roman" panose="02020603050405020304" pitchFamily="18" charset="0"/>
              </a:rPr>
              <a:t>Tại sao các thành viên trong EU lại thực hiện nhiều liên kết trong các lĩnh vực khác nhau?</a:t>
            </a:r>
            <a:endParaRPr lang="en-US" sz="1100">
              <a:effectLst/>
              <a:latin typeface="Calibri" panose="020F0502020204030204" pitchFamily="34" charset="0"/>
              <a:ea typeface="Calibri" panose="020F0502020204030204" pitchFamily="34" charset="0"/>
            </a:endParaRPr>
          </a:p>
          <a:p>
            <a:pPr marL="342900" lvl="0" indent="-342900" algn="just">
              <a:lnSpc>
                <a:spcPct val="115000"/>
              </a:lnSpc>
              <a:spcAft>
                <a:spcPts val="800"/>
              </a:spcAft>
              <a:buFont typeface="+mj-lt"/>
              <a:buAutoNum type="arabicPeriod"/>
            </a:pPr>
            <a:r>
              <a:rPr lang="en-US" sz="1300">
                <a:solidFill>
                  <a:srgbClr val="000000"/>
                </a:solidFill>
                <a:effectLst/>
                <a:latin typeface="Times New Roman" panose="02020603050405020304" pitchFamily="18" charset="0"/>
                <a:ea typeface="Times New Roman" panose="02020603050405020304" pitchFamily="18" charset="0"/>
              </a:rPr>
              <a:t>Các liên kết trong EU được thực hiện như thế nào?</a:t>
            </a:r>
            <a:r>
              <a:rPr lang="en-US" sz="1200">
                <a:solidFill>
                  <a:srgbClr val="000000"/>
                </a:solidFill>
                <a:effectLst/>
                <a:latin typeface="Times New Roman" panose="02020603050405020304" pitchFamily="18"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342900" lvl="0" indent="-342900" algn="just">
              <a:lnSpc>
                <a:spcPct val="115000"/>
              </a:lnSpc>
              <a:spcAft>
                <a:spcPts val="800"/>
              </a:spcAft>
              <a:buFont typeface="+mj-lt"/>
              <a:buAutoNum type="arabicPeriod"/>
            </a:pPr>
            <a:r>
              <a:rPr lang="en-US" sz="1300">
                <a:solidFill>
                  <a:srgbClr val="000000"/>
                </a:solidFill>
                <a:effectLst/>
                <a:latin typeface="Times New Roman" panose="02020603050405020304" pitchFamily="18" charset="0"/>
                <a:ea typeface="Times New Roman" panose="02020603050405020304" pitchFamily="18" charset="0"/>
              </a:rPr>
              <a:t>Cái gì được thể hiện rõ nhất trong các lĩnh vực liên kết của EU?</a:t>
            </a:r>
            <a:endParaRPr lang="en-US" sz="1100">
              <a:effectLst/>
              <a:latin typeface="Calibri" panose="020F0502020204030204" pitchFamily="34" charset="0"/>
              <a:ea typeface="Calibri" panose="020F0502020204030204" pitchFamily="34" charset="0"/>
            </a:endParaRPr>
          </a:p>
        </p:txBody>
      </p:sp>
      <p:sp>
        <p:nvSpPr>
          <p:cNvPr id="11" name="Rectangle: Rounded Corners 10">
            <a:extLst>
              <a:ext uri="{FF2B5EF4-FFF2-40B4-BE49-F238E27FC236}">
                <a16:creationId xmlns:a16="http://schemas.microsoft.com/office/drawing/2014/main" id="{39DE4626-DF75-4BA3-5998-D74B4434C0F2}"/>
              </a:ext>
            </a:extLst>
          </p:cNvPr>
          <p:cNvSpPr/>
          <p:nvPr/>
        </p:nvSpPr>
        <p:spPr>
          <a:xfrm>
            <a:off x="-3753723" y="2565499"/>
            <a:ext cx="2986317" cy="763576"/>
          </a:xfrm>
          <a:prstGeom prst="roundRect">
            <a:avLst>
              <a:gd name="adj" fmla="val 2427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solidFill>
                <a:latin typeface="#9Slide07 Itim" panose="00000500000000000000" pitchFamily="2" charset="-34"/>
                <a:cs typeface="#9Slide07 Itim" panose="00000500000000000000" pitchFamily="2" charset="-34"/>
              </a:rPr>
              <a:t>VÒNG TRÒN VÀNG – SIMON SINEK</a:t>
            </a:r>
          </a:p>
        </p:txBody>
      </p:sp>
      <p:sp>
        <p:nvSpPr>
          <p:cNvPr id="25" name="Trapezoid 24">
            <a:extLst>
              <a:ext uri="{FF2B5EF4-FFF2-40B4-BE49-F238E27FC236}">
                <a16:creationId xmlns:a16="http://schemas.microsoft.com/office/drawing/2014/main" id="{4C0C2345-8A52-2C77-DB14-B2FE3F5F27DE}"/>
              </a:ext>
            </a:extLst>
          </p:cNvPr>
          <p:cNvSpPr/>
          <p:nvPr/>
        </p:nvSpPr>
        <p:spPr>
          <a:xfrm rot="5400000">
            <a:off x="14994755" y="2431656"/>
            <a:ext cx="1401873" cy="3751943"/>
          </a:xfrm>
          <a:prstGeom prst="trapezoid">
            <a:avLst>
              <a:gd name="adj" fmla="val 14647"/>
            </a:avLst>
          </a:prstGeom>
          <a:solidFill>
            <a:srgbClr val="2F25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44E3A9A7-E832-D4B8-D3C3-253546943141}"/>
              </a:ext>
            </a:extLst>
          </p:cNvPr>
          <p:cNvSpPr/>
          <p:nvPr/>
        </p:nvSpPr>
        <p:spPr>
          <a:xfrm rot="5400000">
            <a:off x="14994755" y="5711522"/>
            <a:ext cx="1401873" cy="3751943"/>
          </a:xfrm>
          <a:prstGeom prst="trapezoid">
            <a:avLst>
              <a:gd name="adj" fmla="val 14647"/>
            </a:avLst>
          </a:prstGeom>
          <a:solidFill>
            <a:srgbClr val="C403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9369EFCC-FFC0-1A68-2C2B-1B1CB59D5B97}"/>
              </a:ext>
            </a:extLst>
          </p:cNvPr>
          <p:cNvSpPr/>
          <p:nvPr/>
        </p:nvSpPr>
        <p:spPr>
          <a:xfrm rot="5400000" flipV="1">
            <a:off x="14994756" y="4119978"/>
            <a:ext cx="1401873" cy="3751945"/>
          </a:xfrm>
          <a:prstGeom prst="trapezoid">
            <a:avLst>
              <a:gd name="adj" fmla="val 14647"/>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E30EE643-3EE0-B700-6E1F-4A2843CF4058}"/>
              </a:ext>
            </a:extLst>
          </p:cNvPr>
          <p:cNvGrpSpPr/>
          <p:nvPr/>
        </p:nvGrpSpPr>
        <p:grpSpPr>
          <a:xfrm>
            <a:off x="17382339" y="4307627"/>
            <a:ext cx="94662" cy="384383"/>
            <a:chOff x="9711326" y="2994123"/>
            <a:chExt cx="94662" cy="384383"/>
          </a:xfrm>
        </p:grpSpPr>
        <p:sp>
          <p:nvSpPr>
            <p:cNvPr id="31" name="Hexagon 30">
              <a:extLst>
                <a:ext uri="{FF2B5EF4-FFF2-40B4-BE49-F238E27FC236}">
                  <a16:creationId xmlns:a16="http://schemas.microsoft.com/office/drawing/2014/main" id="{57205D0B-8E8D-7A6F-AC55-DB7571A29CF7}"/>
                </a:ext>
              </a:extLst>
            </p:cNvPr>
            <p:cNvSpPr/>
            <p:nvPr/>
          </p:nvSpPr>
          <p:spPr>
            <a:xfrm flipV="1">
              <a:off x="9711326" y="2994123"/>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A42F26AB-38F8-6CBC-553D-53391604F1FC}"/>
                </a:ext>
              </a:extLst>
            </p:cNvPr>
            <p:cNvSpPr/>
            <p:nvPr/>
          </p:nvSpPr>
          <p:spPr>
            <a:xfrm flipV="1">
              <a:off x="9711326" y="3143351"/>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58297950-5035-6043-459B-2D13857CF2BA}"/>
                </a:ext>
              </a:extLst>
            </p:cNvPr>
            <p:cNvSpPr/>
            <p:nvPr/>
          </p:nvSpPr>
          <p:spPr>
            <a:xfrm flipV="1">
              <a:off x="9711326" y="3296901"/>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88EE12E7-6816-7355-F234-F622645613BE}"/>
              </a:ext>
            </a:extLst>
          </p:cNvPr>
          <p:cNvGrpSpPr/>
          <p:nvPr/>
        </p:nvGrpSpPr>
        <p:grpSpPr>
          <a:xfrm>
            <a:off x="17477001" y="7586957"/>
            <a:ext cx="94662" cy="384383"/>
            <a:chOff x="9711326" y="2994123"/>
            <a:chExt cx="94662" cy="384383"/>
          </a:xfrm>
        </p:grpSpPr>
        <p:sp>
          <p:nvSpPr>
            <p:cNvPr id="41" name="Hexagon 40">
              <a:extLst>
                <a:ext uri="{FF2B5EF4-FFF2-40B4-BE49-F238E27FC236}">
                  <a16:creationId xmlns:a16="http://schemas.microsoft.com/office/drawing/2014/main" id="{190DB6CB-49B8-FB12-492B-01FC978B14E1}"/>
                </a:ext>
              </a:extLst>
            </p:cNvPr>
            <p:cNvSpPr/>
            <p:nvPr/>
          </p:nvSpPr>
          <p:spPr>
            <a:xfrm flipV="1">
              <a:off x="9711326" y="2994123"/>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a:extLst>
                <a:ext uri="{FF2B5EF4-FFF2-40B4-BE49-F238E27FC236}">
                  <a16:creationId xmlns:a16="http://schemas.microsoft.com/office/drawing/2014/main" id="{72DBAC22-B193-B9B3-9D4E-3F504B76E93C}"/>
                </a:ext>
              </a:extLst>
            </p:cNvPr>
            <p:cNvSpPr/>
            <p:nvPr/>
          </p:nvSpPr>
          <p:spPr>
            <a:xfrm flipV="1">
              <a:off x="9711326" y="3143351"/>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a:extLst>
                <a:ext uri="{FF2B5EF4-FFF2-40B4-BE49-F238E27FC236}">
                  <a16:creationId xmlns:a16="http://schemas.microsoft.com/office/drawing/2014/main" id="{6D88E2F7-D7C3-2F0E-900B-A6C496994FAB}"/>
                </a:ext>
              </a:extLst>
            </p:cNvPr>
            <p:cNvSpPr/>
            <p:nvPr/>
          </p:nvSpPr>
          <p:spPr>
            <a:xfrm flipV="1">
              <a:off x="9711326" y="3296901"/>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64BDD0A4-0CBC-D179-0B99-E8A45D8EACEE}"/>
              </a:ext>
            </a:extLst>
          </p:cNvPr>
          <p:cNvGrpSpPr/>
          <p:nvPr/>
        </p:nvGrpSpPr>
        <p:grpSpPr>
          <a:xfrm>
            <a:off x="14054971" y="5995950"/>
            <a:ext cx="94662" cy="384383"/>
            <a:chOff x="9711326" y="2994123"/>
            <a:chExt cx="94662" cy="384383"/>
          </a:xfrm>
        </p:grpSpPr>
        <p:sp>
          <p:nvSpPr>
            <p:cNvPr id="45" name="Hexagon 44">
              <a:extLst>
                <a:ext uri="{FF2B5EF4-FFF2-40B4-BE49-F238E27FC236}">
                  <a16:creationId xmlns:a16="http://schemas.microsoft.com/office/drawing/2014/main" id="{B89E5AA3-453E-C386-4E83-80E6D8D1F74B}"/>
                </a:ext>
              </a:extLst>
            </p:cNvPr>
            <p:cNvSpPr/>
            <p:nvPr/>
          </p:nvSpPr>
          <p:spPr>
            <a:xfrm flipV="1">
              <a:off x="9711326" y="2994123"/>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30D9F522-CD59-3A19-22AC-E3DF19A279D8}"/>
                </a:ext>
              </a:extLst>
            </p:cNvPr>
            <p:cNvSpPr/>
            <p:nvPr/>
          </p:nvSpPr>
          <p:spPr>
            <a:xfrm flipV="1">
              <a:off x="9711326" y="3143351"/>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a:extLst>
                <a:ext uri="{FF2B5EF4-FFF2-40B4-BE49-F238E27FC236}">
                  <a16:creationId xmlns:a16="http://schemas.microsoft.com/office/drawing/2014/main" id="{36E72D76-B0BF-F383-7DC8-E7EBB08B73D4}"/>
                </a:ext>
              </a:extLst>
            </p:cNvPr>
            <p:cNvSpPr/>
            <p:nvPr/>
          </p:nvSpPr>
          <p:spPr>
            <a:xfrm flipV="1">
              <a:off x="9711326" y="3296901"/>
              <a:ext cx="94662" cy="81605"/>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lowchart: Manual Input 47">
            <a:extLst>
              <a:ext uri="{FF2B5EF4-FFF2-40B4-BE49-F238E27FC236}">
                <a16:creationId xmlns:a16="http://schemas.microsoft.com/office/drawing/2014/main" id="{C92E6FEB-93A2-A76B-28BC-A02B77C6E65F}"/>
              </a:ext>
            </a:extLst>
          </p:cNvPr>
          <p:cNvSpPr/>
          <p:nvPr/>
        </p:nvSpPr>
        <p:spPr>
          <a:xfrm>
            <a:off x="16312236" y="3521300"/>
            <a:ext cx="1111535" cy="452487"/>
          </a:xfrm>
          <a:prstGeom prst="flowChartManualInput">
            <a:avLst/>
          </a:prstGeom>
          <a:solidFill>
            <a:srgbClr val="FAAA00"/>
          </a:solidFill>
          <a:ln>
            <a:noFill/>
          </a:ln>
          <a:scene3d>
            <a:camera prst="obliqueTop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Input 51">
            <a:extLst>
              <a:ext uri="{FF2B5EF4-FFF2-40B4-BE49-F238E27FC236}">
                <a16:creationId xmlns:a16="http://schemas.microsoft.com/office/drawing/2014/main" id="{68213CBD-E4AC-FF79-09E8-A6B1ABF98942}"/>
              </a:ext>
            </a:extLst>
          </p:cNvPr>
          <p:cNvSpPr/>
          <p:nvPr/>
        </p:nvSpPr>
        <p:spPr>
          <a:xfrm>
            <a:off x="16312237" y="6816704"/>
            <a:ext cx="1111535" cy="452487"/>
          </a:xfrm>
          <a:prstGeom prst="flowChartManualInput">
            <a:avLst/>
          </a:prstGeom>
          <a:solidFill>
            <a:srgbClr val="F50A69"/>
          </a:solidFill>
          <a:ln>
            <a:noFill/>
          </a:ln>
          <a:scene3d>
            <a:camera prst="obliqueTop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4" name="Flowchart: Manual Input 53">
            <a:extLst>
              <a:ext uri="{FF2B5EF4-FFF2-40B4-BE49-F238E27FC236}">
                <a16:creationId xmlns:a16="http://schemas.microsoft.com/office/drawing/2014/main" id="{D1519E43-92DD-B5FD-F872-6B4EF00967A3}"/>
              </a:ext>
            </a:extLst>
          </p:cNvPr>
          <p:cNvSpPr/>
          <p:nvPr/>
        </p:nvSpPr>
        <p:spPr>
          <a:xfrm flipH="1">
            <a:off x="13968700" y="5175194"/>
            <a:ext cx="1111535" cy="452487"/>
          </a:xfrm>
          <a:prstGeom prst="flowChartManualInput">
            <a:avLst/>
          </a:prstGeom>
          <a:solidFill>
            <a:srgbClr val="002060"/>
          </a:solidFill>
          <a:ln>
            <a:noFill/>
          </a:ln>
          <a:scene3d>
            <a:camera prst="obliqueTop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F52A6C72-A473-83DF-8AF8-EEEBC1F64054}"/>
              </a:ext>
            </a:extLst>
          </p:cNvPr>
          <p:cNvSpPr txBox="1"/>
          <p:nvPr/>
        </p:nvSpPr>
        <p:spPr>
          <a:xfrm>
            <a:off x="16528563" y="3107712"/>
            <a:ext cx="595085" cy="1015663"/>
          </a:xfrm>
          <a:prstGeom prst="rect">
            <a:avLst/>
          </a:prstGeom>
          <a:noFill/>
        </p:spPr>
        <p:txBody>
          <a:bodyPr wrap="square" rtlCol="0">
            <a:spAutoFit/>
          </a:bodyPr>
          <a:lstStyle/>
          <a:p>
            <a:r>
              <a:rPr lang="en-US" sz="6000">
                <a:solidFill>
                  <a:srgbClr val="C4036E"/>
                </a:solidFill>
                <a:latin typeface="#9Slide03 Source Sans Pro Black" panose="020B0803030403020204" pitchFamily="34" charset="0"/>
                <a:ea typeface="#9Slide03 Source Sans Pro Black" panose="020B0803030403020204" pitchFamily="34" charset="0"/>
                <a:cs typeface="#9Slide07 Itim" panose="00000500000000000000" pitchFamily="2" charset="-34"/>
              </a:rPr>
              <a:t>1</a:t>
            </a:r>
          </a:p>
        </p:txBody>
      </p:sp>
      <p:sp>
        <p:nvSpPr>
          <p:cNvPr id="57" name="TextBox 56">
            <a:extLst>
              <a:ext uri="{FF2B5EF4-FFF2-40B4-BE49-F238E27FC236}">
                <a16:creationId xmlns:a16="http://schemas.microsoft.com/office/drawing/2014/main" id="{6F190384-3D86-36A2-9966-AED0BB2856E9}"/>
              </a:ext>
            </a:extLst>
          </p:cNvPr>
          <p:cNvSpPr txBox="1"/>
          <p:nvPr/>
        </p:nvSpPr>
        <p:spPr>
          <a:xfrm>
            <a:off x="16582529" y="6404125"/>
            <a:ext cx="595085" cy="1015663"/>
          </a:xfrm>
          <a:prstGeom prst="rect">
            <a:avLst/>
          </a:prstGeom>
          <a:noFill/>
        </p:spPr>
        <p:txBody>
          <a:bodyPr wrap="square" rtlCol="0">
            <a:spAutoFit/>
          </a:bodyPr>
          <a:lstStyle/>
          <a:p>
            <a:r>
              <a:rPr lang="en-US" sz="6000">
                <a:solidFill>
                  <a:srgbClr val="012265"/>
                </a:solidFill>
                <a:latin typeface="#9Slide03 Source Sans Pro Black" panose="020B0803030403020204" pitchFamily="34" charset="0"/>
                <a:ea typeface="#9Slide03 Source Sans Pro Black" panose="020B0803030403020204" pitchFamily="34" charset="0"/>
                <a:cs typeface="#9Slide07 Itim" panose="00000500000000000000" pitchFamily="2" charset="-34"/>
              </a:rPr>
              <a:t>3</a:t>
            </a:r>
          </a:p>
        </p:txBody>
      </p:sp>
      <p:sp>
        <p:nvSpPr>
          <p:cNvPr id="58" name="TextBox 57">
            <a:extLst>
              <a:ext uri="{FF2B5EF4-FFF2-40B4-BE49-F238E27FC236}">
                <a16:creationId xmlns:a16="http://schemas.microsoft.com/office/drawing/2014/main" id="{B31983F0-37C1-95E7-D58C-C647CCF884D2}"/>
              </a:ext>
            </a:extLst>
          </p:cNvPr>
          <p:cNvSpPr txBox="1"/>
          <p:nvPr/>
        </p:nvSpPr>
        <p:spPr>
          <a:xfrm>
            <a:off x="14149633" y="4708209"/>
            <a:ext cx="595085" cy="1015663"/>
          </a:xfrm>
          <a:prstGeom prst="rect">
            <a:avLst/>
          </a:prstGeom>
          <a:noFill/>
        </p:spPr>
        <p:txBody>
          <a:bodyPr wrap="square" rtlCol="0">
            <a:spAutoFit/>
          </a:bodyPr>
          <a:lstStyle/>
          <a:p>
            <a:r>
              <a:rPr lang="en-US" sz="6000">
                <a:solidFill>
                  <a:srgbClr val="FFB201"/>
                </a:solidFill>
                <a:latin typeface="#9Slide03 Source Sans Pro Black" panose="020B0803030403020204" pitchFamily="34" charset="0"/>
                <a:ea typeface="#9Slide03 Source Sans Pro Black" panose="020B0803030403020204" pitchFamily="34" charset="0"/>
                <a:cs typeface="#9Slide07 Itim" panose="00000500000000000000" pitchFamily="2" charset="-34"/>
              </a:rPr>
              <a:t>2</a:t>
            </a:r>
          </a:p>
        </p:txBody>
      </p:sp>
      <p:pic>
        <p:nvPicPr>
          <p:cNvPr id="59" name="Picture 58">
            <a:extLst>
              <a:ext uri="{FF2B5EF4-FFF2-40B4-BE49-F238E27FC236}">
                <a16:creationId xmlns:a16="http://schemas.microsoft.com/office/drawing/2014/main" id="{647004E6-5840-C0CF-DFD3-91D7981D4E20}"/>
              </a:ext>
            </a:extLst>
          </p:cNvPr>
          <p:cNvPicPr>
            <a:picLocks noChangeAspect="1"/>
          </p:cNvPicPr>
          <p:nvPr/>
        </p:nvPicPr>
        <p:blipFill>
          <a:blip r:embed="rId8"/>
          <a:stretch>
            <a:fillRect/>
          </a:stretch>
        </p:blipFill>
        <p:spPr>
          <a:xfrm>
            <a:off x="7421306" y="1368403"/>
            <a:ext cx="4524597" cy="5394304"/>
          </a:xfrm>
          <a:prstGeom prst="rect">
            <a:avLst/>
          </a:prstGeom>
        </p:spPr>
      </p:pic>
      <p:sp>
        <p:nvSpPr>
          <p:cNvPr id="61" name="TextBox 60">
            <a:extLst>
              <a:ext uri="{FF2B5EF4-FFF2-40B4-BE49-F238E27FC236}">
                <a16:creationId xmlns:a16="http://schemas.microsoft.com/office/drawing/2014/main" id="{E4C87219-0275-45D3-74BD-D42890082A7A}"/>
              </a:ext>
            </a:extLst>
          </p:cNvPr>
          <p:cNvSpPr txBox="1"/>
          <p:nvPr/>
        </p:nvSpPr>
        <p:spPr>
          <a:xfrm>
            <a:off x="7454988" y="2366580"/>
            <a:ext cx="3529506" cy="923330"/>
          </a:xfrm>
          <a:prstGeom prst="rect">
            <a:avLst/>
          </a:prstGeom>
          <a:noFill/>
        </p:spPr>
        <p:txBody>
          <a:bodyPr wrap="square">
            <a:spAutoFit/>
          </a:bodyPr>
          <a:lstStyle/>
          <a:p>
            <a:pPr algn="ctr"/>
            <a:r>
              <a:rPr lang="en-US">
                <a:solidFill>
                  <a:schemeClr val="bg1"/>
                </a:solidFill>
                <a:latin typeface="#9Slide03 SFU Futura_12" panose="00000400000000000000" pitchFamily="2" charset="0"/>
              </a:rPr>
              <a:t>Tại sao các thành viên trong EU lại thực hiện nhiều liên kết trong các lĩnh vực khác nhau?</a:t>
            </a:r>
          </a:p>
        </p:txBody>
      </p:sp>
      <p:sp>
        <p:nvSpPr>
          <p:cNvPr id="63" name="TextBox 62">
            <a:extLst>
              <a:ext uri="{FF2B5EF4-FFF2-40B4-BE49-F238E27FC236}">
                <a16:creationId xmlns:a16="http://schemas.microsoft.com/office/drawing/2014/main" id="{0A11B4D2-FAAC-A8F4-68E0-D8E6DB8BE0AD}"/>
              </a:ext>
            </a:extLst>
          </p:cNvPr>
          <p:cNvSpPr txBox="1"/>
          <p:nvPr/>
        </p:nvSpPr>
        <p:spPr>
          <a:xfrm>
            <a:off x="8192472" y="4195748"/>
            <a:ext cx="3714260" cy="646331"/>
          </a:xfrm>
          <a:prstGeom prst="rect">
            <a:avLst/>
          </a:prstGeom>
          <a:noFill/>
        </p:spPr>
        <p:txBody>
          <a:bodyPr wrap="square">
            <a:spAutoFit/>
          </a:bodyPr>
          <a:lstStyle/>
          <a:p>
            <a:pPr algn="ctr"/>
            <a:r>
              <a:rPr lang="vi-VN">
                <a:solidFill>
                  <a:schemeClr val="bg1"/>
                </a:solidFill>
                <a:latin typeface="#9Slide03 SFU Futura_12" panose="00000400000000000000" pitchFamily="2" charset="0"/>
              </a:rPr>
              <a:t>Các liên kết trong EU được thực hiện như thế nào? </a:t>
            </a:r>
          </a:p>
        </p:txBody>
      </p:sp>
      <p:sp>
        <p:nvSpPr>
          <p:cNvPr id="65" name="TextBox 64">
            <a:extLst>
              <a:ext uri="{FF2B5EF4-FFF2-40B4-BE49-F238E27FC236}">
                <a16:creationId xmlns:a16="http://schemas.microsoft.com/office/drawing/2014/main" id="{3BF76643-2EC7-73BB-0579-9B1E5C69C337}"/>
              </a:ext>
            </a:extLst>
          </p:cNvPr>
          <p:cNvSpPr txBox="1"/>
          <p:nvPr/>
        </p:nvSpPr>
        <p:spPr>
          <a:xfrm>
            <a:off x="7912451" y="5600083"/>
            <a:ext cx="2614579" cy="923330"/>
          </a:xfrm>
          <a:prstGeom prst="rect">
            <a:avLst/>
          </a:prstGeom>
          <a:noFill/>
        </p:spPr>
        <p:txBody>
          <a:bodyPr wrap="square">
            <a:spAutoFit/>
          </a:bodyPr>
          <a:lstStyle/>
          <a:p>
            <a:pPr algn="ctr"/>
            <a:r>
              <a:rPr lang="vi-VN">
                <a:solidFill>
                  <a:schemeClr val="bg1"/>
                </a:solidFill>
                <a:latin typeface="#9Slide03 SFU Futura_12" panose="00000400000000000000" pitchFamily="2" charset="0"/>
              </a:rPr>
              <a:t>Cái gì được thể hiện rõ nhất trong các lĩnh vực liên kết của EU?</a:t>
            </a:r>
          </a:p>
        </p:txBody>
      </p:sp>
      <p:grpSp>
        <p:nvGrpSpPr>
          <p:cNvPr id="27" name="Group 26">
            <a:extLst>
              <a:ext uri="{FF2B5EF4-FFF2-40B4-BE49-F238E27FC236}">
                <a16:creationId xmlns:a16="http://schemas.microsoft.com/office/drawing/2014/main" id="{3E131418-3EEE-1212-26A9-45FFF255A565}"/>
              </a:ext>
            </a:extLst>
          </p:cNvPr>
          <p:cNvGrpSpPr/>
          <p:nvPr/>
        </p:nvGrpSpPr>
        <p:grpSpPr>
          <a:xfrm>
            <a:off x="-3841592" y="-647672"/>
            <a:ext cx="3229811" cy="3311248"/>
            <a:chOff x="805611" y="2068354"/>
            <a:chExt cx="3229811" cy="3311248"/>
          </a:xfrm>
        </p:grpSpPr>
        <p:grpSp>
          <p:nvGrpSpPr>
            <p:cNvPr id="9" name="Group 8">
              <a:extLst>
                <a:ext uri="{FF2B5EF4-FFF2-40B4-BE49-F238E27FC236}">
                  <a16:creationId xmlns:a16="http://schemas.microsoft.com/office/drawing/2014/main" id="{B94CD844-BC5F-936E-9C87-2E01334AF34D}"/>
                </a:ext>
              </a:extLst>
            </p:cNvPr>
            <p:cNvGrpSpPr/>
            <p:nvPr/>
          </p:nvGrpSpPr>
          <p:grpSpPr>
            <a:xfrm>
              <a:off x="805611" y="2149791"/>
              <a:ext cx="3229811" cy="3229811"/>
              <a:chOff x="948668" y="2178720"/>
              <a:chExt cx="3229811" cy="3229811"/>
            </a:xfrm>
          </p:grpSpPr>
          <p:sp>
            <p:nvSpPr>
              <p:cNvPr id="2" name="Oval 1">
                <a:extLst>
                  <a:ext uri="{FF2B5EF4-FFF2-40B4-BE49-F238E27FC236}">
                    <a16:creationId xmlns:a16="http://schemas.microsoft.com/office/drawing/2014/main" id="{A6860282-1ED6-FFF5-7C8C-07628807C5FE}"/>
                  </a:ext>
                </a:extLst>
              </p:cNvPr>
              <p:cNvSpPr/>
              <p:nvPr/>
            </p:nvSpPr>
            <p:spPr>
              <a:xfrm>
                <a:off x="948668" y="2178720"/>
                <a:ext cx="3229811" cy="3229811"/>
              </a:xfrm>
              <a:prstGeom prst="ellipse">
                <a:avLst/>
              </a:prstGeom>
              <a:solidFill>
                <a:srgbClr val="FF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30FC8A-6DF8-09BC-C918-A5B4C87C1787}"/>
                  </a:ext>
                </a:extLst>
              </p:cNvPr>
              <p:cNvSpPr/>
              <p:nvPr/>
            </p:nvSpPr>
            <p:spPr>
              <a:xfrm>
                <a:off x="1451995" y="2682047"/>
                <a:ext cx="2223157" cy="2223157"/>
              </a:xfrm>
              <a:prstGeom prst="ellipse">
                <a:avLst/>
              </a:prstGeom>
              <a:solidFill>
                <a:srgbClr val="FDC3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054F4A2-7C67-2CB3-0076-DE165B6B392C}"/>
                  </a:ext>
                </a:extLst>
              </p:cNvPr>
              <p:cNvSpPr/>
              <p:nvPr/>
            </p:nvSpPr>
            <p:spPr>
              <a:xfrm>
                <a:off x="2063524" y="3293576"/>
                <a:ext cx="1000098" cy="1000098"/>
              </a:xfrm>
              <a:prstGeom prst="ellipse">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35F257F-4E8B-543C-2674-72F988BD0C58}"/>
                </a:ext>
              </a:extLst>
            </p:cNvPr>
            <p:cNvSpPr txBox="1"/>
            <p:nvPr/>
          </p:nvSpPr>
          <p:spPr>
            <a:xfrm>
              <a:off x="2014902" y="3429000"/>
              <a:ext cx="763764" cy="646331"/>
            </a:xfrm>
            <a:prstGeom prst="rect">
              <a:avLst/>
            </a:prstGeom>
            <a:noFill/>
          </p:spPr>
          <p:txBody>
            <a:bodyPr wrap="square" rtlCol="0">
              <a:spAutoFit/>
            </a:bodyPr>
            <a:lstStyle/>
            <a:p>
              <a:pPr algn="ctr"/>
              <a:r>
                <a:rPr lang="en-US" b="1">
                  <a:latin typeface="#9Slide04 Rokkitt" panose="00000500000000000000" pitchFamily="2" charset="0"/>
                </a:rPr>
                <a:t>1. WHY</a:t>
              </a:r>
            </a:p>
          </p:txBody>
        </p:sp>
        <p:sp>
          <p:nvSpPr>
            <p:cNvPr id="19" name="TextBox 18">
              <a:extLst>
                <a:ext uri="{FF2B5EF4-FFF2-40B4-BE49-F238E27FC236}">
                  <a16:creationId xmlns:a16="http://schemas.microsoft.com/office/drawing/2014/main" id="{1DDDEA61-D9E3-D6CB-5749-7B87D2C86787}"/>
                </a:ext>
              </a:extLst>
            </p:cNvPr>
            <p:cNvSpPr txBox="1"/>
            <p:nvPr/>
          </p:nvSpPr>
          <p:spPr>
            <a:xfrm>
              <a:off x="1935425" y="2068354"/>
              <a:ext cx="1000097" cy="646331"/>
            </a:xfrm>
            <a:prstGeom prst="rect">
              <a:avLst/>
            </a:prstGeom>
            <a:noFill/>
          </p:spPr>
          <p:txBody>
            <a:bodyPr wrap="square" rtlCol="0">
              <a:spAutoFit/>
            </a:bodyPr>
            <a:lstStyle/>
            <a:p>
              <a:pPr algn="ctr"/>
              <a:r>
                <a:rPr lang="en-US" b="1">
                  <a:latin typeface="#9Slide04 Rokkitt" panose="00000500000000000000" pitchFamily="2" charset="0"/>
                </a:rPr>
                <a:t>3. WHAT</a:t>
              </a:r>
            </a:p>
          </p:txBody>
        </p:sp>
        <p:sp>
          <p:nvSpPr>
            <p:cNvPr id="20" name="TextBox 19">
              <a:extLst>
                <a:ext uri="{FF2B5EF4-FFF2-40B4-BE49-F238E27FC236}">
                  <a16:creationId xmlns:a16="http://schemas.microsoft.com/office/drawing/2014/main" id="{0F4B366E-A5D1-89D2-1253-A5CD7D575AD1}"/>
                </a:ext>
              </a:extLst>
            </p:cNvPr>
            <p:cNvSpPr txBox="1"/>
            <p:nvPr/>
          </p:nvSpPr>
          <p:spPr>
            <a:xfrm>
              <a:off x="2041540" y="2629099"/>
              <a:ext cx="763764" cy="646331"/>
            </a:xfrm>
            <a:prstGeom prst="rect">
              <a:avLst/>
            </a:prstGeom>
            <a:noFill/>
          </p:spPr>
          <p:txBody>
            <a:bodyPr wrap="square" rtlCol="0">
              <a:spAutoFit/>
            </a:bodyPr>
            <a:lstStyle/>
            <a:p>
              <a:pPr algn="ctr"/>
              <a:r>
                <a:rPr lang="en-US" b="1">
                  <a:latin typeface="#9Slide04 Rokkitt" panose="00000500000000000000" pitchFamily="2" charset="0"/>
                </a:rPr>
                <a:t>2. HOW</a:t>
              </a:r>
            </a:p>
          </p:txBody>
        </p:sp>
        <p:cxnSp>
          <p:nvCxnSpPr>
            <p:cNvPr id="23" name="Straight Arrow Connector 22">
              <a:extLst>
                <a:ext uri="{FF2B5EF4-FFF2-40B4-BE49-F238E27FC236}">
                  <a16:creationId xmlns:a16="http://schemas.microsoft.com/office/drawing/2014/main" id="{395CE6B6-AA43-EC21-C841-562DA1D34146}"/>
                </a:ext>
              </a:extLst>
            </p:cNvPr>
            <p:cNvCxnSpPr>
              <a:cxnSpLocks/>
              <a:stCxn id="10" idx="3"/>
            </p:cNvCxnSpPr>
            <p:nvPr/>
          </p:nvCxnSpPr>
          <p:spPr>
            <a:xfrm flipV="1">
              <a:off x="2778666" y="2526532"/>
              <a:ext cx="236334" cy="122563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grpSp>
      <p:pic>
        <p:nvPicPr>
          <p:cNvPr id="32" name="Picture 31">
            <a:extLst>
              <a:ext uri="{FF2B5EF4-FFF2-40B4-BE49-F238E27FC236}">
                <a16:creationId xmlns:a16="http://schemas.microsoft.com/office/drawing/2014/main" id="{9D75E200-95B9-92A1-9779-6A0F0CAE764E}"/>
              </a:ext>
            </a:extLst>
          </p:cNvPr>
          <p:cNvPicPr>
            <a:picLocks noChangeAspect="1"/>
          </p:cNvPicPr>
          <p:nvPr/>
        </p:nvPicPr>
        <p:blipFill>
          <a:blip r:embed="rId9"/>
          <a:stretch>
            <a:fillRect/>
          </a:stretch>
        </p:blipFill>
        <p:spPr>
          <a:xfrm>
            <a:off x="4889920" y="1823434"/>
            <a:ext cx="2337541" cy="2932952"/>
          </a:xfrm>
          <a:prstGeom prst="rect">
            <a:avLst/>
          </a:prstGeom>
        </p:spPr>
      </p:pic>
      <p:graphicFrame>
        <p:nvGraphicFramePr>
          <p:cNvPr id="18" name="Diagram 17">
            <a:extLst>
              <a:ext uri="{FF2B5EF4-FFF2-40B4-BE49-F238E27FC236}">
                <a16:creationId xmlns:a16="http://schemas.microsoft.com/office/drawing/2014/main" id="{034F4C19-A05E-5246-EE68-2233C89243FD}"/>
              </a:ext>
            </a:extLst>
          </p:cNvPr>
          <p:cNvGraphicFramePr/>
          <p:nvPr>
            <p:extLst>
              <p:ext uri="{D42A27DB-BD31-4B8C-83A1-F6EECF244321}">
                <p14:modId xmlns:p14="http://schemas.microsoft.com/office/powerpoint/2010/main" val="732145211"/>
              </p:ext>
            </p:extLst>
          </p:nvPr>
        </p:nvGraphicFramePr>
        <p:xfrm>
          <a:off x="638058" y="4195748"/>
          <a:ext cx="2956041" cy="220421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1" name="Diagram 20">
            <a:extLst>
              <a:ext uri="{FF2B5EF4-FFF2-40B4-BE49-F238E27FC236}">
                <a16:creationId xmlns:a16="http://schemas.microsoft.com/office/drawing/2014/main" id="{8B2FF56E-A13F-145E-3DCE-2E3B26425BDC}"/>
              </a:ext>
            </a:extLst>
          </p:cNvPr>
          <p:cNvGraphicFramePr/>
          <p:nvPr>
            <p:extLst>
              <p:ext uri="{D42A27DB-BD31-4B8C-83A1-F6EECF244321}">
                <p14:modId xmlns:p14="http://schemas.microsoft.com/office/powerpoint/2010/main" val="1828417280"/>
              </p:ext>
            </p:extLst>
          </p:nvPr>
        </p:nvGraphicFramePr>
        <p:xfrm>
          <a:off x="922151" y="2313329"/>
          <a:ext cx="2308775" cy="175222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1027432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par>
                                <p:cTn id="30" presetID="2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8" grpId="0">
        <p:bldAsOne/>
      </p:bldGraphic>
      <p:bldGraphic spid="21"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a:t>
            </a:r>
            <a:r>
              <a:rPr lang="en-US" sz="3600">
                <a:solidFill>
                  <a:srgbClr val="FFFF00"/>
                </a:solidFill>
                <a:latin typeface="#9Slide07 SVNStick A Round" panose="02000503000000000000" pitchFamily="2" charset="0"/>
                <a:ea typeface="Calibri" panose="020F0502020204030204" pitchFamily="34" charset="0"/>
              </a:rPr>
              <a:t>HỢP TÁC VÀ LIÊN KẾT TRONG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12" name="TextBox 11">
            <a:extLst>
              <a:ext uri="{FF2B5EF4-FFF2-40B4-BE49-F238E27FC236}">
                <a16:creationId xmlns:a16="http://schemas.microsoft.com/office/drawing/2014/main" id="{90A5EFC1-C9B3-D188-D4EE-E6442E9D3D3F}"/>
              </a:ext>
            </a:extLst>
          </p:cNvPr>
          <p:cNvSpPr txBox="1"/>
          <p:nvPr/>
        </p:nvSpPr>
        <p:spPr>
          <a:xfrm>
            <a:off x="1188819" y="660398"/>
            <a:ext cx="4524598" cy="461665"/>
          </a:xfrm>
          <a:prstGeom prst="rect">
            <a:avLst/>
          </a:prstGeom>
          <a:no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nchor="ctr" anchorCtr="0">
            <a:spAutoFit/>
          </a:bodyPr>
          <a:lstStyle/>
          <a:p>
            <a:pPr algn="ctr"/>
            <a:r>
              <a:rPr lang="en-US" sz="2400" dirty="0">
                <a:solidFill>
                  <a:srgbClr val="0070C0"/>
                </a:solidFill>
                <a:latin typeface="#9Slide03 SFU Futura_01" panose="00000700000000000000" pitchFamily="2" charset="0"/>
              </a:rPr>
              <a:t> </a:t>
            </a:r>
            <a:r>
              <a:rPr lang="en-US" sz="2000" dirty="0">
                <a:solidFill>
                  <a:srgbClr val="0070C0"/>
                </a:solidFill>
                <a:latin typeface="#9Slide03 SFU Futura_01" panose="00000700000000000000" pitchFamily="2" charset="0"/>
              </a:rPr>
              <a:t>3. </a:t>
            </a:r>
            <a:r>
              <a:rPr lang="en-US" sz="2000" dirty="0" err="1">
                <a:solidFill>
                  <a:srgbClr val="6B5CD4"/>
                </a:solidFill>
                <a:latin typeface="#9Slide03 SFU Futura_01" panose="00000700000000000000" pitchFamily="2" charset="0"/>
              </a:rPr>
              <a:t>Hợ</a:t>
            </a:r>
            <a:r>
              <a:rPr lang="vi-VN" sz="2000" dirty="0">
                <a:solidFill>
                  <a:srgbClr val="6B5CD4"/>
                </a:solidFill>
                <a:latin typeface="#9Slide03 SFU Futura_01" panose="00000700000000000000" pitchFamily="2" charset="0"/>
              </a:rPr>
              <a:t>p tác, liên kết trong EU</a:t>
            </a:r>
            <a:endParaRPr lang="en-US" sz="2000" dirty="0">
              <a:solidFill>
                <a:srgbClr val="6B5CD4"/>
              </a:solidFill>
              <a:latin typeface="#9Slide03 SFU Futura_01" panose="00000700000000000000" pitchFamily="2" charset="0"/>
            </a:endParaRPr>
          </a:p>
        </p:txBody>
      </p:sp>
      <p:pic>
        <p:nvPicPr>
          <p:cNvPr id="18" name="Picture 17">
            <a:extLst>
              <a:ext uri="{FF2B5EF4-FFF2-40B4-BE49-F238E27FC236}">
                <a16:creationId xmlns:a16="http://schemas.microsoft.com/office/drawing/2014/main" id="{37ED2F57-548B-9940-7BDB-E77D65E48D7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8334" t="20416" r="15952" b="19107"/>
          <a:stretch/>
        </p:blipFill>
        <p:spPr>
          <a:xfrm>
            <a:off x="495682" y="1039722"/>
            <a:ext cx="693137" cy="635240"/>
          </a:xfrm>
          <a:prstGeom prst="rect">
            <a:avLst/>
          </a:prstGeom>
        </p:spPr>
      </p:pic>
      <p:pic>
        <p:nvPicPr>
          <p:cNvPr id="3" name="Picture 2">
            <a:extLst>
              <a:ext uri="{FF2B5EF4-FFF2-40B4-BE49-F238E27FC236}">
                <a16:creationId xmlns:a16="http://schemas.microsoft.com/office/drawing/2014/main" id="{9932A569-E9DF-5240-1BE2-1AD1D188FC9F}"/>
              </a:ext>
            </a:extLst>
          </p:cNvPr>
          <p:cNvPicPr>
            <a:picLocks noChangeAspect="1"/>
          </p:cNvPicPr>
          <p:nvPr/>
        </p:nvPicPr>
        <p:blipFill rotWithShape="1">
          <a:blip r:embed="rId7"/>
          <a:srcRect l="3640"/>
          <a:stretch/>
        </p:blipFill>
        <p:spPr>
          <a:xfrm>
            <a:off x="0" y="1107311"/>
            <a:ext cx="12191998" cy="5881904"/>
          </a:xfrm>
          <a:prstGeom prst="rect">
            <a:avLst/>
          </a:prstGeom>
        </p:spPr>
      </p:pic>
      <p:pic>
        <p:nvPicPr>
          <p:cNvPr id="5" name="Picture 4">
            <a:extLst>
              <a:ext uri="{FF2B5EF4-FFF2-40B4-BE49-F238E27FC236}">
                <a16:creationId xmlns:a16="http://schemas.microsoft.com/office/drawing/2014/main" id="{D402C55E-48A6-D210-0116-171D1FF81A8F}"/>
              </a:ext>
            </a:extLst>
          </p:cNvPr>
          <p:cNvPicPr>
            <a:picLocks noChangeAspect="1"/>
          </p:cNvPicPr>
          <p:nvPr/>
        </p:nvPicPr>
        <p:blipFill>
          <a:blip r:embed="rId8"/>
          <a:stretch>
            <a:fillRect/>
          </a:stretch>
        </p:blipFill>
        <p:spPr>
          <a:xfrm>
            <a:off x="10176732" y="637843"/>
            <a:ext cx="2015268" cy="1342200"/>
          </a:xfrm>
          <a:prstGeom prst="rect">
            <a:avLst/>
          </a:prstGeom>
        </p:spPr>
      </p:pic>
      <p:pic>
        <p:nvPicPr>
          <p:cNvPr id="6" name="Picture 5">
            <a:extLst>
              <a:ext uri="{FF2B5EF4-FFF2-40B4-BE49-F238E27FC236}">
                <a16:creationId xmlns:a16="http://schemas.microsoft.com/office/drawing/2014/main" id="{0EDC8DC6-FE82-DF3B-9119-F4A48C823BF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2000" y1="64500" x2="75250" y2="51667"/>
                        <a14:foregroundMark x1="71583" y1="52000" x2="79167" y2="51667"/>
                        <a14:foregroundMark x1="69750" y1="73667" x2="72167" y2="74917"/>
                        <a14:foregroundMark x1="44917" y1="75833" x2="44917" y2="75833"/>
                        <a14:foregroundMark x1="40667" y1="20750" x2="40667" y2="20750"/>
                      </a14:backgroundRemoval>
                    </a14:imgEffect>
                  </a14:imgLayer>
                </a14:imgProps>
              </a:ext>
            </a:extLst>
          </a:blip>
          <a:srcRect l="11315" t="15888" r="9786" b="15610"/>
          <a:stretch/>
        </p:blipFill>
        <p:spPr>
          <a:xfrm>
            <a:off x="10320545" y="4966623"/>
            <a:ext cx="1597246" cy="1386756"/>
          </a:xfrm>
          <a:prstGeom prst="rect">
            <a:avLst/>
          </a:prstGeom>
        </p:spPr>
      </p:pic>
      <p:sp>
        <p:nvSpPr>
          <p:cNvPr id="15" name="Oval 14">
            <a:extLst>
              <a:ext uri="{FF2B5EF4-FFF2-40B4-BE49-F238E27FC236}">
                <a16:creationId xmlns:a16="http://schemas.microsoft.com/office/drawing/2014/main" id="{366BA38C-8217-E122-47B8-F9786D42F62E}"/>
              </a:ext>
            </a:extLst>
          </p:cNvPr>
          <p:cNvSpPr/>
          <p:nvPr/>
        </p:nvSpPr>
        <p:spPr>
          <a:xfrm>
            <a:off x="320039" y="831363"/>
            <a:ext cx="1074902" cy="105196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9618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655" y="318655"/>
            <a:ext cx="11762509" cy="6319679"/>
          </a:xfrm>
          <a:prstGeom prst="rect">
            <a:avLst/>
          </a:prstGeom>
        </p:spPr>
        <p:txBody>
          <a:bodyPr wrap="square">
            <a:spAutoFit/>
          </a:bodyPr>
          <a:lstStyle/>
          <a:p>
            <a:pPr>
              <a:lnSpc>
                <a:spcPct val="105000"/>
              </a:lnSpc>
              <a:spcAft>
                <a:spcPts val="80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bay, ô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tô</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 tin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thúc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đẩy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GTVT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046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4" y="221674"/>
            <a:ext cx="11762509" cy="6366871"/>
          </a:xfrm>
          <a:prstGeom prst="rect">
            <a:avLst/>
          </a:prstGeom>
        </p:spPr>
        <p:txBody>
          <a:bodyPr wrap="square">
            <a:spAutoFit/>
          </a:bodyPr>
          <a:lstStyle/>
          <a:p>
            <a:pPr>
              <a:lnSpc>
                <a:spcPct val="105000"/>
              </a:lnSpc>
              <a:spcAft>
                <a:spcPts val="80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Âu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EU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giới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ở EU.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so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sánh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đoàn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hữu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nghị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giữa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rPr>
              <a:t>khu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vực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giới</a:t>
            </a:r>
            <a:r>
              <a:rPr lang="en-US" sz="36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22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Rounded Corners 2">
            <a:extLst>
              <a:ext uri="{FF2B5EF4-FFF2-40B4-BE49-F238E27FC236}">
                <a16:creationId xmlns:a16="http://schemas.microsoft.com/office/drawing/2014/main" id="{A427C181-B3B6-9E64-319F-46BADD956C85}"/>
              </a:ext>
            </a:extLst>
          </p:cNvPr>
          <p:cNvSpPr/>
          <p:nvPr/>
        </p:nvSpPr>
        <p:spPr>
          <a:xfrm>
            <a:off x="2958493" y="2120537"/>
            <a:ext cx="7287076" cy="1171349"/>
          </a:xfrm>
          <a:prstGeom prst="roundRect">
            <a:avLst>
              <a:gd name="adj" fmla="val 17985"/>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30936">
              <a:spcAft>
                <a:spcPts val="600"/>
              </a:spcAft>
            </a:pPr>
            <a:r>
              <a:rPr lang="en-US" sz="2400" kern="1200" dirty="0" err="1">
                <a:solidFill>
                  <a:srgbClr val="7030A0"/>
                </a:solidFill>
                <a:latin typeface="#9Slide03 SFU Futura_12" panose="00000400000000000000" pitchFamily="2" charset="0"/>
              </a:rPr>
              <a:t>Dựa</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vào</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các</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hình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ảnh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hình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và</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bảng</a:t>
            </a:r>
            <a:r>
              <a:rPr lang="en-US" sz="2400" kern="1200" dirty="0">
                <a:solidFill>
                  <a:srgbClr val="7030A0"/>
                </a:solidFill>
                <a:latin typeface="#9Slide03 SFU Futura_12" panose="00000400000000000000" pitchFamily="2" charset="0"/>
              </a:rPr>
              <a:t> 10.1, </a:t>
            </a:r>
            <a:r>
              <a:rPr lang="en-US" sz="2400" kern="1200" dirty="0" err="1">
                <a:solidFill>
                  <a:srgbClr val="7030A0"/>
                </a:solidFill>
                <a:latin typeface="#9Slide03 SFU Futura_12" panose="00000400000000000000" pitchFamily="2" charset="0"/>
              </a:rPr>
              <a:t>trình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bày</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quá</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trình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hình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thành</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và</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mở</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rộng</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quy</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mô</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của</a:t>
            </a:r>
            <a:r>
              <a:rPr lang="en-US" sz="2400" kern="1200" dirty="0">
                <a:solidFill>
                  <a:srgbClr val="7030A0"/>
                </a:solidFill>
                <a:latin typeface="#9Slide03 SFU Futura_12" panose="00000400000000000000" pitchFamily="2" charset="0"/>
              </a:rPr>
              <a:t> </a:t>
            </a:r>
            <a:r>
              <a:rPr lang="en-US" sz="2400" kern="1200" dirty="0" err="1">
                <a:solidFill>
                  <a:srgbClr val="7030A0"/>
                </a:solidFill>
                <a:latin typeface="#9Slide03 SFU Futura_12" panose="00000400000000000000" pitchFamily="2" charset="0"/>
              </a:rPr>
              <a:t>khối</a:t>
            </a:r>
            <a:r>
              <a:rPr lang="en-US" sz="2400" kern="1200" dirty="0">
                <a:solidFill>
                  <a:srgbClr val="7030A0"/>
                </a:solidFill>
                <a:latin typeface="#9Slide03 SFU Futura_12" panose="00000400000000000000" pitchFamily="2" charset="0"/>
              </a:rPr>
              <a:t> EU.</a:t>
            </a:r>
            <a:endParaRPr lang="en-US" sz="2400" dirty="0">
              <a:solidFill>
                <a:srgbClr val="7030A0"/>
              </a:solidFill>
              <a:latin typeface="#9Slide03 SFU Futura_12" panose="00000400000000000000" pitchFamily="2" charset="0"/>
            </a:endParaRPr>
          </a:p>
        </p:txBody>
      </p:sp>
      <p:sp>
        <p:nvSpPr>
          <p:cNvPr id="21" name="Rectangle: Rounded Corners 20">
            <a:extLst>
              <a:ext uri="{FF2B5EF4-FFF2-40B4-BE49-F238E27FC236}">
                <a16:creationId xmlns:a16="http://schemas.microsoft.com/office/drawing/2014/main" id="{EC31F99C-9507-98B7-E7B9-767C6DC44D4C}"/>
              </a:ext>
            </a:extLst>
          </p:cNvPr>
          <p:cNvSpPr/>
          <p:nvPr/>
        </p:nvSpPr>
        <p:spPr>
          <a:xfrm>
            <a:off x="3392453" y="3477056"/>
            <a:ext cx="7287076" cy="1171349"/>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30936">
              <a:spcAft>
                <a:spcPts val="600"/>
              </a:spcAft>
            </a:pPr>
            <a:r>
              <a:rPr lang="en-US" sz="2400" kern="1200">
                <a:solidFill>
                  <a:srgbClr val="7030A0"/>
                </a:solidFill>
                <a:latin typeface="#9Slide03 SFU Futura_12" panose="00000400000000000000" pitchFamily="2" charset="0"/>
              </a:rPr>
              <a:t>- Các nhóm thảo luận, ghi lại câu trả lời của câu hỏi và phân công nhiệm vụ báo cáo.</a:t>
            </a:r>
            <a:endParaRPr lang="en-US" sz="2400">
              <a:solidFill>
                <a:srgbClr val="7030A0"/>
              </a:solidFill>
              <a:latin typeface="#9Slide03 SFU Futura_12" panose="00000400000000000000" pitchFamily="2" charset="0"/>
              <a:ea typeface="Times New Roman" panose="02020603050405020304" pitchFamily="18" charset="0"/>
            </a:endParaRPr>
          </a:p>
        </p:txBody>
      </p:sp>
      <p:sp>
        <p:nvSpPr>
          <p:cNvPr id="22" name="Rectangle: Rounded Corners 21">
            <a:extLst>
              <a:ext uri="{FF2B5EF4-FFF2-40B4-BE49-F238E27FC236}">
                <a16:creationId xmlns:a16="http://schemas.microsoft.com/office/drawing/2014/main" id="{836D9227-BC34-ED72-2735-8D2CFE6A4135}"/>
              </a:ext>
            </a:extLst>
          </p:cNvPr>
          <p:cNvSpPr/>
          <p:nvPr/>
        </p:nvSpPr>
        <p:spPr>
          <a:xfrm>
            <a:off x="3776417" y="4837382"/>
            <a:ext cx="7287076" cy="1171349"/>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30936">
              <a:spcAft>
                <a:spcPts val="600"/>
              </a:spcAft>
            </a:pPr>
            <a:r>
              <a:rPr lang="en-US" sz="2400" kern="1200">
                <a:solidFill>
                  <a:srgbClr val="7030A0"/>
                </a:solidFill>
                <a:latin typeface="#9Slide03 SFU Futura_12" panose="00000400000000000000" pitchFamily="2" charset="0"/>
              </a:rPr>
              <a:t>- Hết thời gian, GV gọi 2 nhóm đại diện ghi lại câu trả lời lên bảng, các nhóm còn lại đối chiếu kết quả, nhận xét, bổ sung nếu cần.</a:t>
            </a:r>
            <a:endParaRPr lang="en-US" sz="2400">
              <a:solidFill>
                <a:srgbClr val="7030A0"/>
              </a:solidFill>
              <a:latin typeface="#9Slide03 SFU Futura_12" panose="00000400000000000000" pitchFamily="2" charset="0"/>
              <a:ea typeface="Times New Roman" panose="02020603050405020304" pitchFamily="18" charset="0"/>
            </a:endParaRPr>
          </a:p>
        </p:txBody>
      </p:sp>
      <p:pic>
        <p:nvPicPr>
          <p:cNvPr id="2" name="Picture 1">
            <a:extLst>
              <a:ext uri="{FF2B5EF4-FFF2-40B4-BE49-F238E27FC236}">
                <a16:creationId xmlns:a16="http://schemas.microsoft.com/office/drawing/2014/main" id="{AA44E517-0861-A756-8E95-C328BCF2FDD6}"/>
              </a:ext>
            </a:extLst>
          </p:cNvPr>
          <p:cNvPicPr>
            <a:picLocks noChangeAspect="1"/>
          </p:cNvPicPr>
          <p:nvPr/>
        </p:nvPicPr>
        <p:blipFill>
          <a:blip r:embed="rId3"/>
          <a:stretch>
            <a:fillRect/>
          </a:stretch>
        </p:blipFill>
        <p:spPr>
          <a:xfrm>
            <a:off x="10703039" y="2645595"/>
            <a:ext cx="1488962" cy="1566808"/>
          </a:xfrm>
          <a:prstGeom prst="rect">
            <a:avLst/>
          </a:prstGeom>
        </p:spPr>
      </p:pic>
      <p:pic>
        <p:nvPicPr>
          <p:cNvPr id="4" name="Picture 3">
            <a:extLst>
              <a:ext uri="{FF2B5EF4-FFF2-40B4-BE49-F238E27FC236}">
                <a16:creationId xmlns:a16="http://schemas.microsoft.com/office/drawing/2014/main" id="{8B38DFB4-0EB0-8D28-A616-841D2269BADC}"/>
              </a:ext>
            </a:extLst>
          </p:cNvPr>
          <p:cNvPicPr>
            <a:picLocks noChangeAspect="1"/>
          </p:cNvPicPr>
          <p:nvPr/>
        </p:nvPicPr>
        <p:blipFill rotWithShape="1">
          <a:blip r:embed="rId4"/>
          <a:srcRect t="16112"/>
          <a:stretch/>
        </p:blipFill>
        <p:spPr>
          <a:xfrm>
            <a:off x="448418" y="4612860"/>
            <a:ext cx="2659530" cy="1969666"/>
          </a:xfrm>
          <a:prstGeom prst="ellipse">
            <a:avLst/>
          </a:prstGeom>
        </p:spPr>
      </p:pic>
      <p:sp>
        <p:nvSpPr>
          <p:cNvPr id="8" name="TextBox 7">
            <a:extLst>
              <a:ext uri="{FF2B5EF4-FFF2-40B4-BE49-F238E27FC236}">
                <a16:creationId xmlns:a16="http://schemas.microsoft.com/office/drawing/2014/main" id="{4B89DE33-C6A3-7638-3758-93757E5BAB41}"/>
              </a:ext>
            </a:extLst>
          </p:cNvPr>
          <p:cNvSpPr txBox="1"/>
          <p:nvPr/>
        </p:nvSpPr>
        <p:spPr>
          <a:xfrm>
            <a:off x="-2905" y="6861"/>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grpSp>
        <p:nvGrpSpPr>
          <p:cNvPr id="9" name="Group 8">
            <a:extLst>
              <a:ext uri="{FF2B5EF4-FFF2-40B4-BE49-F238E27FC236}">
                <a16:creationId xmlns:a16="http://schemas.microsoft.com/office/drawing/2014/main" id="{851ED637-4D95-902D-677D-D02F3624F920}"/>
              </a:ext>
            </a:extLst>
          </p:cNvPr>
          <p:cNvGrpSpPr/>
          <p:nvPr/>
        </p:nvGrpSpPr>
        <p:grpSpPr>
          <a:xfrm>
            <a:off x="108338" y="854038"/>
            <a:ext cx="8303075" cy="1051965"/>
            <a:chOff x="174173" y="954391"/>
            <a:chExt cx="8303075" cy="1051965"/>
          </a:xfrm>
        </p:grpSpPr>
        <p:sp>
          <p:nvSpPr>
            <p:cNvPr id="10" name="TextBox 9">
              <a:extLst>
                <a:ext uri="{FF2B5EF4-FFF2-40B4-BE49-F238E27FC236}">
                  <a16:creationId xmlns:a16="http://schemas.microsoft.com/office/drawing/2014/main" id="{4DD3DB3F-12C7-DC70-59EA-962BF98EC89E}"/>
                </a:ext>
              </a:extLst>
            </p:cNvPr>
            <p:cNvSpPr txBox="1"/>
            <p:nvPr/>
          </p:nvSpPr>
          <p:spPr>
            <a:xfrm>
              <a:off x="1190172" y="1218764"/>
              <a:ext cx="7287076" cy="523220"/>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800">
                  <a:solidFill>
                    <a:schemeClr val="accent4">
                      <a:lumMod val="20000"/>
                      <a:lumOff val="80000"/>
                    </a:schemeClr>
                  </a:solidFill>
                  <a:latin typeface="#9Slide03 SFU Futura_01" panose="00000700000000000000" pitchFamily="2" charset="0"/>
                </a:rPr>
                <a:t>Nhiệm vụ 1: Tìm hiểu Quy mô của EU</a:t>
              </a:r>
            </a:p>
          </p:txBody>
        </p:sp>
        <p:grpSp>
          <p:nvGrpSpPr>
            <p:cNvPr id="11" name="Group 10">
              <a:extLst>
                <a:ext uri="{FF2B5EF4-FFF2-40B4-BE49-F238E27FC236}">
                  <a16:creationId xmlns:a16="http://schemas.microsoft.com/office/drawing/2014/main" id="{3483C788-5BB6-16B2-8073-DE5883CDC099}"/>
                </a:ext>
              </a:extLst>
            </p:cNvPr>
            <p:cNvGrpSpPr/>
            <p:nvPr/>
          </p:nvGrpSpPr>
          <p:grpSpPr>
            <a:xfrm>
              <a:off x="174173" y="954391"/>
              <a:ext cx="1074903" cy="1051965"/>
              <a:chOff x="10374553" y="1075372"/>
              <a:chExt cx="1982647" cy="1902817"/>
            </a:xfrm>
          </p:grpSpPr>
          <p:sp>
            <p:nvSpPr>
              <p:cNvPr id="18" name="Oval 17">
                <a:extLst>
                  <a:ext uri="{FF2B5EF4-FFF2-40B4-BE49-F238E27FC236}">
                    <a16:creationId xmlns:a16="http://schemas.microsoft.com/office/drawing/2014/main" id="{37C1338A-4E21-9E3C-5990-1865917BD504}"/>
                  </a:ext>
                </a:extLst>
              </p:cNvPr>
              <p:cNvSpPr/>
              <p:nvPr/>
            </p:nvSpPr>
            <p:spPr>
              <a:xfrm>
                <a:off x="10374553" y="1075372"/>
                <a:ext cx="1982647"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A80DB98-1E3A-E1D8-6202-51A15ED714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0943943" y="1572278"/>
                <a:ext cx="1024773" cy="909004"/>
              </a:xfrm>
              <a:prstGeom prst="rect">
                <a:avLst/>
              </a:prstGeom>
            </p:spPr>
          </p:pic>
        </p:grpSp>
      </p:grpSp>
      <p:pic>
        <p:nvPicPr>
          <p:cNvPr id="6" name="Picture 5">
            <a:extLst>
              <a:ext uri="{FF2B5EF4-FFF2-40B4-BE49-F238E27FC236}">
                <a16:creationId xmlns:a16="http://schemas.microsoft.com/office/drawing/2014/main" id="{4323F4E6-1C13-77DB-D068-839679CFE89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pic>
        <p:nvPicPr>
          <p:cNvPr id="5" name="Picture 4" descr="A group of people sitting around a table&#10;&#10;Description automatically generated">
            <a:extLst>
              <a:ext uri="{FF2B5EF4-FFF2-40B4-BE49-F238E27FC236}">
                <a16:creationId xmlns:a16="http://schemas.microsoft.com/office/drawing/2014/main" id="{B45A7EB7-9786-0E09-57B4-58CB6E5552B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788100" y="179944"/>
            <a:ext cx="2586997" cy="1847855"/>
          </a:xfrm>
          <a:prstGeom prst="rect">
            <a:avLst/>
          </a:prstGeom>
        </p:spPr>
      </p:pic>
    </p:spTree>
    <p:extLst>
      <p:ext uri="{BB962C8B-B14F-4D97-AF65-F5344CB8AC3E}">
        <p14:creationId xmlns:p14="http://schemas.microsoft.com/office/powerpoint/2010/main" val="3042606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Toán lớp 5 trang 19, 20 - Giải bài tập Toán lớp 5">
            <a:extLst>
              <a:ext uri="{FF2B5EF4-FFF2-40B4-BE49-F238E27FC236}">
                <a16:creationId xmlns:a16="http://schemas.microsoft.com/office/drawing/2014/main" id="{02F75BB5-F12C-B74C-F9EF-6E381C15C63A}"/>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1386" r="7944"/>
          <a:stretch/>
        </p:blipFill>
        <p:spPr bwMode="auto">
          <a:xfrm>
            <a:off x="-1" y="0"/>
            <a:ext cx="12192001" cy="688608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2052">
            <a:extLst>
              <a:ext uri="{FF2B5EF4-FFF2-40B4-BE49-F238E27FC236}">
                <a16:creationId xmlns:a16="http://schemas.microsoft.com/office/drawing/2014/main" id="{E3499ED7-0FA6-9E5D-073A-A09019B339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8" b="89474" l="5746" r="89877">
                        <a14:foregroundMark x1="6019" y1="30144" x2="14501" y2="42584"/>
                        <a14:foregroundMark x1="76060" y1="27751" x2="83721" y2="39234"/>
                        <a14:foregroundMark x1="74692" y1="38756" x2="80575" y2="52632"/>
                        <a14:foregroundMark x1="80575" y1="52632" x2="80575" y2="52632"/>
                        <a14:foregroundMark x1="82627" y1="25359" x2="82627" y2="46411"/>
                        <a14:foregroundMark x1="77702" y1="33493" x2="79891" y2="53110"/>
                        <a14:foregroundMark x1="32832" y1="4306" x2="32832" y2="11005"/>
                        <a14:foregroundMark x1="44650" y1="10376" x2="44870" y2="19617"/>
                        <a14:foregroundMark x1="44460" y1="2392" x2="44530" y2="5346"/>
                        <a14:foregroundMark x1="9986" y1="957" x2="9986" y2="16746"/>
                        <a14:foregroundMark x1="21751" y1="957" x2="21614" y2="14833"/>
                        <a14:foregroundMark x1="21614" y1="1435" x2="21614" y2="18660"/>
                        <a14:foregroundMark x1="33242" y1="478" x2="33379" y2="18660"/>
                        <a14:foregroundMark x1="56361" y1="1435" x2="56908" y2="19139"/>
                        <a14:foregroundMark x1="77018" y1="1435" x2="78249" y2="16746"/>
                        <a14:foregroundMark x1="77565" y1="3349" x2="78249" y2="14833"/>
                        <a14:foregroundMark x1="56088" y1="2392" x2="56361" y2="19139"/>
                        <a14:foregroundMark x1="45247" y1="13114" x2="45280" y2="17225"/>
                        <a14:foregroundMark x1="45144" y1="478" x2="45172" y2="3886"/>
                        <a14:foregroundMark x1="33242" y1="478" x2="33242" y2="20096"/>
                        <a14:foregroundMark x1="22161" y1="478" x2="22161" y2="20096"/>
                        <a14:foregroundMark x1="10397" y1="478" x2="10534" y2="19139"/>
                        <a14:backgroundMark x1="14501" y1="12440" x2="16689" y2="12440"/>
                        <a14:backgroundMark x1="26265" y1="10526" x2="28591" y2="10526"/>
                        <a14:backgroundMark x1="37483" y1="9091" x2="41313" y2="10526"/>
                        <a14:backgroundMark x1="50342" y1="6220" x2="53352" y2="8612"/>
                        <a14:backgroundMark x1="13133" y1="2871" x2="17237" y2="17703"/>
                        <a14:backgroundMark x1="47606" y1="1914" x2="52257" y2="16268"/>
                        <a14:backgroundMark x1="45828" y1="2392" x2="48016" y2="12440"/>
                        <a14:backgroundMark x1="60192" y1="6699" x2="66758" y2="24402"/>
                      </a14:backgroundRemoval>
                    </a14:imgEffect>
                  </a14:imgLayer>
                </a14:imgProps>
              </a:ext>
            </a:extLst>
          </a:blip>
          <a:srcRect l="3430" r="13852" b="37656"/>
          <a:stretch/>
        </p:blipFill>
        <p:spPr>
          <a:xfrm>
            <a:off x="5101968" y="716199"/>
            <a:ext cx="2721201" cy="586388"/>
          </a:xfrm>
          <a:prstGeom prst="rect">
            <a:avLst/>
          </a:prstGeom>
        </p:spPr>
      </p:pic>
      <p:pic>
        <p:nvPicPr>
          <p:cNvPr id="2050" name="image3.jpg" descr="Hình ảnh Trò Chơi Trẻ Em Học Sinh Tiểu Học PNG , Gà Bắt đại Bàng, Trò Chơi  Liên, Trò Chơi Trẻ Em PNG miễn phí tải tập tin PSDComment và Vector">
            <a:extLst>
              <a:ext uri="{FF2B5EF4-FFF2-40B4-BE49-F238E27FC236}">
                <a16:creationId xmlns:a16="http://schemas.microsoft.com/office/drawing/2014/main" id="{FFA55ECF-3741-B7C4-3093-EDA555359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16985" y="-753507"/>
            <a:ext cx="3198673" cy="319867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EA921ADB-3AAB-F2C3-A975-911C44B9E673}"/>
              </a:ext>
            </a:extLst>
          </p:cNvPr>
          <p:cNvGrpSpPr/>
          <p:nvPr/>
        </p:nvGrpSpPr>
        <p:grpSpPr>
          <a:xfrm>
            <a:off x="511138" y="1244498"/>
            <a:ext cx="3944443" cy="1513175"/>
            <a:chOff x="1129552" y="2359197"/>
            <a:chExt cx="3543097" cy="1962332"/>
          </a:xfrm>
        </p:grpSpPr>
        <p:sp>
          <p:nvSpPr>
            <p:cNvPr id="19" name="Oval 18">
              <a:extLst>
                <a:ext uri="{FF2B5EF4-FFF2-40B4-BE49-F238E27FC236}">
                  <a16:creationId xmlns:a16="http://schemas.microsoft.com/office/drawing/2014/main" id="{97534965-5C9C-561A-7367-17B4098CCD05}"/>
                </a:ext>
              </a:extLst>
            </p:cNvPr>
            <p:cNvSpPr/>
            <p:nvPr/>
          </p:nvSpPr>
          <p:spPr>
            <a:xfrm>
              <a:off x="1823517" y="2359197"/>
              <a:ext cx="2089973" cy="1408173"/>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9Slide03 SVNNeutraface 2" panose="02000600040000020004" pitchFamily="2" charset="0"/>
                </a:rPr>
                <a:t>1</a:t>
              </a:r>
            </a:p>
          </p:txBody>
        </p:sp>
        <p:sp>
          <p:nvSpPr>
            <p:cNvPr id="11" name="Rectangle: Rounded Corners 10">
              <a:extLst>
                <a:ext uri="{FF2B5EF4-FFF2-40B4-BE49-F238E27FC236}">
                  <a16:creationId xmlns:a16="http://schemas.microsoft.com/office/drawing/2014/main" id="{2CEC26E4-926C-A79B-564E-AE9EF8773ED7}"/>
                </a:ext>
              </a:extLst>
            </p:cNvPr>
            <p:cNvSpPr/>
            <p:nvPr/>
          </p:nvSpPr>
          <p:spPr>
            <a:xfrm>
              <a:off x="1129552" y="3483413"/>
              <a:ext cx="3543097" cy="83811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solidFill>
                    <a:srgbClr val="7030A0"/>
                  </a:solidFill>
                  <a:latin typeface="#9Slide03 SFU Futura_07" panose="00000900000000000000" pitchFamily="2" charset="0"/>
                  <a:ea typeface="Times New Roman" panose="02020603050405020304" pitchFamily="18" charset="0"/>
                </a:rPr>
                <a:t>Chia không gian lớp thành 3 nhóm</a:t>
              </a:r>
            </a:p>
          </p:txBody>
        </p:sp>
      </p:grpSp>
      <p:pic>
        <p:nvPicPr>
          <p:cNvPr id="23" name="Picture 22">
            <a:extLst>
              <a:ext uri="{FF2B5EF4-FFF2-40B4-BE49-F238E27FC236}">
                <a16:creationId xmlns:a16="http://schemas.microsoft.com/office/drawing/2014/main" id="{79C3E3EF-1608-C2A4-2A59-EBFC2634257B}"/>
              </a:ext>
            </a:extLst>
          </p:cNvPr>
          <p:cNvPicPr>
            <a:picLocks noChangeAspect="1"/>
          </p:cNvPicPr>
          <p:nvPr/>
        </p:nvPicPr>
        <p:blipFill>
          <a:blip r:embed="rId6"/>
          <a:stretch>
            <a:fillRect/>
          </a:stretch>
        </p:blipFill>
        <p:spPr>
          <a:xfrm>
            <a:off x="-4531631" y="-1611086"/>
            <a:ext cx="3712708" cy="2564089"/>
          </a:xfrm>
          <a:prstGeom prst="rect">
            <a:avLst/>
          </a:prstGeom>
          <a:ln>
            <a:noFill/>
          </a:ln>
          <a:effectLst>
            <a:softEdge rad="112500"/>
          </a:effectLst>
        </p:spPr>
      </p:pic>
      <p:grpSp>
        <p:nvGrpSpPr>
          <p:cNvPr id="4" name="Group 3">
            <a:extLst>
              <a:ext uri="{FF2B5EF4-FFF2-40B4-BE49-F238E27FC236}">
                <a16:creationId xmlns:a16="http://schemas.microsoft.com/office/drawing/2014/main" id="{BD3DCB80-F2B6-7B1B-49EA-317B34269DC9}"/>
              </a:ext>
            </a:extLst>
          </p:cNvPr>
          <p:cNvGrpSpPr/>
          <p:nvPr/>
        </p:nvGrpSpPr>
        <p:grpSpPr>
          <a:xfrm>
            <a:off x="6257087" y="1306659"/>
            <a:ext cx="5657624" cy="3167768"/>
            <a:chOff x="-74887" y="5615472"/>
            <a:chExt cx="5657624" cy="3093718"/>
          </a:xfrm>
        </p:grpSpPr>
        <p:sp>
          <p:nvSpPr>
            <p:cNvPr id="26" name="Oval 25">
              <a:extLst>
                <a:ext uri="{FF2B5EF4-FFF2-40B4-BE49-F238E27FC236}">
                  <a16:creationId xmlns:a16="http://schemas.microsoft.com/office/drawing/2014/main" id="{2DEB7F89-731F-E850-8D9C-19D993C93FBD}"/>
                </a:ext>
              </a:extLst>
            </p:cNvPr>
            <p:cNvSpPr/>
            <p:nvPr/>
          </p:nvSpPr>
          <p:spPr>
            <a:xfrm>
              <a:off x="1704847" y="5615472"/>
              <a:ext cx="2098156" cy="1060474"/>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9Slide03 SVNNeutraface 2" panose="02000600040000020004" pitchFamily="2" charset="0"/>
                </a:rPr>
                <a:t>2</a:t>
              </a:r>
            </a:p>
          </p:txBody>
        </p:sp>
        <p:sp>
          <p:nvSpPr>
            <p:cNvPr id="20" name="Rectangle: Rounded Corners 19">
              <a:extLst>
                <a:ext uri="{FF2B5EF4-FFF2-40B4-BE49-F238E27FC236}">
                  <a16:creationId xmlns:a16="http://schemas.microsoft.com/office/drawing/2014/main" id="{CFD50764-9DF2-C3A3-1B83-4116877F99D4}"/>
                </a:ext>
              </a:extLst>
            </p:cNvPr>
            <p:cNvSpPr/>
            <p:nvPr/>
          </p:nvSpPr>
          <p:spPr>
            <a:xfrm>
              <a:off x="-74887" y="6436400"/>
              <a:ext cx="5657624" cy="2272790"/>
            </a:xfrm>
            <a:prstGeom prst="roundRect">
              <a:avLst>
                <a:gd name="adj" fmla="val 28678"/>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000">
                  <a:solidFill>
                    <a:srgbClr val="7030A0"/>
                  </a:solidFill>
                  <a:latin typeface="#9Slide03 SFU Futura_07" panose="00000900000000000000" pitchFamily="2" charset="0"/>
                  <a:ea typeface="Times New Roman" panose="02020603050405020304" pitchFamily="18" charset="0"/>
                </a:rPr>
                <a:t>Mỗi cặp nhận 1 thẻ kiến thức nhỏ có nội dung về EU đã được thiết kế theo 2 </a:t>
              </a:r>
              <a:r>
                <a:rPr lang="en-US" sz="2000">
                  <a:solidFill>
                    <a:srgbClr val="7030A0"/>
                  </a:solidFill>
                  <a:latin typeface="#9Slide03 SFU Futura_07" panose="00000900000000000000" pitchFamily="2" charset="0"/>
                  <a:ea typeface="Times New Roman" panose="02020603050405020304" pitchFamily="18" charset="0"/>
                </a:rPr>
                <a:t>nhóm </a:t>
              </a:r>
              <a:r>
                <a:rPr lang="vi-VN" sz="2000">
                  <a:solidFill>
                    <a:srgbClr val="7030A0"/>
                  </a:solidFill>
                  <a:latin typeface="#9Slide03 SFU Futura_07" panose="00000900000000000000" pitchFamily="2" charset="0"/>
                  <a:ea typeface="Times New Roman" panose="02020603050405020304" pitchFamily="18" charset="0"/>
                </a:rPr>
                <a:t>là </a:t>
              </a:r>
              <a:r>
                <a:rPr lang="vi-VN" sz="2000">
                  <a:solidFill>
                    <a:srgbClr val="FFC000"/>
                  </a:solidFill>
                  <a:latin typeface="#9Slide03 SFU Futura_07" panose="00000900000000000000" pitchFamily="2" charset="0"/>
                  <a:ea typeface="Times New Roman" panose="02020603050405020304" pitchFamily="18" charset="0"/>
                </a:rPr>
                <a:t>NGUYÊN NHÂN </a:t>
              </a:r>
              <a:r>
                <a:rPr lang="vi-VN" sz="2000">
                  <a:solidFill>
                    <a:srgbClr val="7030A0"/>
                  </a:solidFill>
                  <a:latin typeface="#9Slide03 SFU Futura_07" panose="00000900000000000000" pitchFamily="2" charset="0"/>
                  <a:ea typeface="Times New Roman" panose="02020603050405020304" pitchFamily="18" charset="0"/>
                </a:rPr>
                <a:t>và </a:t>
              </a:r>
              <a:r>
                <a:rPr lang="vi-VN" sz="2000">
                  <a:solidFill>
                    <a:schemeClr val="accent5">
                      <a:lumMod val="75000"/>
                    </a:schemeClr>
                  </a:solidFill>
                  <a:latin typeface="#9Slide03 SFU Futura_07" panose="00000900000000000000" pitchFamily="2" charset="0"/>
                  <a:ea typeface="Times New Roman" panose="02020603050405020304" pitchFamily="18" charset="0"/>
                </a:rPr>
                <a:t>KẾT QUẢ</a:t>
              </a:r>
              <a:r>
                <a:rPr lang="vi-VN" sz="2000">
                  <a:solidFill>
                    <a:srgbClr val="7030A0"/>
                  </a:solidFill>
                  <a:latin typeface="#9Slide03 SFU Futura_07" panose="00000900000000000000" pitchFamily="2" charset="0"/>
                  <a:ea typeface="Times New Roman" panose="02020603050405020304" pitchFamily="18" charset="0"/>
                </a:rPr>
                <a:t>. 2 bạn có 1 phút hội ý xem thẻ của mình thuộc nhóm không gian NGUYÊN NHÂN hay KẾT QUẢ, nếu không tìm ra được thì sẽ chọn nhóm không gian </a:t>
              </a:r>
              <a:r>
                <a:rPr lang="vi-VN" sz="2000">
                  <a:solidFill>
                    <a:srgbClr val="FF0000"/>
                  </a:solidFill>
                  <a:latin typeface="#9Slide03 SFU Futura_07" panose="00000900000000000000" pitchFamily="2" charset="0"/>
                  <a:ea typeface="Times New Roman" panose="02020603050405020304" pitchFamily="18" charset="0"/>
                </a:rPr>
                <a:t>LƯỠNG LỰ</a:t>
              </a:r>
              <a:endParaRPr lang="en-US" sz="2000">
                <a:solidFill>
                  <a:srgbClr val="FF0000"/>
                </a:solidFill>
                <a:latin typeface="#9Slide03 SFU Futura_07" panose="00000900000000000000" pitchFamily="2" charset="0"/>
                <a:ea typeface="Times New Roman" panose="02020603050405020304" pitchFamily="18" charset="0"/>
              </a:endParaRPr>
            </a:p>
          </p:txBody>
        </p:sp>
      </p:grpSp>
      <p:grpSp>
        <p:nvGrpSpPr>
          <p:cNvPr id="3" name="Group 2">
            <a:extLst>
              <a:ext uri="{FF2B5EF4-FFF2-40B4-BE49-F238E27FC236}">
                <a16:creationId xmlns:a16="http://schemas.microsoft.com/office/drawing/2014/main" id="{F5653158-DDB1-041E-3DF3-CB72852AC9F4}"/>
              </a:ext>
            </a:extLst>
          </p:cNvPr>
          <p:cNvGrpSpPr/>
          <p:nvPr/>
        </p:nvGrpSpPr>
        <p:grpSpPr>
          <a:xfrm>
            <a:off x="2905114" y="4474427"/>
            <a:ext cx="5657624" cy="2337085"/>
            <a:chOff x="6609265" y="3770444"/>
            <a:chExt cx="5657624" cy="2337085"/>
          </a:xfrm>
        </p:grpSpPr>
        <p:sp>
          <p:nvSpPr>
            <p:cNvPr id="27" name="Oval 26">
              <a:extLst>
                <a:ext uri="{FF2B5EF4-FFF2-40B4-BE49-F238E27FC236}">
                  <a16:creationId xmlns:a16="http://schemas.microsoft.com/office/drawing/2014/main" id="{2224B0BF-08DA-2B2C-EBFC-54E637A66380}"/>
                </a:ext>
              </a:extLst>
            </p:cNvPr>
            <p:cNvSpPr/>
            <p:nvPr/>
          </p:nvSpPr>
          <p:spPr>
            <a:xfrm>
              <a:off x="8322445" y="3770444"/>
              <a:ext cx="2231264" cy="1117390"/>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9Slide03 SVNNeutraface 2" panose="02000600040000020004" pitchFamily="2" charset="0"/>
                </a:rPr>
                <a:t>3</a:t>
              </a:r>
            </a:p>
          </p:txBody>
        </p:sp>
        <p:sp>
          <p:nvSpPr>
            <p:cNvPr id="21" name="Rectangle: Rounded Corners 20">
              <a:extLst>
                <a:ext uri="{FF2B5EF4-FFF2-40B4-BE49-F238E27FC236}">
                  <a16:creationId xmlns:a16="http://schemas.microsoft.com/office/drawing/2014/main" id="{FB3E7F2B-92CD-6F15-776D-87AD9A842689}"/>
                </a:ext>
              </a:extLst>
            </p:cNvPr>
            <p:cNvSpPr/>
            <p:nvPr/>
          </p:nvSpPr>
          <p:spPr>
            <a:xfrm>
              <a:off x="6609265" y="4615093"/>
              <a:ext cx="5657624" cy="1492436"/>
            </a:xfrm>
            <a:prstGeom prst="roundRect">
              <a:avLst>
                <a:gd name="adj" fmla="val 3550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solidFill>
                    <a:srgbClr val="7030A0"/>
                  </a:solidFill>
                  <a:latin typeface="#9Slide03 SFU Futura_07" panose="00000900000000000000" pitchFamily="2" charset="0"/>
                  <a:ea typeface="Times New Roman" panose="02020603050405020304" pitchFamily="18" charset="0"/>
                </a:rPr>
                <a:t>Các nhóm hội ý</a:t>
              </a:r>
              <a:r>
                <a:rPr lang="en-US">
                  <a:solidFill>
                    <a:srgbClr val="7030A0"/>
                  </a:solidFill>
                  <a:latin typeface="#9Slide03 SFU Futura_07" panose="00000900000000000000" pitchFamily="2" charset="0"/>
                  <a:ea typeface="Times New Roman" panose="02020603050405020304" pitchFamily="18" charset="0"/>
                </a:rPr>
                <a:t>,</a:t>
              </a:r>
              <a:r>
                <a:rPr lang="vi-VN">
                  <a:solidFill>
                    <a:srgbClr val="7030A0"/>
                  </a:solidFill>
                  <a:latin typeface="#9Slide03 SFU Futura_07" panose="00000900000000000000" pitchFamily="2" charset="0"/>
                  <a:ea typeface="Times New Roman" panose="02020603050405020304" pitchFamily="18" charset="0"/>
                </a:rPr>
                <a:t> di chuyển về không gian của mình khi có hiệu lệnh </a:t>
              </a:r>
              <a:r>
                <a:rPr lang="vi-VN">
                  <a:solidFill>
                    <a:srgbClr val="FF0000"/>
                  </a:solidFill>
                  <a:latin typeface="#9Slide03 SFU Futura_07" panose="00000900000000000000" pitchFamily="2" charset="0"/>
                  <a:ea typeface="Times New Roman" panose="02020603050405020304" pitchFamily="18" charset="0"/>
                </a:rPr>
                <a:t>BẬT ĐÈN</a:t>
              </a:r>
              <a:r>
                <a:rPr lang="vi-VN">
                  <a:solidFill>
                    <a:srgbClr val="7030A0"/>
                  </a:solidFill>
                  <a:latin typeface="#9Slide03 SFU Futura_07" panose="00000900000000000000" pitchFamily="2" charset="0"/>
                  <a:ea typeface="Times New Roman" panose="02020603050405020304" pitchFamily="18" charset="0"/>
                </a:rPr>
                <a:t>.</a:t>
              </a:r>
              <a:endParaRPr lang="en-US">
                <a:solidFill>
                  <a:srgbClr val="7030A0"/>
                </a:solidFill>
                <a:latin typeface="#9Slide03 SFU Futura_07" panose="00000900000000000000" pitchFamily="2" charset="0"/>
                <a:ea typeface="Times New Roman" panose="02020603050405020304" pitchFamily="18" charset="0"/>
              </a:endParaRPr>
            </a:p>
            <a:p>
              <a:pPr algn="ctr"/>
              <a:r>
                <a:rPr lang="vi-VN">
                  <a:solidFill>
                    <a:srgbClr val="7030A0"/>
                  </a:solidFill>
                  <a:latin typeface="#9Slide03 SFU Futura_07" panose="00000900000000000000" pitchFamily="2" charset="0"/>
                  <a:ea typeface="Times New Roman" panose="02020603050405020304" pitchFamily="18" charset="0"/>
                </a:rPr>
                <a:t>Các nhóm chọn đúng không gian được điểm cộng; chọn sai không gian và đang ở nhóm </a:t>
              </a:r>
              <a:r>
                <a:rPr lang="vi-VN">
                  <a:solidFill>
                    <a:srgbClr val="FF0000"/>
                  </a:solidFill>
                  <a:latin typeface="#9Slide03 SFU Futura_07" panose="00000900000000000000" pitchFamily="2" charset="0"/>
                  <a:ea typeface="Times New Roman" panose="02020603050405020304" pitchFamily="18" charset="0"/>
                </a:rPr>
                <a:t>ĐÈN ĐỎ - LƯỠNG LỰ</a:t>
              </a:r>
              <a:r>
                <a:rPr lang="vi-VN">
                  <a:solidFill>
                    <a:srgbClr val="7030A0"/>
                  </a:solidFill>
                  <a:latin typeface="#9Slide03 SFU Futura_07" panose="00000900000000000000" pitchFamily="2" charset="0"/>
                  <a:ea typeface="Times New Roman" panose="02020603050405020304" pitchFamily="18" charset="0"/>
                </a:rPr>
                <a:t> sẽ bị nhóm đúng phạt tùy thích. </a:t>
              </a:r>
              <a:endParaRPr lang="en-US">
                <a:solidFill>
                  <a:srgbClr val="7030A0"/>
                </a:solidFill>
                <a:latin typeface="#9Slide03 SFU Futura_07" panose="00000900000000000000" pitchFamily="2" charset="0"/>
                <a:ea typeface="Times New Roman" panose="02020603050405020304" pitchFamily="18" charset="0"/>
              </a:endParaRPr>
            </a:p>
          </p:txBody>
        </p:sp>
      </p:grpSp>
      <p:sp>
        <p:nvSpPr>
          <p:cNvPr id="2" name="Oval 1">
            <a:extLst>
              <a:ext uri="{FF2B5EF4-FFF2-40B4-BE49-F238E27FC236}">
                <a16:creationId xmlns:a16="http://schemas.microsoft.com/office/drawing/2014/main" id="{86FEA9F5-7717-622A-C544-4245E20B02AD}"/>
              </a:ext>
            </a:extLst>
          </p:cNvPr>
          <p:cNvSpPr/>
          <p:nvPr/>
        </p:nvSpPr>
        <p:spPr>
          <a:xfrm>
            <a:off x="3097304" y="-115534"/>
            <a:ext cx="6319566" cy="1060474"/>
          </a:xfrm>
          <a:prstGeom prst="ellipse">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rgbClr val="E6752A"/>
                </a:solidFill>
                <a:latin typeface="#9Slide07 SVNBlade Runner" panose="02040603050506020204" pitchFamily="18" charset="0"/>
              </a:rPr>
              <a:t>LUYỆN TẬP</a:t>
            </a:r>
          </a:p>
        </p:txBody>
      </p:sp>
      <p:pic>
        <p:nvPicPr>
          <p:cNvPr id="5" name="Picture 4">
            <a:extLst>
              <a:ext uri="{FF2B5EF4-FFF2-40B4-BE49-F238E27FC236}">
                <a16:creationId xmlns:a16="http://schemas.microsoft.com/office/drawing/2014/main" id="{562DAC8D-C4D1-7205-2D78-01A99A2C3D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31" b="90000" l="10000" r="90000">
                        <a14:foregroundMark x1="39688" y1="7500" x2="50313" y2="10938"/>
                        <a14:foregroundMark x1="54688" y1="7031" x2="60313" y2="8438"/>
                        <a14:foregroundMark x1="24219" y1="67031" x2="31875" y2="67031"/>
                        <a14:foregroundMark x1="25000" y1="65938" x2="31406" y2="65938"/>
                        <a14:foregroundMark x1="22188" y1="42344" x2="28750" y2="42344"/>
                        <a14:foregroundMark x1="67813" y1="15625" x2="68281" y2="17969"/>
                        <a14:foregroundMark x1="71875" y1="38281" x2="71250" y2="40000"/>
                        <a14:foregroundMark x1="75000" y1="61563" x2="75000" y2="62813"/>
                      </a14:backgroundRemoval>
                    </a14:imgEffect>
                  </a14:imgLayer>
                </a14:imgProps>
              </a:ext>
            </a:extLst>
          </a:blip>
          <a:srcRect l="14577" r="17856" b="13492"/>
          <a:stretch/>
        </p:blipFill>
        <p:spPr>
          <a:xfrm>
            <a:off x="3367088" y="-18963"/>
            <a:ext cx="839356" cy="1074660"/>
          </a:xfrm>
          <a:prstGeom prst="rect">
            <a:avLst/>
          </a:prstGeom>
        </p:spPr>
      </p:pic>
      <p:pic>
        <p:nvPicPr>
          <p:cNvPr id="9" name="Picture 8">
            <a:extLst>
              <a:ext uri="{FF2B5EF4-FFF2-40B4-BE49-F238E27FC236}">
                <a16:creationId xmlns:a16="http://schemas.microsoft.com/office/drawing/2014/main" id="{C24A591D-B39F-7EA0-89B8-8A8F62836A8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222" b="95556" l="2410" r="89157">
                        <a14:foregroundMark x1="16265" y1="40000" x2="68675" y2="73333"/>
                        <a14:foregroundMark x1="16265" y1="34444" x2="87952" y2="34444"/>
                        <a14:foregroundMark x1="42169" y1="10000" x2="74699" y2="36667"/>
                        <a14:foregroundMark x1="49398" y1="4444" x2="65060" y2="30000"/>
                        <a14:foregroundMark x1="2410" y1="37778" x2="27108" y2="37778"/>
                        <a14:foregroundMark x1="25301" y1="70000" x2="35542" y2="95556"/>
                      </a14:backgroundRemoval>
                    </a14:imgEffect>
                  </a14:imgLayer>
                </a14:imgProps>
              </a:ext>
            </a:extLst>
          </a:blip>
          <a:stretch>
            <a:fillRect/>
          </a:stretch>
        </p:blipFill>
        <p:spPr>
          <a:xfrm>
            <a:off x="277289" y="2899970"/>
            <a:ext cx="1326285" cy="719070"/>
          </a:xfrm>
          <a:prstGeom prst="rect">
            <a:avLst/>
          </a:prstGeom>
        </p:spPr>
      </p:pic>
      <p:pic>
        <p:nvPicPr>
          <p:cNvPr id="12" name="Picture 11">
            <a:extLst>
              <a:ext uri="{FF2B5EF4-FFF2-40B4-BE49-F238E27FC236}">
                <a16:creationId xmlns:a16="http://schemas.microsoft.com/office/drawing/2014/main" id="{DD142DAB-3F64-BC06-0AAF-1567F4CB9C8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977" b="96512" l="2410" r="89157">
                        <a14:foregroundMark x1="3614" y1="19767" x2="55422" y2="55814"/>
                        <a14:foregroundMark x1="19880" y1="47674" x2="27711" y2="75581"/>
                        <a14:foregroundMark x1="29518" y1="87209" x2="62651" y2="89535"/>
                        <a14:foregroundMark x1="65663" y1="84884" x2="69277" y2="52326"/>
                        <a14:foregroundMark x1="69277" y1="52326" x2="82530" y2="27907"/>
                        <a14:foregroundMark x1="82530" y1="27907" x2="86747" y2="27907"/>
                        <a14:foregroundMark x1="56627" y1="10465" x2="68072" y2="31395"/>
                        <a14:foregroundMark x1="68072" y1="31395" x2="68072" y2="31395"/>
                        <a14:foregroundMark x1="31325" y1="16279" x2="51205" y2="15116"/>
                        <a14:foregroundMark x1="51205" y1="15116" x2="54819" y2="15116"/>
                        <a14:foregroundMark x1="37952" y1="6977" x2="40361" y2="6977"/>
                        <a14:foregroundMark x1="31325" y1="93023" x2="67470" y2="93023"/>
                        <a14:foregroundMark x1="37952" y1="96512" x2="60843" y2="96512"/>
                        <a14:foregroundMark x1="22289" y1="56977" x2="23494" y2="74419"/>
                        <a14:foregroundMark x1="71084" y1="65116" x2="79518" y2="56977"/>
                      </a14:backgroundRemoval>
                    </a14:imgEffect>
                  </a14:imgLayer>
                </a14:imgProps>
              </a:ext>
            </a:extLst>
          </a:blip>
          <a:srcRect t="3174" b="1149"/>
          <a:stretch/>
        </p:blipFill>
        <p:spPr>
          <a:xfrm>
            <a:off x="1973721" y="2950353"/>
            <a:ext cx="1450667" cy="719070"/>
          </a:xfrm>
          <a:prstGeom prst="rect">
            <a:avLst/>
          </a:prstGeom>
        </p:spPr>
      </p:pic>
      <p:pic>
        <p:nvPicPr>
          <p:cNvPr id="14" name="Picture 13">
            <a:extLst>
              <a:ext uri="{FF2B5EF4-FFF2-40B4-BE49-F238E27FC236}">
                <a16:creationId xmlns:a16="http://schemas.microsoft.com/office/drawing/2014/main" id="{AB7C6983-E13B-13C0-4A26-3E9094A2EF1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299" b="88506" l="4142" r="89941">
                        <a14:foregroundMark x1="9467" y1="18391" x2="52663" y2="11494"/>
                        <a14:foregroundMark x1="52663" y1="11494" x2="81065" y2="27586"/>
                        <a14:foregroundMark x1="29586" y1="4598" x2="55621" y2="2299"/>
                        <a14:foregroundMark x1="55621" y1="2299" x2="57396" y2="2299"/>
                        <a14:foregroundMark x1="9467" y1="29885" x2="26627" y2="67816"/>
                        <a14:foregroundMark x1="26627" y1="67816" x2="27219" y2="67816"/>
                        <a14:foregroundMark x1="4142" y1="18391" x2="10651" y2="27586"/>
                        <a14:foregroundMark x1="24852" y1="78161" x2="58580" y2="73563"/>
                      </a14:backgroundRemoval>
                    </a14:imgEffect>
                  </a14:imgLayer>
                </a14:imgProps>
              </a:ext>
            </a:extLst>
          </a:blip>
          <a:stretch>
            <a:fillRect/>
          </a:stretch>
        </p:blipFill>
        <p:spPr>
          <a:xfrm>
            <a:off x="3705154" y="2950353"/>
            <a:ext cx="1396814" cy="719070"/>
          </a:xfrm>
          <a:prstGeom prst="rect">
            <a:avLst/>
          </a:prstGeom>
        </p:spPr>
      </p:pic>
      <p:grpSp>
        <p:nvGrpSpPr>
          <p:cNvPr id="2051" name="Group 2050">
            <a:extLst>
              <a:ext uri="{FF2B5EF4-FFF2-40B4-BE49-F238E27FC236}">
                <a16:creationId xmlns:a16="http://schemas.microsoft.com/office/drawing/2014/main" id="{DC2A3149-4D68-4ABA-087D-E44C01BC66E1}"/>
              </a:ext>
            </a:extLst>
          </p:cNvPr>
          <p:cNvGrpSpPr/>
          <p:nvPr/>
        </p:nvGrpSpPr>
        <p:grpSpPr>
          <a:xfrm>
            <a:off x="96580" y="3814053"/>
            <a:ext cx="1511300" cy="542929"/>
            <a:chOff x="96580" y="3814053"/>
            <a:chExt cx="1511300" cy="542929"/>
          </a:xfrm>
        </p:grpSpPr>
        <p:sp>
          <p:nvSpPr>
            <p:cNvPr id="28" name="Rectangle: Rounded Corners 27">
              <a:extLst>
                <a:ext uri="{FF2B5EF4-FFF2-40B4-BE49-F238E27FC236}">
                  <a16:creationId xmlns:a16="http://schemas.microsoft.com/office/drawing/2014/main" id="{F73DF061-776B-1BB5-6C8D-BCC5055E5F31}"/>
                </a:ext>
              </a:extLst>
            </p:cNvPr>
            <p:cNvSpPr/>
            <p:nvPr/>
          </p:nvSpPr>
          <p:spPr>
            <a:xfrm>
              <a:off x="96580" y="3814053"/>
              <a:ext cx="1511300" cy="542929"/>
            </a:xfrm>
            <a:prstGeom prst="roundRect">
              <a:avLst>
                <a:gd name="adj" fmla="val 50000"/>
              </a:avLst>
            </a:prstGeom>
            <a:gradFill flip="none" rotWithShape="1">
              <a:gsLst>
                <a:gs pos="0">
                  <a:srgbClr val="2B9B7B">
                    <a:tint val="66000"/>
                    <a:satMod val="160000"/>
                  </a:srgbClr>
                </a:gs>
                <a:gs pos="50000">
                  <a:srgbClr val="2B9B7B">
                    <a:tint val="44500"/>
                    <a:satMod val="160000"/>
                  </a:srgbClr>
                </a:gs>
                <a:gs pos="100000">
                  <a:srgbClr val="2B9B7B">
                    <a:tint val="23500"/>
                    <a:satMod val="160000"/>
                  </a:srgbClr>
                </a:gs>
              </a:gsLst>
              <a:lin ang="1620000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29CABF2-AF1F-8461-082D-7ED2FAAD75B0}"/>
                </a:ext>
              </a:extLst>
            </p:cNvPr>
            <p:cNvSpPr txBox="1"/>
            <p:nvPr/>
          </p:nvSpPr>
          <p:spPr>
            <a:xfrm>
              <a:off x="231490" y="3908257"/>
              <a:ext cx="1324428" cy="369332"/>
            </a:xfrm>
            <a:prstGeom prst="rect">
              <a:avLst/>
            </a:prstGeom>
            <a:noFill/>
          </p:spPr>
          <p:txBody>
            <a:bodyPr wrap="square">
              <a:spAutoFit/>
            </a:bodyPr>
            <a:lstStyle/>
            <a:p>
              <a:r>
                <a:rPr kumimoji="0" lang="vi-VN" sz="1800" b="0" i="0" u="none" strike="noStrike" kern="1200" cap="none" spc="0" normalizeH="0" baseline="0" noProof="0">
                  <a:ln>
                    <a:noFill/>
                  </a:ln>
                  <a:solidFill>
                    <a:srgbClr val="EF1E02"/>
                  </a:solidFill>
                  <a:effectLst/>
                  <a:uLnTx/>
                  <a:uFillTx/>
                  <a:latin typeface="#9Slide03 SFU Futura_07" panose="00000900000000000000" pitchFamily="2" charset="0"/>
                  <a:ea typeface="Times New Roman" panose="02020603050405020304" pitchFamily="18" charset="0"/>
                  <a:cs typeface="+mn-cs"/>
                </a:rPr>
                <a:t>LƯỠNG LỰ</a:t>
              </a:r>
              <a:endParaRPr lang="en-US">
                <a:solidFill>
                  <a:srgbClr val="EF1E02"/>
                </a:solidFill>
              </a:endParaRPr>
            </a:p>
          </p:txBody>
        </p:sp>
      </p:grpSp>
      <p:grpSp>
        <p:nvGrpSpPr>
          <p:cNvPr id="2049" name="Group 2048">
            <a:extLst>
              <a:ext uri="{FF2B5EF4-FFF2-40B4-BE49-F238E27FC236}">
                <a16:creationId xmlns:a16="http://schemas.microsoft.com/office/drawing/2014/main" id="{BC7E9914-85C7-9CD9-88D4-5F51FC01F895}"/>
              </a:ext>
            </a:extLst>
          </p:cNvPr>
          <p:cNvGrpSpPr/>
          <p:nvPr/>
        </p:nvGrpSpPr>
        <p:grpSpPr>
          <a:xfrm>
            <a:off x="1742097" y="3828863"/>
            <a:ext cx="1963057" cy="542929"/>
            <a:chOff x="1742097" y="3828863"/>
            <a:chExt cx="1963057" cy="542929"/>
          </a:xfrm>
        </p:grpSpPr>
        <p:sp>
          <p:nvSpPr>
            <p:cNvPr id="29" name="Rectangle: Rounded Corners 28">
              <a:extLst>
                <a:ext uri="{FF2B5EF4-FFF2-40B4-BE49-F238E27FC236}">
                  <a16:creationId xmlns:a16="http://schemas.microsoft.com/office/drawing/2014/main" id="{157FC3B3-D8BA-4004-C290-E064179FF4C7}"/>
                </a:ext>
              </a:extLst>
            </p:cNvPr>
            <p:cNvSpPr/>
            <p:nvPr/>
          </p:nvSpPr>
          <p:spPr>
            <a:xfrm>
              <a:off x="1744514" y="3828863"/>
              <a:ext cx="1786885" cy="542929"/>
            </a:xfrm>
            <a:prstGeom prst="roundRect">
              <a:avLst>
                <a:gd name="adj" fmla="val 50000"/>
              </a:avLst>
            </a:prstGeom>
            <a:gradFill flip="none" rotWithShape="1">
              <a:gsLst>
                <a:gs pos="0">
                  <a:srgbClr val="2B9B7B">
                    <a:tint val="66000"/>
                    <a:satMod val="160000"/>
                  </a:srgbClr>
                </a:gs>
                <a:gs pos="50000">
                  <a:srgbClr val="2B9B7B">
                    <a:tint val="44500"/>
                    <a:satMod val="160000"/>
                  </a:srgbClr>
                </a:gs>
                <a:gs pos="100000">
                  <a:srgbClr val="2B9B7B">
                    <a:tint val="23500"/>
                    <a:satMod val="160000"/>
                  </a:srgbClr>
                </a:gs>
              </a:gsLst>
              <a:lin ang="1620000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08AC67-AA2C-12E7-997A-25CB538FE5F1}"/>
                </a:ext>
              </a:extLst>
            </p:cNvPr>
            <p:cNvSpPr txBox="1"/>
            <p:nvPr/>
          </p:nvSpPr>
          <p:spPr>
            <a:xfrm>
              <a:off x="1742097" y="3908257"/>
              <a:ext cx="1963057" cy="369332"/>
            </a:xfrm>
            <a:prstGeom prst="rect">
              <a:avLst/>
            </a:prstGeom>
            <a:noFill/>
          </p:spPr>
          <p:txBody>
            <a:bodyPr wrap="square">
              <a:spAutoFit/>
            </a:bodyPr>
            <a:lstStyle/>
            <a:p>
              <a:r>
                <a:rPr kumimoji="0" lang="vi-VN" sz="1800" b="0" i="0" u="none" strike="noStrike" kern="1200" cap="none" spc="0" normalizeH="0" baseline="0" noProof="0">
                  <a:ln>
                    <a:noFill/>
                  </a:ln>
                  <a:solidFill>
                    <a:srgbClr val="F7941E"/>
                  </a:solidFill>
                  <a:effectLst/>
                  <a:uLnTx/>
                  <a:uFillTx/>
                  <a:latin typeface="#9Slide03 SFU Futura_07" panose="00000900000000000000" pitchFamily="2" charset="0"/>
                  <a:ea typeface="Times New Roman" panose="02020603050405020304" pitchFamily="18" charset="0"/>
                  <a:cs typeface="+mn-cs"/>
                </a:rPr>
                <a:t>NGUYÊN NHÂN</a:t>
              </a:r>
              <a:endParaRPr lang="en-US">
                <a:solidFill>
                  <a:srgbClr val="F7941E"/>
                </a:solidFill>
              </a:endParaRPr>
            </a:p>
          </p:txBody>
        </p:sp>
      </p:grpSp>
      <p:grpSp>
        <p:nvGrpSpPr>
          <p:cNvPr id="2048" name="Group 2047">
            <a:extLst>
              <a:ext uri="{FF2B5EF4-FFF2-40B4-BE49-F238E27FC236}">
                <a16:creationId xmlns:a16="http://schemas.microsoft.com/office/drawing/2014/main" id="{89667DDD-DBC2-7503-6FFA-09A2E2A2728E}"/>
              </a:ext>
            </a:extLst>
          </p:cNvPr>
          <p:cNvGrpSpPr/>
          <p:nvPr/>
        </p:nvGrpSpPr>
        <p:grpSpPr>
          <a:xfrm>
            <a:off x="3647911" y="3821458"/>
            <a:ext cx="1511300" cy="542929"/>
            <a:chOff x="3647911" y="3821458"/>
            <a:chExt cx="1511300" cy="542929"/>
          </a:xfrm>
        </p:grpSpPr>
        <p:sp>
          <p:nvSpPr>
            <p:cNvPr id="31" name="Rectangle: Rounded Corners 30">
              <a:extLst>
                <a:ext uri="{FF2B5EF4-FFF2-40B4-BE49-F238E27FC236}">
                  <a16:creationId xmlns:a16="http://schemas.microsoft.com/office/drawing/2014/main" id="{BDAB532A-4584-669A-A340-2DCDB0C585F8}"/>
                </a:ext>
              </a:extLst>
            </p:cNvPr>
            <p:cNvSpPr/>
            <p:nvPr/>
          </p:nvSpPr>
          <p:spPr>
            <a:xfrm>
              <a:off x="3647911" y="3821458"/>
              <a:ext cx="1511300" cy="542929"/>
            </a:xfrm>
            <a:prstGeom prst="roundRect">
              <a:avLst>
                <a:gd name="adj" fmla="val 50000"/>
              </a:avLst>
            </a:prstGeom>
            <a:gradFill flip="none" rotWithShape="1">
              <a:gsLst>
                <a:gs pos="0">
                  <a:srgbClr val="2B9B7B">
                    <a:tint val="66000"/>
                    <a:satMod val="160000"/>
                  </a:srgbClr>
                </a:gs>
                <a:gs pos="50000">
                  <a:srgbClr val="2B9B7B">
                    <a:tint val="44500"/>
                    <a:satMod val="160000"/>
                  </a:srgbClr>
                </a:gs>
                <a:gs pos="100000">
                  <a:srgbClr val="2B9B7B">
                    <a:tint val="23500"/>
                    <a:satMod val="160000"/>
                  </a:srgbClr>
                </a:gs>
              </a:gsLst>
              <a:lin ang="1620000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84E996-4F4A-FB8F-E16F-6AC2F6C77D80}"/>
                </a:ext>
              </a:extLst>
            </p:cNvPr>
            <p:cNvSpPr txBox="1"/>
            <p:nvPr/>
          </p:nvSpPr>
          <p:spPr>
            <a:xfrm>
              <a:off x="3786766" y="3908257"/>
              <a:ext cx="1178544" cy="369332"/>
            </a:xfrm>
            <a:prstGeom prst="rect">
              <a:avLst/>
            </a:prstGeom>
            <a:noFill/>
          </p:spPr>
          <p:txBody>
            <a:bodyPr wrap="square">
              <a:spAutoFit/>
            </a:bodyPr>
            <a:lstStyle/>
            <a:p>
              <a:r>
                <a:rPr kumimoji="0" lang="vi-VN" sz="1800" b="0" i="0" u="none" strike="noStrike" kern="1200" cap="none" spc="0" normalizeH="0" baseline="0" noProof="0">
                  <a:ln>
                    <a:noFill/>
                  </a:ln>
                  <a:solidFill>
                    <a:srgbClr val="3E8853">
                      <a:lumMod val="75000"/>
                    </a:srgbClr>
                  </a:solidFill>
                  <a:effectLst/>
                  <a:uLnTx/>
                  <a:uFillTx/>
                  <a:latin typeface="#9Slide03 SFU Futura_07" panose="00000900000000000000" pitchFamily="2" charset="0"/>
                  <a:ea typeface="Times New Roman" panose="02020603050405020304" pitchFamily="18" charset="0"/>
                  <a:cs typeface="+mn-cs"/>
                </a:rPr>
                <a:t>KẾT QUẢ</a:t>
              </a:r>
              <a:endParaRPr lang="en-US"/>
            </a:p>
          </p:txBody>
        </p:sp>
      </p:grpSp>
      <p:pic>
        <p:nvPicPr>
          <p:cNvPr id="2052" name="Picture 2051">
            <a:extLst>
              <a:ext uri="{FF2B5EF4-FFF2-40B4-BE49-F238E27FC236}">
                <a16:creationId xmlns:a16="http://schemas.microsoft.com/office/drawing/2014/main" id="{9D6C145C-2C9B-03AC-F9A1-282A13D63AF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31" b="90000" l="10000" r="90000">
                        <a14:foregroundMark x1="39688" y1="7500" x2="50313" y2="10938"/>
                        <a14:foregroundMark x1="54688" y1="7031" x2="60313" y2="8438"/>
                        <a14:foregroundMark x1="24219" y1="67031" x2="31875" y2="67031"/>
                        <a14:foregroundMark x1="25000" y1="65938" x2="31406" y2="65938"/>
                        <a14:foregroundMark x1="22188" y1="42344" x2="28750" y2="42344"/>
                        <a14:foregroundMark x1="67813" y1="15625" x2="68281" y2="17969"/>
                        <a14:foregroundMark x1="71875" y1="38281" x2="71250" y2="40000"/>
                        <a14:foregroundMark x1="75000" y1="61563" x2="75000" y2="62813"/>
                      </a14:backgroundRemoval>
                    </a14:imgEffect>
                  </a14:imgLayer>
                </a14:imgProps>
              </a:ext>
            </a:extLst>
          </a:blip>
          <a:srcRect l="14577" r="17856" b="13492"/>
          <a:stretch/>
        </p:blipFill>
        <p:spPr>
          <a:xfrm rot="1230211">
            <a:off x="8347086" y="-61818"/>
            <a:ext cx="839356" cy="1074660"/>
          </a:xfrm>
          <a:prstGeom prst="rect">
            <a:avLst/>
          </a:prstGeom>
        </p:spPr>
      </p:pic>
      <p:pic>
        <p:nvPicPr>
          <p:cNvPr id="2054" name="Picture 2053">
            <a:extLst>
              <a:ext uri="{FF2B5EF4-FFF2-40B4-BE49-F238E27FC236}">
                <a16:creationId xmlns:a16="http://schemas.microsoft.com/office/drawing/2014/main" id="{19D5DAC2-D76A-8596-E35A-90F27986C6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038" b="91174" l="5462" r="95769">
                        <a14:foregroundMark x1="47077" y1="5540" x2="48769" y2="43005"/>
                        <a14:foregroundMark x1="41615" y1="16808" x2="55615" y2="16432"/>
                        <a14:foregroundMark x1="55615" y1="16432" x2="71538" y2="17277"/>
                        <a14:foregroundMark x1="38538" y1="20094" x2="77769" y2="20657"/>
                        <a14:foregroundMark x1="40462" y1="22723" x2="70231" y2="23662"/>
                        <a14:foregroundMark x1="44154" y1="5352" x2="44385" y2="11174"/>
                        <a14:foregroundMark x1="66231" y1="4413" x2="67923" y2="9108"/>
                        <a14:foregroundMark x1="5462" y1="45352" x2="54000" y2="43662"/>
                        <a14:foregroundMark x1="54000" y1="43662" x2="60385" y2="44131"/>
                        <a14:foregroundMark x1="14308" y1="43944" x2="22231" y2="55211"/>
                        <a14:foregroundMark x1="20538" y1="43850" x2="23769" y2="52019"/>
                        <a14:foregroundMark x1="23769" y1="52019" x2="24154" y2="52488"/>
                        <a14:foregroundMark x1="48385" y1="56901" x2="48692" y2="83286"/>
                        <a14:foregroundMark x1="46231" y1="43850" x2="48231" y2="53615"/>
                        <a14:foregroundMark x1="91692" y1="61690" x2="90538" y2="87136"/>
                        <a14:foregroundMark x1="89538" y1="64883" x2="85923" y2="84038"/>
                        <a14:foregroundMark x1="85923" y1="84038" x2="85923" y2="87606"/>
                        <a14:foregroundMark x1="85846" y1="64789" x2="95077" y2="65822"/>
                        <a14:foregroundMark x1="89692" y1="56901" x2="90154" y2="59343"/>
                        <a14:foregroundMark x1="89077" y1="56526" x2="90692" y2="62911"/>
                        <a14:foregroundMark x1="87615" y1="56338" x2="91615" y2="56338"/>
                        <a14:foregroundMark x1="90000" y1="56244" x2="91000" y2="56056"/>
                        <a14:foregroundMark x1="79615" y1="80282" x2="86385" y2="77934"/>
                        <a14:foregroundMark x1="81308" y1="73709" x2="78769" y2="79906"/>
                        <a14:foregroundMark x1="92923" y1="81408" x2="95462" y2="88638"/>
                        <a14:foregroundMark x1="95462" y1="88638" x2="95769" y2="91174"/>
                        <a14:foregroundMark x1="81462" y1="73239" x2="84154" y2="71643"/>
                        <a14:foregroundMark x1="81538" y1="73146" x2="83462" y2="71643"/>
                        <a14:foregroundMark x1="81462" y1="73427" x2="84615" y2="71362"/>
                        <a14:foregroundMark x1="47231" y1="4507" x2="47692" y2="7324"/>
                      </a14:backgroundRemoval>
                    </a14:imgEffect>
                  </a14:imgLayer>
                </a14:imgProps>
              </a:ext>
            </a:extLst>
          </a:blip>
          <a:stretch>
            <a:fillRect/>
          </a:stretch>
        </p:blipFill>
        <p:spPr>
          <a:xfrm>
            <a:off x="176798" y="5383872"/>
            <a:ext cx="1963057" cy="1608197"/>
          </a:xfrm>
          <a:prstGeom prst="rect">
            <a:avLst/>
          </a:prstGeom>
        </p:spPr>
      </p:pic>
      <p:grpSp>
        <p:nvGrpSpPr>
          <p:cNvPr id="2058" name="Group 2057">
            <a:extLst>
              <a:ext uri="{FF2B5EF4-FFF2-40B4-BE49-F238E27FC236}">
                <a16:creationId xmlns:a16="http://schemas.microsoft.com/office/drawing/2014/main" id="{98D17281-373D-CD92-D01F-558853C78BFB}"/>
              </a:ext>
            </a:extLst>
          </p:cNvPr>
          <p:cNvGrpSpPr/>
          <p:nvPr/>
        </p:nvGrpSpPr>
        <p:grpSpPr>
          <a:xfrm>
            <a:off x="9996288" y="5448824"/>
            <a:ext cx="2183282" cy="1362688"/>
            <a:chOff x="3300432" y="1681770"/>
            <a:chExt cx="5843567" cy="3725017"/>
          </a:xfrm>
        </p:grpSpPr>
        <p:pic>
          <p:nvPicPr>
            <p:cNvPr id="2056" name="Picture 2055">
              <a:extLst>
                <a:ext uri="{FF2B5EF4-FFF2-40B4-BE49-F238E27FC236}">
                  <a16:creationId xmlns:a16="http://schemas.microsoft.com/office/drawing/2014/main" id="{396B82E7-3416-D742-FCE0-3899C092F2B2}"/>
                </a:ext>
              </a:extLst>
            </p:cNvPr>
            <p:cNvPicPr>
              <a:picLocks noChangeAspect="1"/>
            </p:cNvPicPr>
            <p:nvPr/>
          </p:nvPicPr>
          <p:blipFill>
            <a:blip r:embed="rId17"/>
            <a:stretch>
              <a:fillRect/>
            </a:stretch>
          </p:blipFill>
          <p:spPr>
            <a:xfrm>
              <a:off x="3300432" y="1681770"/>
              <a:ext cx="5843567" cy="3652229"/>
            </a:xfrm>
            <a:prstGeom prst="rect">
              <a:avLst/>
            </a:prstGeom>
            <a:ln>
              <a:noFill/>
            </a:ln>
            <a:effectLst>
              <a:softEdge rad="112500"/>
            </a:effectLst>
          </p:spPr>
        </p:pic>
        <p:pic>
          <p:nvPicPr>
            <p:cNvPr id="2057" name="Picture 2056">
              <a:extLst>
                <a:ext uri="{FF2B5EF4-FFF2-40B4-BE49-F238E27FC236}">
                  <a16:creationId xmlns:a16="http://schemas.microsoft.com/office/drawing/2014/main" id="{0FAC8240-23EC-227B-0E72-C7E83A7CDC4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7465" b="92691" l="10000" r="90000">
                          <a14:foregroundMark x1="33605" y1="51788" x2="46860" y2="86781"/>
                          <a14:foregroundMark x1="46860" y1="86781" x2="52907" y2="92846"/>
                          <a14:foregroundMark x1="35116" y1="67185" x2="53953" y2="58787"/>
                          <a14:foregroundMark x1="40698" y1="38258" x2="36860" y2="69673"/>
                          <a14:foregroundMark x1="36860" y1="69673" x2="36860" y2="69673"/>
                          <a14:foregroundMark x1="41163" y1="45257" x2="43256" y2="74806"/>
                          <a14:foregroundMark x1="47093" y1="47434" x2="50233" y2="74806"/>
                          <a14:foregroundMark x1="37209" y1="42924" x2="33605" y2="58631"/>
                          <a14:foregroundMark x1="33605" y1="58631" x2="34767" y2="76205"/>
                          <a14:foregroundMark x1="34767" y1="76205" x2="35349" y2="78227"/>
                          <a14:foregroundMark x1="33256" y1="62675" x2="33605" y2="75739"/>
                          <a14:foregroundMark x1="33605" y1="75739" x2="33953" y2="76827"/>
                          <a14:foregroundMark x1="32093" y1="63919" x2="33256" y2="75428"/>
                          <a14:foregroundMark x1="32326" y1="64230" x2="32907" y2="74806"/>
                          <a14:foregroundMark x1="31860" y1="62519" x2="32209" y2="78538"/>
                          <a14:foregroundMark x1="31860" y1="78383" x2="35000" y2="90824"/>
                          <a14:foregroundMark x1="35000" y1="90824" x2="35349" y2="91446"/>
                          <a14:foregroundMark x1="28721" y1="86003" x2="61395" y2="90669"/>
                          <a14:foregroundMark x1="50233" y1="67496" x2="56047" y2="75583"/>
                          <a14:foregroundMark x1="35581" y1="43546" x2="34767" y2="54277"/>
                          <a14:foregroundMark x1="50698" y1="7465" x2="52442" y2="16952"/>
                          <a14:foregroundMark x1="55233" y1="55521" x2="63372" y2="44790"/>
                          <a14:foregroundMark x1="65116" y1="71540" x2="66628" y2="71851"/>
                          <a14:foregroundMark x1="67907" y1="68429" x2="67907" y2="68429"/>
                          <a14:foregroundMark x1="67907" y1="72784" x2="67907" y2="72784"/>
                          <a14:foregroundMark x1="68256" y1="64075" x2="68256" y2="64075"/>
                          <a14:foregroundMark x1="68488" y1="60653" x2="68488" y2="60653"/>
                          <a14:foregroundMark x1="66628" y1="41680" x2="66628" y2="41680"/>
                          <a14:foregroundMark x1="67907" y1="46190" x2="67907" y2="46190"/>
                          <a14:foregroundMark x1="67674" y1="46656" x2="67674" y2="46656"/>
                          <a14:foregroundMark x1="68372" y1="51477" x2="68372" y2="51477"/>
                          <a14:foregroundMark x1="68721" y1="55210" x2="68721" y2="55210"/>
                          <a14:foregroundMark x1="68372" y1="60187" x2="68372" y2="60187"/>
                        </a14:backgroundRemoval>
                      </a14:imgEffect>
                    </a14:imgLayer>
                  </a14:imgProps>
                </a:ext>
              </a:extLst>
            </a:blip>
            <a:srcRect l="24710" t="4171" r="24491" b="5707"/>
            <a:stretch/>
          </p:blipFill>
          <p:spPr>
            <a:xfrm>
              <a:off x="6264568" y="3669423"/>
              <a:ext cx="1309772" cy="1737364"/>
            </a:xfrm>
            <a:prstGeom prst="rect">
              <a:avLst/>
            </a:prstGeom>
          </p:spPr>
        </p:pic>
      </p:grpSp>
    </p:spTree>
    <p:extLst>
      <p:ext uri="{BB962C8B-B14F-4D97-AF65-F5344CB8AC3E}">
        <p14:creationId xmlns:p14="http://schemas.microsoft.com/office/powerpoint/2010/main" val="23789807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additive="base">
                                        <p:cTn id="19" dur="500" fill="hold"/>
                                        <p:tgtEl>
                                          <p:spTgt spid="2053"/>
                                        </p:tgtEl>
                                        <p:attrNameLst>
                                          <p:attrName>ppt_x</p:attrName>
                                        </p:attrNameLst>
                                      </p:cBhvr>
                                      <p:tavLst>
                                        <p:tav tm="0">
                                          <p:val>
                                            <p:strVal val="#ppt_x"/>
                                          </p:val>
                                        </p:tav>
                                        <p:tav tm="100000">
                                          <p:val>
                                            <p:strVal val="#ppt_x"/>
                                          </p:val>
                                        </p:tav>
                                      </p:tavLst>
                                    </p:anim>
                                    <p:anim calcmode="lin" valueType="num">
                                      <p:cBhvr additive="base">
                                        <p:cTn id="20"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vertical)">
                                      <p:cBhvr>
                                        <p:cTn id="35" dur="500"/>
                                        <p:tgtEl>
                                          <p:spTgt spid="9"/>
                                        </p:tgtEl>
                                      </p:cBhvr>
                                    </p:animEffect>
                                  </p:childTnLst>
                                </p:cTn>
                              </p:par>
                              <p:par>
                                <p:cTn id="36" presetID="14" presetClass="entr" presetSubtype="5"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par>
                                <p:cTn id="39" presetID="14" presetClass="entr" presetSubtype="5"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vertical)">
                                      <p:cBhvr>
                                        <p:cTn id="41" dur="500"/>
                                        <p:tgtEl>
                                          <p:spTgt spid="14"/>
                                        </p:tgtEl>
                                      </p:cBhvr>
                                    </p:animEffect>
                                  </p:childTnLst>
                                </p:cTn>
                              </p:par>
                              <p:par>
                                <p:cTn id="42" presetID="14" presetClass="entr" presetSubtype="5" fill="hold" nodeType="withEffect">
                                  <p:stCondLst>
                                    <p:cond delay="0"/>
                                  </p:stCondLst>
                                  <p:childTnLst>
                                    <p:set>
                                      <p:cBhvr>
                                        <p:cTn id="43" dur="1" fill="hold">
                                          <p:stCondLst>
                                            <p:cond delay="0"/>
                                          </p:stCondLst>
                                        </p:cTn>
                                        <p:tgtEl>
                                          <p:spTgt spid="2051"/>
                                        </p:tgtEl>
                                        <p:attrNameLst>
                                          <p:attrName>style.visibility</p:attrName>
                                        </p:attrNameLst>
                                      </p:cBhvr>
                                      <p:to>
                                        <p:strVal val="visible"/>
                                      </p:to>
                                    </p:set>
                                    <p:animEffect transition="in" filter="randombar(vertical)">
                                      <p:cBhvr>
                                        <p:cTn id="44" dur="500"/>
                                        <p:tgtEl>
                                          <p:spTgt spid="2051"/>
                                        </p:tgtEl>
                                      </p:cBhvr>
                                    </p:animEffect>
                                  </p:childTnLst>
                                </p:cTn>
                              </p:par>
                              <p:par>
                                <p:cTn id="45" presetID="14" presetClass="entr" presetSubtype="5" fill="hold" nodeType="withEffect">
                                  <p:stCondLst>
                                    <p:cond delay="0"/>
                                  </p:stCondLst>
                                  <p:childTnLst>
                                    <p:set>
                                      <p:cBhvr>
                                        <p:cTn id="46" dur="1" fill="hold">
                                          <p:stCondLst>
                                            <p:cond delay="0"/>
                                          </p:stCondLst>
                                        </p:cTn>
                                        <p:tgtEl>
                                          <p:spTgt spid="2049"/>
                                        </p:tgtEl>
                                        <p:attrNameLst>
                                          <p:attrName>style.visibility</p:attrName>
                                        </p:attrNameLst>
                                      </p:cBhvr>
                                      <p:to>
                                        <p:strVal val="visible"/>
                                      </p:to>
                                    </p:set>
                                    <p:animEffect transition="in" filter="randombar(vertical)">
                                      <p:cBhvr>
                                        <p:cTn id="47" dur="500"/>
                                        <p:tgtEl>
                                          <p:spTgt spid="2049"/>
                                        </p:tgtEl>
                                      </p:cBhvr>
                                    </p:animEffect>
                                  </p:childTnLst>
                                </p:cTn>
                              </p:par>
                              <p:par>
                                <p:cTn id="48" presetID="14" presetClass="entr" presetSubtype="5" fill="hold" nodeType="withEffect">
                                  <p:stCondLst>
                                    <p:cond delay="0"/>
                                  </p:stCondLst>
                                  <p:childTnLst>
                                    <p:set>
                                      <p:cBhvr>
                                        <p:cTn id="49" dur="1" fill="hold">
                                          <p:stCondLst>
                                            <p:cond delay="0"/>
                                          </p:stCondLst>
                                        </p:cTn>
                                        <p:tgtEl>
                                          <p:spTgt spid="2048"/>
                                        </p:tgtEl>
                                        <p:attrNameLst>
                                          <p:attrName>style.visibility</p:attrName>
                                        </p:attrNameLst>
                                      </p:cBhvr>
                                      <p:to>
                                        <p:strVal val="visible"/>
                                      </p:to>
                                    </p:set>
                                    <p:animEffect transition="in" filter="randombar(vertical)">
                                      <p:cBhvr>
                                        <p:cTn id="50" dur="500"/>
                                        <p:tgtEl>
                                          <p:spTgt spid="204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42"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outHorizont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ppt_x"/>
                                          </p:val>
                                        </p:tav>
                                        <p:tav tm="100000">
                                          <p:val>
                                            <p:strVal val="#ppt_x"/>
                                          </p:val>
                                        </p:tav>
                                      </p:tavLst>
                                    </p:anim>
                                    <p:anim calcmode="lin" valueType="num">
                                      <p:cBhvr additive="base">
                                        <p:cTn id="61" dur="500" fill="hold"/>
                                        <p:tgtEl>
                                          <p:spTgt spid="3"/>
                                        </p:tgtEl>
                                        <p:attrNameLst>
                                          <p:attrName>ppt_y</p:attrName>
                                        </p:attrNameLst>
                                      </p:cBhvr>
                                      <p:tavLst>
                                        <p:tav tm="0">
                                          <p:val>
                                            <p:strVal val="1+#ppt_h/2"/>
                                          </p:val>
                                        </p:tav>
                                        <p:tav tm="100000">
                                          <p:val>
                                            <p:strVal val="#ppt_y"/>
                                          </p:val>
                                        </p:tav>
                                      </p:tavLst>
                                    </p:anim>
                                  </p:childTnLst>
                                </p:cTn>
                              </p:par>
                              <p:par>
                                <p:cTn id="62" presetID="21" presetClass="entr" presetSubtype="4" fill="hold" nodeType="withEffect">
                                  <p:stCondLst>
                                    <p:cond delay="0"/>
                                  </p:stCondLst>
                                  <p:childTnLst>
                                    <p:set>
                                      <p:cBhvr>
                                        <p:cTn id="63" dur="1" fill="hold">
                                          <p:stCondLst>
                                            <p:cond delay="0"/>
                                          </p:stCondLst>
                                        </p:cTn>
                                        <p:tgtEl>
                                          <p:spTgt spid="2058"/>
                                        </p:tgtEl>
                                        <p:attrNameLst>
                                          <p:attrName>style.visibility</p:attrName>
                                        </p:attrNameLst>
                                      </p:cBhvr>
                                      <p:to>
                                        <p:strVal val="visible"/>
                                      </p:to>
                                    </p:set>
                                    <p:animEffect transition="in" filter="wheel(4)">
                                      <p:cBhvr>
                                        <p:cTn id="64" dur="75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Toán lớp 5 trang 19, 20 - Giải bài tập Toán lớp 5">
            <a:extLst>
              <a:ext uri="{FF2B5EF4-FFF2-40B4-BE49-F238E27FC236}">
                <a16:creationId xmlns:a16="http://schemas.microsoft.com/office/drawing/2014/main" id="{02F75BB5-F12C-B74C-F9EF-6E381C15C63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1386" r="7944"/>
          <a:stretch/>
        </p:blipFill>
        <p:spPr bwMode="auto">
          <a:xfrm>
            <a:off x="-1" y="0"/>
            <a:ext cx="12192001" cy="688608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2052">
            <a:extLst>
              <a:ext uri="{FF2B5EF4-FFF2-40B4-BE49-F238E27FC236}">
                <a16:creationId xmlns:a16="http://schemas.microsoft.com/office/drawing/2014/main" id="{E3499ED7-0FA6-9E5D-073A-A09019B339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8" b="89474" l="5746" r="89877">
                        <a14:foregroundMark x1="6019" y1="30144" x2="14501" y2="42584"/>
                        <a14:foregroundMark x1="76060" y1="27751" x2="83721" y2="39234"/>
                        <a14:foregroundMark x1="74692" y1="38756" x2="80575" y2="52632"/>
                        <a14:foregroundMark x1="80575" y1="52632" x2="80575" y2="52632"/>
                        <a14:foregroundMark x1="82627" y1="25359" x2="82627" y2="46411"/>
                        <a14:foregroundMark x1="77702" y1="33493" x2="79891" y2="53110"/>
                        <a14:foregroundMark x1="32832" y1="4306" x2="32832" y2="11005"/>
                        <a14:foregroundMark x1="44650" y1="10376" x2="44870" y2="19617"/>
                        <a14:foregroundMark x1="44460" y1="2392" x2="44530" y2="5346"/>
                        <a14:foregroundMark x1="9986" y1="957" x2="9986" y2="16746"/>
                        <a14:foregroundMark x1="21751" y1="957" x2="21614" y2="14833"/>
                        <a14:foregroundMark x1="21614" y1="1435" x2="21614" y2="18660"/>
                        <a14:foregroundMark x1="33242" y1="478" x2="33379" y2="18660"/>
                        <a14:foregroundMark x1="56361" y1="1435" x2="56908" y2="19139"/>
                        <a14:foregroundMark x1="77018" y1="1435" x2="78249" y2="16746"/>
                        <a14:foregroundMark x1="77565" y1="3349" x2="78249" y2="14833"/>
                        <a14:foregroundMark x1="56088" y1="2392" x2="56361" y2="19139"/>
                        <a14:foregroundMark x1="45247" y1="13114" x2="45280" y2="17225"/>
                        <a14:foregroundMark x1="45144" y1="478" x2="45172" y2="3886"/>
                        <a14:foregroundMark x1="33242" y1="478" x2="33242" y2="20096"/>
                        <a14:foregroundMark x1="22161" y1="478" x2="22161" y2="20096"/>
                        <a14:foregroundMark x1="10397" y1="478" x2="10534" y2="19139"/>
                        <a14:backgroundMark x1="14501" y1="12440" x2="16689" y2="12440"/>
                        <a14:backgroundMark x1="26265" y1="10526" x2="28591" y2="10526"/>
                        <a14:backgroundMark x1="37483" y1="9091" x2="41313" y2="10526"/>
                        <a14:backgroundMark x1="50342" y1="6220" x2="53352" y2="8612"/>
                        <a14:backgroundMark x1="13133" y1="2871" x2="17237" y2="17703"/>
                        <a14:backgroundMark x1="47606" y1="1914" x2="52257" y2="16268"/>
                        <a14:backgroundMark x1="45828" y1="2392" x2="48016" y2="12440"/>
                        <a14:backgroundMark x1="60192" y1="6699" x2="66758" y2="24402"/>
                      </a14:backgroundRemoval>
                    </a14:imgEffect>
                  </a14:imgLayer>
                </a14:imgProps>
              </a:ext>
            </a:extLst>
          </a:blip>
          <a:srcRect l="3430" r="13852" b="37656"/>
          <a:stretch/>
        </p:blipFill>
        <p:spPr>
          <a:xfrm>
            <a:off x="5101968" y="716199"/>
            <a:ext cx="2721201" cy="586388"/>
          </a:xfrm>
          <a:prstGeom prst="rect">
            <a:avLst/>
          </a:prstGeom>
        </p:spPr>
      </p:pic>
      <p:pic>
        <p:nvPicPr>
          <p:cNvPr id="23" name="Picture 22">
            <a:extLst>
              <a:ext uri="{FF2B5EF4-FFF2-40B4-BE49-F238E27FC236}">
                <a16:creationId xmlns:a16="http://schemas.microsoft.com/office/drawing/2014/main" id="{79C3E3EF-1608-C2A4-2A59-EBFC2634257B}"/>
              </a:ext>
            </a:extLst>
          </p:cNvPr>
          <p:cNvPicPr>
            <a:picLocks noChangeAspect="1"/>
          </p:cNvPicPr>
          <p:nvPr/>
        </p:nvPicPr>
        <p:blipFill>
          <a:blip r:embed="rId6"/>
          <a:stretch>
            <a:fillRect/>
          </a:stretch>
        </p:blipFill>
        <p:spPr>
          <a:xfrm>
            <a:off x="-62706" y="-38940"/>
            <a:ext cx="2586860" cy="1786550"/>
          </a:xfrm>
          <a:prstGeom prst="rect">
            <a:avLst/>
          </a:prstGeom>
          <a:ln>
            <a:noFill/>
          </a:ln>
          <a:effectLst>
            <a:softEdge rad="112500"/>
          </a:effectLst>
        </p:spPr>
      </p:pic>
      <p:sp>
        <p:nvSpPr>
          <p:cNvPr id="2" name="Oval 1">
            <a:extLst>
              <a:ext uri="{FF2B5EF4-FFF2-40B4-BE49-F238E27FC236}">
                <a16:creationId xmlns:a16="http://schemas.microsoft.com/office/drawing/2014/main" id="{86FEA9F5-7717-622A-C544-4245E20B02AD}"/>
              </a:ext>
            </a:extLst>
          </p:cNvPr>
          <p:cNvSpPr/>
          <p:nvPr/>
        </p:nvSpPr>
        <p:spPr>
          <a:xfrm>
            <a:off x="3097304" y="-115534"/>
            <a:ext cx="6319566" cy="1060474"/>
          </a:xfrm>
          <a:prstGeom prst="ellipse">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rgbClr val="E6752A"/>
                </a:solidFill>
                <a:latin typeface="#9Slide07 SVNBlade Runner" panose="02040603050506020204" pitchFamily="18" charset="0"/>
              </a:rPr>
              <a:t>LUYỆN TẬP</a:t>
            </a:r>
          </a:p>
        </p:txBody>
      </p:sp>
      <p:pic>
        <p:nvPicPr>
          <p:cNvPr id="12" name="Picture 11">
            <a:extLst>
              <a:ext uri="{FF2B5EF4-FFF2-40B4-BE49-F238E27FC236}">
                <a16:creationId xmlns:a16="http://schemas.microsoft.com/office/drawing/2014/main" id="{DD142DAB-3F64-BC06-0AAF-1567F4CB9C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977" b="96512" l="2410" r="89157">
                        <a14:foregroundMark x1="3614" y1="19767" x2="55422" y2="55814"/>
                        <a14:foregroundMark x1="19880" y1="47674" x2="27711" y2="75581"/>
                        <a14:foregroundMark x1="29518" y1="87209" x2="62651" y2="89535"/>
                        <a14:foregroundMark x1="65663" y1="84884" x2="69277" y2="52326"/>
                        <a14:foregroundMark x1="69277" y1="52326" x2="82530" y2="27907"/>
                        <a14:foregroundMark x1="82530" y1="27907" x2="86747" y2="27907"/>
                        <a14:foregroundMark x1="56627" y1="10465" x2="68072" y2="31395"/>
                        <a14:foregroundMark x1="68072" y1="31395" x2="68072" y2="31395"/>
                        <a14:foregroundMark x1="31325" y1="16279" x2="51205" y2="15116"/>
                        <a14:foregroundMark x1="51205" y1="15116" x2="54819" y2="15116"/>
                        <a14:foregroundMark x1="37952" y1="6977" x2="40361" y2="6977"/>
                        <a14:foregroundMark x1="31325" y1="93023" x2="67470" y2="93023"/>
                        <a14:foregroundMark x1="37952" y1="96512" x2="60843" y2="96512"/>
                        <a14:foregroundMark x1="22289" y1="56977" x2="23494" y2="74419"/>
                        <a14:foregroundMark x1="71084" y1="65116" x2="79518" y2="56977"/>
                      </a14:backgroundRemoval>
                    </a14:imgEffect>
                  </a14:imgLayer>
                </a14:imgProps>
              </a:ext>
            </a:extLst>
          </a:blip>
          <a:srcRect t="3174" b="1149"/>
          <a:stretch/>
        </p:blipFill>
        <p:spPr>
          <a:xfrm>
            <a:off x="2832379" y="98554"/>
            <a:ext cx="1450667" cy="719070"/>
          </a:xfrm>
          <a:prstGeom prst="rect">
            <a:avLst/>
          </a:prstGeom>
        </p:spPr>
      </p:pic>
      <p:grpSp>
        <p:nvGrpSpPr>
          <p:cNvPr id="2049" name="Group 2048">
            <a:extLst>
              <a:ext uri="{FF2B5EF4-FFF2-40B4-BE49-F238E27FC236}">
                <a16:creationId xmlns:a16="http://schemas.microsoft.com/office/drawing/2014/main" id="{BC7E9914-85C7-9CD9-88D4-5F51FC01F895}"/>
              </a:ext>
            </a:extLst>
          </p:cNvPr>
          <p:cNvGrpSpPr/>
          <p:nvPr/>
        </p:nvGrpSpPr>
        <p:grpSpPr>
          <a:xfrm>
            <a:off x="5077647" y="1341035"/>
            <a:ext cx="3160932" cy="959273"/>
            <a:chOff x="1744514" y="3828863"/>
            <a:chExt cx="1981448" cy="959273"/>
          </a:xfrm>
        </p:grpSpPr>
        <p:sp>
          <p:nvSpPr>
            <p:cNvPr id="29" name="Rectangle: Rounded Corners 28">
              <a:extLst>
                <a:ext uri="{FF2B5EF4-FFF2-40B4-BE49-F238E27FC236}">
                  <a16:creationId xmlns:a16="http://schemas.microsoft.com/office/drawing/2014/main" id="{157FC3B3-D8BA-4004-C290-E064179FF4C7}"/>
                </a:ext>
              </a:extLst>
            </p:cNvPr>
            <p:cNvSpPr/>
            <p:nvPr/>
          </p:nvSpPr>
          <p:spPr>
            <a:xfrm>
              <a:off x="1744514" y="3828863"/>
              <a:ext cx="1786885" cy="542929"/>
            </a:xfrm>
            <a:prstGeom prst="roundRect">
              <a:avLst>
                <a:gd name="adj" fmla="val 50000"/>
              </a:avLst>
            </a:prstGeom>
            <a:gradFill flip="none" rotWithShape="1">
              <a:gsLst>
                <a:gs pos="0">
                  <a:srgbClr val="2B9B7B">
                    <a:tint val="66000"/>
                    <a:satMod val="160000"/>
                  </a:srgbClr>
                </a:gs>
                <a:gs pos="50000">
                  <a:srgbClr val="2B9B7B">
                    <a:tint val="44500"/>
                    <a:satMod val="160000"/>
                  </a:srgbClr>
                </a:gs>
                <a:gs pos="100000">
                  <a:srgbClr val="2B9B7B">
                    <a:tint val="23500"/>
                    <a:satMod val="160000"/>
                  </a:srgbClr>
                </a:gs>
              </a:gsLst>
              <a:lin ang="1620000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2800">
                <a:solidFill>
                  <a:srgbClr val="C00000"/>
                </a:solidFill>
              </a:endParaRPr>
            </a:p>
          </p:txBody>
        </p:sp>
        <p:sp>
          <p:nvSpPr>
            <p:cNvPr id="18" name="TextBox 17">
              <a:extLst>
                <a:ext uri="{FF2B5EF4-FFF2-40B4-BE49-F238E27FC236}">
                  <a16:creationId xmlns:a16="http://schemas.microsoft.com/office/drawing/2014/main" id="{FF08AC67-AA2C-12E7-997A-25CB538FE5F1}"/>
                </a:ext>
              </a:extLst>
            </p:cNvPr>
            <p:cNvSpPr txBox="1"/>
            <p:nvPr/>
          </p:nvSpPr>
          <p:spPr>
            <a:xfrm>
              <a:off x="1762905" y="3834029"/>
              <a:ext cx="1963057" cy="954107"/>
            </a:xfrm>
            <a:prstGeom prst="rect">
              <a:avLst/>
            </a:prstGeom>
            <a:noFill/>
          </p:spPr>
          <p:txBody>
            <a:bodyPr wrap="square">
              <a:spAutoFit/>
            </a:bodyPr>
            <a:lstStyle/>
            <a:p>
              <a:r>
                <a:rPr kumimoji="0" lang="vi-VN" sz="2800" b="0" i="0" u="none" strike="noStrike" kern="1200" cap="none" spc="0" normalizeH="0" baseline="0" noProof="0">
                  <a:ln>
                    <a:noFill/>
                  </a:ln>
                  <a:solidFill>
                    <a:srgbClr val="C00000"/>
                  </a:solidFill>
                  <a:effectLst/>
                  <a:uLnTx/>
                  <a:uFillTx/>
                  <a:latin typeface="#9Slide03 SFU Futura_07" panose="00000900000000000000" pitchFamily="2" charset="0"/>
                  <a:ea typeface="Times New Roman" panose="02020603050405020304" pitchFamily="18" charset="0"/>
                  <a:cs typeface="+mn-cs"/>
                </a:rPr>
                <a:t>NGUYÊN NHÂN</a:t>
              </a:r>
              <a:endParaRPr lang="en-US" sz="2800">
                <a:solidFill>
                  <a:srgbClr val="C00000"/>
                </a:solidFill>
              </a:endParaRPr>
            </a:p>
          </p:txBody>
        </p:sp>
      </p:grpSp>
      <p:sp>
        <p:nvSpPr>
          <p:cNvPr id="7" name="TextBox 6">
            <a:extLst>
              <a:ext uri="{FF2B5EF4-FFF2-40B4-BE49-F238E27FC236}">
                <a16:creationId xmlns:a16="http://schemas.microsoft.com/office/drawing/2014/main" id="{9E150BF4-8A07-C86E-9897-33E39774FA23}"/>
              </a:ext>
            </a:extLst>
          </p:cNvPr>
          <p:cNvSpPr txBox="1"/>
          <p:nvPr/>
        </p:nvSpPr>
        <p:spPr>
          <a:xfrm>
            <a:off x="1605093" y="2098219"/>
            <a:ext cx="9235812" cy="5016758"/>
          </a:xfrm>
          <a:prstGeom prst="rect">
            <a:avLst/>
          </a:prstGeom>
          <a:solidFill>
            <a:schemeClr val="accent4">
              <a:lumMod val="40000"/>
              <a:lumOff val="60000"/>
              <a:alpha val="62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tabLst>
                <a:tab pos="177800" algn="l"/>
              </a:tabLst>
            </a:pPr>
            <a:r>
              <a:rPr lang="vi-VN" sz="2000" dirty="0">
                <a:solidFill>
                  <a:srgbClr val="002060"/>
                </a:solidFill>
                <a:latin typeface="#9Slide03 SFU Futura_12" panose="00000400000000000000" pitchFamily="2" charset="0"/>
              </a:rPr>
              <a:t>-	Yêu cầu liên kết để phát triển và tăng cường vị thế.</a:t>
            </a:r>
          </a:p>
          <a:p>
            <a:pPr>
              <a:tabLst>
                <a:tab pos="177800" algn="l"/>
              </a:tabLst>
            </a:pPr>
            <a:r>
              <a:rPr lang="vi-VN" sz="2000" dirty="0">
                <a:solidFill>
                  <a:srgbClr val="002060"/>
                </a:solidFill>
                <a:latin typeface="#9Slide03 SFU Futura_12" panose="00000400000000000000" pitchFamily="2" charset="0"/>
              </a:rPr>
              <a:t>-	Hiệp ước Ma-xtrich.</a:t>
            </a:r>
          </a:p>
          <a:p>
            <a:pPr>
              <a:tabLst>
                <a:tab pos="177800" algn="l"/>
              </a:tabLst>
            </a:pPr>
            <a:r>
              <a:rPr lang="vi-VN" sz="2000" dirty="0">
                <a:solidFill>
                  <a:srgbClr val="002060"/>
                </a:solidFill>
                <a:latin typeface="#9Slide03 SFU Futura_12" panose="00000400000000000000" pitchFamily="2" charset="0"/>
              </a:rPr>
              <a:t>-	Hiệp ước Li-xbon.</a:t>
            </a:r>
          </a:p>
          <a:p>
            <a:pPr>
              <a:tabLst>
                <a:tab pos="177800" algn="l"/>
              </a:tabLst>
            </a:pPr>
            <a:r>
              <a:rPr lang="vi-VN" sz="2000" dirty="0">
                <a:solidFill>
                  <a:srgbClr val="002060"/>
                </a:solidFill>
                <a:latin typeface="#9Slide03 SFU Futura_12" panose="00000400000000000000" pitchFamily="2" charset="0"/>
              </a:rPr>
              <a:t>-	Mở rộng không gian thành viên.</a:t>
            </a:r>
          </a:p>
          <a:p>
            <a:pPr>
              <a:tabLst>
                <a:tab pos="177800" algn="l"/>
              </a:tabLst>
            </a:pPr>
            <a:r>
              <a:rPr lang="vi-VN" sz="2000" dirty="0">
                <a:solidFill>
                  <a:srgbClr val="002060"/>
                </a:solidFill>
                <a:latin typeface="#9Slide03 SFU Futura_12" panose="00000400000000000000" pitchFamily="2" charset="0"/>
              </a:rPr>
              <a:t>-	Hội nhập sâu rộng vào thị trường toàn cầu.</a:t>
            </a:r>
          </a:p>
          <a:p>
            <a:pPr>
              <a:tabLst>
                <a:tab pos="177800" algn="l"/>
              </a:tabLst>
            </a:pPr>
            <a:r>
              <a:rPr lang="vi-VN" sz="2000" dirty="0">
                <a:solidFill>
                  <a:srgbClr val="002060"/>
                </a:solidFill>
                <a:latin typeface="#9Slide03 SFU Futura_12" panose="00000400000000000000" pitchFamily="2" charset="0"/>
              </a:rPr>
              <a:t>-	Đưa ra các mục tiêu cụ thể và thể chế hợp lí.</a:t>
            </a:r>
          </a:p>
          <a:p>
            <a:pPr>
              <a:tabLst>
                <a:tab pos="177800" algn="l"/>
              </a:tabLst>
            </a:pPr>
            <a:r>
              <a:rPr lang="vi-VN" sz="2000" dirty="0">
                <a:solidFill>
                  <a:srgbClr val="002060"/>
                </a:solidFill>
                <a:latin typeface="#9Slide03 SFU Futura_12" panose="00000400000000000000" pitchFamily="2" charset="0"/>
              </a:rPr>
              <a:t>-	Tự do lưu thông.</a:t>
            </a:r>
          </a:p>
          <a:p>
            <a:pPr>
              <a:tabLst>
                <a:tab pos="177800" algn="l"/>
              </a:tabLst>
            </a:pPr>
            <a:r>
              <a:rPr lang="vi-VN" sz="2000" dirty="0">
                <a:solidFill>
                  <a:srgbClr val="002060"/>
                </a:solidFill>
                <a:latin typeface="#9Slide03 SFU Futura_12" panose="00000400000000000000" pitchFamily="2" charset="0"/>
              </a:rPr>
              <a:t>-	Liên minh kinh tế và tiền tệ.</a:t>
            </a:r>
          </a:p>
          <a:p>
            <a:pPr>
              <a:tabLst>
                <a:tab pos="177800" algn="l"/>
              </a:tabLst>
            </a:pPr>
            <a:r>
              <a:rPr lang="vi-VN" sz="2000" dirty="0">
                <a:solidFill>
                  <a:srgbClr val="002060"/>
                </a:solidFill>
                <a:latin typeface="#9Slide03 SFU Futura_12" panose="00000400000000000000" pitchFamily="2" charset="0"/>
              </a:rPr>
              <a:t>-	Thống nhất thực hiện mục tiêu phát triển xanh.</a:t>
            </a:r>
          </a:p>
          <a:p>
            <a:pPr>
              <a:tabLst>
                <a:tab pos="177800" algn="l"/>
              </a:tabLst>
            </a:pPr>
            <a:r>
              <a:rPr lang="vi-VN" sz="2000" dirty="0">
                <a:solidFill>
                  <a:srgbClr val="002060"/>
                </a:solidFill>
                <a:latin typeface="#9Slide03 SFU Futura_12" panose="00000400000000000000" pitchFamily="2" charset="0"/>
              </a:rPr>
              <a:t>-	Đẩy mạnh sự hợp tác ở các lĩnh vực kinh tế, văn hoá, xã hội trên cơ sở tự nguyện.</a:t>
            </a:r>
          </a:p>
          <a:p>
            <a:pPr>
              <a:tabLst>
                <a:tab pos="177800" algn="l"/>
              </a:tabLst>
            </a:pPr>
            <a:r>
              <a:rPr lang="vi-VN" sz="2000" dirty="0">
                <a:solidFill>
                  <a:srgbClr val="002060"/>
                </a:solidFill>
                <a:latin typeface="#9Slide03 SFU Futura_12" panose="00000400000000000000" pitchFamily="2" charset="0"/>
              </a:rPr>
              <a:t>-	Xây dựng và phát triển một khu vực tự do lưu thông hàng hóa, dịch vụ, con người, tiền vốn giữa các nước thành viên.</a:t>
            </a:r>
          </a:p>
          <a:p>
            <a:pPr>
              <a:tabLst>
                <a:tab pos="177800" algn="l"/>
              </a:tabLst>
            </a:pPr>
            <a:r>
              <a:rPr lang="vi-VN" sz="2000" dirty="0">
                <a:solidFill>
                  <a:srgbClr val="002060"/>
                </a:solidFill>
                <a:latin typeface="#9Slide03 SFU Futura_12" panose="00000400000000000000" pitchFamily="2" charset="0"/>
              </a:rPr>
              <a:t>-	Tăng cường hợp tác, liên kết kinh tế, luật pháp, an ninh và ngoại giao.</a:t>
            </a:r>
          </a:p>
          <a:p>
            <a:pPr>
              <a:tabLst>
                <a:tab pos="177800" algn="l"/>
              </a:tabLst>
            </a:pPr>
            <a:r>
              <a:rPr lang="vi-VN" sz="2000" dirty="0">
                <a:solidFill>
                  <a:srgbClr val="002060"/>
                </a:solidFill>
                <a:latin typeface="#9Slide03 SFU Futura_12" panose="00000400000000000000" pitchFamily="2" charset="0"/>
              </a:rPr>
              <a:t>-	Kinh tế EU phụ thuộc nhiều vào xuất nhập khẩu.</a:t>
            </a:r>
          </a:p>
          <a:p>
            <a:pPr marL="342900" indent="-342900">
              <a:buFontTx/>
              <a:buChar char="-"/>
              <a:tabLst>
                <a:tab pos="177800" algn="l"/>
              </a:tabLst>
            </a:pPr>
            <a:r>
              <a:rPr lang="vi-VN" sz="2000" dirty="0">
                <a:solidFill>
                  <a:srgbClr val="002060"/>
                </a:solidFill>
                <a:latin typeface="#9Slide03 SFU Futura_12" panose="00000400000000000000" pitchFamily="2" charset="0"/>
              </a:rPr>
              <a:t>Các nước dỡ bỏ thuế quan với nhau và có chung một mức thuế.</a:t>
            </a:r>
            <a:endParaRPr lang="en-US" sz="2000" dirty="0">
              <a:solidFill>
                <a:srgbClr val="002060"/>
              </a:solidFill>
              <a:latin typeface="#9Slide03 SFU Futura_12" panose="00000400000000000000" pitchFamily="2" charset="0"/>
            </a:endParaRPr>
          </a:p>
          <a:p>
            <a:pPr>
              <a:tabLst>
                <a:tab pos="177800" algn="l"/>
              </a:tabLst>
            </a:pPr>
            <a:endParaRPr lang="vi-VN" dirty="0">
              <a:solidFill>
                <a:srgbClr val="002060"/>
              </a:solidFill>
              <a:latin typeface="#9Slide03 SFU Futura_12" panose="00000400000000000000" pitchFamily="2" charset="0"/>
            </a:endParaRPr>
          </a:p>
        </p:txBody>
      </p:sp>
      <p:pic>
        <p:nvPicPr>
          <p:cNvPr id="13" name="Picture 12">
            <a:extLst>
              <a:ext uri="{FF2B5EF4-FFF2-40B4-BE49-F238E27FC236}">
                <a16:creationId xmlns:a16="http://schemas.microsoft.com/office/drawing/2014/main" id="{A97EEF4F-4DD7-8C84-D45A-B1C22FB8EDB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977" b="96512" l="2410" r="89157">
                        <a14:foregroundMark x1="3614" y1="19767" x2="55422" y2="55814"/>
                        <a14:foregroundMark x1="19880" y1="47674" x2="27711" y2="75581"/>
                        <a14:foregroundMark x1="29518" y1="87209" x2="62651" y2="89535"/>
                        <a14:foregroundMark x1="65663" y1="84884" x2="69277" y2="52326"/>
                        <a14:foregroundMark x1="69277" y1="52326" x2="82530" y2="27907"/>
                        <a14:foregroundMark x1="82530" y1="27907" x2="86747" y2="27907"/>
                        <a14:foregroundMark x1="56627" y1="10465" x2="68072" y2="31395"/>
                        <a14:foregroundMark x1="68072" y1="31395" x2="68072" y2="31395"/>
                        <a14:foregroundMark x1="31325" y1="16279" x2="51205" y2="15116"/>
                        <a14:foregroundMark x1="51205" y1="15116" x2="54819" y2="15116"/>
                        <a14:foregroundMark x1="37952" y1="6977" x2="40361" y2="6977"/>
                        <a14:foregroundMark x1="31325" y1="93023" x2="67470" y2="93023"/>
                        <a14:foregroundMark x1="37952" y1="96512" x2="60843" y2="96512"/>
                        <a14:foregroundMark x1="22289" y1="56977" x2="23494" y2="74419"/>
                        <a14:foregroundMark x1="71084" y1="65116" x2="79518" y2="56977"/>
                      </a14:backgroundRemoval>
                    </a14:imgEffect>
                  </a14:imgLayer>
                </a14:imgProps>
              </a:ext>
            </a:extLst>
          </a:blip>
          <a:srcRect t="3174" b="1149"/>
          <a:stretch/>
        </p:blipFill>
        <p:spPr>
          <a:xfrm>
            <a:off x="8377166" y="98554"/>
            <a:ext cx="1450667" cy="719070"/>
          </a:xfrm>
          <a:prstGeom prst="rect">
            <a:avLst/>
          </a:prstGeom>
        </p:spPr>
      </p:pic>
      <p:pic>
        <p:nvPicPr>
          <p:cNvPr id="15" name="Picture 14">
            <a:extLst>
              <a:ext uri="{FF2B5EF4-FFF2-40B4-BE49-F238E27FC236}">
                <a16:creationId xmlns:a16="http://schemas.microsoft.com/office/drawing/2014/main" id="{B2CB8226-7A41-D0FC-FCC8-981CFAE680CE}"/>
              </a:ext>
            </a:extLst>
          </p:cNvPr>
          <p:cNvPicPr>
            <a:picLocks noChangeAspect="1"/>
          </p:cNvPicPr>
          <p:nvPr/>
        </p:nvPicPr>
        <p:blipFill>
          <a:blip r:embed="rId9"/>
          <a:stretch>
            <a:fillRect/>
          </a:stretch>
        </p:blipFill>
        <p:spPr>
          <a:xfrm>
            <a:off x="10072148" y="5498474"/>
            <a:ext cx="2182557" cy="1359526"/>
          </a:xfrm>
          <a:prstGeom prst="rect">
            <a:avLst/>
          </a:prstGeom>
        </p:spPr>
      </p:pic>
      <p:pic>
        <p:nvPicPr>
          <p:cNvPr id="17" name="Picture 16">
            <a:extLst>
              <a:ext uri="{FF2B5EF4-FFF2-40B4-BE49-F238E27FC236}">
                <a16:creationId xmlns:a16="http://schemas.microsoft.com/office/drawing/2014/main" id="{16BF82CA-91DC-FD37-5B9B-19E4D5924D38}"/>
              </a:ext>
            </a:extLst>
          </p:cNvPr>
          <p:cNvPicPr>
            <a:picLocks noChangeAspect="1"/>
          </p:cNvPicPr>
          <p:nvPr/>
        </p:nvPicPr>
        <p:blipFill rotWithShape="1">
          <a:blip r:embed="rId10">
            <a:duotone>
              <a:schemeClr val="accent2">
                <a:shade val="45000"/>
                <a:satMod val="135000"/>
              </a:schemeClr>
              <a:prstClr val="white"/>
            </a:duotone>
            <a:extLst>
              <a:ext uri="{BEBA8EAE-BF5A-486C-A8C5-ECC9F3942E4B}">
                <a14:imgProps xmlns:a14="http://schemas.microsoft.com/office/drawing/2010/main">
                  <a14:imgLayer r:embed="rId11">
                    <a14:imgEffect>
                      <a14:backgroundRemoval t="4250" b="94000" l="5250" r="98000">
                        <a14:foregroundMark x1="21500" y1="15917" x2="31500" y2="12750"/>
                        <a14:foregroundMark x1="39250" y1="4250" x2="42583" y2="9667"/>
                        <a14:foregroundMark x1="5333" y1="15917" x2="11250" y2="23167"/>
                        <a14:foregroundMark x1="11250" y1="23167" x2="11500" y2="23917"/>
                        <a14:foregroundMark x1="59833" y1="66833" x2="65750" y2="82750"/>
                        <a14:foregroundMark x1="59667" y1="94083" x2="62250" y2="90917"/>
                        <a14:foregroundMark x1="60583" y1="60750" x2="60583" y2="60750"/>
                        <a14:foregroundMark x1="76667" y1="49833" x2="76667" y2="49833"/>
                        <a14:foregroundMark x1="90917" y1="60333" x2="90917" y2="60333"/>
                        <a14:foregroundMark x1="88333" y1="68667" x2="92750" y2="77250"/>
                        <a14:foregroundMark x1="98000" y1="72583" x2="98000" y2="72583"/>
                      </a14:backgroundRemoval>
                    </a14:imgEffect>
                  </a14:imgLayer>
                </a14:imgProps>
              </a:ext>
            </a:extLst>
          </a:blip>
          <a:srcRect r="42936" b="43644"/>
          <a:stretch/>
        </p:blipFill>
        <p:spPr>
          <a:xfrm>
            <a:off x="10029792" y="414703"/>
            <a:ext cx="1967125" cy="1942718"/>
          </a:xfrm>
          <a:prstGeom prst="rect">
            <a:avLst/>
          </a:prstGeom>
        </p:spPr>
      </p:pic>
      <p:pic>
        <p:nvPicPr>
          <p:cNvPr id="22" name="Picture 21">
            <a:extLst>
              <a:ext uri="{FF2B5EF4-FFF2-40B4-BE49-F238E27FC236}">
                <a16:creationId xmlns:a16="http://schemas.microsoft.com/office/drawing/2014/main" id="{E9CA7E09-B490-8C07-ECCE-AF52BF7B4622}"/>
              </a:ext>
            </a:extLst>
          </p:cNvPr>
          <p:cNvPicPr>
            <a:picLocks noChangeAspect="1"/>
          </p:cNvPicPr>
          <p:nvPr/>
        </p:nvPicPr>
        <p:blipFill rotWithShape="1">
          <a:blip r:embed="rId10">
            <a:duotone>
              <a:schemeClr val="accent2">
                <a:shade val="45000"/>
                <a:satMod val="135000"/>
              </a:schemeClr>
              <a:prstClr val="white"/>
            </a:duotone>
            <a:extLst>
              <a:ext uri="{BEBA8EAE-BF5A-486C-A8C5-ECC9F3942E4B}">
                <a14:imgProps xmlns:a14="http://schemas.microsoft.com/office/drawing/2010/main">
                  <a14:imgLayer r:embed="rId11">
                    <a14:imgEffect>
                      <a14:backgroundRemoval t="4250" b="94000" l="5250" r="98000">
                        <a14:foregroundMark x1="21500" y1="15917" x2="31500" y2="12750"/>
                        <a14:foregroundMark x1="39250" y1="4250" x2="42583" y2="9667"/>
                        <a14:foregroundMark x1="5333" y1="15917" x2="11250" y2="23167"/>
                        <a14:foregroundMark x1="11250" y1="23167" x2="11500" y2="23917"/>
                        <a14:foregroundMark x1="59833" y1="66833" x2="65750" y2="82750"/>
                        <a14:foregroundMark x1="59667" y1="94083" x2="62250" y2="90917"/>
                        <a14:foregroundMark x1="60583" y1="60750" x2="60583" y2="60750"/>
                        <a14:foregroundMark x1="76667" y1="49833" x2="76667" y2="49833"/>
                        <a14:foregroundMark x1="90917" y1="60333" x2="90917" y2="60333"/>
                        <a14:foregroundMark x1="88333" y1="68667" x2="92750" y2="77250"/>
                        <a14:foregroundMark x1="98000" y1="72583" x2="98000" y2="72583"/>
                      </a14:backgroundRemoval>
                    </a14:imgEffect>
                  </a14:imgLayer>
                </a14:imgProps>
              </a:ext>
            </a:extLst>
          </a:blip>
          <a:srcRect l="46853" t="40870" r="-3917" b="2774"/>
          <a:stretch/>
        </p:blipFill>
        <p:spPr>
          <a:xfrm>
            <a:off x="-104938" y="4667250"/>
            <a:ext cx="1946315" cy="1922166"/>
          </a:xfrm>
          <a:prstGeom prst="rect">
            <a:avLst/>
          </a:prstGeom>
        </p:spPr>
      </p:pic>
    </p:spTree>
    <p:extLst>
      <p:ext uri="{BB962C8B-B14F-4D97-AF65-F5344CB8AC3E}">
        <p14:creationId xmlns:p14="http://schemas.microsoft.com/office/powerpoint/2010/main" val="2123609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500" fill="hold"/>
                                        <p:tgtEl>
                                          <p:spTgt spid="2053"/>
                                        </p:tgtEl>
                                        <p:attrNameLst>
                                          <p:attrName>ppt_x</p:attrName>
                                        </p:attrNameLst>
                                      </p:cBhvr>
                                      <p:tavLst>
                                        <p:tav tm="0">
                                          <p:val>
                                            <p:strVal val="#ppt_x"/>
                                          </p:val>
                                        </p:tav>
                                        <p:tav tm="100000">
                                          <p:val>
                                            <p:strVal val="#ppt_x"/>
                                          </p:val>
                                        </p:tav>
                                      </p:tavLst>
                                    </p:anim>
                                    <p:anim calcmode="lin" valueType="num">
                                      <p:cBhvr additive="base">
                                        <p:cTn id="12" dur="500" fill="hold"/>
                                        <p:tgtEl>
                                          <p:spTgt spid="2053"/>
                                        </p:tgtEl>
                                        <p:attrNameLst>
                                          <p:attrName>ppt_y</p:attrName>
                                        </p:attrNameLst>
                                      </p:cBhvr>
                                      <p:tavLst>
                                        <p:tav tm="0">
                                          <p:val>
                                            <p:strVal val="1+#ppt_h/2"/>
                                          </p:val>
                                        </p:tav>
                                        <p:tav tm="100000">
                                          <p:val>
                                            <p:strVal val="#ppt_y"/>
                                          </p:val>
                                        </p:tav>
                                      </p:tavLst>
                                    </p:anim>
                                  </p:childTnLst>
                                </p:cTn>
                              </p:par>
                              <p:par>
                                <p:cTn id="13" presetID="14" presetClass="entr" presetSubtype="5"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vertical)">
                                      <p:cBhvr>
                                        <p:cTn id="15" dur="500"/>
                                        <p:tgtEl>
                                          <p:spTgt spid="12"/>
                                        </p:tgtEl>
                                      </p:cBhvr>
                                    </p:animEffect>
                                  </p:childTnLst>
                                </p:cTn>
                              </p:par>
                              <p:par>
                                <p:cTn id="16" presetID="14" presetClass="entr" presetSubtype="5" fill="hold" nodeType="withEffect">
                                  <p:stCondLst>
                                    <p:cond delay="0"/>
                                  </p:stCondLst>
                                  <p:childTnLst>
                                    <p:set>
                                      <p:cBhvr>
                                        <p:cTn id="17" dur="1" fill="hold">
                                          <p:stCondLst>
                                            <p:cond delay="0"/>
                                          </p:stCondLst>
                                        </p:cTn>
                                        <p:tgtEl>
                                          <p:spTgt spid="2049"/>
                                        </p:tgtEl>
                                        <p:attrNameLst>
                                          <p:attrName>style.visibility</p:attrName>
                                        </p:attrNameLst>
                                      </p:cBhvr>
                                      <p:to>
                                        <p:strVal val="visible"/>
                                      </p:to>
                                    </p:set>
                                    <p:animEffect transition="in" filter="randombar(vertical)">
                                      <p:cBhvr>
                                        <p:cTn id="18" dur="500"/>
                                        <p:tgtEl>
                                          <p:spTgt spid="2049"/>
                                        </p:tgtEl>
                                      </p:cBhvr>
                                    </p:animEffect>
                                  </p:childTnLst>
                                </p:cTn>
                              </p:par>
                              <p:par>
                                <p:cTn id="19" presetID="14" presetClass="entr" presetSubtype="5"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80">
                                          <p:stCondLst>
                                            <p:cond delay="0"/>
                                          </p:stCondLst>
                                        </p:cTn>
                                        <p:tgtEl>
                                          <p:spTgt spid="15"/>
                                        </p:tgtEl>
                                      </p:cBhvr>
                                    </p:animEffect>
                                    <p:anim calcmode="lin" valueType="num">
                                      <p:cBhvr>
                                        <p:cTn id="4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8" dur="26">
                                          <p:stCondLst>
                                            <p:cond delay="650"/>
                                          </p:stCondLst>
                                        </p:cTn>
                                        <p:tgtEl>
                                          <p:spTgt spid="15"/>
                                        </p:tgtEl>
                                      </p:cBhvr>
                                      <p:to x="100000" y="60000"/>
                                    </p:animScale>
                                    <p:animScale>
                                      <p:cBhvr>
                                        <p:cTn id="49" dur="166" decel="50000">
                                          <p:stCondLst>
                                            <p:cond delay="676"/>
                                          </p:stCondLst>
                                        </p:cTn>
                                        <p:tgtEl>
                                          <p:spTgt spid="15"/>
                                        </p:tgtEl>
                                      </p:cBhvr>
                                      <p:to x="100000" y="100000"/>
                                    </p:animScale>
                                    <p:animScale>
                                      <p:cBhvr>
                                        <p:cTn id="50" dur="26">
                                          <p:stCondLst>
                                            <p:cond delay="1312"/>
                                          </p:stCondLst>
                                        </p:cTn>
                                        <p:tgtEl>
                                          <p:spTgt spid="15"/>
                                        </p:tgtEl>
                                      </p:cBhvr>
                                      <p:to x="100000" y="80000"/>
                                    </p:animScale>
                                    <p:animScale>
                                      <p:cBhvr>
                                        <p:cTn id="51" dur="166" decel="50000">
                                          <p:stCondLst>
                                            <p:cond delay="1338"/>
                                          </p:stCondLst>
                                        </p:cTn>
                                        <p:tgtEl>
                                          <p:spTgt spid="15"/>
                                        </p:tgtEl>
                                      </p:cBhvr>
                                      <p:to x="100000" y="100000"/>
                                    </p:animScale>
                                    <p:animScale>
                                      <p:cBhvr>
                                        <p:cTn id="52" dur="26">
                                          <p:stCondLst>
                                            <p:cond delay="1642"/>
                                          </p:stCondLst>
                                        </p:cTn>
                                        <p:tgtEl>
                                          <p:spTgt spid="15"/>
                                        </p:tgtEl>
                                      </p:cBhvr>
                                      <p:to x="100000" y="90000"/>
                                    </p:animScale>
                                    <p:animScale>
                                      <p:cBhvr>
                                        <p:cTn id="53" dur="166" decel="50000">
                                          <p:stCondLst>
                                            <p:cond delay="1668"/>
                                          </p:stCondLst>
                                        </p:cTn>
                                        <p:tgtEl>
                                          <p:spTgt spid="15"/>
                                        </p:tgtEl>
                                      </p:cBhvr>
                                      <p:to x="100000" y="100000"/>
                                    </p:animScale>
                                    <p:animScale>
                                      <p:cBhvr>
                                        <p:cTn id="54" dur="26">
                                          <p:stCondLst>
                                            <p:cond delay="1808"/>
                                          </p:stCondLst>
                                        </p:cTn>
                                        <p:tgtEl>
                                          <p:spTgt spid="15"/>
                                        </p:tgtEl>
                                      </p:cBhvr>
                                      <p:to x="100000" y="95000"/>
                                    </p:animScale>
                                    <p:animScale>
                                      <p:cBhvr>
                                        <p:cTn id="55"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C014FA-B4A2-F9A5-E8CA-96B594A5596C}"/>
              </a:ext>
            </a:extLst>
          </p:cNvPr>
          <p:cNvPicPr>
            <a:picLocks noChangeAspect="1"/>
          </p:cNvPicPr>
          <p:nvPr/>
        </p:nvPicPr>
        <p:blipFill>
          <a:blip r:embed="rId3">
            <a:alphaModFix amt="70000"/>
          </a:blip>
          <a:stretch>
            <a:fillRect/>
          </a:stretch>
        </p:blipFill>
        <p:spPr>
          <a:xfrm>
            <a:off x="14273" y="0"/>
            <a:ext cx="12177727" cy="6858000"/>
          </a:xfrm>
          <a:prstGeom prst="rect">
            <a:avLst/>
          </a:prstGeom>
        </p:spPr>
      </p:pic>
      <p:pic>
        <p:nvPicPr>
          <p:cNvPr id="2053" name="Picture 2052">
            <a:extLst>
              <a:ext uri="{FF2B5EF4-FFF2-40B4-BE49-F238E27FC236}">
                <a16:creationId xmlns:a16="http://schemas.microsoft.com/office/drawing/2014/main" id="{E3499ED7-0FA6-9E5D-073A-A09019B339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8" b="89474" l="5746" r="89877">
                        <a14:foregroundMark x1="6019" y1="30144" x2="14501" y2="42584"/>
                        <a14:foregroundMark x1="76060" y1="27751" x2="83721" y2="39234"/>
                        <a14:foregroundMark x1="74692" y1="38756" x2="80575" y2="52632"/>
                        <a14:foregroundMark x1="80575" y1="52632" x2="80575" y2="52632"/>
                        <a14:foregroundMark x1="82627" y1="25359" x2="82627" y2="46411"/>
                        <a14:foregroundMark x1="77702" y1="33493" x2="79891" y2="53110"/>
                        <a14:foregroundMark x1="32832" y1="4306" x2="32832" y2="11005"/>
                        <a14:foregroundMark x1="44650" y1="10376" x2="44870" y2="19617"/>
                        <a14:foregroundMark x1="44460" y1="2392" x2="44530" y2="5346"/>
                        <a14:foregroundMark x1="9986" y1="957" x2="9986" y2="16746"/>
                        <a14:foregroundMark x1="21751" y1="957" x2="21614" y2="14833"/>
                        <a14:foregroundMark x1="21614" y1="1435" x2="21614" y2="18660"/>
                        <a14:foregroundMark x1="33242" y1="478" x2="33379" y2="18660"/>
                        <a14:foregroundMark x1="56361" y1="1435" x2="56908" y2="19139"/>
                        <a14:foregroundMark x1="77018" y1="1435" x2="78249" y2="16746"/>
                        <a14:foregroundMark x1="77565" y1="3349" x2="78249" y2="14833"/>
                        <a14:foregroundMark x1="56088" y1="2392" x2="56361" y2="19139"/>
                        <a14:foregroundMark x1="45247" y1="13114" x2="45280" y2="17225"/>
                        <a14:foregroundMark x1="45144" y1="478" x2="45172" y2="3886"/>
                        <a14:foregroundMark x1="33242" y1="478" x2="33242" y2="20096"/>
                        <a14:foregroundMark x1="22161" y1="478" x2="22161" y2="20096"/>
                        <a14:foregroundMark x1="10397" y1="478" x2="10534" y2="19139"/>
                        <a14:backgroundMark x1="14501" y1="12440" x2="16689" y2="12440"/>
                        <a14:backgroundMark x1="26265" y1="10526" x2="28591" y2="10526"/>
                        <a14:backgroundMark x1="37483" y1="9091" x2="41313" y2="10526"/>
                        <a14:backgroundMark x1="50342" y1="6220" x2="53352" y2="8612"/>
                        <a14:backgroundMark x1="13133" y1="2871" x2="17237" y2="17703"/>
                        <a14:backgroundMark x1="47606" y1="1914" x2="52257" y2="16268"/>
                        <a14:backgroundMark x1="45828" y1="2392" x2="48016" y2="12440"/>
                        <a14:backgroundMark x1="60192" y1="6699" x2="66758" y2="24402"/>
                      </a14:backgroundRemoval>
                    </a14:imgEffect>
                  </a14:imgLayer>
                </a14:imgProps>
              </a:ext>
            </a:extLst>
          </a:blip>
          <a:srcRect l="3430" r="13852" b="37656"/>
          <a:stretch/>
        </p:blipFill>
        <p:spPr>
          <a:xfrm>
            <a:off x="5101968" y="716199"/>
            <a:ext cx="2721201" cy="586388"/>
          </a:xfrm>
          <a:prstGeom prst="rect">
            <a:avLst/>
          </a:prstGeom>
        </p:spPr>
      </p:pic>
      <p:pic>
        <p:nvPicPr>
          <p:cNvPr id="2050" name="image3.jpg" descr="Hình ảnh Trò Chơi Trẻ Em Học Sinh Tiểu Học PNG , Gà Bắt đại Bàng, Trò Chơi  Liên, Trò Chơi Trẻ Em PNG miễn phí tải tập tin PSDComment và Vector">
            <a:extLst>
              <a:ext uri="{FF2B5EF4-FFF2-40B4-BE49-F238E27FC236}">
                <a16:creationId xmlns:a16="http://schemas.microsoft.com/office/drawing/2014/main" id="{FFA55ECF-3741-B7C4-3093-EDA5553593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05" y="1"/>
            <a:ext cx="2357420" cy="23574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6FEA9F5-7717-622A-C544-4245E20B02AD}"/>
              </a:ext>
            </a:extLst>
          </p:cNvPr>
          <p:cNvSpPr/>
          <p:nvPr/>
        </p:nvSpPr>
        <p:spPr>
          <a:xfrm>
            <a:off x="3097304" y="-115534"/>
            <a:ext cx="6319566" cy="1060474"/>
          </a:xfrm>
          <a:prstGeom prst="ellipse">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rgbClr val="E6752A"/>
                </a:solidFill>
                <a:latin typeface="#9Slide07 SVNBlade Runner" panose="02040603050506020204" pitchFamily="18" charset="0"/>
              </a:rPr>
              <a:t>LUYỆN TẬP</a:t>
            </a:r>
          </a:p>
        </p:txBody>
      </p:sp>
      <p:pic>
        <p:nvPicPr>
          <p:cNvPr id="14" name="Picture 13">
            <a:extLst>
              <a:ext uri="{FF2B5EF4-FFF2-40B4-BE49-F238E27FC236}">
                <a16:creationId xmlns:a16="http://schemas.microsoft.com/office/drawing/2014/main" id="{AB7C6983-E13B-13C0-4A26-3E9094A2E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299" b="88506" l="4142" r="89941">
                        <a14:foregroundMark x1="9467" y1="18391" x2="52663" y2="11494"/>
                        <a14:foregroundMark x1="52663" y1="11494" x2="81065" y2="27586"/>
                        <a14:foregroundMark x1="29586" y1="4598" x2="55621" y2="2299"/>
                        <a14:foregroundMark x1="55621" y1="2299" x2="57396" y2="2299"/>
                        <a14:foregroundMark x1="9467" y1="29885" x2="26627" y2="67816"/>
                        <a14:foregroundMark x1="26627" y1="67816" x2="27219" y2="67816"/>
                        <a14:foregroundMark x1="4142" y1="18391" x2="10651" y2="27586"/>
                        <a14:foregroundMark x1="24852" y1="78161" x2="58580" y2="73563"/>
                      </a14:backgroundRemoval>
                    </a14:imgEffect>
                  </a14:imgLayer>
                </a14:imgProps>
              </a:ext>
            </a:extLst>
          </a:blip>
          <a:stretch>
            <a:fillRect/>
          </a:stretch>
        </p:blipFill>
        <p:spPr>
          <a:xfrm>
            <a:off x="8532549" y="126759"/>
            <a:ext cx="1396814" cy="719070"/>
          </a:xfrm>
          <a:prstGeom prst="rect">
            <a:avLst/>
          </a:prstGeom>
        </p:spPr>
      </p:pic>
      <p:grpSp>
        <p:nvGrpSpPr>
          <p:cNvPr id="2048" name="Group 2047">
            <a:extLst>
              <a:ext uri="{FF2B5EF4-FFF2-40B4-BE49-F238E27FC236}">
                <a16:creationId xmlns:a16="http://schemas.microsoft.com/office/drawing/2014/main" id="{89667DDD-DBC2-7503-6FFA-09A2E2A2728E}"/>
              </a:ext>
            </a:extLst>
          </p:cNvPr>
          <p:cNvGrpSpPr/>
          <p:nvPr/>
        </p:nvGrpSpPr>
        <p:grpSpPr>
          <a:xfrm>
            <a:off x="5241780" y="1428322"/>
            <a:ext cx="2441575" cy="1041153"/>
            <a:chOff x="3647911" y="3821458"/>
            <a:chExt cx="1511300" cy="1041153"/>
          </a:xfrm>
        </p:grpSpPr>
        <p:sp>
          <p:nvSpPr>
            <p:cNvPr id="31" name="Rectangle: Rounded Corners 30">
              <a:extLst>
                <a:ext uri="{FF2B5EF4-FFF2-40B4-BE49-F238E27FC236}">
                  <a16:creationId xmlns:a16="http://schemas.microsoft.com/office/drawing/2014/main" id="{BDAB532A-4584-669A-A340-2DCDB0C585F8}"/>
                </a:ext>
              </a:extLst>
            </p:cNvPr>
            <p:cNvSpPr/>
            <p:nvPr/>
          </p:nvSpPr>
          <p:spPr>
            <a:xfrm>
              <a:off x="3647911" y="3821458"/>
              <a:ext cx="1511300" cy="608293"/>
            </a:xfrm>
            <a:prstGeom prst="roundRect">
              <a:avLst>
                <a:gd name="adj" fmla="val 50000"/>
              </a:avLst>
            </a:prstGeom>
            <a:gradFill flip="none" rotWithShape="1">
              <a:gsLst>
                <a:gs pos="0">
                  <a:srgbClr val="2B9B7B">
                    <a:tint val="66000"/>
                    <a:satMod val="160000"/>
                  </a:srgbClr>
                </a:gs>
                <a:gs pos="50000">
                  <a:srgbClr val="2B9B7B">
                    <a:tint val="44500"/>
                    <a:satMod val="160000"/>
                  </a:srgbClr>
                </a:gs>
                <a:gs pos="100000">
                  <a:srgbClr val="2B9B7B">
                    <a:tint val="23500"/>
                    <a:satMod val="160000"/>
                  </a:srgbClr>
                </a:gs>
              </a:gsLst>
              <a:lin ang="1620000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2800"/>
            </a:p>
          </p:txBody>
        </p:sp>
        <p:sp>
          <p:nvSpPr>
            <p:cNvPr id="25" name="TextBox 24">
              <a:extLst>
                <a:ext uri="{FF2B5EF4-FFF2-40B4-BE49-F238E27FC236}">
                  <a16:creationId xmlns:a16="http://schemas.microsoft.com/office/drawing/2014/main" id="{CD84E996-4F4A-FB8F-E16F-6AC2F6C77D80}"/>
                </a:ext>
              </a:extLst>
            </p:cNvPr>
            <p:cNvSpPr txBox="1"/>
            <p:nvPr/>
          </p:nvSpPr>
          <p:spPr>
            <a:xfrm>
              <a:off x="3966240" y="3908504"/>
              <a:ext cx="1178544" cy="954107"/>
            </a:xfrm>
            <a:prstGeom prst="rect">
              <a:avLst/>
            </a:prstGeom>
            <a:noFill/>
          </p:spPr>
          <p:txBody>
            <a:bodyPr wrap="square">
              <a:spAutoFit/>
            </a:bodyPr>
            <a:lstStyle/>
            <a:p>
              <a:r>
                <a:rPr kumimoji="0" lang="vi-VN" sz="2800" b="0" i="0" u="none" strike="noStrike" kern="1200" cap="none" spc="0" normalizeH="0" baseline="0" noProof="0">
                  <a:ln>
                    <a:noFill/>
                  </a:ln>
                  <a:solidFill>
                    <a:srgbClr val="3E8853">
                      <a:lumMod val="75000"/>
                    </a:srgbClr>
                  </a:solidFill>
                  <a:effectLst/>
                  <a:uLnTx/>
                  <a:uFillTx/>
                  <a:latin typeface="#9Slide03 SFU Futura_07" panose="00000900000000000000" pitchFamily="2" charset="0"/>
                  <a:ea typeface="Times New Roman" panose="02020603050405020304" pitchFamily="18" charset="0"/>
                  <a:cs typeface="+mn-cs"/>
                </a:rPr>
                <a:t>KẾT QUẢ</a:t>
              </a:r>
              <a:endParaRPr lang="en-US" sz="2800"/>
            </a:p>
          </p:txBody>
        </p:sp>
      </p:grpSp>
      <p:sp>
        <p:nvSpPr>
          <p:cNvPr id="10" name="TextBox 9">
            <a:extLst>
              <a:ext uri="{FF2B5EF4-FFF2-40B4-BE49-F238E27FC236}">
                <a16:creationId xmlns:a16="http://schemas.microsoft.com/office/drawing/2014/main" id="{D2163AB7-E969-DBE9-8318-B08112C352B2}"/>
              </a:ext>
            </a:extLst>
          </p:cNvPr>
          <p:cNvSpPr txBox="1"/>
          <p:nvPr/>
        </p:nvSpPr>
        <p:spPr>
          <a:xfrm>
            <a:off x="1917577" y="2152149"/>
            <a:ext cx="8679019" cy="4708981"/>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67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Hình thành nên thị trường chung và sử dụng đồng tiền chung (Euro). </a:t>
            </a:r>
          </a:p>
          <a:p>
            <a:pPr marL="0" marR="0" lvl="0" indent="0" algn="just" defTabSz="914400" rtl="0" eaLnBrk="1" fontAlgn="auto" latinLnBrk="0" hangingPunct="1">
              <a:lnSpc>
                <a:spcPct val="100000"/>
              </a:lnSpc>
              <a:spcBef>
                <a:spcPts val="0"/>
              </a:spcBef>
              <a:spcAft>
                <a:spcPts val="0"/>
              </a:spcAft>
              <a:buClrTx/>
              <a:buSzTx/>
              <a:buFontTx/>
              <a:buNone/>
              <a:tabLst>
                <a:tab pos="2667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EU - trung tâm kinh tế hàng đầu thế giới.</a:t>
            </a:r>
          </a:p>
          <a:p>
            <a:pPr marL="0" marR="0" lvl="0" indent="0" algn="just" defTabSz="914400" rtl="0" eaLnBrk="1" fontAlgn="auto" latinLnBrk="0" hangingPunct="1">
              <a:lnSpc>
                <a:spcPct val="100000"/>
              </a:lnSpc>
              <a:spcBef>
                <a:spcPts val="0"/>
              </a:spcBef>
              <a:spcAft>
                <a:spcPts val="0"/>
              </a:spcAft>
              <a:buClrTx/>
              <a:buSzTx/>
              <a:buFontTx/>
              <a:buNone/>
              <a:tabLst>
                <a:tab pos="2667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Có sự chênh lệch về trình độ giữa các nước thành viên.</a:t>
            </a:r>
          </a:p>
          <a:p>
            <a:pPr marL="0" marR="0" lvl="0" indent="0" algn="just" defTabSz="914400" rtl="0" eaLnBrk="1" fontAlgn="auto" latinLnBrk="0" hangingPunct="1">
              <a:lnSpc>
                <a:spcPct val="100000"/>
              </a:lnSpc>
              <a:spcBef>
                <a:spcPts val="0"/>
              </a:spcBef>
              <a:spcAft>
                <a:spcPts val="0"/>
              </a:spcAft>
              <a:buClrTx/>
              <a:buSzTx/>
              <a:buFontTx/>
              <a:buNone/>
              <a:tabLst>
                <a:tab pos="2667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EU dẫn đầu thế giới về thương mại.</a:t>
            </a:r>
          </a:p>
          <a:p>
            <a:pPr marL="0" marR="0" lvl="0" indent="0" algn="just" defTabSz="914400" rtl="0" eaLnBrk="1" fontAlgn="auto" latinLnBrk="0" hangingPunct="1">
              <a:lnSpc>
                <a:spcPct val="100000"/>
              </a:lnSpc>
              <a:spcBef>
                <a:spcPts val="0"/>
              </a:spcBef>
              <a:spcAft>
                <a:spcPts val="0"/>
              </a:spcAft>
              <a:buClrTx/>
              <a:buSzTx/>
              <a:buFontTx/>
              <a:buNone/>
              <a:tabLst>
                <a:tab pos="2667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EU là bạn hàng lớn nhất của các nước đang phát triển.</a:t>
            </a:r>
          </a:p>
          <a:p>
            <a:pPr marL="0" marR="0" lvl="0" indent="0" algn="just" defTabSz="914400" rtl="0" eaLnBrk="1" fontAlgn="auto" latinLnBrk="0" hangingPunct="1">
              <a:lnSpc>
                <a:spcPct val="100000"/>
              </a:lnSpc>
              <a:spcBef>
                <a:spcPts val="0"/>
              </a:spcBef>
              <a:spcAft>
                <a:spcPts val="0"/>
              </a:spcAft>
              <a:buClrTx/>
              <a:buSzTx/>
              <a:buFontTx/>
              <a:buNone/>
              <a:tabLst>
                <a:tab pos="2667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EU hạn chế nhập nhiều mặt hàng công nghiệp và trợ giá cho nông sản.</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Xóa bỏ những trở ngại trong phát triển kinh tế.</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Thực hiện một chính sách thương mại với các nước ngoài liên minh Châu Âu.</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Tăng cường sức mạnh kinh tế và khả năng cạnh tranh của EU đối với các trung tâm kinh tế lớn trên thế giới.</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Nâng cao sức cạnh tranh của thị trường nội địa châu Âu.</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Thủ tiêu rủi ro khi chuyển đổi tiền tệ.</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Tạo thuận lợi cho việc chuyển giao vốn trong EU.</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Đơn giản hóa công tác kế toán của các doanh nghiệp đa quốc gia.</a:t>
            </a:r>
          </a:p>
          <a:p>
            <a:pPr marL="0" marR="0" lvl="0" indent="0" algn="just" defTabSz="914400" rtl="0" eaLnBrk="1" fontAlgn="auto" latinLnBrk="0" hangingPunct="1">
              <a:lnSpc>
                <a:spcPct val="100000"/>
              </a:lnSpc>
              <a:spcBef>
                <a:spcPts val="0"/>
              </a:spcBef>
              <a:spcAft>
                <a:spcPts val="0"/>
              </a:spcAft>
              <a:buClrTx/>
              <a:buSzTx/>
              <a:buFontTx/>
              <a:buNone/>
              <a:tabLst>
                <a:tab pos="177800" algn="l"/>
              </a:tabLst>
              <a:defRPr/>
            </a:pPr>
            <a:r>
              <a:rPr kumimoji="0" lang="vi-VN" sz="2000" b="0" i="0" u="none" strike="noStrike" kern="1200" cap="none" spc="0" normalizeH="0" baseline="0" noProof="0">
                <a:ln>
                  <a:noFill/>
                </a:ln>
                <a:solidFill>
                  <a:schemeClr val="accent4">
                    <a:lumMod val="50000"/>
                  </a:schemeClr>
                </a:solidFill>
                <a:effectLst/>
                <a:uLnTx/>
                <a:uFillTx/>
                <a:latin typeface="#9Slide03 SFU Futura_12" panose="00000400000000000000" pitchFamily="2" charset="0"/>
              </a:rPr>
              <a:t>-	Tăng cường liên kết và nhất thể hóa thể chế ở châu Âu.</a:t>
            </a:r>
          </a:p>
        </p:txBody>
      </p:sp>
      <p:pic>
        <p:nvPicPr>
          <p:cNvPr id="3" name="Picture 2">
            <a:extLst>
              <a:ext uri="{FF2B5EF4-FFF2-40B4-BE49-F238E27FC236}">
                <a16:creationId xmlns:a16="http://schemas.microsoft.com/office/drawing/2014/main" id="{F3DAEF56-F72D-4D46-211D-8885BF48D9E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299" b="88506" l="4142" r="89941">
                        <a14:foregroundMark x1="9467" y1="18391" x2="52663" y2="11494"/>
                        <a14:foregroundMark x1="52663" y1="11494" x2="81065" y2="27586"/>
                        <a14:foregroundMark x1="29586" y1="4598" x2="55621" y2="2299"/>
                        <a14:foregroundMark x1="55621" y1="2299" x2="57396" y2="2299"/>
                        <a14:foregroundMark x1="9467" y1="29885" x2="26627" y2="67816"/>
                        <a14:foregroundMark x1="26627" y1="67816" x2="27219" y2="67816"/>
                        <a14:foregroundMark x1="4142" y1="18391" x2="10651" y2="27586"/>
                        <a14:foregroundMark x1="24852" y1="78161" x2="58580" y2="73563"/>
                      </a14:backgroundRemoval>
                    </a14:imgEffect>
                  </a14:imgLayer>
                </a14:imgProps>
              </a:ext>
            </a:extLst>
          </a:blip>
          <a:stretch>
            <a:fillRect/>
          </a:stretch>
        </p:blipFill>
        <p:spPr>
          <a:xfrm>
            <a:off x="2886232" y="126759"/>
            <a:ext cx="1396814" cy="719070"/>
          </a:xfrm>
          <a:prstGeom prst="rect">
            <a:avLst/>
          </a:prstGeom>
        </p:spPr>
      </p:pic>
      <p:grpSp>
        <p:nvGrpSpPr>
          <p:cNvPr id="2058" name="Group 2057">
            <a:extLst>
              <a:ext uri="{FF2B5EF4-FFF2-40B4-BE49-F238E27FC236}">
                <a16:creationId xmlns:a16="http://schemas.microsoft.com/office/drawing/2014/main" id="{98D17281-373D-CD92-D01F-558853C78BFB}"/>
              </a:ext>
            </a:extLst>
          </p:cNvPr>
          <p:cNvGrpSpPr/>
          <p:nvPr/>
        </p:nvGrpSpPr>
        <p:grpSpPr>
          <a:xfrm>
            <a:off x="10008718" y="5370927"/>
            <a:ext cx="2183282" cy="1362688"/>
            <a:chOff x="3300432" y="1681770"/>
            <a:chExt cx="5843567" cy="3725017"/>
          </a:xfrm>
        </p:grpSpPr>
        <p:pic>
          <p:nvPicPr>
            <p:cNvPr id="2056" name="Picture 2055">
              <a:extLst>
                <a:ext uri="{FF2B5EF4-FFF2-40B4-BE49-F238E27FC236}">
                  <a16:creationId xmlns:a16="http://schemas.microsoft.com/office/drawing/2014/main" id="{396B82E7-3416-D742-FCE0-3899C092F2B2}"/>
                </a:ext>
              </a:extLst>
            </p:cNvPr>
            <p:cNvPicPr>
              <a:picLocks noChangeAspect="1"/>
            </p:cNvPicPr>
            <p:nvPr/>
          </p:nvPicPr>
          <p:blipFill>
            <a:blip r:embed="rId9"/>
            <a:stretch>
              <a:fillRect/>
            </a:stretch>
          </p:blipFill>
          <p:spPr>
            <a:xfrm>
              <a:off x="3300432" y="1681770"/>
              <a:ext cx="5843567" cy="3652229"/>
            </a:xfrm>
            <a:prstGeom prst="rect">
              <a:avLst/>
            </a:prstGeom>
            <a:ln>
              <a:noFill/>
            </a:ln>
            <a:effectLst>
              <a:softEdge rad="112500"/>
            </a:effectLst>
          </p:spPr>
        </p:pic>
        <p:pic>
          <p:nvPicPr>
            <p:cNvPr id="2057" name="Picture 2056">
              <a:extLst>
                <a:ext uri="{FF2B5EF4-FFF2-40B4-BE49-F238E27FC236}">
                  <a16:creationId xmlns:a16="http://schemas.microsoft.com/office/drawing/2014/main" id="{0FAC8240-23EC-227B-0E72-C7E83A7CDC4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465" b="92691" l="10000" r="90000">
                          <a14:foregroundMark x1="33605" y1="51788" x2="46860" y2="86781"/>
                          <a14:foregroundMark x1="46860" y1="86781" x2="52907" y2="92846"/>
                          <a14:foregroundMark x1="35116" y1="67185" x2="53953" y2="58787"/>
                          <a14:foregroundMark x1="40698" y1="38258" x2="36860" y2="69673"/>
                          <a14:foregroundMark x1="36860" y1="69673" x2="36860" y2="69673"/>
                          <a14:foregroundMark x1="41163" y1="45257" x2="43256" y2="74806"/>
                          <a14:foregroundMark x1="47093" y1="47434" x2="50233" y2="74806"/>
                          <a14:foregroundMark x1="37209" y1="42924" x2="33605" y2="58631"/>
                          <a14:foregroundMark x1="33605" y1="58631" x2="34767" y2="76205"/>
                          <a14:foregroundMark x1="34767" y1="76205" x2="35349" y2="78227"/>
                          <a14:foregroundMark x1="33256" y1="62675" x2="33605" y2="75739"/>
                          <a14:foregroundMark x1="33605" y1="75739" x2="33953" y2="76827"/>
                          <a14:foregroundMark x1="32093" y1="63919" x2="33256" y2="75428"/>
                          <a14:foregroundMark x1="32326" y1="64230" x2="32907" y2="74806"/>
                          <a14:foregroundMark x1="31860" y1="62519" x2="32209" y2="78538"/>
                          <a14:foregroundMark x1="31860" y1="78383" x2="35000" y2="90824"/>
                          <a14:foregroundMark x1="35000" y1="90824" x2="35349" y2="91446"/>
                          <a14:foregroundMark x1="28721" y1="86003" x2="61395" y2="90669"/>
                          <a14:foregroundMark x1="50233" y1="67496" x2="56047" y2="75583"/>
                          <a14:foregroundMark x1="35581" y1="43546" x2="34767" y2="54277"/>
                          <a14:foregroundMark x1="50698" y1="7465" x2="52442" y2="16952"/>
                          <a14:foregroundMark x1="55233" y1="55521" x2="63372" y2="44790"/>
                          <a14:foregroundMark x1="65116" y1="71540" x2="66628" y2="71851"/>
                          <a14:foregroundMark x1="67907" y1="68429" x2="67907" y2="68429"/>
                          <a14:foregroundMark x1="67907" y1="72784" x2="67907" y2="72784"/>
                          <a14:foregroundMark x1="68256" y1="64075" x2="68256" y2="64075"/>
                          <a14:foregroundMark x1="68488" y1="60653" x2="68488" y2="60653"/>
                          <a14:foregroundMark x1="66628" y1="41680" x2="66628" y2="41680"/>
                          <a14:foregroundMark x1="67907" y1="46190" x2="67907" y2="46190"/>
                          <a14:foregroundMark x1="67674" y1="46656" x2="67674" y2="46656"/>
                          <a14:foregroundMark x1="68372" y1="51477" x2="68372" y2="51477"/>
                          <a14:foregroundMark x1="68721" y1="55210" x2="68721" y2="55210"/>
                          <a14:foregroundMark x1="68372" y1="60187" x2="68372" y2="60187"/>
                        </a14:backgroundRemoval>
                      </a14:imgEffect>
                    </a14:imgLayer>
                  </a14:imgProps>
                </a:ext>
              </a:extLst>
            </a:blip>
            <a:srcRect l="24710" t="4171" r="24491" b="5707"/>
            <a:stretch/>
          </p:blipFill>
          <p:spPr>
            <a:xfrm>
              <a:off x="6264568" y="3669423"/>
              <a:ext cx="1309772" cy="1737364"/>
            </a:xfrm>
            <a:prstGeom prst="rect">
              <a:avLst/>
            </a:prstGeom>
          </p:spPr>
        </p:pic>
      </p:grpSp>
      <p:pic>
        <p:nvPicPr>
          <p:cNvPr id="6" name="Picture 5">
            <a:extLst>
              <a:ext uri="{FF2B5EF4-FFF2-40B4-BE49-F238E27FC236}">
                <a16:creationId xmlns:a16="http://schemas.microsoft.com/office/drawing/2014/main" id="{39BB645B-7EA9-0B9B-8979-9CC73911822C}"/>
              </a:ext>
            </a:extLst>
          </p:cNvPr>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4250" b="94000" l="5250" r="98000">
                        <a14:foregroundMark x1="21500" y1="15917" x2="31500" y2="12750"/>
                        <a14:foregroundMark x1="39250" y1="4250" x2="42583" y2="9667"/>
                        <a14:foregroundMark x1="5333" y1="15917" x2="11250" y2="23167"/>
                        <a14:foregroundMark x1="11250" y1="23167" x2="11500" y2="23917"/>
                        <a14:foregroundMark x1="59833" y1="66833" x2="65750" y2="82750"/>
                        <a14:foregroundMark x1="59667" y1="94083" x2="62250" y2="90917"/>
                        <a14:foregroundMark x1="60583" y1="60750" x2="60583" y2="60750"/>
                        <a14:foregroundMark x1="76667" y1="49833" x2="76667" y2="49833"/>
                        <a14:foregroundMark x1="90917" y1="60333" x2="90917" y2="60333"/>
                        <a14:foregroundMark x1="88333" y1="68667" x2="92750" y2="77250"/>
                        <a14:foregroundMark x1="98000" y1="72583" x2="98000" y2="72583"/>
                      </a14:backgroundRemoval>
                    </a14:imgEffect>
                  </a14:imgLayer>
                </a14:imgProps>
              </a:ext>
            </a:extLst>
          </a:blip>
          <a:srcRect r="42936" b="43644"/>
          <a:stretch/>
        </p:blipFill>
        <p:spPr>
          <a:xfrm>
            <a:off x="10029792" y="414703"/>
            <a:ext cx="1967125" cy="1942718"/>
          </a:xfrm>
          <a:prstGeom prst="rect">
            <a:avLst/>
          </a:prstGeom>
        </p:spPr>
      </p:pic>
      <p:pic>
        <p:nvPicPr>
          <p:cNvPr id="8" name="Picture 7">
            <a:extLst>
              <a:ext uri="{FF2B5EF4-FFF2-40B4-BE49-F238E27FC236}">
                <a16:creationId xmlns:a16="http://schemas.microsoft.com/office/drawing/2014/main" id="{7A885134-CBE7-044C-A0AD-60E328BFB72D}"/>
              </a:ext>
            </a:extLst>
          </p:cNvPr>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4250" b="94000" l="5250" r="98000">
                        <a14:foregroundMark x1="21500" y1="15917" x2="31500" y2="12750"/>
                        <a14:foregroundMark x1="39250" y1="4250" x2="42583" y2="9667"/>
                        <a14:foregroundMark x1="5333" y1="15917" x2="11250" y2="23167"/>
                        <a14:foregroundMark x1="11250" y1="23167" x2="11500" y2="23917"/>
                        <a14:foregroundMark x1="59833" y1="66833" x2="65750" y2="82750"/>
                        <a14:foregroundMark x1="59667" y1="94083" x2="62250" y2="90917"/>
                        <a14:foregroundMark x1="60583" y1="60750" x2="60583" y2="60750"/>
                        <a14:foregroundMark x1="76667" y1="49833" x2="76667" y2="49833"/>
                        <a14:foregroundMark x1="90917" y1="60333" x2="90917" y2="60333"/>
                        <a14:foregroundMark x1="88333" y1="68667" x2="92750" y2="77250"/>
                        <a14:foregroundMark x1="98000" y1="72583" x2="98000" y2="72583"/>
                      </a14:backgroundRemoval>
                    </a14:imgEffect>
                  </a14:imgLayer>
                </a14:imgProps>
              </a:ext>
            </a:extLst>
          </a:blip>
          <a:srcRect l="46853" t="40870" r="-3917" b="2774"/>
          <a:stretch/>
        </p:blipFill>
        <p:spPr>
          <a:xfrm>
            <a:off x="-28738" y="4667250"/>
            <a:ext cx="1946315" cy="1922166"/>
          </a:xfrm>
          <a:prstGeom prst="rect">
            <a:avLst/>
          </a:prstGeom>
        </p:spPr>
      </p:pic>
    </p:spTree>
    <p:extLst>
      <p:ext uri="{BB962C8B-B14F-4D97-AF65-F5344CB8AC3E}">
        <p14:creationId xmlns:p14="http://schemas.microsoft.com/office/powerpoint/2010/main" val="2709781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500" fill="hold"/>
                                        <p:tgtEl>
                                          <p:spTgt spid="2053"/>
                                        </p:tgtEl>
                                        <p:attrNameLst>
                                          <p:attrName>ppt_x</p:attrName>
                                        </p:attrNameLst>
                                      </p:cBhvr>
                                      <p:tavLst>
                                        <p:tav tm="0">
                                          <p:val>
                                            <p:strVal val="#ppt_x"/>
                                          </p:val>
                                        </p:tav>
                                        <p:tav tm="100000">
                                          <p:val>
                                            <p:strVal val="#ppt_x"/>
                                          </p:val>
                                        </p:tav>
                                      </p:tavLst>
                                    </p:anim>
                                    <p:anim calcmode="lin" valueType="num">
                                      <p:cBhvr additive="base">
                                        <p:cTn id="12" dur="500" fill="hold"/>
                                        <p:tgtEl>
                                          <p:spTgt spid="20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
                                        </p:tgtEl>
                                        <p:attrNameLst>
                                          <p:attrName>style.visibility</p:attrName>
                                        </p:attrNameLst>
                                      </p:cBhvr>
                                      <p:to>
                                        <p:strVal val="visible"/>
                                      </p:to>
                                    </p:set>
                                    <p:anim calcmode="lin" valueType="num">
                                      <p:cBhvr additive="base">
                                        <p:cTn id="19" dur="500" fill="hold"/>
                                        <p:tgtEl>
                                          <p:spTgt spid="2048"/>
                                        </p:tgtEl>
                                        <p:attrNameLst>
                                          <p:attrName>ppt_x</p:attrName>
                                        </p:attrNameLst>
                                      </p:cBhvr>
                                      <p:tavLst>
                                        <p:tav tm="0">
                                          <p:val>
                                            <p:strVal val="#ppt_x"/>
                                          </p:val>
                                        </p:tav>
                                        <p:tav tm="100000">
                                          <p:val>
                                            <p:strVal val="#ppt_x"/>
                                          </p:val>
                                        </p:tav>
                                      </p:tavLst>
                                    </p:anim>
                                    <p:anim calcmode="lin" valueType="num">
                                      <p:cBhvr additive="base">
                                        <p:cTn id="20" dur="500" fill="hold"/>
                                        <p:tgtEl>
                                          <p:spTgt spid="204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 calcmode="lin" valueType="num">
                                      <p:cBhvr additive="base">
                                        <p:cTn id="23" dur="500" fill="hold"/>
                                        <p:tgtEl>
                                          <p:spTgt spid="2058"/>
                                        </p:tgtEl>
                                        <p:attrNameLst>
                                          <p:attrName>ppt_x</p:attrName>
                                        </p:attrNameLst>
                                      </p:cBhvr>
                                      <p:tavLst>
                                        <p:tav tm="0">
                                          <p:val>
                                            <p:strVal val="#ppt_x"/>
                                          </p:val>
                                        </p:tav>
                                        <p:tav tm="100000">
                                          <p:val>
                                            <p:strVal val="#ppt_x"/>
                                          </p:val>
                                        </p:tav>
                                      </p:tavLst>
                                    </p:anim>
                                    <p:anim calcmode="lin" valueType="num">
                                      <p:cBhvr additive="base">
                                        <p:cTn id="24" dur="500" fill="hold"/>
                                        <p:tgtEl>
                                          <p:spTgt spid="205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71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6FEA9F5-7717-622A-C544-4245E20B02AD}"/>
              </a:ext>
            </a:extLst>
          </p:cNvPr>
          <p:cNvSpPr/>
          <p:nvPr/>
        </p:nvSpPr>
        <p:spPr>
          <a:xfrm>
            <a:off x="3986781" y="15976"/>
            <a:ext cx="4730757" cy="1060474"/>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b" anchorCtr="0"/>
          <a:lstStyle/>
          <a:p>
            <a:pPr algn="ctr"/>
            <a:r>
              <a:rPr lang="en-US" sz="6000" b="1">
                <a:solidFill>
                  <a:srgbClr val="EF1E02"/>
                </a:solidFill>
                <a:latin typeface="#9Slide07 SVNGuerrilla" panose="00000500000000000000" pitchFamily="2" charset="0"/>
              </a:rPr>
              <a:t>Vận dụng</a:t>
            </a:r>
          </a:p>
        </p:txBody>
      </p:sp>
      <p:grpSp>
        <p:nvGrpSpPr>
          <p:cNvPr id="7" name="Group 6">
            <a:extLst>
              <a:ext uri="{FF2B5EF4-FFF2-40B4-BE49-F238E27FC236}">
                <a16:creationId xmlns:a16="http://schemas.microsoft.com/office/drawing/2014/main" id="{E2CBFD2B-9749-7440-3251-1EAA3EAE2118}"/>
              </a:ext>
            </a:extLst>
          </p:cNvPr>
          <p:cNvGrpSpPr/>
          <p:nvPr/>
        </p:nvGrpSpPr>
        <p:grpSpPr>
          <a:xfrm>
            <a:off x="6315544" y="3014859"/>
            <a:ext cx="5679085" cy="2522842"/>
            <a:chOff x="1758770" y="2094998"/>
            <a:chExt cx="9099730" cy="3061201"/>
          </a:xfrm>
        </p:grpSpPr>
        <p:sp>
          <p:nvSpPr>
            <p:cNvPr id="5" name="Rectangle: Rounded Corners 4">
              <a:extLst>
                <a:ext uri="{FF2B5EF4-FFF2-40B4-BE49-F238E27FC236}">
                  <a16:creationId xmlns:a16="http://schemas.microsoft.com/office/drawing/2014/main" id="{F332947F-170A-7A03-D891-1339B0D3F6AE}"/>
                </a:ext>
              </a:extLst>
            </p:cNvPr>
            <p:cNvSpPr/>
            <p:nvPr/>
          </p:nvSpPr>
          <p:spPr>
            <a:xfrm>
              <a:off x="1758770" y="2094998"/>
              <a:ext cx="9099730" cy="3061201"/>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163AB7-E969-DBE9-8318-B08112C352B2}"/>
                </a:ext>
              </a:extLst>
            </p:cNvPr>
            <p:cNvSpPr txBox="1"/>
            <p:nvPr/>
          </p:nvSpPr>
          <p:spPr>
            <a:xfrm>
              <a:off x="2153587" y="2713597"/>
              <a:ext cx="8310089" cy="235276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tabLst>
                  <a:tab pos="266700" algn="l"/>
                </a:tabLst>
                <a:defRPr/>
              </a:pPr>
              <a:r>
                <a:rPr lang="en-US" sz="2000">
                  <a:solidFill>
                    <a:srgbClr val="002060"/>
                  </a:solidFill>
                  <a:latin typeface="#9Slide03 SFU Futura_12" panose="00000400000000000000" pitchFamily="2" charset="0"/>
                </a:rPr>
                <a:t>	</a:t>
              </a:r>
              <a:r>
                <a:rPr lang="vi-VN" sz="2000">
                  <a:solidFill>
                    <a:srgbClr val="C00000"/>
                  </a:solidFill>
                  <a:latin typeface="#9Slide03 SFU Futura_12" panose="00000400000000000000" pitchFamily="2" charset="0"/>
                </a:rPr>
                <a:t>1. </a:t>
              </a:r>
              <a:r>
                <a:rPr lang="en-US" sz="2000">
                  <a:solidFill>
                    <a:srgbClr val="C00000"/>
                  </a:solidFill>
                  <a:latin typeface="#9Slide03 SFU Futura_12" panose="00000400000000000000" pitchFamily="2" charset="0"/>
                </a:rPr>
                <a:t>Vẽ sơ đồ thể hiện mục tiêu </a:t>
              </a:r>
              <a:r>
                <a:rPr lang="vi-VN" sz="2000">
                  <a:solidFill>
                    <a:srgbClr val="C00000"/>
                  </a:solidFill>
                  <a:latin typeface="#9Slide03 SFU Futura_12" panose="00000400000000000000" pitchFamily="2" charset="0"/>
                </a:rPr>
                <a:t>của EU?</a:t>
              </a:r>
            </a:p>
            <a:p>
              <a:pPr lvl="0" algn="just">
                <a:tabLst>
                  <a:tab pos="266700" algn="l"/>
                </a:tabLst>
                <a:defRPr/>
              </a:pPr>
              <a:r>
                <a:rPr lang="en-US" sz="2000">
                  <a:solidFill>
                    <a:srgbClr val="002060"/>
                  </a:solidFill>
                  <a:latin typeface="#9Slide03 SFU Futura_12" panose="00000400000000000000" pitchFamily="2" charset="0"/>
                </a:rPr>
                <a:t>	</a:t>
              </a:r>
              <a:r>
                <a:rPr lang="vi-VN" sz="2000">
                  <a:solidFill>
                    <a:srgbClr val="002060"/>
                  </a:solidFill>
                  <a:latin typeface="#9Slide03 SFU Futura_12" panose="00000400000000000000" pitchFamily="2" charset="0"/>
                </a:rPr>
                <a:t>2. Dựa vào bảng </a:t>
              </a:r>
              <a:r>
                <a:rPr lang="en-US" sz="2000">
                  <a:solidFill>
                    <a:srgbClr val="002060"/>
                  </a:solidFill>
                  <a:latin typeface="#9Slide03 SFU Futura_12" panose="00000400000000000000" pitchFamily="2" charset="0"/>
                </a:rPr>
                <a:t>10.3</a:t>
              </a:r>
              <a:r>
                <a:rPr lang="vi-VN" sz="2000">
                  <a:solidFill>
                    <a:srgbClr val="002060"/>
                  </a:solidFill>
                  <a:latin typeface="#9Slide03 SFU Futura_12" panose="00000400000000000000" pitchFamily="2" charset="0"/>
                </a:rPr>
                <a:t>, vẽ biểu đồ tròn thể hiện </a:t>
              </a:r>
              <a:r>
                <a:rPr lang="en-US" sz="2000">
                  <a:solidFill>
                    <a:srgbClr val="002060"/>
                  </a:solidFill>
                  <a:latin typeface="#9Slide03 SFU Futura_12" panose="00000400000000000000" pitchFamily="2" charset="0"/>
                </a:rPr>
                <a:t>giá trị </a:t>
              </a:r>
              <a:r>
                <a:rPr lang="vi-VN" sz="2000">
                  <a:solidFill>
                    <a:srgbClr val="002060"/>
                  </a:solidFill>
                  <a:latin typeface="#9Slide03 SFU Futura_12" panose="00000400000000000000" pitchFamily="2" charset="0"/>
                </a:rPr>
                <a:t>xuất</a:t>
              </a:r>
              <a:r>
                <a:rPr lang="en-US" sz="2000">
                  <a:solidFill>
                    <a:srgbClr val="002060"/>
                  </a:solidFill>
                  <a:latin typeface="#9Slide03 SFU Futura_12" panose="00000400000000000000" pitchFamily="2" charset="0"/>
                </a:rPr>
                <a:t>, nhập</a:t>
              </a:r>
              <a:r>
                <a:rPr lang="vi-VN" sz="2000">
                  <a:solidFill>
                    <a:srgbClr val="002060"/>
                  </a:solidFill>
                  <a:latin typeface="#9Slide03 SFU Futura_12" panose="00000400000000000000" pitchFamily="2" charset="0"/>
                </a:rPr>
                <a:t> khẩu của EU </a:t>
              </a:r>
              <a:r>
                <a:rPr lang="en-US" sz="2000">
                  <a:solidFill>
                    <a:srgbClr val="002060"/>
                  </a:solidFill>
                  <a:latin typeface="#9Slide03 SFU Futura_12" panose="00000400000000000000" pitchFamily="2" charset="0"/>
                </a:rPr>
                <a:t>giai đoạn 2000 – 2021. N</a:t>
              </a:r>
              <a:r>
                <a:rPr lang="vi-VN" sz="2000">
                  <a:solidFill>
                    <a:srgbClr val="002060"/>
                  </a:solidFill>
                  <a:latin typeface="#9Slide03 SFU Futura_12" panose="00000400000000000000" pitchFamily="2" charset="0"/>
                </a:rPr>
                <a:t>hận xét.</a:t>
              </a:r>
            </a:p>
            <a:p>
              <a:pPr lvl="0" algn="just">
                <a:tabLst>
                  <a:tab pos="266700" algn="l"/>
                </a:tabLst>
                <a:defRPr/>
              </a:pPr>
              <a:r>
                <a:rPr lang="en-US" sz="2000">
                  <a:solidFill>
                    <a:srgbClr val="C00000"/>
                  </a:solidFill>
                  <a:latin typeface="#9Slide03 SFU Futura_12" panose="00000400000000000000" pitchFamily="2" charset="0"/>
                </a:rPr>
                <a:t>	</a:t>
              </a:r>
              <a:r>
                <a:rPr lang="vi-VN" sz="2000">
                  <a:solidFill>
                    <a:srgbClr val="C00000"/>
                  </a:solidFill>
                  <a:latin typeface="#9Slide03 SFU Futura_12" panose="00000400000000000000" pitchFamily="2" charset="0"/>
                </a:rPr>
                <a:t>3. </a:t>
              </a:r>
              <a:r>
                <a:rPr lang="en-US" sz="2000">
                  <a:solidFill>
                    <a:srgbClr val="C00000"/>
                  </a:solidFill>
                  <a:latin typeface="#9Slide03 SFU Futura_12" panose="00000400000000000000" pitchFamily="2" charset="0"/>
                </a:rPr>
                <a:t>Nêu ý nghĩa của việc tự do lưu thông trong EU.</a:t>
              </a:r>
              <a:endParaRPr kumimoji="0" lang="vi-VN" sz="2000" b="0" i="0" u="none" strike="noStrike" kern="1200" cap="none" spc="0" normalizeH="0" baseline="0" noProof="0">
                <a:ln>
                  <a:noFill/>
                </a:ln>
                <a:solidFill>
                  <a:srgbClr val="C00000"/>
                </a:solidFill>
                <a:effectLst/>
                <a:uLnTx/>
                <a:uFillTx/>
                <a:latin typeface="#9Slide03 SFU Futura_12" panose="00000400000000000000" pitchFamily="2" charset="0"/>
              </a:endParaRPr>
            </a:p>
          </p:txBody>
        </p:sp>
      </p:grpSp>
      <p:pic>
        <p:nvPicPr>
          <p:cNvPr id="4" name="Picture 3">
            <a:extLst>
              <a:ext uri="{FF2B5EF4-FFF2-40B4-BE49-F238E27FC236}">
                <a16:creationId xmlns:a16="http://schemas.microsoft.com/office/drawing/2014/main" id="{8AFF7508-EB03-A9A2-79CF-CF9BE8037D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781">
                        <a14:foregroundMark x1="22500" y1="37031" x2="23281" y2="35000"/>
                        <a14:foregroundMark x1="18750" y1="49219" x2="20469" y2="49219"/>
                        <a14:foregroundMark x1="58906" y1="38906" x2="61719" y2="38594"/>
                        <a14:foregroundMark x1="66250" y1="22031" x2="68906" y2="21875"/>
                        <a14:foregroundMark x1="85000" y1="31406" x2="86250" y2="28281"/>
                        <a14:foregroundMark x1="17500" y1="75781" x2="18594" y2="74531"/>
                        <a14:foregroundMark x1="12500" y1="81250" x2="14375" y2="80469"/>
                        <a14:foregroundMark x1="90781" y1="36875" x2="89219" y2="36875"/>
                      </a14:backgroundRemoval>
                    </a14:imgEffect>
                  </a14:imgLayer>
                </a14:imgProps>
              </a:ext>
            </a:extLst>
          </a:blip>
          <a:stretch>
            <a:fillRect/>
          </a:stretch>
        </p:blipFill>
        <p:spPr>
          <a:xfrm>
            <a:off x="-425491" y="-412882"/>
            <a:ext cx="4115564" cy="4115564"/>
          </a:xfrm>
          <a:prstGeom prst="rect">
            <a:avLst/>
          </a:prstGeom>
        </p:spPr>
      </p:pic>
      <p:sp>
        <p:nvSpPr>
          <p:cNvPr id="6" name="Rectangle: Rounded Corners 5">
            <a:extLst>
              <a:ext uri="{FF2B5EF4-FFF2-40B4-BE49-F238E27FC236}">
                <a16:creationId xmlns:a16="http://schemas.microsoft.com/office/drawing/2014/main" id="{4FCADA35-2B2C-539F-FA5B-A941DD9E5D63}"/>
              </a:ext>
            </a:extLst>
          </p:cNvPr>
          <p:cNvSpPr/>
          <p:nvPr/>
        </p:nvSpPr>
        <p:spPr>
          <a:xfrm>
            <a:off x="3036913" y="5537701"/>
            <a:ext cx="3192045" cy="1181100"/>
          </a:xfrm>
          <a:prstGeom prst="roundRect">
            <a:avLst>
              <a:gd name="adj" fmla="val 34947"/>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000">
                <a:solidFill>
                  <a:srgbClr val="002060"/>
                </a:solidFill>
                <a:latin typeface="#9Slide03 SFU Futura_12" panose="00000400000000000000" pitchFamily="2" charset="0"/>
              </a:rPr>
              <a:t>Tìm tư liệu về sự phát triển công nghiệp của Cộng hòa liên bang Đức</a:t>
            </a:r>
            <a:r>
              <a:rPr lang="en-US" sz="2000">
                <a:solidFill>
                  <a:srgbClr val="002060"/>
                </a:solidFill>
                <a:latin typeface="#9Slide03 SFU Futura_12" panose="00000400000000000000" pitchFamily="2" charset="0"/>
              </a:rPr>
              <a:t>.</a:t>
            </a:r>
          </a:p>
        </p:txBody>
      </p:sp>
      <p:sp>
        <p:nvSpPr>
          <p:cNvPr id="8" name="Rectangle: Rounded Corners 7">
            <a:extLst>
              <a:ext uri="{FF2B5EF4-FFF2-40B4-BE49-F238E27FC236}">
                <a16:creationId xmlns:a16="http://schemas.microsoft.com/office/drawing/2014/main" id="{B558E250-259A-A895-FA16-57CAC3AD0278}"/>
              </a:ext>
            </a:extLst>
          </p:cNvPr>
          <p:cNvSpPr/>
          <p:nvPr/>
        </p:nvSpPr>
        <p:spPr>
          <a:xfrm>
            <a:off x="2994017" y="1644900"/>
            <a:ext cx="3192045" cy="1181100"/>
          </a:xfrm>
          <a:prstGeom prst="roundRect">
            <a:avLst>
              <a:gd name="adj" fmla="val 34947"/>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a:solidFill>
                  <a:srgbClr val="C00000"/>
                </a:solidFill>
                <a:latin typeface="#9Slide07 SVNGuerrilla" panose="00000500000000000000" pitchFamily="2" charset="0"/>
              </a:rPr>
              <a:t>TRẢ LỜI NỘI DUNG CÁC YÊU CẦU SAU.</a:t>
            </a:r>
          </a:p>
        </p:txBody>
      </p:sp>
      <p:sp>
        <p:nvSpPr>
          <p:cNvPr id="9" name="Arrow: Left-Up 8">
            <a:extLst>
              <a:ext uri="{FF2B5EF4-FFF2-40B4-BE49-F238E27FC236}">
                <a16:creationId xmlns:a16="http://schemas.microsoft.com/office/drawing/2014/main" id="{BB369D1E-723B-601B-A243-F0D097BE05C3}"/>
              </a:ext>
            </a:extLst>
          </p:cNvPr>
          <p:cNvSpPr/>
          <p:nvPr/>
        </p:nvSpPr>
        <p:spPr>
          <a:xfrm rot="10800000">
            <a:off x="3834362" y="3407150"/>
            <a:ext cx="1905392" cy="1549400"/>
          </a:xfrm>
          <a:prstGeom prst="leftUpArrow">
            <a:avLst/>
          </a:prstGeom>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3AEAC2F-347C-FEA7-494F-70B6BC93AE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7306" y="4304799"/>
            <a:ext cx="2553201" cy="2553201"/>
          </a:xfrm>
          <a:prstGeom prst="rect">
            <a:avLst/>
          </a:prstGeom>
        </p:spPr>
      </p:pic>
      <p:pic>
        <p:nvPicPr>
          <p:cNvPr id="12" name="Picture 11">
            <a:extLst>
              <a:ext uri="{FF2B5EF4-FFF2-40B4-BE49-F238E27FC236}">
                <a16:creationId xmlns:a16="http://schemas.microsoft.com/office/drawing/2014/main" id="{D6A1A911-C954-06F9-5D19-2E4BC107D24B}"/>
              </a:ext>
            </a:extLst>
          </p:cNvPr>
          <p:cNvPicPr>
            <a:picLocks noChangeAspect="1"/>
          </p:cNvPicPr>
          <p:nvPr/>
        </p:nvPicPr>
        <p:blipFill>
          <a:blip r:embed="rId6"/>
          <a:stretch>
            <a:fillRect/>
          </a:stretch>
        </p:blipFill>
        <p:spPr>
          <a:xfrm rot="2096098">
            <a:off x="9343080" y="1674685"/>
            <a:ext cx="1077351" cy="15224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347816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53B58EBC-B4C7-48DD-9EA4-BFBA39DEF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6" y="1414463"/>
            <a:ext cx="5372099" cy="4029074"/>
          </a:xfrm>
          <a:prstGeom prst="rect">
            <a:avLst/>
          </a:prstGeom>
        </p:spPr>
      </p:pic>
      <p:pic>
        <p:nvPicPr>
          <p:cNvPr id="3074" name="Picture 2" descr="99+ Ảnh Động Cảm Ơn - Thank You Chân Thành Ý Nghĩa Nhất">
            <a:extLst>
              <a:ext uri="{FF2B5EF4-FFF2-40B4-BE49-F238E27FC236}">
                <a16:creationId xmlns:a16="http://schemas.microsoft.com/office/drawing/2014/main" id="{21C61074-0DC4-688B-00D7-AB5123176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437" y="1570037"/>
            <a:ext cx="5399405"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3178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pic>
        <p:nvPicPr>
          <p:cNvPr id="8" name="image12.png" descr="Ý nghĩa lá cờ liên minh châu Âu - Worldwide Path">
            <a:extLst>
              <a:ext uri="{FF2B5EF4-FFF2-40B4-BE49-F238E27FC236}">
                <a16:creationId xmlns:a16="http://schemas.microsoft.com/office/drawing/2014/main" id="{F7B9FE5F-FB76-D323-1335-14A903E46B30}"/>
              </a:ext>
            </a:extLst>
          </p:cNvPr>
          <p:cNvPicPr/>
          <p:nvPr/>
        </p:nvPicPr>
        <p:blipFill>
          <a:blip r:embed="rId5"/>
          <a:srcRect/>
          <a:stretch>
            <a:fillRect/>
          </a:stretch>
        </p:blipFill>
        <p:spPr>
          <a:xfrm>
            <a:off x="8477248" y="737580"/>
            <a:ext cx="3714752" cy="2691420"/>
          </a:xfrm>
          <a:prstGeom prst="rect">
            <a:avLst/>
          </a:prstGeom>
          <a:ln/>
        </p:spPr>
      </p:pic>
      <p:pic>
        <p:nvPicPr>
          <p:cNvPr id="9" name="image9.png" descr="A timeline of a number of years&#10;&#10;Description automatically generated">
            <a:extLst>
              <a:ext uri="{FF2B5EF4-FFF2-40B4-BE49-F238E27FC236}">
                <a16:creationId xmlns:a16="http://schemas.microsoft.com/office/drawing/2014/main" id="{E87A05FC-97A3-86C7-A432-E7E7ACB808CC}"/>
              </a:ext>
            </a:extLst>
          </p:cNvPr>
          <p:cNvPicPr/>
          <p:nvPr/>
        </p:nvPicPr>
        <p:blipFill>
          <a:blip r:embed="rId6"/>
          <a:srcRect/>
          <a:stretch>
            <a:fillRect/>
          </a:stretch>
        </p:blipFill>
        <p:spPr>
          <a:xfrm>
            <a:off x="174171" y="2410665"/>
            <a:ext cx="8303075" cy="2747913"/>
          </a:xfrm>
          <a:prstGeom prst="rect">
            <a:avLst/>
          </a:prstGeom>
          <a:ln/>
        </p:spPr>
      </p:pic>
      <p:pic>
        <p:nvPicPr>
          <p:cNvPr id="10" name="Picture 9" descr="A map of europe with green and white text&#10;&#10;Description automatically generated">
            <a:extLst>
              <a:ext uri="{FF2B5EF4-FFF2-40B4-BE49-F238E27FC236}">
                <a16:creationId xmlns:a16="http://schemas.microsoft.com/office/drawing/2014/main" id="{B8D97AEB-FEAF-3F88-4172-A6A01D44F9B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77248" y="3429000"/>
            <a:ext cx="3714750" cy="3769995"/>
          </a:xfrm>
          <a:prstGeom prst="rect">
            <a:avLst/>
          </a:prstGeom>
          <a:noFill/>
        </p:spPr>
      </p:pic>
      <p:grpSp>
        <p:nvGrpSpPr>
          <p:cNvPr id="17" name="Group 16">
            <a:extLst>
              <a:ext uri="{FF2B5EF4-FFF2-40B4-BE49-F238E27FC236}">
                <a16:creationId xmlns:a16="http://schemas.microsoft.com/office/drawing/2014/main" id="{9D2A034D-CB52-154E-A2FE-59893F312C5E}"/>
              </a:ext>
            </a:extLst>
          </p:cNvPr>
          <p:cNvGrpSpPr/>
          <p:nvPr/>
        </p:nvGrpSpPr>
        <p:grpSpPr>
          <a:xfrm>
            <a:off x="89131" y="737580"/>
            <a:ext cx="8303075" cy="1051965"/>
            <a:chOff x="174173" y="954391"/>
            <a:chExt cx="8303075" cy="1051965"/>
          </a:xfrm>
        </p:grpSpPr>
        <p:sp>
          <p:nvSpPr>
            <p:cNvPr id="12" name="TextBox 11">
              <a:extLst>
                <a:ext uri="{FF2B5EF4-FFF2-40B4-BE49-F238E27FC236}">
                  <a16:creationId xmlns:a16="http://schemas.microsoft.com/office/drawing/2014/main" id="{90A5EFC1-C9B3-D188-D4EE-E6442E9D3D3F}"/>
                </a:ext>
              </a:extLst>
            </p:cNvPr>
            <p:cNvSpPr txBox="1"/>
            <p:nvPr/>
          </p:nvSpPr>
          <p:spPr>
            <a:xfrm>
              <a:off x="1190172" y="1218764"/>
              <a:ext cx="7287076" cy="523220"/>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800">
                  <a:solidFill>
                    <a:schemeClr val="accent4">
                      <a:lumMod val="20000"/>
                      <a:lumOff val="80000"/>
                    </a:schemeClr>
                  </a:solidFill>
                  <a:latin typeface="#9Slide03 SFU Futura_01" panose="00000700000000000000" pitchFamily="2" charset="0"/>
                </a:rPr>
                <a:t>Nhiệm vụ 1: Tìm hiểu Quy mô của EU</a:t>
              </a: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174173" y="954391"/>
              <a:ext cx="1074903" cy="1051965"/>
              <a:chOff x="10374553" y="1075372"/>
              <a:chExt cx="1982647" cy="1902817"/>
            </a:xfrm>
          </p:grpSpPr>
          <p:sp>
            <p:nvSpPr>
              <p:cNvPr id="13" name="Oval 12">
                <a:extLst>
                  <a:ext uri="{FF2B5EF4-FFF2-40B4-BE49-F238E27FC236}">
                    <a16:creationId xmlns:a16="http://schemas.microsoft.com/office/drawing/2014/main" id="{366BA38C-8217-E122-47B8-F9786D42F62E}"/>
                  </a:ext>
                </a:extLst>
              </p:cNvPr>
              <p:cNvSpPr/>
              <p:nvPr/>
            </p:nvSpPr>
            <p:spPr>
              <a:xfrm>
                <a:off x="10374553" y="1075372"/>
                <a:ext cx="1982647"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0943943" y="1572278"/>
                <a:ext cx="1024773" cy="909004"/>
              </a:xfrm>
              <a:prstGeom prst="rect">
                <a:avLst/>
              </a:prstGeom>
            </p:spPr>
          </p:pic>
        </p:grpSp>
      </p:grpSp>
      <p:pic>
        <p:nvPicPr>
          <p:cNvPr id="19" name="Picture 18">
            <a:extLst>
              <a:ext uri="{FF2B5EF4-FFF2-40B4-BE49-F238E27FC236}">
                <a16:creationId xmlns:a16="http://schemas.microsoft.com/office/drawing/2014/main" id="{22F451B5-71B3-EA8E-76F0-94E2C1EAAF84}"/>
              </a:ext>
            </a:extLst>
          </p:cNvPr>
          <p:cNvPicPr>
            <a:picLocks noChangeAspect="1"/>
          </p:cNvPicPr>
          <p:nvPr/>
        </p:nvPicPr>
        <p:blipFill rotWithShape="1">
          <a:blip r:embed="rId10"/>
          <a:srcRect t="16112"/>
          <a:stretch/>
        </p:blipFill>
        <p:spPr>
          <a:xfrm>
            <a:off x="11283888" y="5704"/>
            <a:ext cx="865004" cy="640628"/>
          </a:xfrm>
          <a:prstGeom prst="ellipse">
            <a:avLst/>
          </a:prstGeom>
        </p:spPr>
      </p:pic>
    </p:spTree>
    <p:extLst>
      <p:ext uri="{BB962C8B-B14F-4D97-AF65-F5344CB8AC3E}">
        <p14:creationId xmlns:p14="http://schemas.microsoft.com/office/powerpoint/2010/main" val="31368515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6">
            <a:extLst>
              <a:ext uri="{FF2B5EF4-FFF2-40B4-BE49-F238E27FC236}">
                <a16:creationId xmlns:a16="http://schemas.microsoft.com/office/drawing/2014/main" id="{E22359E4-350C-4B4C-903D-CD1B2BA3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sp>
          <p:nvSpPr>
            <p:cNvPr id="21" name="Rectangle 20">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23" name="Rectangle 22">
            <a:extLst>
              <a:ext uri="{FF2B5EF4-FFF2-40B4-BE49-F238E27FC236}">
                <a16:creationId xmlns:a16="http://schemas.microsoft.com/office/drawing/2014/main" id="{CB5FC5A2-E1DC-4DFE-9837-1EA5E869A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2024ACE-D556-4A21-9B17-7CA3E82DA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19625" y="549273"/>
            <a:ext cx="7021250" cy="5757924"/>
            <a:chOff x="4656138" y="0"/>
            <a:chExt cx="6983409" cy="6308725"/>
          </a:xfrm>
        </p:grpSpPr>
        <p:sp>
          <p:nvSpPr>
            <p:cNvPr id="26" name="Rectangle 25">
              <a:extLst>
                <a:ext uri="{FF2B5EF4-FFF2-40B4-BE49-F238E27FC236}">
                  <a16:creationId xmlns:a16="http://schemas.microsoft.com/office/drawing/2014/main" id="{027A47B5-1D69-47DA-8BBA-FE75FCAA3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sp>
          <p:nvSpPr>
            <p:cNvPr id="27" name="Rectangle 26">
              <a:extLst>
                <a:ext uri="{FF2B5EF4-FFF2-40B4-BE49-F238E27FC236}">
                  <a16:creationId xmlns:a16="http://schemas.microsoft.com/office/drawing/2014/main" id="{85068B72-E376-4FE8-9F05-44E757434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sp>
          <p:nvSpPr>
            <p:cNvPr id="28" name="Rectangle 27">
              <a:extLst>
                <a:ext uri="{FF2B5EF4-FFF2-40B4-BE49-F238E27FC236}">
                  <a16:creationId xmlns:a16="http://schemas.microsoft.com/office/drawing/2014/main" id="{E7DC2B55-5BFC-4180-9FE3-261FEF00B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grpSp>
      <p:sp>
        <p:nvSpPr>
          <p:cNvPr id="6" name="TextBox 5">
            <a:extLst>
              <a:ext uri="{FF2B5EF4-FFF2-40B4-BE49-F238E27FC236}">
                <a16:creationId xmlns:a16="http://schemas.microsoft.com/office/drawing/2014/main" id="{09C4F0B4-D612-BDB3-760D-092567B661E5}"/>
              </a:ext>
            </a:extLst>
          </p:cNvPr>
          <p:cNvSpPr txBox="1"/>
          <p:nvPr/>
        </p:nvSpPr>
        <p:spPr>
          <a:xfrm>
            <a:off x="794236" y="1956100"/>
            <a:ext cx="4311226" cy="3835409"/>
          </a:xfrm>
          <a:prstGeom prst="rect">
            <a:avLst/>
          </a:prstGeom>
        </p:spPr>
        <p:txBody>
          <a:bodyPr vert="horz" lIns="91440" tIns="45720" rIns="91440" bIns="45720" rtlCol="0" anchor="t">
            <a:normAutofit/>
          </a:bodyPr>
          <a:lstStyle/>
          <a:p>
            <a:pPr marR="0" lvl="0" algn="just" fontAlgn="auto">
              <a:lnSpc>
                <a:spcPct val="90000"/>
              </a:lnSpc>
              <a:spcBef>
                <a:spcPts val="0"/>
              </a:spcBef>
              <a:spcAft>
                <a:spcPts val="600"/>
              </a:spcAft>
              <a:buClrTx/>
              <a:buSzTx/>
              <a:tabLst/>
              <a:defRPr/>
            </a:pP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Sau</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chiến</a:t>
            </a:r>
            <a:r>
              <a:rPr kumimoji="0" lang="en-US" sz="2800" b="1" i="0" u="none" strike="noStrike" cap="none" spc="0" normalizeH="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tranh</a:t>
            </a:r>
            <a:r>
              <a:rPr kumimoji="0" lang="en-US" sz="2800" b="1" i="0" u="none" strike="noStrike" cap="none" spc="0" normalizeH="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thế</a:t>
            </a:r>
            <a:r>
              <a:rPr kumimoji="0" lang="en-US" sz="2800" b="1" i="0" u="none" strike="noStrike" cap="none" spc="0" normalizeH="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giới</a:t>
            </a:r>
            <a:r>
              <a:rPr kumimoji="0" lang="en-US" sz="2800" b="1" i="0" u="none" strike="noStrike" cap="none" spc="0" normalizeH="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thứ</a:t>
            </a:r>
            <a:r>
              <a:rPr kumimoji="0" lang="en-US" sz="2800" b="1" i="0" u="none" strike="noStrike" cap="none" spc="0" normalizeH="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2</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nước</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Tây</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Âu</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đã</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có</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nhiều</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hoạt</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đẩy</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mạnh</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sự</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liên</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kết</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tiền</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đề</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cho</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sự</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ra</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đời</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EU:</a:t>
            </a:r>
          </a:p>
        </p:txBody>
      </p:sp>
      <p:pic>
        <p:nvPicPr>
          <p:cNvPr id="15" name="Picture 14">
            <a:extLst>
              <a:ext uri="{FF2B5EF4-FFF2-40B4-BE49-F238E27FC236}">
                <a16:creationId xmlns:a16="http://schemas.microsoft.com/office/drawing/2014/main" id="{A3B150B7-A3AE-A12A-9B9E-D466AD53B98A}"/>
              </a:ext>
            </a:extLst>
          </p:cNvPr>
          <p:cNvPicPr>
            <a:picLocks noChangeAspect="1"/>
          </p:cNvPicPr>
          <p:nvPr/>
        </p:nvPicPr>
        <p:blipFill rotWithShape="1">
          <a:blip r:embed="rId2"/>
          <a:srcRect l="44259"/>
          <a:stretch/>
        </p:blipFill>
        <p:spPr>
          <a:xfrm rot="16200000">
            <a:off x="18474571" y="1099322"/>
            <a:ext cx="5744541" cy="6985673"/>
          </a:xfrm>
          <a:prstGeom prst="rect">
            <a:avLst/>
          </a:prstGeom>
        </p:spPr>
      </p:pic>
      <p:sp>
        <p:nvSpPr>
          <p:cNvPr id="7" name="TextBox 6">
            <a:extLst>
              <a:ext uri="{FF2B5EF4-FFF2-40B4-BE49-F238E27FC236}">
                <a16:creationId xmlns:a16="http://schemas.microsoft.com/office/drawing/2014/main" id="{5C297D1D-B49F-2FE0-8449-F329A482083D}"/>
              </a:ext>
            </a:extLst>
          </p:cNvPr>
          <p:cNvSpPr txBox="1"/>
          <p:nvPr/>
        </p:nvSpPr>
        <p:spPr>
          <a:xfrm>
            <a:off x="17854713" y="2226063"/>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	</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Năm 1951: Pháp, CHLB Đức, Italia, Bỉ, Hà Lan và Luc-xăm-bua thành lập Cộng đồng than và thép Châu Âu.</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1DD9F99B-CDB0-C007-3CE4-60450EDDE5F8}"/>
              </a:ext>
            </a:extLst>
          </p:cNvPr>
          <p:cNvSpPr txBox="1"/>
          <p:nvPr/>
        </p:nvSpPr>
        <p:spPr>
          <a:xfrm>
            <a:off x="17818427" y="2971382"/>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	</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Năm 1957 và năm 1958: 6 nước trên tiếp tục thành lập Cộng đồng kinh tế châu Âu và Cộng đồng nguyên tử châu Âu.</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9" name="TextBox 8">
            <a:extLst>
              <a:ext uri="{FF2B5EF4-FFF2-40B4-BE49-F238E27FC236}">
                <a16:creationId xmlns:a16="http://schemas.microsoft.com/office/drawing/2014/main" id="{4C39DA45-F832-3F28-88C4-67D0B3453FFC}"/>
              </a:ext>
            </a:extLst>
          </p:cNvPr>
          <p:cNvSpPr txBox="1"/>
          <p:nvPr/>
        </p:nvSpPr>
        <p:spPr>
          <a:xfrm>
            <a:off x="17885614" y="3716701"/>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	</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Năm 1967: các tổ chức trên hợp nhất thành Cộng đồng châu Âu. </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834B65AE-FED0-6E15-A853-E753CD900C70}"/>
              </a:ext>
            </a:extLst>
          </p:cNvPr>
          <p:cNvSpPr txBox="1"/>
          <p:nvPr/>
        </p:nvSpPr>
        <p:spPr>
          <a:xfrm>
            <a:off x="17885614" y="4462020"/>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	Năm 1993: với hiệp ước Ma-xtrich, Cộng đồng châu Âu đổi tên thành Liên minh châu Âu. </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821D0B90-E270-0DE1-66CB-4835B7D4EC09}"/>
              </a:ext>
            </a:extLst>
          </p:cNvPr>
          <p:cNvSpPr txBox="1"/>
          <p:nvPr/>
        </p:nvSpPr>
        <p:spPr>
          <a:xfrm>
            <a:off x="17885614" y="5207339"/>
            <a:ext cx="6984966" cy="707886"/>
          </a:xfrm>
          <a:prstGeom prst="rect">
            <a:avLst/>
          </a:prstGeom>
          <a:noFill/>
        </p:spPr>
        <p:txBody>
          <a:bodyPr wrap="square">
            <a:spAutoFit/>
          </a:bodyPr>
          <a:lstStyle/>
          <a:p>
            <a:pPr algn="just" defTabSz="475488">
              <a:spcAft>
                <a:spcPts val="600"/>
              </a:spcAft>
              <a:defRPr/>
            </a:pPr>
            <a:r>
              <a:rPr lang="vi-VN" sz="2000" kern="1200">
                <a:solidFill>
                  <a:srgbClr val="7030A0"/>
                </a:solidFill>
                <a:latin typeface="#9Slide03 SFU Futura_12" panose="00000400000000000000" pitchFamily="2" charset="0"/>
              </a:rPr>
              <a:t>- Số lượng thành viên tăng liên tục</a:t>
            </a:r>
            <a:r>
              <a:rPr lang="en-US" sz="2000" kern="1200">
                <a:solidFill>
                  <a:srgbClr val="7030A0"/>
                </a:solidFill>
                <a:latin typeface="#9Slide03 SFU Futura_12" panose="00000400000000000000" pitchFamily="2" charset="0"/>
              </a:rPr>
              <a:t> (ban đầu là 6, năm 2021 là 27 </a:t>
            </a:r>
            <a:r>
              <a:rPr lang="vi-VN" sz="2000" kern="1200">
                <a:solidFill>
                  <a:srgbClr val="7030A0"/>
                </a:solidFill>
                <a:latin typeface="#9Slide03 SFU Futura_12" panose="00000400000000000000" pitchFamily="2" charset="0"/>
              </a:rPr>
              <a:t>thành viên</a:t>
            </a:r>
            <a:r>
              <a:rPr lang="en-US" sz="2000" kern="1200">
                <a:solidFill>
                  <a:srgbClr val="7030A0"/>
                </a:solidFill>
                <a:latin typeface="#9Slide03 SFU Futura_12" panose="00000400000000000000" pitchFamily="2" charset="0"/>
              </a:rPr>
              <a:t>)</a:t>
            </a:r>
            <a:r>
              <a:rPr lang="vi-VN" sz="2000" kern="1200">
                <a:solidFill>
                  <a:srgbClr val="7030A0"/>
                </a:solidFill>
                <a:latin typeface="#9Slide03 SFU Futura_12" panose="00000400000000000000" pitchFamily="2" charset="0"/>
              </a:rPr>
              <a:t>.</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73DA7350-F826-C7CB-D681-984CB51C61C9}"/>
              </a:ext>
            </a:extLst>
          </p:cNvPr>
          <p:cNvSpPr txBox="1"/>
          <p:nvPr/>
        </p:nvSpPr>
        <p:spPr>
          <a:xfrm>
            <a:off x="17854711" y="5952658"/>
            <a:ext cx="6984966" cy="1015663"/>
          </a:xfrm>
          <a:prstGeom prst="rect">
            <a:avLst/>
          </a:prstGeom>
          <a:noFill/>
        </p:spPr>
        <p:txBody>
          <a:bodyPr wrap="square">
            <a:spAutoFit/>
          </a:bodyPr>
          <a:lstStyle/>
          <a:p>
            <a:pPr algn="just" defTabSz="475488">
              <a:spcAft>
                <a:spcPts val="600"/>
              </a:spcAft>
              <a:defRPr/>
            </a:pPr>
            <a:r>
              <a:rPr lang="vi-VN" sz="2000" kern="1200">
                <a:solidFill>
                  <a:srgbClr val="7030A0"/>
                </a:solidFill>
                <a:latin typeface="#9Slide03 SFU Futura_12" panose="00000400000000000000" pitchFamily="2" charset="0"/>
              </a:rPr>
              <a:t>- EU được mở rộng theo nhiều hướng khác nhau của không gian địa lí (CH Síp là một quốc gia thuộc khu vực Tây Nam Á cũng được gia nhập EU).</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6BEE7D42-74B5-4D76-B3C1-412671670599}"/>
              </a:ext>
            </a:extLst>
          </p:cNvPr>
          <p:cNvSpPr txBox="1"/>
          <p:nvPr/>
        </p:nvSpPr>
        <p:spPr>
          <a:xfrm>
            <a:off x="17844079" y="7005754"/>
            <a:ext cx="6096000" cy="400110"/>
          </a:xfrm>
          <a:prstGeom prst="rect">
            <a:avLst/>
          </a:prstGeom>
          <a:noFill/>
        </p:spPr>
        <p:txBody>
          <a:bodyPr wrap="square">
            <a:spAutoFit/>
          </a:bodyPr>
          <a:lstStyle/>
          <a:p>
            <a:pPr algn="just" defTabSz="475488">
              <a:spcAft>
                <a:spcPts val="600"/>
              </a:spcAft>
            </a:pPr>
            <a:r>
              <a:rPr lang="vi-VN" sz="2000" kern="1200">
                <a:solidFill>
                  <a:srgbClr val="7030A0"/>
                </a:solidFill>
                <a:latin typeface="#9Slide03 SFU Futura_12" panose="00000400000000000000" pitchFamily="2" charset="0"/>
              </a:rPr>
              <a:t>- Mức độ liên kết thống nhất ngày càng cao.</a:t>
            </a:r>
            <a:endParaRPr lang="vi-VN" sz="2000">
              <a:solidFill>
                <a:srgbClr val="7030A0"/>
              </a:solidFill>
              <a:latin typeface="#9Slide03 SFU Futura_12" panose="00000400000000000000" pitchFamily="2" charset="0"/>
              <a:ea typeface="Times New Roman" panose="02020603050405020304" pitchFamily="18" charset="0"/>
            </a:endParaRPr>
          </a:p>
        </p:txBody>
      </p:sp>
      <p:pic>
        <p:nvPicPr>
          <p:cNvPr id="16" name="Picture 15">
            <a:extLst>
              <a:ext uri="{FF2B5EF4-FFF2-40B4-BE49-F238E27FC236}">
                <a16:creationId xmlns:a16="http://schemas.microsoft.com/office/drawing/2014/main" id="{96EAC387-9CA4-0122-4D10-5DB45C4509CB}"/>
              </a:ext>
            </a:extLst>
          </p:cNvPr>
          <p:cNvPicPr>
            <a:picLocks noChangeAspect="1"/>
          </p:cNvPicPr>
          <p:nvPr/>
        </p:nvPicPr>
        <p:blipFill>
          <a:blip r:embed="rId3"/>
          <a:stretch>
            <a:fillRect/>
          </a:stretch>
        </p:blipFill>
        <p:spPr>
          <a:xfrm>
            <a:off x="970693" y="3926512"/>
            <a:ext cx="3138487" cy="2057160"/>
          </a:xfrm>
          <a:prstGeom prst="rect">
            <a:avLst/>
          </a:prstGeom>
          <a:ln>
            <a:noFill/>
          </a:ln>
          <a:effectLst>
            <a:softEdge rad="112500"/>
          </a:effectLst>
        </p:spPr>
      </p:pic>
      <p:pic>
        <p:nvPicPr>
          <p:cNvPr id="22" name="Picture 21">
            <a:extLst>
              <a:ext uri="{FF2B5EF4-FFF2-40B4-BE49-F238E27FC236}">
                <a16:creationId xmlns:a16="http://schemas.microsoft.com/office/drawing/2014/main" id="{5077B8D3-9D4B-4D3E-019A-E0A20A4386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40" name="Half Frame 39">
            <a:extLst>
              <a:ext uri="{FF2B5EF4-FFF2-40B4-BE49-F238E27FC236}">
                <a16:creationId xmlns:a16="http://schemas.microsoft.com/office/drawing/2014/main" id="{94E0EB36-34A1-4770-162A-B8139DFF9529}"/>
              </a:ext>
            </a:extLst>
          </p:cNvPr>
          <p:cNvSpPr/>
          <p:nvPr/>
        </p:nvSpPr>
        <p:spPr>
          <a:xfrm rot="16200000">
            <a:off x="-431541" y="1650286"/>
            <a:ext cx="5607042" cy="4475437"/>
          </a:xfrm>
          <a:prstGeom prst="halfFrame">
            <a:avLst>
              <a:gd name="adj1" fmla="val 5385"/>
              <a:gd name="adj2" fmla="val 532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a:extLst>
              <a:ext uri="{FF2B5EF4-FFF2-40B4-BE49-F238E27FC236}">
                <a16:creationId xmlns:a16="http://schemas.microsoft.com/office/drawing/2014/main" id="{FB52ECB6-B606-54BC-183E-B9C22F4C84FA}"/>
              </a:ext>
            </a:extLst>
          </p:cNvPr>
          <p:cNvGrpSpPr/>
          <p:nvPr/>
        </p:nvGrpSpPr>
        <p:grpSpPr>
          <a:xfrm>
            <a:off x="134261" y="714371"/>
            <a:ext cx="4105411" cy="1012415"/>
            <a:chOff x="174173" y="954391"/>
            <a:chExt cx="4406273" cy="1012415"/>
          </a:xfrm>
        </p:grpSpPr>
        <p:sp>
          <p:nvSpPr>
            <p:cNvPr id="37" name="TextBox 36">
              <a:extLst>
                <a:ext uri="{FF2B5EF4-FFF2-40B4-BE49-F238E27FC236}">
                  <a16:creationId xmlns:a16="http://schemas.microsoft.com/office/drawing/2014/main" id="{A514C0D5-B3EF-B49D-E8BC-C1333FFA2F4C}"/>
                </a:ext>
              </a:extLst>
            </p:cNvPr>
            <p:cNvSpPr txBox="1"/>
            <p:nvPr/>
          </p:nvSpPr>
          <p:spPr>
            <a:xfrm>
              <a:off x="1190173" y="1218764"/>
              <a:ext cx="3390273"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400">
                  <a:solidFill>
                    <a:schemeClr val="accent4">
                      <a:lumMod val="20000"/>
                      <a:lumOff val="80000"/>
                    </a:schemeClr>
                  </a:solidFill>
                  <a:latin typeface="#9Slide03 SFU Futura_01" panose="00000700000000000000" pitchFamily="2" charset="0"/>
                </a:rPr>
                <a:t>1. Quy mô của EU</a:t>
              </a:r>
            </a:p>
          </p:txBody>
        </p:sp>
        <p:sp>
          <p:nvSpPr>
            <p:cNvPr id="38" name="Oval 37">
              <a:extLst>
                <a:ext uri="{FF2B5EF4-FFF2-40B4-BE49-F238E27FC236}">
                  <a16:creationId xmlns:a16="http://schemas.microsoft.com/office/drawing/2014/main" id="{27807E79-E0BA-78E3-6ECD-EB85D6837A08}"/>
                </a:ext>
              </a:extLst>
            </p:cNvPr>
            <p:cNvSpPr/>
            <p:nvPr/>
          </p:nvSpPr>
          <p:spPr>
            <a:xfrm>
              <a:off x="174173" y="954391"/>
              <a:ext cx="1074903"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41" name="Half Frame 40">
            <a:extLst>
              <a:ext uri="{FF2B5EF4-FFF2-40B4-BE49-F238E27FC236}">
                <a16:creationId xmlns:a16="http://schemas.microsoft.com/office/drawing/2014/main" id="{AFEF0D8C-BD46-7099-9730-AE3877172F19}"/>
              </a:ext>
            </a:extLst>
          </p:cNvPr>
          <p:cNvSpPr/>
          <p:nvPr/>
        </p:nvSpPr>
        <p:spPr>
          <a:xfrm rot="5400000">
            <a:off x="6508058" y="1216431"/>
            <a:ext cx="6513197" cy="4475437"/>
          </a:xfrm>
          <a:prstGeom prst="halfFrame">
            <a:avLst>
              <a:gd name="adj1" fmla="val 5385"/>
              <a:gd name="adj2" fmla="val 532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F31E0202-4C68-E504-BE28-830EB3491040}"/>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2050" name="Picture 2" descr="Process PNG Transparent Images Free Download | Vector Files | Pngtree">
            <a:extLst>
              <a:ext uri="{FF2B5EF4-FFF2-40B4-BE49-F238E27FC236}">
                <a16:creationId xmlns:a16="http://schemas.microsoft.com/office/drawing/2014/main" id="{FA9BEA71-A66C-D13B-63EF-8F8991499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232" y="1776718"/>
            <a:ext cx="4583770" cy="4583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pt Data PNG Transparent Images Free Download | Vector Files | Pngtree">
            <a:extLst>
              <a:ext uri="{FF2B5EF4-FFF2-40B4-BE49-F238E27FC236}">
                <a16:creationId xmlns:a16="http://schemas.microsoft.com/office/drawing/2014/main" id="{2993E5F4-A373-8884-F734-D084B03D240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5000">
                        <a14:foregroundMark x1="84833" y1="27500" x2="90167" y2="37917"/>
                        <a14:foregroundMark x1="95000" y1="31750" x2="88750" y2="32167"/>
                        <a14:foregroundMark x1="69500" y1="25500" x2="73333" y2="20833"/>
                        <a14:foregroundMark x1="63917" y1="30667" x2="63917" y2="30667"/>
                        <a14:foregroundMark x1="63917" y1="30667" x2="66167" y2="30667"/>
                        <a14:foregroundMark x1="68333" y1="33250" x2="70167" y2="33250"/>
                        <a14:foregroundMark x1="17833" y1="85500" x2="21667" y2="85500"/>
                      </a14:backgroundRemoval>
                    </a14:imgEffect>
                  </a14:imgLayer>
                </a14:imgProps>
              </a:ext>
              <a:ext uri="{28A0092B-C50C-407E-A947-70E740481C1C}">
                <a14:useLocalDpi xmlns:a14="http://schemas.microsoft.com/office/drawing/2010/main" val="0"/>
              </a:ext>
            </a:extLst>
          </a:blip>
          <a:srcRect/>
          <a:stretch>
            <a:fillRect/>
          </a:stretch>
        </p:blipFill>
        <p:spPr bwMode="auto">
          <a:xfrm>
            <a:off x="4016652" y="197551"/>
            <a:ext cx="7555030" cy="7555030"/>
          </a:xfrm>
          <a:prstGeom prst="rect">
            <a:avLst/>
          </a:prstGeom>
          <a:noFill/>
          <a:extLst>
            <a:ext uri="{909E8E84-426E-40DD-AFC4-6F175D3DCCD1}">
              <a14:hiddenFill xmlns:a14="http://schemas.microsoft.com/office/drawing/2010/main">
                <a:solidFill>
                  <a:srgbClr val="FFFFFF"/>
                </a:solidFill>
              </a14:hiddenFill>
            </a:ext>
          </a:extLst>
        </p:spPr>
      </p:pic>
      <p:sp>
        <p:nvSpPr>
          <p:cNvPr id="49" name="Arrow: Striped Right 48">
            <a:extLst>
              <a:ext uri="{FF2B5EF4-FFF2-40B4-BE49-F238E27FC236}">
                <a16:creationId xmlns:a16="http://schemas.microsoft.com/office/drawing/2014/main" id="{118BBBCF-2D3A-FEF1-CFA8-1684720B7A25}"/>
              </a:ext>
            </a:extLst>
          </p:cNvPr>
          <p:cNvSpPr/>
          <p:nvPr/>
        </p:nvSpPr>
        <p:spPr>
          <a:xfrm rot="18560023">
            <a:off x="5730929" y="6211521"/>
            <a:ext cx="348538" cy="374078"/>
          </a:xfrm>
          <a:prstGeom prst="strip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a:p>
        </p:txBody>
      </p:sp>
      <p:sp>
        <p:nvSpPr>
          <p:cNvPr id="50" name="Arrow: Striped Right 49">
            <a:extLst>
              <a:ext uri="{FF2B5EF4-FFF2-40B4-BE49-F238E27FC236}">
                <a16:creationId xmlns:a16="http://schemas.microsoft.com/office/drawing/2014/main" id="{E440CB85-A738-5E93-93F5-069AE79A7E41}"/>
              </a:ext>
            </a:extLst>
          </p:cNvPr>
          <p:cNvSpPr/>
          <p:nvPr/>
        </p:nvSpPr>
        <p:spPr>
          <a:xfrm rot="18560023">
            <a:off x="9092755" y="1991025"/>
            <a:ext cx="348538" cy="374078"/>
          </a:xfrm>
          <a:prstGeom prst="strip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a:p>
        </p:txBody>
      </p:sp>
      <p:sp>
        <p:nvSpPr>
          <p:cNvPr id="54" name="Oval 53">
            <a:extLst>
              <a:ext uri="{FF2B5EF4-FFF2-40B4-BE49-F238E27FC236}">
                <a16:creationId xmlns:a16="http://schemas.microsoft.com/office/drawing/2014/main" id="{2FE778E5-F001-3C1F-D473-80334C5626BF}"/>
              </a:ext>
            </a:extLst>
          </p:cNvPr>
          <p:cNvSpPr/>
          <p:nvPr/>
        </p:nvSpPr>
        <p:spPr>
          <a:xfrm>
            <a:off x="5295087" y="3090978"/>
            <a:ext cx="1095375" cy="1095375"/>
          </a:xfrm>
          <a:prstGeom prst="ellipse">
            <a:avLst/>
          </a:prstGeom>
          <a:solidFill>
            <a:schemeClr val="accent1">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9Slide05 Wolfsbane" pitchFamily="2" charset="0"/>
              </a:rPr>
              <a:t>1957</a:t>
            </a:r>
          </a:p>
        </p:txBody>
      </p:sp>
      <p:sp>
        <p:nvSpPr>
          <p:cNvPr id="55" name="Oval 54">
            <a:extLst>
              <a:ext uri="{FF2B5EF4-FFF2-40B4-BE49-F238E27FC236}">
                <a16:creationId xmlns:a16="http://schemas.microsoft.com/office/drawing/2014/main" id="{2369A5A5-E983-C347-8312-BD020B2A46DD}"/>
              </a:ext>
            </a:extLst>
          </p:cNvPr>
          <p:cNvSpPr/>
          <p:nvPr/>
        </p:nvSpPr>
        <p:spPr>
          <a:xfrm>
            <a:off x="6853861" y="1884689"/>
            <a:ext cx="968729" cy="968729"/>
          </a:xfrm>
          <a:prstGeom prst="ellipse">
            <a:avLst/>
          </a:prstGeom>
          <a:solidFill>
            <a:srgbClr val="CC6600"/>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solidFill>
                  <a:srgbClr val="FFFF00"/>
                </a:solidFill>
                <a:latin typeface="#9Slide05 Wolfsbane" pitchFamily="2" charset="0"/>
              </a:rPr>
              <a:t>1967</a:t>
            </a:r>
          </a:p>
        </p:txBody>
      </p:sp>
      <p:sp>
        <p:nvSpPr>
          <p:cNvPr id="57" name="Oval 56">
            <a:extLst>
              <a:ext uri="{FF2B5EF4-FFF2-40B4-BE49-F238E27FC236}">
                <a16:creationId xmlns:a16="http://schemas.microsoft.com/office/drawing/2014/main" id="{98F020AB-CAFD-4B7C-9F6F-4DDCA1751C9D}"/>
              </a:ext>
            </a:extLst>
          </p:cNvPr>
          <p:cNvSpPr/>
          <p:nvPr/>
        </p:nvSpPr>
        <p:spPr>
          <a:xfrm>
            <a:off x="7736256" y="5318035"/>
            <a:ext cx="1089992" cy="1089992"/>
          </a:xfrm>
          <a:prstGeom prst="ellipse">
            <a:avLst/>
          </a:prstGeom>
          <a:solidFill>
            <a:srgbClr val="CC6600"/>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9Slide05 Wolfsbane" pitchFamily="2" charset="0"/>
              </a:rPr>
              <a:t>1951</a:t>
            </a:r>
          </a:p>
        </p:txBody>
      </p:sp>
      <p:sp>
        <p:nvSpPr>
          <p:cNvPr id="58" name="Oval 57">
            <a:extLst>
              <a:ext uri="{FF2B5EF4-FFF2-40B4-BE49-F238E27FC236}">
                <a16:creationId xmlns:a16="http://schemas.microsoft.com/office/drawing/2014/main" id="{010CE5C9-74DA-ADC8-7115-F070D01E4BDD}"/>
              </a:ext>
            </a:extLst>
          </p:cNvPr>
          <p:cNvSpPr/>
          <p:nvPr/>
        </p:nvSpPr>
        <p:spPr>
          <a:xfrm>
            <a:off x="8786305" y="3744747"/>
            <a:ext cx="1070685" cy="1086127"/>
          </a:xfrm>
          <a:prstGeom prst="ellipse">
            <a:avLst/>
          </a:prstGeom>
          <a:solidFill>
            <a:srgbClr val="CC3399"/>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9Slide05 Wolfsbane" pitchFamily="2" charset="0"/>
              </a:rPr>
              <a:t>1958</a:t>
            </a:r>
          </a:p>
        </p:txBody>
      </p:sp>
      <p:sp>
        <p:nvSpPr>
          <p:cNvPr id="59" name="Oval 58">
            <a:extLst>
              <a:ext uri="{FF2B5EF4-FFF2-40B4-BE49-F238E27FC236}">
                <a16:creationId xmlns:a16="http://schemas.microsoft.com/office/drawing/2014/main" id="{C0D215BB-759A-B764-A2A8-0DA44B109479}"/>
              </a:ext>
            </a:extLst>
          </p:cNvPr>
          <p:cNvSpPr/>
          <p:nvPr/>
        </p:nvSpPr>
        <p:spPr>
          <a:xfrm>
            <a:off x="10193155" y="2209395"/>
            <a:ext cx="968729" cy="968729"/>
          </a:xfrm>
          <a:prstGeom prst="ellipse">
            <a:avLst/>
          </a:prstGeom>
          <a:solidFill>
            <a:srgbClr val="8747DA"/>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solidFill>
                  <a:srgbClr val="FFFF00"/>
                </a:solidFill>
                <a:latin typeface="#9Slide05 Wolfsbane" pitchFamily="2" charset="0"/>
              </a:rPr>
              <a:t>1993</a:t>
            </a:r>
          </a:p>
        </p:txBody>
      </p:sp>
      <p:sp>
        <p:nvSpPr>
          <p:cNvPr id="60" name="Oval 59">
            <a:extLst>
              <a:ext uri="{FF2B5EF4-FFF2-40B4-BE49-F238E27FC236}">
                <a16:creationId xmlns:a16="http://schemas.microsoft.com/office/drawing/2014/main" id="{30C7B07B-F363-F613-48E1-EBDD063BAB52}"/>
              </a:ext>
            </a:extLst>
          </p:cNvPr>
          <p:cNvSpPr/>
          <p:nvPr/>
        </p:nvSpPr>
        <p:spPr>
          <a:xfrm>
            <a:off x="9343597" y="742554"/>
            <a:ext cx="1179443" cy="1239014"/>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82550">
            <a:solidFill>
              <a:schemeClr val="accent4">
                <a:lumMod val="60000"/>
                <a:lumOff val="40000"/>
              </a:schemeClr>
            </a:solidFill>
          </a:ln>
          <a:scene3d>
            <a:camera prst="orthographicFront"/>
            <a:lightRig rig="threePt" dir="t"/>
          </a:scene3d>
          <a:sp3d>
            <a:bevelT prst="angle"/>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00" b="1">
                <a:solidFill>
                  <a:srgbClr val="FF0000"/>
                </a:solidFill>
                <a:latin typeface="#9Slide05 Wolfsbane" pitchFamily="2" charset="0"/>
              </a:rPr>
              <a:t>2022</a:t>
            </a:r>
          </a:p>
        </p:txBody>
      </p:sp>
      <p:pic>
        <p:nvPicPr>
          <p:cNvPr id="2049" name="Picture 2048">
            <a:extLst>
              <a:ext uri="{FF2B5EF4-FFF2-40B4-BE49-F238E27FC236}">
                <a16:creationId xmlns:a16="http://schemas.microsoft.com/office/drawing/2014/main" id="{19FDD0B3-6864-0AB8-12AB-B6D5832D0E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392351" y="1017151"/>
            <a:ext cx="566542" cy="492822"/>
          </a:xfrm>
          <a:prstGeom prst="rect">
            <a:avLst/>
          </a:prstGeom>
        </p:spPr>
      </p:pic>
    </p:spTree>
    <p:extLst>
      <p:ext uri="{BB962C8B-B14F-4D97-AF65-F5344CB8AC3E}">
        <p14:creationId xmlns:p14="http://schemas.microsoft.com/office/powerpoint/2010/main" val="2651116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wheel(4)">
                                      <p:cBhvr>
                                        <p:cTn id="29" dur="2000"/>
                                        <p:tgtEl>
                                          <p:spTgt spid="2052"/>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heel(4)">
                                      <p:cBhvr>
                                        <p:cTn id="32" dur="2000"/>
                                        <p:tgtEl>
                                          <p:spTgt spid="49"/>
                                        </p:tgtEl>
                                      </p:cBhvr>
                                    </p:animEffect>
                                  </p:childTnLst>
                                </p:cTn>
                              </p:par>
                              <p:par>
                                <p:cTn id="33" presetID="21"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heel(4)">
                                      <p:cBhvr>
                                        <p:cTn id="35" dur="20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heel(4)">
                                      <p:cBhvr>
                                        <p:cTn id="40" dur="2000"/>
                                        <p:tgtEl>
                                          <p:spTgt spid="57"/>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heel(4)">
                                      <p:cBhvr>
                                        <p:cTn id="43" dur="2000"/>
                                        <p:tgtEl>
                                          <p:spTgt spid="54"/>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heel(4)">
                                      <p:cBhvr>
                                        <p:cTn id="46" dur="2000"/>
                                        <p:tgtEl>
                                          <p:spTgt spid="55"/>
                                        </p:tgtEl>
                                      </p:cBhvr>
                                    </p:animEffect>
                                  </p:childTnLst>
                                </p:cTn>
                              </p:par>
                              <p:par>
                                <p:cTn id="47" presetID="21" presetClass="entr" presetSubtype="4"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heel(4)">
                                      <p:cBhvr>
                                        <p:cTn id="49" dur="2000"/>
                                        <p:tgtEl>
                                          <p:spTgt spid="58"/>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heel(4)">
                                      <p:cBhvr>
                                        <p:cTn id="52" dur="20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heel(4)">
                                      <p:cBhvr>
                                        <p:cTn id="57"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49" grpId="0" animBg="1"/>
      <p:bldP spid="50" grpId="0" animBg="1"/>
      <p:bldP spid="54" grpId="0" animBg="1"/>
      <p:bldP spid="55" grpId="0" animBg="1"/>
      <p:bldP spid="57" grpId="0" animBg="1"/>
      <p:bldP spid="58" grpId="0" animBg="1"/>
      <p:bldP spid="59" grpId="0" animBg="1"/>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6">
            <a:extLst>
              <a:ext uri="{FF2B5EF4-FFF2-40B4-BE49-F238E27FC236}">
                <a16:creationId xmlns:a16="http://schemas.microsoft.com/office/drawing/2014/main" id="{E22359E4-350C-4B4C-903D-CD1B2BA3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sp>
          <p:nvSpPr>
            <p:cNvPr id="21" name="Rectangle 20">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23" name="Rectangle 22">
            <a:extLst>
              <a:ext uri="{FF2B5EF4-FFF2-40B4-BE49-F238E27FC236}">
                <a16:creationId xmlns:a16="http://schemas.microsoft.com/office/drawing/2014/main" id="{CB5FC5A2-E1DC-4DFE-9837-1EA5E869A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2024ACE-D556-4A21-9B17-7CA3E82DA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19625" y="549273"/>
            <a:ext cx="7021250" cy="5757924"/>
            <a:chOff x="4656138" y="0"/>
            <a:chExt cx="6983409" cy="6308725"/>
          </a:xfrm>
        </p:grpSpPr>
        <p:sp>
          <p:nvSpPr>
            <p:cNvPr id="26" name="Rectangle 25">
              <a:extLst>
                <a:ext uri="{FF2B5EF4-FFF2-40B4-BE49-F238E27FC236}">
                  <a16:creationId xmlns:a16="http://schemas.microsoft.com/office/drawing/2014/main" id="{027A47B5-1D69-47DA-8BBA-FE75FCAA3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sp>
          <p:nvSpPr>
            <p:cNvPr id="27" name="Rectangle 26">
              <a:extLst>
                <a:ext uri="{FF2B5EF4-FFF2-40B4-BE49-F238E27FC236}">
                  <a16:creationId xmlns:a16="http://schemas.microsoft.com/office/drawing/2014/main" id="{85068B72-E376-4FE8-9F05-44E757434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sp>
          <p:nvSpPr>
            <p:cNvPr id="28" name="Rectangle 27">
              <a:extLst>
                <a:ext uri="{FF2B5EF4-FFF2-40B4-BE49-F238E27FC236}">
                  <a16:creationId xmlns:a16="http://schemas.microsoft.com/office/drawing/2014/main" id="{E7DC2B55-5BFC-4180-9FE3-261FEF00B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grpSp>
      <p:sp>
        <p:nvSpPr>
          <p:cNvPr id="6" name="TextBox 5">
            <a:extLst>
              <a:ext uri="{FF2B5EF4-FFF2-40B4-BE49-F238E27FC236}">
                <a16:creationId xmlns:a16="http://schemas.microsoft.com/office/drawing/2014/main" id="{09C4F0B4-D612-BDB3-760D-092567B661E5}"/>
              </a:ext>
            </a:extLst>
          </p:cNvPr>
          <p:cNvSpPr txBox="1"/>
          <p:nvPr/>
        </p:nvSpPr>
        <p:spPr>
          <a:xfrm>
            <a:off x="865179" y="1651025"/>
            <a:ext cx="3491402" cy="4179729"/>
          </a:xfrm>
          <a:prstGeom prst="rect">
            <a:avLst/>
          </a:prstGeom>
        </p:spPr>
        <p:txBody>
          <a:bodyPr vert="horz" lIns="91440" tIns="45720" rIns="91440" bIns="45720" rtlCol="0" anchor="t">
            <a:normAutofit/>
          </a:bodyPr>
          <a:lstStyle/>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Sau</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thế</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chiến</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2,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nước</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Tây</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Âu</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đã</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có</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nhiều</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hoạt</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để</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đẩy</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mạnh</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liên</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kết</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tạo</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tiền</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đề</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đời</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cap="none" spc="0" normalizeH="0" baseline="0" noProof="0" dirty="0" err="1">
                <a:ln>
                  <a:noFill/>
                </a:ln>
                <a:solidFill>
                  <a:schemeClr val="tx1">
                    <a:alpha val="6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cap="none" spc="0" normalizeH="0" baseline="0" noProof="0" dirty="0">
                <a:ln>
                  <a:noFill/>
                </a:ln>
                <a:solidFill>
                  <a:schemeClr val="tx1">
                    <a:alpha val="60000"/>
                  </a:schemeClr>
                </a:solidFill>
                <a:effectLst/>
                <a:uLnTx/>
                <a:uFillTx/>
                <a:latin typeface="Times New Roman" panose="02020603050405020304" pitchFamily="18" charset="0"/>
                <a:cs typeface="Times New Roman" panose="02020603050405020304" pitchFamily="18" charset="0"/>
              </a:rPr>
              <a:t> EU.</a:t>
            </a:r>
          </a:p>
        </p:txBody>
      </p:sp>
      <p:pic>
        <p:nvPicPr>
          <p:cNvPr id="16" name="Picture 15">
            <a:extLst>
              <a:ext uri="{FF2B5EF4-FFF2-40B4-BE49-F238E27FC236}">
                <a16:creationId xmlns:a16="http://schemas.microsoft.com/office/drawing/2014/main" id="{96EAC387-9CA4-0122-4D10-5DB45C4509CB}"/>
              </a:ext>
            </a:extLst>
          </p:cNvPr>
          <p:cNvPicPr>
            <a:picLocks noChangeAspect="1"/>
          </p:cNvPicPr>
          <p:nvPr/>
        </p:nvPicPr>
        <p:blipFill>
          <a:blip r:embed="rId2"/>
          <a:stretch>
            <a:fillRect/>
          </a:stretch>
        </p:blipFill>
        <p:spPr>
          <a:xfrm>
            <a:off x="1022703" y="3964423"/>
            <a:ext cx="3138487" cy="2057160"/>
          </a:xfrm>
          <a:prstGeom prst="rect">
            <a:avLst/>
          </a:prstGeom>
          <a:ln>
            <a:noFill/>
          </a:ln>
          <a:effectLst>
            <a:softEdge rad="112500"/>
          </a:effectLst>
        </p:spPr>
      </p:pic>
      <p:sp>
        <p:nvSpPr>
          <p:cNvPr id="40" name="Half Frame 39">
            <a:extLst>
              <a:ext uri="{FF2B5EF4-FFF2-40B4-BE49-F238E27FC236}">
                <a16:creationId xmlns:a16="http://schemas.microsoft.com/office/drawing/2014/main" id="{94E0EB36-34A1-4770-162A-B8139DFF9529}"/>
              </a:ext>
            </a:extLst>
          </p:cNvPr>
          <p:cNvSpPr/>
          <p:nvPr/>
        </p:nvSpPr>
        <p:spPr>
          <a:xfrm rot="16200000">
            <a:off x="-431541" y="1650286"/>
            <a:ext cx="5607042" cy="4475437"/>
          </a:xfrm>
          <a:prstGeom prst="halfFrame">
            <a:avLst>
              <a:gd name="adj1" fmla="val 5385"/>
              <a:gd name="adj2" fmla="val 532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a:extLst>
              <a:ext uri="{FF2B5EF4-FFF2-40B4-BE49-F238E27FC236}">
                <a16:creationId xmlns:a16="http://schemas.microsoft.com/office/drawing/2014/main" id="{FB52ECB6-B606-54BC-183E-B9C22F4C84FA}"/>
              </a:ext>
            </a:extLst>
          </p:cNvPr>
          <p:cNvGrpSpPr/>
          <p:nvPr/>
        </p:nvGrpSpPr>
        <p:grpSpPr>
          <a:xfrm>
            <a:off x="134261" y="714371"/>
            <a:ext cx="4105411" cy="1012415"/>
            <a:chOff x="174173" y="954391"/>
            <a:chExt cx="4406273" cy="1012415"/>
          </a:xfrm>
        </p:grpSpPr>
        <p:sp>
          <p:nvSpPr>
            <p:cNvPr id="37" name="TextBox 36">
              <a:extLst>
                <a:ext uri="{FF2B5EF4-FFF2-40B4-BE49-F238E27FC236}">
                  <a16:creationId xmlns:a16="http://schemas.microsoft.com/office/drawing/2014/main" id="{A514C0D5-B3EF-B49D-E8BC-C1333FFA2F4C}"/>
                </a:ext>
              </a:extLst>
            </p:cNvPr>
            <p:cNvSpPr txBox="1"/>
            <p:nvPr/>
          </p:nvSpPr>
          <p:spPr>
            <a:xfrm>
              <a:off x="1190173" y="1218764"/>
              <a:ext cx="3390273"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400">
                  <a:solidFill>
                    <a:schemeClr val="accent4">
                      <a:lumMod val="20000"/>
                      <a:lumOff val="80000"/>
                    </a:schemeClr>
                  </a:solidFill>
                  <a:latin typeface="#9Slide03 SFU Futura_01" panose="00000700000000000000" pitchFamily="2" charset="0"/>
                </a:rPr>
                <a:t>1. Quy mô của EU</a:t>
              </a:r>
            </a:p>
          </p:txBody>
        </p:sp>
        <p:sp>
          <p:nvSpPr>
            <p:cNvPr id="38" name="Oval 37">
              <a:extLst>
                <a:ext uri="{FF2B5EF4-FFF2-40B4-BE49-F238E27FC236}">
                  <a16:creationId xmlns:a16="http://schemas.microsoft.com/office/drawing/2014/main" id="{27807E79-E0BA-78E3-6ECD-EB85D6837A08}"/>
                </a:ext>
              </a:extLst>
            </p:cNvPr>
            <p:cNvSpPr/>
            <p:nvPr/>
          </p:nvSpPr>
          <p:spPr>
            <a:xfrm>
              <a:off x="174173" y="954391"/>
              <a:ext cx="1074903"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41" name="Half Frame 40">
            <a:extLst>
              <a:ext uri="{FF2B5EF4-FFF2-40B4-BE49-F238E27FC236}">
                <a16:creationId xmlns:a16="http://schemas.microsoft.com/office/drawing/2014/main" id="{AFEF0D8C-BD46-7099-9730-AE3877172F19}"/>
              </a:ext>
            </a:extLst>
          </p:cNvPr>
          <p:cNvSpPr/>
          <p:nvPr/>
        </p:nvSpPr>
        <p:spPr>
          <a:xfrm rot="5400000">
            <a:off x="6575985" y="1197210"/>
            <a:ext cx="6513197" cy="4475437"/>
          </a:xfrm>
          <a:prstGeom prst="halfFrame">
            <a:avLst>
              <a:gd name="adj1" fmla="val 5385"/>
              <a:gd name="adj2" fmla="val 532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Infographic: Liên minh châu Âu đã phát triển như thế nào?">
            <a:extLst>
              <a:ext uri="{FF2B5EF4-FFF2-40B4-BE49-F238E27FC236}">
                <a16:creationId xmlns:a16="http://schemas.microsoft.com/office/drawing/2014/main" id="{96841B8C-0318-07F0-A063-44E3C892A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1"/>
          <a:stretch/>
        </p:blipFill>
        <p:spPr bwMode="auto">
          <a:xfrm>
            <a:off x="4591942" y="646331"/>
            <a:ext cx="7047608" cy="56488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08A035-DA6D-E532-7966-737DEECE15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392351" y="1017151"/>
            <a:ext cx="566542" cy="492822"/>
          </a:xfrm>
          <a:prstGeom prst="rect">
            <a:avLst/>
          </a:prstGeom>
        </p:spPr>
      </p:pic>
      <p:sp>
        <p:nvSpPr>
          <p:cNvPr id="18" name="TextBox 17">
            <a:extLst>
              <a:ext uri="{FF2B5EF4-FFF2-40B4-BE49-F238E27FC236}">
                <a16:creationId xmlns:a16="http://schemas.microsoft.com/office/drawing/2014/main" id="{F31E0202-4C68-E504-BE28-830EB3491040}"/>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22" name="Picture 21">
            <a:extLst>
              <a:ext uri="{FF2B5EF4-FFF2-40B4-BE49-F238E27FC236}">
                <a16:creationId xmlns:a16="http://schemas.microsoft.com/office/drawing/2014/main" id="{5077B8D3-9D4B-4D3E-019A-E0A20A4386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11230" y="-204733"/>
            <a:ext cx="766562" cy="1069554"/>
          </a:xfrm>
          <a:prstGeom prst="rect">
            <a:avLst/>
          </a:prstGeom>
        </p:spPr>
      </p:pic>
    </p:spTree>
    <p:extLst>
      <p:ext uri="{BB962C8B-B14F-4D97-AF65-F5344CB8AC3E}">
        <p14:creationId xmlns:p14="http://schemas.microsoft.com/office/powerpoint/2010/main" val="30306958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pic>
        <p:nvPicPr>
          <p:cNvPr id="8" name="image12.png" descr="Ý nghĩa lá cờ liên minh châu Âu - Worldwide Path">
            <a:extLst>
              <a:ext uri="{FF2B5EF4-FFF2-40B4-BE49-F238E27FC236}">
                <a16:creationId xmlns:a16="http://schemas.microsoft.com/office/drawing/2014/main" id="{F7B9FE5F-FB76-D323-1335-14A903E46B30}"/>
              </a:ext>
            </a:extLst>
          </p:cNvPr>
          <p:cNvPicPr/>
          <p:nvPr/>
        </p:nvPicPr>
        <p:blipFill>
          <a:blip r:embed="rId5"/>
          <a:srcRect/>
          <a:stretch>
            <a:fillRect/>
          </a:stretch>
        </p:blipFill>
        <p:spPr>
          <a:xfrm>
            <a:off x="8477248" y="737580"/>
            <a:ext cx="3714752" cy="2691420"/>
          </a:xfrm>
          <a:prstGeom prst="rect">
            <a:avLst/>
          </a:prstGeom>
          <a:ln/>
        </p:spPr>
      </p:pic>
      <p:pic>
        <p:nvPicPr>
          <p:cNvPr id="10" name="Picture 9" descr="A map of europe with green and white text&#10;&#10;Description automatically generated">
            <a:extLst>
              <a:ext uri="{FF2B5EF4-FFF2-40B4-BE49-F238E27FC236}">
                <a16:creationId xmlns:a16="http://schemas.microsoft.com/office/drawing/2014/main" id="{B8D97AEB-FEAF-3F88-4172-A6A01D44F9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77248" y="3429000"/>
            <a:ext cx="3714750" cy="3769995"/>
          </a:xfrm>
          <a:prstGeom prst="rect">
            <a:avLst/>
          </a:prstGeom>
          <a:noFill/>
        </p:spPr>
      </p:pic>
      <p:grpSp>
        <p:nvGrpSpPr>
          <p:cNvPr id="17" name="Group 16">
            <a:extLst>
              <a:ext uri="{FF2B5EF4-FFF2-40B4-BE49-F238E27FC236}">
                <a16:creationId xmlns:a16="http://schemas.microsoft.com/office/drawing/2014/main" id="{9D2A034D-CB52-154E-A2FE-59893F312C5E}"/>
              </a:ext>
            </a:extLst>
          </p:cNvPr>
          <p:cNvGrpSpPr/>
          <p:nvPr/>
        </p:nvGrpSpPr>
        <p:grpSpPr>
          <a:xfrm>
            <a:off x="89131" y="737580"/>
            <a:ext cx="8303075" cy="1051965"/>
            <a:chOff x="174173" y="954391"/>
            <a:chExt cx="8303075" cy="1051965"/>
          </a:xfrm>
        </p:grpSpPr>
        <p:sp>
          <p:nvSpPr>
            <p:cNvPr id="12" name="TextBox 11">
              <a:extLst>
                <a:ext uri="{FF2B5EF4-FFF2-40B4-BE49-F238E27FC236}">
                  <a16:creationId xmlns:a16="http://schemas.microsoft.com/office/drawing/2014/main" id="{90A5EFC1-C9B3-D188-D4EE-E6442E9D3D3F}"/>
                </a:ext>
              </a:extLst>
            </p:cNvPr>
            <p:cNvSpPr txBox="1"/>
            <p:nvPr/>
          </p:nvSpPr>
          <p:spPr>
            <a:xfrm>
              <a:off x="1190172" y="1218764"/>
              <a:ext cx="7287076" cy="523220"/>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800">
                  <a:solidFill>
                    <a:schemeClr val="accent4">
                      <a:lumMod val="20000"/>
                      <a:lumOff val="80000"/>
                    </a:schemeClr>
                  </a:solidFill>
                  <a:latin typeface="#9Slide03 SFU Futura_01" panose="00000700000000000000" pitchFamily="2" charset="0"/>
                </a:rPr>
                <a:t>Nhiệm vụ 1: Tìm hiểu Quy mô của EU</a:t>
              </a: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174173" y="954391"/>
              <a:ext cx="1074903" cy="1051965"/>
              <a:chOff x="10374553" y="1075372"/>
              <a:chExt cx="1982647" cy="1902817"/>
            </a:xfrm>
          </p:grpSpPr>
          <p:sp>
            <p:nvSpPr>
              <p:cNvPr id="13" name="Oval 12">
                <a:extLst>
                  <a:ext uri="{FF2B5EF4-FFF2-40B4-BE49-F238E27FC236}">
                    <a16:creationId xmlns:a16="http://schemas.microsoft.com/office/drawing/2014/main" id="{366BA38C-8217-E122-47B8-F9786D42F62E}"/>
                  </a:ext>
                </a:extLst>
              </p:cNvPr>
              <p:cNvSpPr/>
              <p:nvPr/>
            </p:nvSpPr>
            <p:spPr>
              <a:xfrm>
                <a:off x="10374553" y="1075372"/>
                <a:ext cx="1982647" cy="1902817"/>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0943943" y="1572278"/>
                <a:ext cx="1024773" cy="909004"/>
              </a:xfrm>
              <a:prstGeom prst="rect">
                <a:avLst/>
              </a:prstGeom>
            </p:spPr>
          </p:pic>
        </p:grpSp>
      </p:grpSp>
      <p:pic>
        <p:nvPicPr>
          <p:cNvPr id="19" name="Picture 18">
            <a:extLst>
              <a:ext uri="{FF2B5EF4-FFF2-40B4-BE49-F238E27FC236}">
                <a16:creationId xmlns:a16="http://schemas.microsoft.com/office/drawing/2014/main" id="{22F451B5-71B3-EA8E-76F0-94E2C1EAAF84}"/>
              </a:ext>
            </a:extLst>
          </p:cNvPr>
          <p:cNvPicPr>
            <a:picLocks noChangeAspect="1"/>
          </p:cNvPicPr>
          <p:nvPr/>
        </p:nvPicPr>
        <p:blipFill rotWithShape="1">
          <a:blip r:embed="rId9"/>
          <a:srcRect t="16112"/>
          <a:stretch/>
        </p:blipFill>
        <p:spPr>
          <a:xfrm>
            <a:off x="11283888" y="5704"/>
            <a:ext cx="865004" cy="640628"/>
          </a:xfrm>
          <a:prstGeom prst="ellipse">
            <a:avLst/>
          </a:prstGeom>
        </p:spPr>
      </p:pic>
      <p:sp>
        <p:nvSpPr>
          <p:cNvPr id="2" name="Rectangle: Rounded Corners 1">
            <a:extLst>
              <a:ext uri="{FF2B5EF4-FFF2-40B4-BE49-F238E27FC236}">
                <a16:creationId xmlns:a16="http://schemas.microsoft.com/office/drawing/2014/main" id="{C57AFA09-CE5B-443A-2B10-51A72EFA8D40}"/>
              </a:ext>
            </a:extLst>
          </p:cNvPr>
          <p:cNvSpPr/>
          <p:nvPr/>
        </p:nvSpPr>
        <p:spPr>
          <a:xfrm>
            <a:off x="1822271" y="1834473"/>
            <a:ext cx="5308201" cy="1171349"/>
          </a:xfrm>
          <a:prstGeom prst="roundRect">
            <a:avLst>
              <a:gd name="adj" fmla="val 1994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30936">
              <a:spcAft>
                <a:spcPts val="600"/>
              </a:spcAft>
            </a:pPr>
            <a:r>
              <a:rPr lang="en-US" sz="2400">
                <a:solidFill>
                  <a:srgbClr val="7030A0"/>
                </a:solidFill>
                <a:latin typeface="#9Slide03 SFU Futura_12" panose="00000400000000000000" pitchFamily="2" charset="0"/>
              </a:rPr>
              <a:t>V</a:t>
            </a:r>
            <a:r>
              <a:rPr lang="vi-VN" sz="2400">
                <a:solidFill>
                  <a:srgbClr val="7030A0"/>
                </a:solidFill>
                <a:latin typeface="#9Slide03 SFU Futura_12" panose="00000400000000000000" pitchFamily="2" charset="0"/>
              </a:rPr>
              <a:t>ì sao trên lá cờ chung của EU có 12 ngôi sao mà không phải là số khác theo số lượng thành viên </a:t>
            </a:r>
            <a:r>
              <a:rPr lang="en-US" sz="2400">
                <a:solidFill>
                  <a:srgbClr val="7030A0"/>
                </a:solidFill>
                <a:latin typeface="#9Slide03 SFU Futura_12" panose="00000400000000000000" pitchFamily="2" charset="0"/>
              </a:rPr>
              <a:t>?</a:t>
            </a:r>
            <a:endParaRPr lang="en-US" sz="2400">
              <a:solidFill>
                <a:srgbClr val="7030A0"/>
              </a:solidFill>
              <a:latin typeface="#9Slide03 SFU Futura_12" panose="00000400000000000000" pitchFamily="2" charset="0"/>
              <a:ea typeface="Times New Roman" panose="02020603050405020304" pitchFamily="18" charset="0"/>
            </a:endParaRPr>
          </a:p>
        </p:txBody>
      </p:sp>
      <p:pic>
        <p:nvPicPr>
          <p:cNvPr id="3" name="Picture 2">
            <a:extLst>
              <a:ext uri="{FF2B5EF4-FFF2-40B4-BE49-F238E27FC236}">
                <a16:creationId xmlns:a16="http://schemas.microsoft.com/office/drawing/2014/main" id="{DDCF40B8-D69C-EB1C-FB7E-6785DC0231AD}"/>
              </a:ext>
            </a:extLst>
          </p:cNvPr>
          <p:cNvPicPr>
            <a:picLocks noChangeAspect="1"/>
          </p:cNvPicPr>
          <p:nvPr/>
        </p:nvPicPr>
        <p:blipFill>
          <a:blip r:embed="rId10"/>
          <a:stretch>
            <a:fillRect/>
          </a:stretch>
        </p:blipFill>
        <p:spPr>
          <a:xfrm>
            <a:off x="1822272" y="3464083"/>
            <a:ext cx="5308201" cy="3099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3735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6">
            <a:extLst>
              <a:ext uri="{FF2B5EF4-FFF2-40B4-BE49-F238E27FC236}">
                <a16:creationId xmlns:a16="http://schemas.microsoft.com/office/drawing/2014/main" id="{E22359E4-350C-4B4C-903D-CD1B2BA3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sp>
          <p:nvSpPr>
            <p:cNvPr id="21" name="Rectangle 20">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23" name="Rectangle 22">
            <a:extLst>
              <a:ext uri="{FF2B5EF4-FFF2-40B4-BE49-F238E27FC236}">
                <a16:creationId xmlns:a16="http://schemas.microsoft.com/office/drawing/2014/main" id="{CB5FC5A2-E1DC-4DFE-9837-1EA5E869A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2024ACE-D556-4A21-9B17-7CA3E82DA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19625" y="549273"/>
            <a:ext cx="7021250" cy="5757924"/>
            <a:chOff x="4656138" y="0"/>
            <a:chExt cx="6983409" cy="6308725"/>
          </a:xfrm>
        </p:grpSpPr>
        <p:sp>
          <p:nvSpPr>
            <p:cNvPr id="26" name="Rectangle 25">
              <a:extLst>
                <a:ext uri="{FF2B5EF4-FFF2-40B4-BE49-F238E27FC236}">
                  <a16:creationId xmlns:a16="http://schemas.microsoft.com/office/drawing/2014/main" id="{027A47B5-1D69-47DA-8BBA-FE75FCAA3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sp>
          <p:nvSpPr>
            <p:cNvPr id="27" name="Rectangle 26">
              <a:extLst>
                <a:ext uri="{FF2B5EF4-FFF2-40B4-BE49-F238E27FC236}">
                  <a16:creationId xmlns:a16="http://schemas.microsoft.com/office/drawing/2014/main" id="{85068B72-E376-4FE8-9F05-44E757434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sp>
          <p:nvSpPr>
            <p:cNvPr id="28" name="Rectangle 27">
              <a:extLst>
                <a:ext uri="{FF2B5EF4-FFF2-40B4-BE49-F238E27FC236}">
                  <a16:creationId xmlns:a16="http://schemas.microsoft.com/office/drawing/2014/main" id="{E7DC2B55-5BFC-4180-9FE3-261FEF00B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9Slide03 SFU Futura_12" panose="00000400000000000000" pitchFamily="2" charset="0"/>
              </a:endParaRPr>
            </a:p>
          </p:txBody>
        </p:sp>
      </p:grpSp>
      <p:sp>
        <p:nvSpPr>
          <p:cNvPr id="6" name="TextBox 5">
            <a:extLst>
              <a:ext uri="{FF2B5EF4-FFF2-40B4-BE49-F238E27FC236}">
                <a16:creationId xmlns:a16="http://schemas.microsoft.com/office/drawing/2014/main" id="{09C4F0B4-D612-BDB3-760D-092567B661E5}"/>
              </a:ext>
            </a:extLst>
          </p:cNvPr>
          <p:cNvSpPr txBox="1"/>
          <p:nvPr/>
        </p:nvSpPr>
        <p:spPr>
          <a:xfrm>
            <a:off x="794236" y="1956100"/>
            <a:ext cx="3491402" cy="3835409"/>
          </a:xfrm>
          <a:prstGeom prst="rect">
            <a:avLst/>
          </a:prstGeom>
        </p:spPr>
        <p:txBody>
          <a:bodyPr vert="horz" lIns="91440" tIns="45720" rIns="91440" bIns="45720" rtlCol="0" anchor="t">
            <a:normAutofit/>
          </a:bodyPr>
          <a:lstStyle/>
          <a:p>
            <a:pPr marR="0" lvl="0" algn="just" fontAlgn="auto">
              <a:lnSpc>
                <a:spcPct val="90000"/>
              </a:lnSpc>
              <a:spcBef>
                <a:spcPts val="0"/>
              </a:spcBef>
              <a:spcAft>
                <a:spcPts val="600"/>
              </a:spcAft>
              <a:buClrTx/>
              <a:buSzTx/>
              <a:tabLst/>
              <a:defRPr/>
            </a:pPr>
            <a:r>
              <a:rPr kumimoji="0" lang="en-US" sz="2400" b="0" i="0" u="none" strike="noStrike" cap="none" spc="0" normalizeH="0" baseline="0" noProof="0">
                <a:ln>
                  <a:noFill/>
                </a:ln>
                <a:solidFill>
                  <a:srgbClr val="C00000">
                    <a:alpha val="60000"/>
                  </a:srgbClr>
                </a:solidFill>
                <a:effectLst/>
                <a:uLnTx/>
                <a:uFillTx/>
                <a:latin typeface="#9Slide03 SFU Futura_07" panose="00000900000000000000" pitchFamily="2" charset="0"/>
              </a:rPr>
              <a:t>- Sau thế chiến 2, các nước Tây Âu đã có nhiều hoạt động để đẩy mạnh sự liên kết, tạo tiền đề cho sự ra đời của EU:</a:t>
            </a:r>
          </a:p>
        </p:txBody>
      </p:sp>
      <p:pic>
        <p:nvPicPr>
          <p:cNvPr id="15" name="Picture 14">
            <a:extLst>
              <a:ext uri="{FF2B5EF4-FFF2-40B4-BE49-F238E27FC236}">
                <a16:creationId xmlns:a16="http://schemas.microsoft.com/office/drawing/2014/main" id="{A3B150B7-A3AE-A12A-9B9E-D466AD53B98A}"/>
              </a:ext>
            </a:extLst>
          </p:cNvPr>
          <p:cNvPicPr>
            <a:picLocks noChangeAspect="1"/>
          </p:cNvPicPr>
          <p:nvPr/>
        </p:nvPicPr>
        <p:blipFill rotWithShape="1">
          <a:blip r:embed="rId2"/>
          <a:srcRect l="44259"/>
          <a:stretch/>
        </p:blipFill>
        <p:spPr>
          <a:xfrm rot="16200000">
            <a:off x="5274444" y="-57909"/>
            <a:ext cx="5744541" cy="6985673"/>
          </a:xfrm>
          <a:prstGeom prst="rect">
            <a:avLst/>
          </a:prstGeom>
        </p:spPr>
      </p:pic>
      <p:sp>
        <p:nvSpPr>
          <p:cNvPr id="7" name="TextBox 6">
            <a:extLst>
              <a:ext uri="{FF2B5EF4-FFF2-40B4-BE49-F238E27FC236}">
                <a16:creationId xmlns:a16="http://schemas.microsoft.com/office/drawing/2014/main" id="{5C297D1D-B49F-2FE0-8449-F329A482083D}"/>
              </a:ext>
            </a:extLst>
          </p:cNvPr>
          <p:cNvSpPr txBox="1"/>
          <p:nvPr/>
        </p:nvSpPr>
        <p:spPr>
          <a:xfrm>
            <a:off x="4654586" y="1068832"/>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	</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Năm 1951: Pháp, CHLB Đức, Italia, Bỉ, Hà Lan và Luc-xăm-bua thành lập Cộng đồng than và thép Châu Âu.</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1DD9F99B-CDB0-C007-3CE4-60450EDDE5F8}"/>
              </a:ext>
            </a:extLst>
          </p:cNvPr>
          <p:cNvSpPr txBox="1"/>
          <p:nvPr/>
        </p:nvSpPr>
        <p:spPr>
          <a:xfrm>
            <a:off x="4618300" y="1814151"/>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	</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Năm 1957 và năm 1958: 6 nước trên tiếp tục thành lập Cộng đồng kinh tế châu Âu và Cộng đồng nguyên tử châu Âu.</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9" name="TextBox 8">
            <a:extLst>
              <a:ext uri="{FF2B5EF4-FFF2-40B4-BE49-F238E27FC236}">
                <a16:creationId xmlns:a16="http://schemas.microsoft.com/office/drawing/2014/main" id="{4C39DA45-F832-3F28-88C4-67D0B3453FFC}"/>
              </a:ext>
            </a:extLst>
          </p:cNvPr>
          <p:cNvSpPr txBox="1"/>
          <p:nvPr/>
        </p:nvSpPr>
        <p:spPr>
          <a:xfrm>
            <a:off x="4685487" y="2559470"/>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	</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Năm 1967: các tổ chức trên hợp nhất thành Cộng đồng châu Âu. </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834B65AE-FED0-6E15-A853-E753CD900C70}"/>
              </a:ext>
            </a:extLst>
          </p:cNvPr>
          <p:cNvSpPr txBox="1"/>
          <p:nvPr/>
        </p:nvSpPr>
        <p:spPr>
          <a:xfrm>
            <a:off x="4685487" y="3304789"/>
            <a:ext cx="6984966" cy="707886"/>
          </a:xfrm>
          <a:prstGeom prst="rect">
            <a:avLst/>
          </a:prstGeom>
          <a:noFill/>
        </p:spPr>
        <p:txBody>
          <a:bodyPr wrap="square">
            <a:spAutoFit/>
          </a:bodyPr>
          <a:lstStyle/>
          <a:p>
            <a:pPr algn="just" defTabSz="475488">
              <a:spcAft>
                <a:spcPts val="600"/>
              </a:spcAft>
              <a:tabLst>
                <a:tab pos="188214" algn="l"/>
              </a:tabLst>
              <a:defRPr/>
            </a:pPr>
            <a:r>
              <a:rPr lang="vi-VN" sz="2000" kern="1200">
                <a:solidFill>
                  <a:srgbClr val="7030A0"/>
                </a:solidFill>
                <a:latin typeface="#9Slide03 SFU Futura_12" panose="00000400000000000000" pitchFamily="2" charset="0"/>
              </a:rPr>
              <a:t>+</a:t>
            </a:r>
            <a:r>
              <a:rPr lang="en-US" sz="2000" kern="1200">
                <a:solidFill>
                  <a:srgbClr val="7030A0"/>
                </a:solidFill>
                <a:latin typeface="#9Slide03 SFU Futura_12" panose="00000400000000000000" pitchFamily="2" charset="0"/>
              </a:rPr>
              <a:t> </a:t>
            </a:r>
            <a:r>
              <a:rPr lang="vi-VN" sz="2000" kern="1200">
                <a:solidFill>
                  <a:srgbClr val="7030A0"/>
                </a:solidFill>
                <a:latin typeface="#9Slide03 SFU Futura_12" panose="00000400000000000000" pitchFamily="2" charset="0"/>
              </a:rPr>
              <a:t>	Năm 1993: với hiệp ước Ma-xtrich, Cộng đồng châu Âu đổi tên thành Liên minh châu Âu. </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821D0B90-E270-0DE1-66CB-4835B7D4EC09}"/>
              </a:ext>
            </a:extLst>
          </p:cNvPr>
          <p:cNvSpPr txBox="1"/>
          <p:nvPr/>
        </p:nvSpPr>
        <p:spPr>
          <a:xfrm>
            <a:off x="4685487" y="4050108"/>
            <a:ext cx="6984966" cy="707886"/>
          </a:xfrm>
          <a:prstGeom prst="rect">
            <a:avLst/>
          </a:prstGeom>
          <a:noFill/>
        </p:spPr>
        <p:txBody>
          <a:bodyPr wrap="square">
            <a:spAutoFit/>
          </a:bodyPr>
          <a:lstStyle/>
          <a:p>
            <a:pPr algn="just" defTabSz="475488">
              <a:spcAft>
                <a:spcPts val="600"/>
              </a:spcAft>
              <a:defRPr/>
            </a:pPr>
            <a:r>
              <a:rPr lang="vi-VN" sz="2000" kern="1200">
                <a:solidFill>
                  <a:srgbClr val="7030A0"/>
                </a:solidFill>
                <a:latin typeface="#9Slide03 SFU Futura_12" panose="00000400000000000000" pitchFamily="2" charset="0"/>
              </a:rPr>
              <a:t>- Số lượng thành viên tăng liên tục</a:t>
            </a:r>
            <a:r>
              <a:rPr lang="en-US" sz="2000" kern="1200">
                <a:solidFill>
                  <a:srgbClr val="7030A0"/>
                </a:solidFill>
                <a:latin typeface="#9Slide03 SFU Futura_12" panose="00000400000000000000" pitchFamily="2" charset="0"/>
              </a:rPr>
              <a:t> (ban đầu là 6, năm 2021 là 27 </a:t>
            </a:r>
            <a:r>
              <a:rPr lang="vi-VN" sz="2000" kern="1200">
                <a:solidFill>
                  <a:srgbClr val="7030A0"/>
                </a:solidFill>
                <a:latin typeface="#9Slide03 SFU Futura_12" panose="00000400000000000000" pitchFamily="2" charset="0"/>
              </a:rPr>
              <a:t>thành viên</a:t>
            </a:r>
            <a:r>
              <a:rPr lang="en-US" sz="2000" kern="1200">
                <a:solidFill>
                  <a:srgbClr val="7030A0"/>
                </a:solidFill>
                <a:latin typeface="#9Slide03 SFU Futura_12" panose="00000400000000000000" pitchFamily="2" charset="0"/>
              </a:rPr>
              <a:t>)</a:t>
            </a:r>
            <a:r>
              <a:rPr lang="vi-VN" sz="2000" kern="1200">
                <a:solidFill>
                  <a:srgbClr val="7030A0"/>
                </a:solidFill>
                <a:latin typeface="#9Slide03 SFU Futura_12" panose="00000400000000000000" pitchFamily="2" charset="0"/>
              </a:rPr>
              <a:t>.</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73DA7350-F826-C7CB-D681-984CB51C61C9}"/>
              </a:ext>
            </a:extLst>
          </p:cNvPr>
          <p:cNvSpPr txBox="1"/>
          <p:nvPr/>
        </p:nvSpPr>
        <p:spPr>
          <a:xfrm>
            <a:off x="4654584" y="4795427"/>
            <a:ext cx="6984966" cy="1015663"/>
          </a:xfrm>
          <a:prstGeom prst="rect">
            <a:avLst/>
          </a:prstGeom>
          <a:noFill/>
        </p:spPr>
        <p:txBody>
          <a:bodyPr wrap="square">
            <a:spAutoFit/>
          </a:bodyPr>
          <a:lstStyle/>
          <a:p>
            <a:pPr algn="just" defTabSz="475488">
              <a:spcAft>
                <a:spcPts val="600"/>
              </a:spcAft>
              <a:defRPr/>
            </a:pPr>
            <a:r>
              <a:rPr lang="vi-VN" sz="2000" kern="1200">
                <a:solidFill>
                  <a:srgbClr val="7030A0"/>
                </a:solidFill>
                <a:latin typeface="#9Slide03 SFU Futura_12" panose="00000400000000000000" pitchFamily="2" charset="0"/>
              </a:rPr>
              <a:t>- EU được mở rộng theo nhiều hướng khác nhau của không gian địa lí (CH Síp là một quốc gia thuộc khu vực Tây Nam Á cũng được gia nhập EU).</a:t>
            </a:r>
            <a:endParaRPr kumimoji="0" lang="vi-VN" sz="2000" b="0" i="0" u="none" strike="noStrike" kern="1200" cap="none" spc="0" normalizeH="0" baseline="0" noProof="0">
              <a:ln>
                <a:noFill/>
              </a:ln>
              <a:solidFill>
                <a:srgbClr val="7030A0"/>
              </a:solidFill>
              <a:effectLst/>
              <a:uLnTx/>
              <a:uFillTx/>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6BEE7D42-74B5-4D76-B3C1-412671670599}"/>
              </a:ext>
            </a:extLst>
          </p:cNvPr>
          <p:cNvSpPr txBox="1"/>
          <p:nvPr/>
        </p:nvSpPr>
        <p:spPr>
          <a:xfrm>
            <a:off x="4643952" y="5848523"/>
            <a:ext cx="6096000" cy="400110"/>
          </a:xfrm>
          <a:prstGeom prst="rect">
            <a:avLst/>
          </a:prstGeom>
          <a:noFill/>
        </p:spPr>
        <p:txBody>
          <a:bodyPr wrap="square">
            <a:spAutoFit/>
          </a:bodyPr>
          <a:lstStyle/>
          <a:p>
            <a:pPr algn="just" defTabSz="475488">
              <a:spcAft>
                <a:spcPts val="600"/>
              </a:spcAft>
            </a:pPr>
            <a:r>
              <a:rPr lang="vi-VN" sz="2000" kern="1200">
                <a:solidFill>
                  <a:srgbClr val="7030A0"/>
                </a:solidFill>
                <a:latin typeface="#9Slide03 SFU Futura_12" panose="00000400000000000000" pitchFamily="2" charset="0"/>
              </a:rPr>
              <a:t>- Mức độ liên kết thống nhất ngày càng cao.</a:t>
            </a:r>
            <a:endParaRPr lang="vi-VN" sz="2000">
              <a:solidFill>
                <a:srgbClr val="7030A0"/>
              </a:solidFill>
              <a:latin typeface="#9Slide03 SFU Futura_12" panose="00000400000000000000" pitchFamily="2" charset="0"/>
              <a:ea typeface="Times New Roman" panose="02020603050405020304" pitchFamily="18" charset="0"/>
            </a:endParaRPr>
          </a:p>
        </p:txBody>
      </p:sp>
      <p:pic>
        <p:nvPicPr>
          <p:cNvPr id="16" name="Picture 15">
            <a:extLst>
              <a:ext uri="{FF2B5EF4-FFF2-40B4-BE49-F238E27FC236}">
                <a16:creationId xmlns:a16="http://schemas.microsoft.com/office/drawing/2014/main" id="{96EAC387-9CA4-0122-4D10-5DB45C4509CB}"/>
              </a:ext>
            </a:extLst>
          </p:cNvPr>
          <p:cNvPicPr>
            <a:picLocks noChangeAspect="1"/>
          </p:cNvPicPr>
          <p:nvPr/>
        </p:nvPicPr>
        <p:blipFill>
          <a:blip r:embed="rId3"/>
          <a:stretch>
            <a:fillRect/>
          </a:stretch>
        </p:blipFill>
        <p:spPr>
          <a:xfrm>
            <a:off x="970693" y="3926512"/>
            <a:ext cx="3138487" cy="2057160"/>
          </a:xfrm>
          <a:prstGeom prst="rect">
            <a:avLst/>
          </a:prstGeom>
          <a:ln>
            <a:noFill/>
          </a:ln>
          <a:effectLst>
            <a:softEdge rad="112500"/>
          </a:effectLst>
        </p:spPr>
      </p:pic>
      <p:pic>
        <p:nvPicPr>
          <p:cNvPr id="22" name="Picture 21">
            <a:extLst>
              <a:ext uri="{FF2B5EF4-FFF2-40B4-BE49-F238E27FC236}">
                <a16:creationId xmlns:a16="http://schemas.microsoft.com/office/drawing/2014/main" id="{5077B8D3-9D4B-4D3E-019A-E0A20A4386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sp>
        <p:nvSpPr>
          <p:cNvPr id="40" name="Half Frame 39">
            <a:extLst>
              <a:ext uri="{FF2B5EF4-FFF2-40B4-BE49-F238E27FC236}">
                <a16:creationId xmlns:a16="http://schemas.microsoft.com/office/drawing/2014/main" id="{94E0EB36-34A1-4770-162A-B8139DFF9529}"/>
              </a:ext>
            </a:extLst>
          </p:cNvPr>
          <p:cNvSpPr/>
          <p:nvPr/>
        </p:nvSpPr>
        <p:spPr>
          <a:xfrm rot="16200000">
            <a:off x="-431541" y="1650286"/>
            <a:ext cx="5607042" cy="4475437"/>
          </a:xfrm>
          <a:prstGeom prst="halfFrame">
            <a:avLst>
              <a:gd name="adj1" fmla="val 5385"/>
              <a:gd name="adj2" fmla="val 532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 name="Group 32">
            <a:extLst>
              <a:ext uri="{FF2B5EF4-FFF2-40B4-BE49-F238E27FC236}">
                <a16:creationId xmlns:a16="http://schemas.microsoft.com/office/drawing/2014/main" id="{BD596657-EF8A-2CB6-242D-14B215C1C15C}"/>
              </a:ext>
            </a:extLst>
          </p:cNvPr>
          <p:cNvGrpSpPr/>
          <p:nvPr/>
        </p:nvGrpSpPr>
        <p:grpSpPr>
          <a:xfrm>
            <a:off x="134261" y="714371"/>
            <a:ext cx="4105411" cy="1012415"/>
            <a:chOff x="58061" y="954391"/>
            <a:chExt cx="4406273" cy="1012415"/>
          </a:xfrm>
        </p:grpSpPr>
        <p:grpSp>
          <p:nvGrpSpPr>
            <p:cNvPr id="35" name="Group 34">
              <a:extLst>
                <a:ext uri="{FF2B5EF4-FFF2-40B4-BE49-F238E27FC236}">
                  <a16:creationId xmlns:a16="http://schemas.microsoft.com/office/drawing/2014/main" id="{FB52ECB6-B606-54BC-183E-B9C22F4C84FA}"/>
                </a:ext>
              </a:extLst>
            </p:cNvPr>
            <p:cNvGrpSpPr/>
            <p:nvPr/>
          </p:nvGrpSpPr>
          <p:grpSpPr>
            <a:xfrm>
              <a:off x="58061" y="954391"/>
              <a:ext cx="4406273" cy="1012415"/>
              <a:chOff x="174173" y="954391"/>
              <a:chExt cx="4406273" cy="1012415"/>
            </a:xfrm>
          </p:grpSpPr>
          <p:sp>
            <p:nvSpPr>
              <p:cNvPr id="37" name="TextBox 36">
                <a:extLst>
                  <a:ext uri="{FF2B5EF4-FFF2-40B4-BE49-F238E27FC236}">
                    <a16:creationId xmlns:a16="http://schemas.microsoft.com/office/drawing/2014/main" id="{A514C0D5-B3EF-B49D-E8BC-C1333FFA2F4C}"/>
                  </a:ext>
                </a:extLst>
              </p:cNvPr>
              <p:cNvSpPr txBox="1"/>
              <p:nvPr/>
            </p:nvSpPr>
            <p:spPr>
              <a:xfrm>
                <a:off x="1190173" y="1218764"/>
                <a:ext cx="3390273" cy="461665"/>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400">
                    <a:solidFill>
                      <a:schemeClr val="accent4">
                        <a:lumMod val="20000"/>
                        <a:lumOff val="80000"/>
                      </a:schemeClr>
                    </a:solidFill>
                    <a:latin typeface="#9Slide03 SFU Futura_01" panose="00000700000000000000" pitchFamily="2" charset="0"/>
                  </a:rPr>
                  <a:t>1. Quy mô của EU</a:t>
                </a:r>
              </a:p>
            </p:txBody>
          </p:sp>
          <p:sp>
            <p:nvSpPr>
              <p:cNvPr id="38" name="Oval 37">
                <a:extLst>
                  <a:ext uri="{FF2B5EF4-FFF2-40B4-BE49-F238E27FC236}">
                    <a16:creationId xmlns:a16="http://schemas.microsoft.com/office/drawing/2014/main" id="{27807E79-E0BA-78E3-6ECD-EB85D6837A08}"/>
                  </a:ext>
                </a:extLst>
              </p:cNvPr>
              <p:cNvSpPr/>
              <p:nvPr/>
            </p:nvSpPr>
            <p:spPr>
              <a:xfrm>
                <a:off x="174173" y="954391"/>
                <a:ext cx="1074903" cy="1012415"/>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pic>
          <p:nvPicPr>
            <p:cNvPr id="36" name="Picture 35">
              <a:extLst>
                <a:ext uri="{FF2B5EF4-FFF2-40B4-BE49-F238E27FC236}">
                  <a16:creationId xmlns:a16="http://schemas.microsoft.com/office/drawing/2014/main" id="{D53B6444-723C-A9A6-7E30-2013349D08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8334" t="20416" r="15952" b="19107"/>
            <a:stretch/>
          </p:blipFill>
          <p:spPr>
            <a:xfrm>
              <a:off x="217714" y="1107473"/>
              <a:ext cx="769260" cy="707943"/>
            </a:xfrm>
            <a:prstGeom prst="rect">
              <a:avLst/>
            </a:prstGeom>
          </p:spPr>
        </p:pic>
      </p:grpSp>
      <p:sp>
        <p:nvSpPr>
          <p:cNvPr id="41" name="Half Frame 40">
            <a:extLst>
              <a:ext uri="{FF2B5EF4-FFF2-40B4-BE49-F238E27FC236}">
                <a16:creationId xmlns:a16="http://schemas.microsoft.com/office/drawing/2014/main" id="{AFEF0D8C-BD46-7099-9730-AE3877172F19}"/>
              </a:ext>
            </a:extLst>
          </p:cNvPr>
          <p:cNvSpPr/>
          <p:nvPr/>
        </p:nvSpPr>
        <p:spPr>
          <a:xfrm rot="5400000">
            <a:off x="6575985" y="1197210"/>
            <a:ext cx="6513197" cy="4475437"/>
          </a:xfrm>
          <a:prstGeom prst="halfFrame">
            <a:avLst>
              <a:gd name="adj1" fmla="val 5385"/>
              <a:gd name="adj2" fmla="val 532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F31E0202-4C68-E504-BE28-830EB3491040}"/>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I.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2050" name="Picture 2" descr="Process PNG Transparent Images Free Download | Vector Files | Pngtree">
            <a:extLst>
              <a:ext uri="{FF2B5EF4-FFF2-40B4-BE49-F238E27FC236}">
                <a16:creationId xmlns:a16="http://schemas.microsoft.com/office/drawing/2014/main" id="{FA9BEA71-A66C-D13B-63EF-8F89914991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765232" y="1776718"/>
            <a:ext cx="4583770" cy="4583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pt Data PNG Transparent Images Free Download | Vector Files | Pngtree">
            <a:extLst>
              <a:ext uri="{FF2B5EF4-FFF2-40B4-BE49-F238E27FC236}">
                <a16:creationId xmlns:a16="http://schemas.microsoft.com/office/drawing/2014/main" id="{2993E5F4-A373-8884-F734-D084B03D240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5000">
                        <a14:foregroundMark x1="84833" y1="27500" x2="90167" y2="37917"/>
                        <a14:foregroundMark x1="95000" y1="31750" x2="88750" y2="32167"/>
                        <a14:foregroundMark x1="69500" y1="25500" x2="73333" y2="20833"/>
                        <a14:foregroundMark x1="63917" y1="30667" x2="63917" y2="30667"/>
                        <a14:foregroundMark x1="63917" y1="30667" x2="66167" y2="30667"/>
                        <a14:foregroundMark x1="68333" y1="33250" x2="70167" y2="33250"/>
                        <a14:foregroundMark x1="17833" y1="85500" x2="21667" y2="85500"/>
                      </a14:backgroundRemoval>
                    </a14:imgEffect>
                  </a14:imgLayer>
                </a14:imgProps>
              </a:ext>
              <a:ext uri="{28A0092B-C50C-407E-A947-70E740481C1C}">
                <a14:useLocalDpi xmlns:a14="http://schemas.microsoft.com/office/drawing/2010/main" val="0"/>
              </a:ext>
            </a:extLst>
          </a:blip>
          <a:srcRect/>
          <a:stretch>
            <a:fillRect/>
          </a:stretch>
        </p:blipFill>
        <p:spPr bwMode="auto">
          <a:xfrm>
            <a:off x="-10570143" y="-614670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147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par>
                                <p:cTn id="14" presetID="22" presetClass="entr" presetSubtype="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40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600"/>
                                        <p:tgtEl>
                                          <p:spTgt spid="8"/>
                                        </p:tgtEl>
                                      </p:cBhvr>
                                    </p:animEffect>
                                  </p:childTnLst>
                                </p:cTn>
                              </p:par>
                              <p:par>
                                <p:cTn id="43" presetID="22" presetClass="entr" presetSubtype="1" fill="hold" grpId="0" nodeType="withEffect">
                                  <p:stCondLst>
                                    <p:cond delay="160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par>
                                <p:cTn id="46" presetID="22" presetClass="entr" presetSubtype="1" fill="hold" grpId="0" nodeType="withEffect">
                                  <p:stCondLst>
                                    <p:cond delay="200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up)">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up)">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500"/>
                                        <p:tgtEl>
                                          <p:spTgt spid="14"/>
                                        </p:tgtEl>
                                      </p:cBhvr>
                                    </p:animEffect>
                                  </p:childTnLst>
                                </p:cTn>
                              </p:par>
                              <p:par>
                                <p:cTn id="64" presetID="22" presetClass="entr" presetSubtype="1" fill="hold" nodeType="withEffect">
                                  <p:stCondLst>
                                    <p:cond delay="0"/>
                                  </p:stCondLst>
                                  <p:childTnLst>
                                    <p:set>
                                      <p:cBhvr>
                                        <p:cTn id="65" dur="1" fill="hold">
                                          <p:stCondLst>
                                            <p:cond delay="0"/>
                                          </p:stCondLst>
                                        </p:cTn>
                                        <p:tgtEl>
                                          <p:spTgt spid="2050"/>
                                        </p:tgtEl>
                                        <p:attrNameLst>
                                          <p:attrName>style.visibility</p:attrName>
                                        </p:attrNameLst>
                                      </p:cBhvr>
                                      <p:to>
                                        <p:strVal val="visible"/>
                                      </p:to>
                                    </p:set>
                                    <p:animEffect transition="in" filter="wipe(up)">
                                      <p:cBhvr>
                                        <p:cTn id="66" dur="500"/>
                                        <p:tgtEl>
                                          <p:spTgt spid="2050"/>
                                        </p:tgtEl>
                                      </p:cBhvr>
                                    </p:animEffect>
                                  </p:childTnLst>
                                </p:cTn>
                              </p:par>
                              <p:par>
                                <p:cTn id="67" presetID="22" presetClass="entr" presetSubtype="1" fill="hold" nodeType="withEffect">
                                  <p:stCondLst>
                                    <p:cond delay="0"/>
                                  </p:stCondLst>
                                  <p:childTnLst>
                                    <p:set>
                                      <p:cBhvr>
                                        <p:cTn id="68" dur="1" fill="hold">
                                          <p:stCondLst>
                                            <p:cond delay="0"/>
                                          </p:stCondLst>
                                        </p:cTn>
                                        <p:tgtEl>
                                          <p:spTgt spid="2052"/>
                                        </p:tgtEl>
                                        <p:attrNameLst>
                                          <p:attrName>style.visibility</p:attrName>
                                        </p:attrNameLst>
                                      </p:cBhvr>
                                      <p:to>
                                        <p:strVal val="visible"/>
                                      </p:to>
                                    </p:set>
                                    <p:animEffect transition="in" filter="wipe(up)">
                                      <p:cBhvr>
                                        <p:cTn id="6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6" grpId="0"/>
      <p:bldP spid="7" grpId="0"/>
      <p:bldP spid="8" grpId="0"/>
      <p:bldP spid="9" grpId="0"/>
      <p:bldP spid="10" grpId="0"/>
      <p:bldP spid="11" grpId="0"/>
      <p:bldP spid="12" grpId="0"/>
      <p:bldP spid="14"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9ACBD8-9A6A-B2DE-E35A-811107613D60}"/>
              </a:ext>
            </a:extLst>
          </p:cNvPr>
          <p:cNvPicPr>
            <a:picLocks noChangeAspect="1"/>
          </p:cNvPicPr>
          <p:nvPr/>
        </p:nvPicPr>
        <p:blipFill>
          <a:blip r:embed="rId2"/>
          <a:stretch>
            <a:fillRect/>
          </a:stretch>
        </p:blipFill>
        <p:spPr>
          <a:xfrm>
            <a:off x="735974" y="1954507"/>
            <a:ext cx="1410934" cy="1569912"/>
          </a:xfrm>
          <a:prstGeom prst="rect">
            <a:avLst/>
          </a:prstGeom>
        </p:spPr>
      </p:pic>
      <p:sp>
        <p:nvSpPr>
          <p:cNvPr id="14" name="TextBox 13">
            <a:extLst>
              <a:ext uri="{FF2B5EF4-FFF2-40B4-BE49-F238E27FC236}">
                <a16:creationId xmlns:a16="http://schemas.microsoft.com/office/drawing/2014/main" id="{28B5EAAA-A440-7EC2-F486-6EDB29EB57B9}"/>
              </a:ext>
            </a:extLst>
          </p:cNvPr>
          <p:cNvSpPr txBox="1"/>
          <p:nvPr/>
        </p:nvSpPr>
        <p:spPr>
          <a:xfrm>
            <a:off x="-1" y="0"/>
            <a:ext cx="12191999"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a:solidFill>
                  <a:srgbClr val="FFC000"/>
                </a:solidFill>
                <a:effectLst/>
                <a:latin typeface="#9Slide07 SVNStick A Round" panose="02000503000000000000" pitchFamily="2" charset="0"/>
                <a:ea typeface="Calibri" panose="020F0502020204030204" pitchFamily="34" charset="0"/>
              </a:rPr>
              <a:t>Tìm hiểu về </a:t>
            </a:r>
            <a:r>
              <a:rPr lang="en-US" sz="3600">
                <a:solidFill>
                  <a:srgbClr val="FFFF00"/>
                </a:solidFill>
                <a:effectLst/>
                <a:latin typeface="#9Slide07 SVNStick A Round" panose="02000503000000000000" pitchFamily="2" charset="0"/>
                <a:ea typeface="Calibri" panose="020F0502020204030204" pitchFamily="34" charset="0"/>
              </a:rPr>
              <a:t>QUY MÔ, MỤC TIÊU VÀ THỂ CHẾ HOẠT ĐỘNG CỦA EU</a:t>
            </a:r>
            <a:endParaRPr lang="en-US" sz="3600">
              <a:solidFill>
                <a:srgbClr val="FFFF00"/>
              </a:solidFill>
              <a:latin typeface="#9Slide07 SVNStick A Round" panose="02000503000000000000" pitchFamily="2" charset="0"/>
            </a:endParaRPr>
          </a:p>
        </p:txBody>
      </p:sp>
      <p:pic>
        <p:nvPicPr>
          <p:cNvPr id="7" name="Picture 6">
            <a:extLst>
              <a:ext uri="{FF2B5EF4-FFF2-40B4-BE49-F238E27FC236}">
                <a16:creationId xmlns:a16="http://schemas.microsoft.com/office/drawing/2014/main" id="{D327C759-62AB-4F89-9B73-3B7E9FA2EB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9167" y1="86250" x2="78917" y2="88167"/>
                        <a14:foregroundMark x1="78583" y1="86083" x2="78750" y2="89583"/>
                        <a14:foregroundMark x1="73917" y1="67750" x2="73917" y2="68500"/>
                        <a14:foregroundMark x1="81250" y1="67500" x2="83083" y2="73500"/>
                        <a14:backgroundMark x1="78917" y1="68750" x2="78750" y2="71417"/>
                      </a14:backgroundRemoval>
                    </a14:imgEffect>
                  </a14:imgLayer>
                </a14:imgProps>
              </a:ext>
            </a:extLst>
          </a:blip>
          <a:srcRect l="66528" t="55366" r="8395" b="4583"/>
          <a:stretch/>
        </p:blipFill>
        <p:spPr>
          <a:xfrm rot="16175903">
            <a:off x="458970" y="-211613"/>
            <a:ext cx="766562" cy="1069554"/>
          </a:xfrm>
          <a:prstGeom prst="rect">
            <a:avLst/>
          </a:prstGeom>
        </p:spPr>
      </p:pic>
      <p:grpSp>
        <p:nvGrpSpPr>
          <p:cNvPr id="17" name="Group 16">
            <a:extLst>
              <a:ext uri="{FF2B5EF4-FFF2-40B4-BE49-F238E27FC236}">
                <a16:creationId xmlns:a16="http://schemas.microsoft.com/office/drawing/2014/main" id="{9D2A034D-CB52-154E-A2FE-59893F312C5E}"/>
              </a:ext>
            </a:extLst>
          </p:cNvPr>
          <p:cNvGrpSpPr/>
          <p:nvPr/>
        </p:nvGrpSpPr>
        <p:grpSpPr>
          <a:xfrm>
            <a:off x="143786" y="885049"/>
            <a:ext cx="8790664" cy="1083959"/>
            <a:chOff x="254361" y="845234"/>
            <a:chExt cx="8222887" cy="1706345"/>
          </a:xfrm>
        </p:grpSpPr>
        <p:sp>
          <p:nvSpPr>
            <p:cNvPr id="12" name="TextBox 11">
              <a:extLst>
                <a:ext uri="{FF2B5EF4-FFF2-40B4-BE49-F238E27FC236}">
                  <a16:creationId xmlns:a16="http://schemas.microsoft.com/office/drawing/2014/main" id="{90A5EFC1-C9B3-D188-D4EE-E6442E9D3D3F}"/>
                </a:ext>
              </a:extLst>
            </p:cNvPr>
            <p:cNvSpPr txBox="1"/>
            <p:nvPr/>
          </p:nvSpPr>
          <p:spPr>
            <a:xfrm>
              <a:off x="1190172" y="1218764"/>
              <a:ext cx="7287076" cy="954107"/>
            </a:xfrm>
            <a:prstGeom prst="rect">
              <a:avLst/>
            </a:prstGeom>
            <a:gradFill flip="none" rotWithShape="1">
              <a:gsLst>
                <a:gs pos="0">
                  <a:srgbClr val="8747DA"/>
                </a:gs>
                <a:gs pos="41000">
                  <a:srgbClr val="6B5CD4"/>
                </a:gs>
                <a:gs pos="100000">
                  <a:srgbClr val="6600CC"/>
                </a:gs>
              </a:gsLst>
              <a:lin ang="18900000" scaled="1"/>
              <a:tileRect/>
            </a:gradFill>
            <a:ln w="47625" cap="rnd">
              <a:gradFill>
                <a:gsLst>
                  <a:gs pos="0">
                    <a:schemeClr val="accent1">
                      <a:lumMod val="5000"/>
                      <a:lumOff val="95000"/>
                    </a:schemeClr>
                  </a:gs>
                  <a:gs pos="74000">
                    <a:schemeClr val="accent1">
                      <a:lumMod val="45000"/>
                      <a:lumOff val="55000"/>
                    </a:schemeClr>
                  </a:gs>
                  <a:gs pos="83000">
                    <a:srgbClr val="7030A0"/>
                  </a:gs>
                  <a:gs pos="100000">
                    <a:schemeClr val="accent1">
                      <a:lumMod val="30000"/>
                      <a:lumOff val="70000"/>
                    </a:schemeClr>
                  </a:gs>
                </a:gsLst>
                <a:lin ang="5400000" scaled="1"/>
              </a:gradFill>
              <a:prstDash val="solid"/>
            </a:ln>
          </p:spPr>
          <p:txBody>
            <a:bodyPr wrap="square" rtlCol="0">
              <a:spAutoFit/>
            </a:bodyPr>
            <a:lstStyle/>
            <a:p>
              <a:pPr algn="ctr"/>
              <a:r>
                <a:rPr lang="en-US" sz="2800">
                  <a:solidFill>
                    <a:schemeClr val="accent4">
                      <a:lumMod val="20000"/>
                      <a:lumOff val="80000"/>
                    </a:schemeClr>
                  </a:solidFill>
                  <a:latin typeface="#9Slide03 SFU Futura_01" panose="00000700000000000000" pitchFamily="2" charset="0"/>
                </a:rPr>
                <a:t>Nhiệm vụ 2: Tìm hiểu MỤC TIÊU của EU</a:t>
              </a:r>
            </a:p>
          </p:txBody>
        </p:sp>
        <p:grpSp>
          <p:nvGrpSpPr>
            <p:cNvPr id="16" name="Group 15">
              <a:extLst>
                <a:ext uri="{FF2B5EF4-FFF2-40B4-BE49-F238E27FC236}">
                  <a16:creationId xmlns:a16="http://schemas.microsoft.com/office/drawing/2014/main" id="{B347121A-FB56-52FF-E49A-DBE84B2E0503}"/>
                </a:ext>
              </a:extLst>
            </p:cNvPr>
            <p:cNvGrpSpPr/>
            <p:nvPr/>
          </p:nvGrpSpPr>
          <p:grpSpPr>
            <a:xfrm>
              <a:off x="254361" y="845234"/>
              <a:ext cx="1074903" cy="1706345"/>
              <a:chOff x="10522459" y="877927"/>
              <a:chExt cx="1982647" cy="3086473"/>
            </a:xfrm>
          </p:grpSpPr>
          <p:sp>
            <p:nvSpPr>
              <p:cNvPr id="13" name="Oval 12">
                <a:extLst>
                  <a:ext uri="{FF2B5EF4-FFF2-40B4-BE49-F238E27FC236}">
                    <a16:creationId xmlns:a16="http://schemas.microsoft.com/office/drawing/2014/main" id="{366BA38C-8217-E122-47B8-F9786D42F62E}"/>
                  </a:ext>
                </a:extLst>
              </p:cNvPr>
              <p:cNvSpPr/>
              <p:nvPr/>
            </p:nvSpPr>
            <p:spPr>
              <a:xfrm>
                <a:off x="10522459" y="877927"/>
                <a:ext cx="1982647" cy="3086473"/>
              </a:xfrm>
              <a:prstGeom prst="ellipse">
                <a:avLst/>
              </a:prstGeom>
              <a:gradFill flip="none" rotWithShape="1">
                <a:gsLst>
                  <a:gs pos="0">
                    <a:schemeClr val="accent1">
                      <a:lumMod val="40000"/>
                      <a:lumOff val="60000"/>
                    </a:schemeClr>
                  </a:gs>
                  <a:gs pos="46000">
                    <a:schemeClr val="accent1">
                      <a:lumMod val="95000"/>
                      <a:lumOff val="5000"/>
                    </a:schemeClr>
                  </a:gs>
                  <a:gs pos="95000">
                    <a:srgbClr val="8246DE"/>
                  </a:gs>
                </a:gsLst>
                <a:path path="circle">
                  <a:fillToRect l="50000" t="130000" r="50000" b="-30000"/>
                </a:path>
                <a:tileRect/>
              </a:gradFill>
              <a:ln w="825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867704-BA47-A709-7952-6FB6D20D4C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3000" y1="12500" x2="76333" y2="62500"/>
                            <a14:backgroundMark x1="55000" y1="27976" x2="65000" y2="54762"/>
                            <a14:backgroundMark x1="43333" y1="26786" x2="36333" y2="45833"/>
                            <a14:backgroundMark x1="45667" y1="68452" x2="57000" y2="69048"/>
                          </a14:backgroundRemoval>
                        </a14:imgEffect>
                      </a14:imgLayer>
                    </a14:imgProps>
                  </a:ext>
                </a:extLst>
              </a:blip>
              <a:srcRect l="28426" t="7914" r="31681" b="28896"/>
              <a:stretch/>
            </p:blipFill>
            <p:spPr>
              <a:xfrm rot="5400000">
                <a:off x="10855503" y="1993759"/>
                <a:ext cx="1662245" cy="909004"/>
              </a:xfrm>
              <a:prstGeom prst="rect">
                <a:avLst/>
              </a:prstGeom>
            </p:spPr>
          </p:pic>
        </p:grpSp>
      </p:grpSp>
      <p:sp>
        <p:nvSpPr>
          <p:cNvPr id="3" name="Rectangle: Rounded Corners 2">
            <a:extLst>
              <a:ext uri="{FF2B5EF4-FFF2-40B4-BE49-F238E27FC236}">
                <a16:creationId xmlns:a16="http://schemas.microsoft.com/office/drawing/2014/main" id="{A427C181-B3B6-9E64-319F-46BADD956C85}"/>
              </a:ext>
            </a:extLst>
          </p:cNvPr>
          <p:cNvSpPr/>
          <p:nvPr/>
        </p:nvSpPr>
        <p:spPr>
          <a:xfrm>
            <a:off x="2427004" y="1982471"/>
            <a:ext cx="5954996" cy="1442825"/>
          </a:xfrm>
          <a:prstGeom prst="roundRect">
            <a:avLst>
              <a:gd name="adj" fmla="val 15672"/>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a:solidFill>
                  <a:srgbClr val="7030A0"/>
                </a:solidFill>
                <a:latin typeface="#9Slide03 SFU Futura_12" panose="00000400000000000000" pitchFamily="2" charset="0"/>
                <a:ea typeface="Times New Roman" panose="02020603050405020304" pitchFamily="18" charset="0"/>
              </a:rPr>
              <a:t>Khi thành lập theo hiệp ước Ma-xtrich năm 1993, EU thiết lập nên các mục tiêu phát triển như thế nào?</a:t>
            </a:r>
            <a:endParaRPr lang="en-US" sz="2400">
              <a:solidFill>
                <a:srgbClr val="7030A0"/>
              </a:solidFill>
              <a:latin typeface="#9Slide03 SFU Futura_12" panose="00000400000000000000" pitchFamily="2" charset="0"/>
            </a:endParaRPr>
          </a:p>
        </p:txBody>
      </p:sp>
      <p:pic>
        <p:nvPicPr>
          <p:cNvPr id="5" name="Picture 4">
            <a:extLst>
              <a:ext uri="{FF2B5EF4-FFF2-40B4-BE49-F238E27FC236}">
                <a16:creationId xmlns:a16="http://schemas.microsoft.com/office/drawing/2014/main" id="{545C0CDA-5407-8267-EC43-A40EF1E0F57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1789" y1="27796" x2="41214" y2="30511"/>
                        <a14:foregroundMark x1="48562" y1="18051" x2="53355" y2="23323"/>
                        <a14:foregroundMark x1="47444" y1="17412" x2="52077" y2="20927"/>
                        <a14:foregroundMark x1="58466" y1="28594" x2="64696" y2="29073"/>
                        <a14:foregroundMark x1="25879" y1="35942" x2="31470" y2="37220"/>
                        <a14:foregroundMark x1="36901" y1="55751" x2="44569" y2="53195"/>
                        <a14:foregroundMark x1="44569" y1="53195" x2="44569" y2="53195"/>
                      </a14:backgroundRemoval>
                    </a14:imgEffect>
                  </a14:imgLayer>
                </a14:imgProps>
              </a:ext>
            </a:extLst>
          </a:blip>
          <a:srcRect l="16378" t="8498" r="19909" b="33994"/>
          <a:stretch/>
        </p:blipFill>
        <p:spPr>
          <a:xfrm>
            <a:off x="9226821" y="2739463"/>
            <a:ext cx="2965179" cy="2676387"/>
          </a:xfrm>
          <a:prstGeom prst="ellipse">
            <a:avLst/>
          </a:prstGeom>
        </p:spPr>
      </p:pic>
      <p:pic>
        <p:nvPicPr>
          <p:cNvPr id="6" name="Picture 5">
            <a:extLst>
              <a:ext uri="{FF2B5EF4-FFF2-40B4-BE49-F238E27FC236}">
                <a16:creationId xmlns:a16="http://schemas.microsoft.com/office/drawing/2014/main" id="{58854F03-89C0-2E70-9BD2-83127A50891E}"/>
              </a:ext>
            </a:extLst>
          </p:cNvPr>
          <p:cNvPicPr>
            <a:picLocks noChangeAspect="1"/>
          </p:cNvPicPr>
          <p:nvPr/>
        </p:nvPicPr>
        <p:blipFill rotWithShape="1">
          <a:blip r:embed="rId9"/>
          <a:srcRect t="16112"/>
          <a:stretch/>
        </p:blipFill>
        <p:spPr>
          <a:xfrm>
            <a:off x="-1" y="4195751"/>
            <a:ext cx="2659530" cy="1969666"/>
          </a:xfrm>
          <a:prstGeom prst="ellipse">
            <a:avLst/>
          </a:prstGeom>
        </p:spPr>
      </p:pic>
      <p:pic>
        <p:nvPicPr>
          <p:cNvPr id="11" name="Picture 10" descr="A group of people sitting around a table&#10;&#10;Description automatically generated">
            <a:extLst>
              <a:ext uri="{FF2B5EF4-FFF2-40B4-BE49-F238E27FC236}">
                <a16:creationId xmlns:a16="http://schemas.microsoft.com/office/drawing/2014/main" id="{0A60E8A7-BAC7-587D-1DE7-9386177BBC3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96549" y="273174"/>
            <a:ext cx="2586997" cy="1847855"/>
          </a:xfrm>
          <a:prstGeom prst="rect">
            <a:avLst/>
          </a:prstGeom>
        </p:spPr>
      </p:pic>
      <p:sp>
        <p:nvSpPr>
          <p:cNvPr id="18" name="Rectangle: Rounded Corners 17">
            <a:extLst>
              <a:ext uri="{FF2B5EF4-FFF2-40B4-BE49-F238E27FC236}">
                <a16:creationId xmlns:a16="http://schemas.microsoft.com/office/drawing/2014/main" id="{8127D72D-81A3-2CCD-F5D4-27B89CAE72DF}"/>
              </a:ext>
            </a:extLst>
          </p:cNvPr>
          <p:cNvSpPr/>
          <p:nvPr/>
        </p:nvSpPr>
        <p:spPr>
          <a:xfrm>
            <a:off x="3106209" y="3571427"/>
            <a:ext cx="5954996" cy="1442825"/>
          </a:xfrm>
          <a:prstGeom prst="roundRect">
            <a:avLst>
              <a:gd name="adj" fmla="val 15672"/>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7030A0"/>
                </a:solidFill>
                <a:latin typeface="#9Slide03 SFU Futura_12" panose="00000400000000000000" pitchFamily="2" charset="0"/>
                <a:ea typeface="Times New Roman" panose="02020603050405020304" pitchFamily="18" charset="0"/>
              </a:rPr>
              <a:t>- Nhóm đánh số cho thành viên, thảo luận tìm câu trả lời.</a:t>
            </a:r>
            <a:endParaRPr lang="en-US" sz="2400">
              <a:solidFill>
                <a:srgbClr val="7030A0"/>
              </a:solidFill>
              <a:latin typeface="#9Slide03 SFU Futura_12" panose="00000400000000000000" pitchFamily="2" charset="0"/>
            </a:endParaRPr>
          </a:p>
        </p:txBody>
      </p:sp>
      <p:sp>
        <p:nvSpPr>
          <p:cNvPr id="19" name="Rectangle: Rounded Corners 18">
            <a:extLst>
              <a:ext uri="{FF2B5EF4-FFF2-40B4-BE49-F238E27FC236}">
                <a16:creationId xmlns:a16="http://schemas.microsoft.com/office/drawing/2014/main" id="{CC1F9D52-B796-DAE5-DAD2-7863FB25CA79}"/>
              </a:ext>
            </a:extLst>
          </p:cNvPr>
          <p:cNvSpPr/>
          <p:nvPr/>
        </p:nvSpPr>
        <p:spPr>
          <a:xfrm>
            <a:off x="3939362" y="5165636"/>
            <a:ext cx="6080938" cy="1442825"/>
          </a:xfrm>
          <a:prstGeom prst="roundRect">
            <a:avLst>
              <a:gd name="adj" fmla="val 15672"/>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7030A0"/>
                </a:solidFill>
                <a:latin typeface="#9Slide03 SFU Futura_12" panose="00000400000000000000" pitchFamily="2" charset="0"/>
                <a:ea typeface="Times New Roman" panose="02020603050405020304" pitchFamily="18" charset="0"/>
              </a:rPr>
              <a:t>- Trả lời các ý của câu hỏi theo số thứ tự được GV gọi. Xoay vòng các nhóm đến hết.</a:t>
            </a:r>
            <a:endParaRPr lang="en-US" sz="2400">
              <a:solidFill>
                <a:srgbClr val="7030A0"/>
              </a:solidFill>
              <a:latin typeface="#9Slide03 SFU Futura_12" panose="00000400000000000000" pitchFamily="2" charset="0"/>
            </a:endParaRPr>
          </a:p>
        </p:txBody>
      </p:sp>
    </p:spTree>
    <p:extLst>
      <p:ext uri="{BB962C8B-B14F-4D97-AF65-F5344CB8AC3E}">
        <p14:creationId xmlns:p14="http://schemas.microsoft.com/office/powerpoint/2010/main" val="38025239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10087&quot;&gt;&lt;/object&gt;&lt;object type=&quot;2&quot; unique_id=&quot;10088&quot;&gt;&lt;object type=&quot;3&quot; unique_id=&quot;10089&quot;&gt;&lt;property id=&quot;20148&quot; value=&quot;5&quot;/&gt;&lt;property id=&quot;20300&quot; value=&quot;Slide 1&quot;/&gt;&lt;property id=&quot;20307&quot; value=&quot;256&quot;/&gt;&lt;/object&gt;&lt;object type=&quot;3&quot; unique_id=&quot;10090&quot;&gt;&lt;property id=&quot;20148&quot; value=&quot;5&quot;/&gt;&lt;property id=&quot;20300&quot; value=&quot;Slide 3&quot;/&gt;&lt;property id=&quot;20307&quot; value=&quot;647&quot;/&gt;&lt;/object&gt;&lt;object type=&quot;3&quot; unique_id=&quot;10091&quot;&gt;&lt;property id=&quot;20148&quot; value=&quot;5&quot;/&gt;&lt;property id=&quot;20300&quot; value=&quot;Slide 4&quot;/&gt;&lt;property id=&quot;20307&quot; value=&quot;648&quot;/&gt;&lt;/object&gt;&lt;object type=&quot;3&quot; unique_id=&quot;10092&quot;&gt;&lt;property id=&quot;20148&quot; value=&quot;5&quot;/&gt;&lt;property id=&quot;20300&quot; value=&quot;Slide 33&quot;/&gt;&lt;property id=&quot;20307&quot; value=&quot;646&quot;/&gt;&lt;/object&gt;&lt;object type=&quot;3&quot; unique_id=&quot;10135&quot;&gt;&lt;property id=&quot;20148&quot; value=&quot;5&quot;/&gt;&lt;property id=&quot;20300&quot; value=&quot;Slide 2&quot;/&gt;&lt;property id=&quot;20307&quot; value=&quot;649&quot;/&gt;&lt;/object&gt;&lt;object type=&quot;3&quot; unique_id=&quot;10259&quot;&gt;&lt;property id=&quot;20148&quot; value=&quot;5&quot;/&gt;&lt;property id=&quot;20300&quot; value=&quot;Slide 11&quot;/&gt;&lt;property id=&quot;20307&quot; value=&quot;652&quot;/&gt;&lt;/object&gt;&lt;object type=&quot;3&quot; unique_id=&quot;10320&quot;&gt;&lt;property id=&quot;20148&quot; value=&quot;5&quot;/&gt;&lt;property id=&quot;20300&quot; value=&quot;Slide 6&quot;/&gt;&lt;property id=&quot;20307&quot; value=&quot;655&quot;/&gt;&lt;/object&gt;&lt;object type=&quot;3&quot; unique_id=&quot;10321&quot;&gt;&lt;property id=&quot;20148&quot; value=&quot;5&quot;/&gt;&lt;property id=&quot;20300&quot; value=&quot;Slide 12&quot;/&gt;&lt;property id=&quot;20307&quot; value=&quot;653&quot;/&gt;&lt;/object&gt;&lt;object type=&quot;3&quot; unique_id=&quot;10358&quot;&gt;&lt;property id=&quot;20148&quot; value=&quot;5&quot;/&gt;&lt;property id=&quot;20300&quot; value=&quot;Slide 13&quot;/&gt;&lt;property id=&quot;20307&quot; value=&quot;656&quot;/&gt;&lt;/object&gt;&lt;object type=&quot;3&quot; unique_id=&quot;28939&quot;&gt;&lt;property id=&quot;20148&quot; value=&quot;5&quot;/&gt;&lt;property id=&quot;20300&quot; value=&quot;Slide 5&quot;/&gt;&lt;property id=&quot;20307&quot; value=&quot;658&quot;/&gt;&lt;/object&gt;&lt;object type=&quot;3&quot; unique_id=&quot;29482&quot;&gt;&lt;property id=&quot;20148&quot; value=&quot;5&quot;/&gt;&lt;property id=&quot;20300&quot; value=&quot;Slide 7&quot;/&gt;&lt;property id=&quot;20307&quot; value=&quot;659&quot;/&gt;&lt;/object&gt;&lt;object type=&quot;3&quot; unique_id=&quot;29483&quot;&gt;&lt;property id=&quot;20148&quot; value=&quot;5&quot;/&gt;&lt;property id=&quot;20300&quot; value=&quot;Slide 8&quot;/&gt;&lt;property id=&quot;20307&quot; value=&quot;661&quot;/&gt;&lt;/object&gt;&lt;object type=&quot;3&quot; unique_id=&quot;29609&quot;&gt;&lt;property id=&quot;20148&quot; value=&quot;5&quot;/&gt;&lt;property id=&quot;20300&quot; value=&quot;Slide 10&quot;/&gt;&lt;property id=&quot;20307&quot; value=&quot;662&quot;/&gt;&lt;/object&gt;&lt;object type=&quot;3&quot; unique_id=&quot;29610&quot;&gt;&lt;property id=&quot;20148&quot; value=&quot;5&quot;/&gt;&lt;property id=&quot;20300&quot; value=&quot;Slide 14&quot;/&gt;&lt;property id=&quot;20307&quot; value=&quot;663&quot;/&gt;&lt;/object&gt;&lt;object type=&quot;3&quot; unique_id=&quot;29611&quot;&gt;&lt;property id=&quot;20148&quot; value=&quot;5&quot;/&gt;&lt;property id=&quot;20300&quot; value=&quot;Slide 15&quot;/&gt;&lt;property id=&quot;20307&quot; value=&quot;665&quot;/&gt;&lt;/object&gt;&lt;object type=&quot;3&quot; unique_id=&quot;29612&quot;&gt;&lt;property id=&quot;20148&quot; value=&quot;5&quot;/&gt;&lt;property id=&quot;20300&quot; value=&quot;Slide 16&quot;/&gt;&lt;property id=&quot;20307&quot; value=&quot;666&quot;/&gt;&lt;/object&gt;&lt;object type=&quot;3&quot; unique_id=&quot;29613&quot;&gt;&lt;property id=&quot;20148&quot; value=&quot;5&quot;/&gt;&lt;property id=&quot;20300&quot; value=&quot;Slide 17&quot;/&gt;&lt;property id=&quot;20307&quot; value=&quot;668&quot;/&gt;&lt;/object&gt;&lt;object type=&quot;3&quot; unique_id=&quot;29614&quot;&gt;&lt;property id=&quot;20148&quot; value=&quot;5&quot;/&gt;&lt;property id=&quot;20300&quot; value=&quot;Slide 18&quot;/&gt;&lt;property id=&quot;20307&quot; value=&quot;669&quot;/&gt;&lt;/object&gt;&lt;object type=&quot;3&quot; unique_id=&quot;29615&quot;&gt;&lt;property id=&quot;20148&quot; value=&quot;5&quot;/&gt;&lt;property id=&quot;20300&quot; value=&quot;Slide 19&quot;/&gt;&lt;property id=&quot;20307&quot; value=&quot;670&quot;/&gt;&lt;/object&gt;&lt;object type=&quot;3&quot; unique_id=&quot;29616&quot;&gt;&lt;property id=&quot;20148&quot; value=&quot;5&quot;/&gt;&lt;property id=&quot;20300&quot; value=&quot;Slide 21&quot;/&gt;&lt;property id=&quot;20307&quot; value=&quot;667&quot;/&gt;&lt;/object&gt;&lt;object type=&quot;3&quot; unique_id=&quot;29617&quot;&gt;&lt;property id=&quot;20148&quot; value=&quot;5&quot;/&gt;&lt;property id=&quot;20300&quot; value=&quot;Slide 23&quot;/&gt;&lt;property id=&quot;20307&quot; value=&quot;664&quot;/&gt;&lt;/object&gt;&lt;object type=&quot;3&quot; unique_id=&quot;29665&quot;&gt;&lt;property id=&quot;20148&quot; value=&quot;5&quot;/&gt;&lt;property id=&quot;20300&quot; value=&quot;Slide 22&quot;/&gt;&lt;property id=&quot;20307&quot; value=&quot;671&quot;/&gt;&lt;/object&gt;&lt;object type=&quot;3&quot; unique_id=&quot;30343&quot;&gt;&lt;property id=&quot;20148&quot; value=&quot;5&quot;/&gt;&lt;property id=&quot;20300&quot; value=&quot;Slide 24&quot;/&gt;&lt;property id=&quot;20307&quot; value=&quot;672&quot;/&gt;&lt;/object&gt;&lt;object type=&quot;3&quot; unique_id=&quot;30344&quot;&gt;&lt;property id=&quot;20148&quot; value=&quot;5&quot;/&gt;&lt;property id=&quot;20300&quot; value=&quot;Slide 25&quot;/&gt;&lt;property id=&quot;20307&quot; value=&quot;673&quot;/&gt;&lt;/object&gt;&lt;object type=&quot;3&quot; unique_id=&quot;30345&quot;&gt;&lt;property id=&quot;20148&quot; value=&quot;5&quot;/&gt;&lt;property id=&quot;20300&quot; value=&quot;Slide 26&quot;/&gt;&lt;property id=&quot;20307&quot; value=&quot;674&quot;/&gt;&lt;/object&gt;&lt;object type=&quot;3&quot; unique_id=&quot;30646&quot;&gt;&lt;property id=&quot;20148&quot; value=&quot;5&quot;/&gt;&lt;property id=&quot;20300&quot; value=&quot;Slide 27&quot;/&gt;&lt;property id=&quot;20307&quot; value=&quot;678&quot;/&gt;&lt;/object&gt;&lt;object type=&quot;3&quot; unique_id=&quot;30802&quot;&gt;&lt;property id=&quot;20148&quot; value=&quot;5&quot;/&gt;&lt;property id=&quot;20300&quot; value=&quot;Slide 29&quot;/&gt;&lt;property id=&quot;20307&quot; value=&quot;681&quot;/&gt;&lt;/object&gt;&lt;object type=&quot;3&quot; unique_id=&quot;31177&quot;&gt;&lt;property id=&quot;20148&quot; value=&quot;5&quot;/&gt;&lt;property id=&quot;20300&quot; value=&quot;Slide 30&quot;/&gt;&lt;property id=&quot;20307&quot; value=&quot;682&quot;/&gt;&lt;/object&gt;&lt;object type=&quot;3&quot; unique_id=&quot;31178&quot;&gt;&lt;property id=&quot;20148&quot; value=&quot;5&quot;/&gt;&lt;property id=&quot;20300&quot; value=&quot;Slide 31&quot;/&gt;&lt;property id=&quot;20307&quot; value=&quot;683&quot;/&gt;&lt;/object&gt;&lt;object type=&quot;3&quot; unique_id=&quot;31179&quot;&gt;&lt;property id=&quot;20148&quot; value=&quot;5&quot;/&gt;&lt;property id=&quot;20300&quot; value=&quot;Slide 32&quot;/&gt;&lt;property id=&quot;20307&quot; value=&quot;684&quot;/&gt;&lt;/object&gt;&lt;object type=&quot;3&quot; unique_id=&quot;31501&quot;&gt;&lt;property id=&quot;20148&quot; value=&quot;5&quot;/&gt;&lt;property id=&quot;20300&quot; value=&quot;Slide 9&quot;/&gt;&lt;property id=&quot;20307&quot; value=&quot;685&quot;/&gt;&lt;/object&gt;&lt;object type=&quot;3&quot; unique_id=&quot;31646&quot;&gt;&lt;property id=&quot;20148&quot; value=&quot;5&quot;/&gt;&lt;property id=&quot;20300&quot; value=&quot;Slide 20&quot;/&gt;&lt;property id=&quot;20307&quot; value=&quot;686&quot;/&gt;&lt;/object&gt;&lt;object type=&quot;3&quot; unique_id=&quot;31758&quot;&gt;&lt;property id=&quot;20148&quot; value=&quot;5&quot;/&gt;&lt;property id=&quot;20300&quot; value=&quot;Slide 28&quot;/&gt;&lt;property id=&quot;20307&quot; value=&quot;687&quot;/&gt;&lt;/object&gt;&lt;/object&gt;&lt;/object&gt;&lt;/database&gt;"/>
</p:tagLst>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1687</TotalTime>
  <Words>3745</Words>
  <Application>Microsoft Office PowerPoint</Application>
  <PresentationFormat>Widescreen</PresentationFormat>
  <Paragraphs>311</Paragraphs>
  <Slides>34</Slides>
  <Notes>24</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34</vt:i4>
      </vt:variant>
    </vt:vector>
  </HeadingPairs>
  <TitlesOfParts>
    <vt:vector size="59" baseType="lpstr">
      <vt:lpstr>#9Slide07 FS North Land Sans</vt:lpstr>
      <vt:lpstr>#9Slide07 SVNGuerrilla</vt:lpstr>
      <vt:lpstr>Calibri</vt:lpstr>
      <vt:lpstr>Arial</vt:lpstr>
      <vt:lpstr>#9Slide03 AllRoundGothic</vt:lpstr>
      <vt:lpstr>#9Slide03 SFU Futura_07</vt:lpstr>
      <vt:lpstr>Times New Roman</vt:lpstr>
      <vt:lpstr>#9Slide04 Philosopher Bold</vt:lpstr>
      <vt:lpstr>#9Slide04 Rokkitt</vt:lpstr>
      <vt:lpstr>#9Slide06 SVNJonitha Script</vt:lpstr>
      <vt:lpstr>#9Slide03 SFU Futura_01</vt:lpstr>
      <vt:lpstr>#9Slide03 SVNNeutraface 2</vt:lpstr>
      <vt:lpstr>#9Slide03 Source Sans Pro Black</vt:lpstr>
      <vt:lpstr>#9Slide06 Broodfath</vt:lpstr>
      <vt:lpstr>#9Slide07 Itim</vt:lpstr>
      <vt:lpstr>#9Slide07 SVNStick A Round</vt:lpstr>
      <vt:lpstr>#9Slide07 IcielCadena</vt:lpstr>
      <vt:lpstr>Calibri Light</vt:lpstr>
      <vt:lpstr>#9Slide03 SFU Futura_12</vt:lpstr>
      <vt:lpstr>#9Slide05 Wolfsbane</vt:lpstr>
      <vt:lpstr>Tw Cen MT</vt:lpstr>
      <vt:lpstr>#9Slide07 SVNBeachwood Sans</vt:lpstr>
      <vt:lpstr>#9Slide07 SVNBlade Runner</vt:lpstr>
      <vt:lpstr>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admin</cp:lastModifiedBy>
  <cp:revision>49</cp:revision>
  <dcterms:created xsi:type="dcterms:W3CDTF">2023-07-22T06:12:14Z</dcterms:created>
  <dcterms:modified xsi:type="dcterms:W3CDTF">2024-02-24T13:40:34Z</dcterms:modified>
</cp:coreProperties>
</file>