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3" r:id="rId2"/>
    <p:sldMasterId id="2147483705" r:id="rId3"/>
  </p:sldMasterIdLst>
  <p:notesMasterIdLst>
    <p:notesMasterId r:id="rId17"/>
  </p:notesMasterIdLst>
  <p:sldIdLst>
    <p:sldId id="256" r:id="rId4"/>
    <p:sldId id="326" r:id="rId5"/>
    <p:sldId id="274" r:id="rId6"/>
    <p:sldId id="305" r:id="rId7"/>
    <p:sldId id="258" r:id="rId8"/>
    <p:sldId id="313" r:id="rId9"/>
    <p:sldId id="269" r:id="rId10"/>
    <p:sldId id="257" r:id="rId11"/>
    <p:sldId id="315" r:id="rId12"/>
    <p:sldId id="316" r:id="rId13"/>
    <p:sldId id="319" r:id="rId14"/>
    <p:sldId id="320" r:id="rId15"/>
    <p:sldId id="2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005864"/>
    <a:srgbClr val="006673"/>
    <a:srgbClr val="1A4164"/>
    <a:srgbClr val="04697A"/>
    <a:srgbClr val="05788C"/>
    <a:srgbClr val="05A0B8"/>
    <a:srgbClr val="A3DBE1"/>
    <a:srgbClr val="F26532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94150" autoAdjust="0"/>
  </p:normalViewPr>
  <p:slideViewPr>
    <p:cSldViewPr snapToGrid="0" showGuides="1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1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8921c5b1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8921c5b1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744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8" name="Google Shape;4298;g88921c5b14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9" name="Google Shape;4299;g88921c5b14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01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88811e62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88811e62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1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88811e62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88811e62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06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" name="Google Shape;4522;g88b0a77a83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3" name="Google Shape;4523;g88b0a77a83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238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4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975067" y="726433"/>
            <a:ext cx="4023600" cy="763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20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009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 ">
  <p:cSld name="Title and four columns 1 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3396567" y="726433"/>
            <a:ext cx="5406000" cy="761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228600" tIns="91425" rIns="22860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3218051" y="2463800"/>
            <a:ext cx="2222400" cy="5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3217333" y="3060145"/>
            <a:ext cx="22224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3"/>
          </p:nvPr>
        </p:nvSpPr>
        <p:spPr>
          <a:xfrm>
            <a:off x="6774051" y="2463800"/>
            <a:ext cx="2222400" cy="5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4"/>
          </p:nvPr>
        </p:nvSpPr>
        <p:spPr>
          <a:xfrm>
            <a:off x="6773333" y="3060145"/>
            <a:ext cx="22224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5"/>
          </p:nvPr>
        </p:nvSpPr>
        <p:spPr>
          <a:xfrm>
            <a:off x="3218051" y="4495800"/>
            <a:ext cx="2222400" cy="5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6"/>
          </p:nvPr>
        </p:nvSpPr>
        <p:spPr>
          <a:xfrm>
            <a:off x="3217333" y="5092145"/>
            <a:ext cx="22224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7"/>
          </p:nvPr>
        </p:nvSpPr>
        <p:spPr>
          <a:xfrm>
            <a:off x="6774051" y="4495800"/>
            <a:ext cx="2222400" cy="5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8"/>
          </p:nvPr>
        </p:nvSpPr>
        <p:spPr>
          <a:xfrm>
            <a:off x="6773333" y="5092145"/>
            <a:ext cx="22224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84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774549" y="697551"/>
            <a:ext cx="91384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333567" y="1560747"/>
            <a:ext cx="9530000" cy="42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Lato"/>
              <a:buChar char="■"/>
              <a:defRPr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95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43600" y="2871400"/>
            <a:ext cx="3644000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7578033" y="2880200"/>
            <a:ext cx="3644000" cy="1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2"/>
          </p:nvPr>
        </p:nvSpPr>
        <p:spPr>
          <a:xfrm>
            <a:off x="3547533" y="4662733"/>
            <a:ext cx="28100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Black"/>
              <a:buNone/>
              <a:defRPr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3"/>
          </p:nvPr>
        </p:nvSpPr>
        <p:spPr>
          <a:xfrm>
            <a:off x="8008333" y="4662733"/>
            <a:ext cx="28100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Black"/>
              <a:buNone/>
              <a:defRPr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title" idx="4"/>
          </p:nvPr>
        </p:nvSpPr>
        <p:spPr>
          <a:xfrm>
            <a:off x="939700" y="726433"/>
            <a:ext cx="5349600" cy="768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0175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67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4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4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11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18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18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5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98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87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17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92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2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8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94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6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6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0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7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3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5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37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0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9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a cartoon of a person&#10;&#10;Description automatically generated">
            <a:extLst>
              <a:ext uri="{FF2B5EF4-FFF2-40B4-BE49-F238E27FC236}">
                <a16:creationId xmlns:a16="http://schemas.microsoft.com/office/drawing/2014/main" id="{318F91E6-765D-23C9-CEAC-DFE862FFEB5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122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64B8127-D6AB-33BD-AB0A-295607D7CDDD}"/>
              </a:ext>
            </a:extLst>
          </p:cNvPr>
          <p:cNvSpPr txBox="1"/>
          <p:nvPr/>
        </p:nvSpPr>
        <p:spPr>
          <a:xfrm>
            <a:off x="7752193" y="5442631"/>
            <a:ext cx="30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 THÀNH+TRỌNG QUYỀN</a:t>
            </a:r>
          </a:p>
        </p:txBody>
      </p:sp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8469" y="2118637"/>
            <a:ext cx="6335062" cy="2683763"/>
          </a:xfrm>
          <a:custGeom>
            <a:avLst/>
            <a:gdLst/>
            <a:ahLst/>
            <a:cxnLst/>
            <a:rect l="l" t="t" r="r" b="b"/>
            <a:pathLst>
              <a:path w="9502593" h="4025644">
                <a:moveTo>
                  <a:pt x="0" y="0"/>
                </a:moveTo>
                <a:lnTo>
                  <a:pt x="9502594" y="0"/>
                </a:lnTo>
                <a:lnTo>
                  <a:pt x="9502594" y="4025644"/>
                </a:lnTo>
                <a:lnTo>
                  <a:pt x="0" y="40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8252202" y="283779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4522" y="3025820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2497" y="2002842"/>
            <a:ext cx="4747564" cy="11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Barrio"/>
                <a:ea typeface="+mn-ea"/>
                <a:cs typeface="+mn-cs"/>
              </a:rPr>
              <a:t>UNIT1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67939" y="2895368"/>
            <a:ext cx="3077931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aboo"/>
                <a:ea typeface="+mn-ea"/>
                <a:cs typeface="+mn-cs"/>
              </a:rPr>
              <a:t>Family Life</a:t>
            </a:r>
          </a:p>
        </p:txBody>
      </p:sp>
      <p:sp>
        <p:nvSpPr>
          <p:cNvPr id="8" name="Freeform 8"/>
          <p:cNvSpPr/>
          <p:nvPr/>
        </p:nvSpPr>
        <p:spPr>
          <a:xfrm>
            <a:off x="6310045" y="5114074"/>
            <a:ext cx="5196155" cy="1058126"/>
          </a:xfrm>
          <a:custGeom>
            <a:avLst/>
            <a:gdLst/>
            <a:ahLst/>
            <a:cxnLst/>
            <a:rect l="l" t="t" r="r" b="b"/>
            <a:pathLst>
              <a:path w="7794232" h="1587189">
                <a:moveTo>
                  <a:pt x="0" y="0"/>
                </a:moveTo>
                <a:lnTo>
                  <a:pt x="7794232" y="0"/>
                </a:lnTo>
                <a:lnTo>
                  <a:pt x="7794232" y="1587189"/>
                </a:lnTo>
                <a:lnTo>
                  <a:pt x="0" y="158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10434">
            <a:off x="6741653" y="5805613"/>
            <a:ext cx="4184303" cy="0"/>
          </a:xfrm>
          <a:prstGeom prst="line">
            <a:avLst/>
          </a:prstGeom>
          <a:ln w="38100" cap="flat">
            <a:solidFill>
              <a:srgbClr val="DF607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29096" y="5290029"/>
            <a:ext cx="1753201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25" b="0" i="0" u="none" strike="noStrike" kern="1200" cap="none" spc="0" normalizeH="0" baseline="0" noProof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Name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87F1E-0190-4EB0-162D-A0E0118CE1F9}"/>
              </a:ext>
            </a:extLst>
          </p:cNvPr>
          <p:cNvSpPr txBox="1"/>
          <p:nvPr/>
        </p:nvSpPr>
        <p:spPr>
          <a:xfrm>
            <a:off x="2520890" y="3827628"/>
            <a:ext cx="32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0CC9C-3E55-8FF4-0032-43A8B3728809}"/>
              </a:ext>
            </a:extLst>
          </p:cNvPr>
          <p:cNvSpPr txBox="1"/>
          <p:nvPr/>
        </p:nvSpPr>
        <p:spPr>
          <a:xfrm>
            <a:off x="5347578" y="3763285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26714"/>
                </a:solidFill>
                <a:latin typeface="UTM Facebook K&amp;T" pitchFamily="18" charset="0"/>
              </a:rPr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3D188-9A14-6BBD-731B-53355B6BBC94}"/>
              </a:ext>
            </a:extLst>
          </p:cNvPr>
          <p:cNvSpPr txBox="1"/>
          <p:nvPr/>
        </p:nvSpPr>
        <p:spPr>
          <a:xfrm>
            <a:off x="2919094" y="4327389"/>
            <a:ext cx="6399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FB7BD"/>
                </a:solidFill>
                <a:effectLst/>
                <a:uLnTx/>
                <a:uFillTx/>
              </a:rPr>
              <a:t>Benefits of doing housework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4;p40">
            <a:extLst>
              <a:ext uri="{FF2B5EF4-FFF2-40B4-BE49-F238E27FC236}">
                <a16:creationId xmlns:a16="http://schemas.microsoft.com/office/drawing/2014/main" id="{559BB58F-420D-4940-BAAE-AA378DC07FA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77225" y="2572841"/>
            <a:ext cx="6458284" cy="2334772"/>
          </a:xfrm>
          <a:prstGeom prst="rect">
            <a:avLst/>
          </a:prstGeom>
        </p:spPr>
        <p:txBody>
          <a:bodyPr spcFirstLastPara="1" vert="horz" wrap="square" lIns="548625" tIns="548625" rIns="548625" bIns="548625" rtlCol="0" anchor="ctr" anchorCtr="0">
            <a:noAutofit/>
          </a:bodyPr>
          <a:lstStyle/>
          <a:p>
            <a:pPr marL="0" indent="0">
              <a:spcAft>
                <a:spcPts val="1800"/>
              </a:spcAft>
              <a:buClr>
                <a:schemeClr val="dk1"/>
              </a:buClr>
              <a:buSzPts val="1100"/>
            </a:pPr>
            <a:r>
              <a:rPr lang="en-US" sz="3200" dirty="0">
                <a:solidFill>
                  <a:srgbClr val="005864"/>
                </a:solidFill>
              </a:rPr>
              <a:t>What benefits do you think you can get from sharing housework?</a:t>
            </a:r>
            <a:endParaRPr sz="3200" dirty="0">
              <a:solidFill>
                <a:srgbClr val="00586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618" y="1064052"/>
            <a:ext cx="9240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Discuss the question.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54165A-FAB9-4E69-B510-4A5F3C4F9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6" t="15368" r="16102" b="6592"/>
          <a:stretch/>
        </p:blipFill>
        <p:spPr>
          <a:xfrm>
            <a:off x="1779268" y="1713571"/>
            <a:ext cx="3740183" cy="36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7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56437" y="1610236"/>
            <a:ext cx="761034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dirty="0"/>
              <a:t>What have we learnt today?</a:t>
            </a:r>
            <a:br>
              <a:rPr lang="en-US" sz="2400" dirty="0"/>
            </a:br>
            <a:r>
              <a:rPr lang="en-US" sz="2400" dirty="0"/>
              <a:t>- Read for specific information in a text about the benefits of doing housework for children</a:t>
            </a:r>
            <a:br>
              <a:rPr lang="en-US" sz="2400" dirty="0"/>
            </a:br>
            <a:r>
              <a:rPr lang="en-US" sz="2400" dirty="0"/>
              <a:t>- Understand the topic-related words introduced in previous lessons</a:t>
            </a:r>
            <a:br>
              <a:rPr lang="en-US" sz="2400" dirty="0"/>
            </a:br>
            <a:r>
              <a:rPr lang="en-US" sz="2400" dirty="0"/>
              <a:t>- Use the topic-related words in meaningful contexts 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C952B-9F7C-E5DC-A970-E9D73E781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54" y="243280"/>
            <a:ext cx="4384713" cy="880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F5F3B-5B1C-38C6-9D30-DD2BEAE24D2B}"/>
              </a:ext>
            </a:extLst>
          </p:cNvPr>
          <p:cNvSpPr txBox="1"/>
          <p:nvPr/>
        </p:nvSpPr>
        <p:spPr>
          <a:xfrm>
            <a:off x="4575945" y="4772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3959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76599" y="1884559"/>
            <a:ext cx="97604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Speaking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0823" y="31978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08687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ean-up-song-for-children-by-elf-learning">
            <a:hlinkClick r:id="" action="ppaction://media"/>
            <a:extLst>
              <a:ext uri="{FF2B5EF4-FFF2-40B4-BE49-F238E27FC236}">
                <a16:creationId xmlns:a16="http://schemas.microsoft.com/office/drawing/2014/main" id="{14C64977-A663-5B1A-3345-ADF7D3D4EE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6098"/>
            <a:ext cx="12192000" cy="6433022"/>
          </a:xfrm>
        </p:spPr>
      </p:pic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08AE4E06-57AB-7AF1-07EF-96A310ED6D11}"/>
              </a:ext>
            </a:extLst>
          </p:cNvPr>
          <p:cNvSpPr/>
          <p:nvPr/>
        </p:nvSpPr>
        <p:spPr>
          <a:xfrm>
            <a:off x="5154116" y="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49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001899" y="898671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697A"/>
                </a:solidFill>
              </a:rPr>
              <a:t>How to play?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21010" y="1606557"/>
            <a:ext cx="8578532" cy="3784608"/>
          </a:xfrm>
          <a:prstGeom prst="roundRect">
            <a:avLst/>
          </a:prstGeom>
          <a:ln>
            <a:solidFill>
              <a:srgbClr val="2C52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1A4164"/>
                </a:solidFill>
              </a:rPr>
              <a:t>- Work in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2800" dirty="0">
                <a:solidFill>
                  <a:srgbClr val="1A4164"/>
                </a:solidFill>
              </a:rPr>
              <a:t> groups.</a:t>
            </a:r>
            <a:br>
              <a:rPr lang="en-US" sz="2800" dirty="0">
                <a:solidFill>
                  <a:srgbClr val="1A4164"/>
                </a:solidFill>
              </a:rPr>
            </a:br>
            <a:r>
              <a:rPr lang="en-US" sz="2800" dirty="0">
                <a:solidFill>
                  <a:srgbClr val="1A4164"/>
                </a:solidFill>
              </a:rPr>
              <a:t>- In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2800" dirty="0">
                <a:solidFill>
                  <a:srgbClr val="1A4164"/>
                </a:solidFill>
              </a:rPr>
              <a:t> minutes, list down (as much as possible) housework that you think mom, dad and kids usually do.</a:t>
            </a:r>
            <a:br>
              <a:rPr lang="en-US" sz="2800" dirty="0">
                <a:solidFill>
                  <a:srgbClr val="1A4164"/>
                </a:solidFill>
              </a:rPr>
            </a:br>
            <a:r>
              <a:rPr lang="en-US" sz="2800" dirty="0">
                <a:solidFill>
                  <a:srgbClr val="1A4164"/>
                </a:solidFill>
              </a:rPr>
              <a:t>- After you finish,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2800" b="1" dirty="0">
                <a:solidFill>
                  <a:srgbClr val="1A4164"/>
                </a:solidFill>
              </a:rPr>
              <a:t> </a:t>
            </a:r>
            <a:r>
              <a:rPr lang="en-US" sz="2800" dirty="0">
                <a:solidFill>
                  <a:srgbClr val="1A4164"/>
                </a:solidFill>
              </a:rPr>
              <a:t>representative from each group comes and writes on the board.</a:t>
            </a:r>
            <a:br>
              <a:rPr lang="en-US" sz="2800" dirty="0">
                <a:solidFill>
                  <a:srgbClr val="1A4164"/>
                </a:solidFill>
              </a:rPr>
            </a:br>
            <a:r>
              <a:rPr lang="en-US" sz="2800" dirty="0">
                <a:solidFill>
                  <a:srgbClr val="1A4164"/>
                </a:solidFill>
              </a:rPr>
              <a:t>- The 1</a:t>
            </a:r>
            <a:r>
              <a:rPr lang="en-US" sz="2800" baseline="30000" dirty="0">
                <a:solidFill>
                  <a:srgbClr val="1A4164"/>
                </a:solidFill>
              </a:rPr>
              <a:t>st</a:t>
            </a:r>
            <a:r>
              <a:rPr lang="en-US" sz="2800" dirty="0">
                <a:solidFill>
                  <a:srgbClr val="1A4164"/>
                </a:solidFill>
              </a:rPr>
              <a:t> group to finish says ‘STOP THE BUS’ and the others stop writing.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92" y="126170"/>
            <a:ext cx="4405038" cy="89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38276" y="2846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DCE417-34F5-4CF1-A564-455A5BCDD532}"/>
              </a:ext>
            </a:extLst>
          </p:cNvPr>
          <p:cNvSpPr txBox="1"/>
          <p:nvPr/>
        </p:nvSpPr>
        <p:spPr>
          <a:xfrm>
            <a:off x="2465535" y="1810830"/>
            <a:ext cx="665300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dirty="0"/>
              <a:t>1. What is each person in the picture doing?</a:t>
            </a:r>
          </a:p>
          <a:p>
            <a:pPr algn="just"/>
            <a:r>
              <a:rPr lang="en-US" sz="2500" dirty="0">
                <a:solidFill>
                  <a:srgbClr val="04697A"/>
                </a:solidFill>
                <a:sym typeface="Wingdings" panose="05000000000000000000" pitchFamily="2" charset="2"/>
              </a:rPr>
              <a:t></a:t>
            </a:r>
            <a:r>
              <a:rPr lang="vi-VN" sz="2500" dirty="0">
                <a:solidFill>
                  <a:srgbClr val="04697A"/>
                </a:solidFill>
              </a:rPr>
              <a:t> </a:t>
            </a:r>
            <a:r>
              <a:rPr lang="en-US" sz="2500" dirty="0">
                <a:solidFill>
                  <a:srgbClr val="04697A"/>
                </a:solidFill>
              </a:rPr>
              <a:t> The mother is cooking; the father is laying the table; the son is cleaning (vacuuming) the floor; the daughter is washing vegetables.</a:t>
            </a:r>
          </a:p>
          <a:p>
            <a:pPr algn="just"/>
            <a:endParaRPr lang="en-US" sz="2500" dirty="0">
              <a:solidFill>
                <a:srgbClr val="000000"/>
              </a:solidFill>
            </a:endParaRPr>
          </a:p>
          <a:p>
            <a:pPr algn="just"/>
            <a:r>
              <a:rPr lang="vi-VN" sz="2500" dirty="0">
                <a:solidFill>
                  <a:srgbClr val="000000"/>
                </a:solidFill>
              </a:rPr>
              <a:t>2. </a:t>
            </a:r>
            <a:r>
              <a:rPr lang="en-US" sz="2500" dirty="0"/>
              <a:t>Do you think that they are happy? Why or why not?</a:t>
            </a:r>
            <a:endParaRPr lang="vi-VN" sz="2500" dirty="0">
              <a:solidFill>
                <a:srgbClr val="000000"/>
              </a:solidFill>
            </a:endParaRPr>
          </a:p>
          <a:p>
            <a:pPr algn="just"/>
            <a:r>
              <a:rPr lang="en-US" sz="2500" dirty="0">
                <a:solidFill>
                  <a:srgbClr val="04697A"/>
                </a:solidFill>
                <a:sym typeface="Wingdings" panose="05000000000000000000" pitchFamily="2" charset="2"/>
              </a:rPr>
              <a:t></a:t>
            </a:r>
            <a:r>
              <a:rPr lang="vi-VN" sz="2500" dirty="0">
                <a:solidFill>
                  <a:srgbClr val="04697A"/>
                </a:solidFill>
              </a:rPr>
              <a:t> </a:t>
            </a:r>
            <a:r>
              <a:rPr lang="en-US" sz="2500" dirty="0">
                <a:solidFill>
                  <a:srgbClr val="04697A"/>
                </a:solidFill>
              </a:rPr>
              <a:t>The people are happy because they are doing housework together and all the family members are sharing the household chores.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4165A-FAB9-4E69-B510-4A5F3C4F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36" t="15368" r="16102" b="6592"/>
          <a:stretch/>
        </p:blipFill>
        <p:spPr>
          <a:xfrm>
            <a:off x="9393829" y="1569295"/>
            <a:ext cx="2625573" cy="2804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5394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390" y="1107630"/>
            <a:ext cx="9600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7880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95618" y="1064052"/>
            <a:ext cx="9240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the appropriate meanings of the </a:t>
            </a:r>
          </a:p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highlighted words.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6384"/>
              </p:ext>
            </p:extLst>
          </p:nvPr>
        </p:nvGraphicFramePr>
        <p:xfrm>
          <a:off x="1916934" y="2411085"/>
          <a:ext cx="9474507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1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baseline="0" dirty="0"/>
                        <a:t> </a:t>
                      </a:r>
                      <a:r>
                        <a:rPr lang="en-US" dirty="0"/>
                        <a:t>responsibility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/>
                        <a:t>a. duty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/>
                        <a:t>b. hobby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 bonds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close connections</a:t>
                      </a: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b. </a:t>
                      </a:r>
                      <a:r>
                        <a:rPr lang="en-US" dirty="0"/>
                        <a:t>common interests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 gratitude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the feeling</a:t>
                      </a:r>
                      <a:r>
                        <a:rPr lang="en-US" baseline="0" dirty="0"/>
                        <a:t> of being great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b. </a:t>
                      </a:r>
                      <a:r>
                        <a:rPr lang="en-US" dirty="0"/>
                        <a:t>the feeling</a:t>
                      </a:r>
                      <a:r>
                        <a:rPr lang="en-US" baseline="0" dirty="0"/>
                        <a:t> of being grateful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</a:t>
                      </a:r>
                      <a:r>
                        <a:rPr lang="en-US" baseline="0" dirty="0"/>
                        <a:t> c</a:t>
                      </a:r>
                      <a:r>
                        <a:rPr lang="en-US" dirty="0"/>
                        <a:t>haracter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qualities that make a person</a:t>
                      </a:r>
                      <a:r>
                        <a:rPr lang="en-US" baseline="0" dirty="0"/>
                        <a:t> the same as others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b. </a:t>
                      </a:r>
                      <a:r>
                        <a:rPr lang="en-US" dirty="0"/>
                        <a:t>qualities that make a person</a:t>
                      </a:r>
                      <a:r>
                        <a:rPr lang="en-US" baseline="0" dirty="0"/>
                        <a:t> different from others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1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 strengthen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make something stronger</a:t>
                      </a: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b. </a:t>
                      </a:r>
                      <a:r>
                        <a:rPr lang="en-US" dirty="0"/>
                        <a:t>make something more</a:t>
                      </a:r>
                      <a:r>
                        <a:rPr lang="en-US" baseline="0" dirty="0"/>
                        <a:t> difficult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546560" y="2716550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75907" y="3235252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593032" y="3945022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81815" y="4437522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481815" y="4999648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81815" y="5581088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724679" y="2620458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732041" y="3192068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690804" y="3843616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693746" y="4330412"/>
            <a:ext cx="423080" cy="382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ABA520-69C1-436D-BA63-5406DFF4D331}"/>
              </a:ext>
            </a:extLst>
          </p:cNvPr>
          <p:cNvSpPr txBox="1"/>
          <p:nvPr/>
        </p:nvSpPr>
        <p:spPr>
          <a:xfrm>
            <a:off x="1586650" y="2683694"/>
            <a:ext cx="34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ABA520-69C1-436D-BA63-5406DFF4D331}"/>
              </a:ext>
            </a:extLst>
          </p:cNvPr>
          <p:cNvSpPr txBox="1"/>
          <p:nvPr/>
        </p:nvSpPr>
        <p:spPr>
          <a:xfrm>
            <a:off x="1665304" y="3844513"/>
            <a:ext cx="34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ABA520-69C1-436D-BA63-5406DFF4D331}"/>
              </a:ext>
            </a:extLst>
          </p:cNvPr>
          <p:cNvSpPr txBox="1"/>
          <p:nvPr/>
        </p:nvSpPr>
        <p:spPr>
          <a:xfrm>
            <a:off x="1544317" y="4910879"/>
            <a:ext cx="34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ABA520-69C1-436D-BA63-5406DFF4D331}"/>
              </a:ext>
            </a:extLst>
          </p:cNvPr>
          <p:cNvSpPr txBox="1"/>
          <p:nvPr/>
        </p:nvSpPr>
        <p:spPr>
          <a:xfrm>
            <a:off x="5800634" y="2570186"/>
            <a:ext cx="34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ABA520-69C1-436D-BA63-5406DFF4D331}"/>
              </a:ext>
            </a:extLst>
          </p:cNvPr>
          <p:cNvSpPr txBox="1"/>
          <p:nvPr/>
        </p:nvSpPr>
        <p:spPr>
          <a:xfrm>
            <a:off x="5770917" y="4234371"/>
            <a:ext cx="34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2DF1-1F8E-4FE5-856B-4EBF0FE3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750" y="1215958"/>
            <a:ext cx="4449816" cy="570900"/>
          </a:xfrm>
          <a:solidFill>
            <a:srgbClr val="A3DBE1"/>
          </a:solidFill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ECF61-DEAE-4B2D-8EFB-5005847C5ECC}"/>
              </a:ext>
            </a:extLst>
          </p:cNvPr>
          <p:cNvSpPr txBox="1"/>
          <p:nvPr/>
        </p:nvSpPr>
        <p:spPr>
          <a:xfrm>
            <a:off x="2017409" y="2288372"/>
            <a:ext cx="5264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responsible</a:t>
            </a:r>
            <a:r>
              <a:rPr lang="en-US" sz="2400" dirty="0"/>
              <a:t>  /</a:t>
            </a:r>
            <a:r>
              <a:rPr lang="en-US" sz="2400" dirty="0" err="1"/>
              <a:t>rɪˈspɒnsəbəl</a:t>
            </a:r>
            <a:r>
              <a:rPr lang="en-US" sz="2400" dirty="0"/>
              <a:t>/ (adj)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gratitude</a:t>
            </a:r>
            <a:r>
              <a:rPr lang="en-US" sz="2400" dirty="0"/>
              <a:t> /ˈ</a:t>
            </a:r>
            <a:r>
              <a:rPr lang="en-US" sz="2400" dirty="0" err="1"/>
              <a:t>ɡrætɪtʃuːd</a:t>
            </a:r>
            <a:r>
              <a:rPr lang="en-US" sz="2400" dirty="0"/>
              <a:t>/ (n)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strengthen</a:t>
            </a:r>
            <a:r>
              <a:rPr lang="en-US" sz="2400" dirty="0"/>
              <a:t>  /ˈ</a:t>
            </a:r>
            <a:r>
              <a:rPr lang="en-US" sz="2400" dirty="0" err="1"/>
              <a:t>streŋ</a:t>
            </a:r>
            <a:r>
              <a:rPr lang="el-GR" sz="2400" dirty="0"/>
              <a:t>θ</a:t>
            </a:r>
            <a:r>
              <a:rPr lang="en-US" sz="2400" dirty="0" err="1"/>
              <a:t>ən</a:t>
            </a:r>
            <a:r>
              <a:rPr lang="en-US" sz="2400" dirty="0"/>
              <a:t>/ (v)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bond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/>
              <a:t>/</a:t>
            </a:r>
            <a:r>
              <a:rPr lang="en-US" sz="2400" dirty="0" err="1"/>
              <a:t>bɒnd</a:t>
            </a:r>
            <a:r>
              <a:rPr lang="en-US" sz="2400" dirty="0"/>
              <a:t>/ (n)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character</a:t>
            </a:r>
            <a:r>
              <a:rPr lang="en-US" sz="2400" dirty="0"/>
              <a:t>  /ˈ</a:t>
            </a:r>
            <a:r>
              <a:rPr lang="en-US" sz="2400" dirty="0" err="1"/>
              <a:t>kærəktər</a:t>
            </a:r>
            <a:r>
              <a:rPr lang="en-US" sz="2400" dirty="0"/>
              <a:t>/ (n)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59398-2BE6-4687-BD7B-87C26C170044}"/>
              </a:ext>
            </a:extLst>
          </p:cNvPr>
          <p:cNvSpPr txBox="1"/>
          <p:nvPr/>
        </p:nvSpPr>
        <p:spPr>
          <a:xfrm>
            <a:off x="7345464" y="2288372"/>
            <a:ext cx="3010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A4164"/>
                </a:solidFill>
              </a:rPr>
              <a:t>có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trách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nhiệm</a:t>
            </a:r>
            <a:endParaRPr lang="en-US" sz="2400" dirty="0">
              <a:solidFill>
                <a:srgbClr val="1A416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A4164"/>
                </a:solidFill>
              </a:rPr>
              <a:t>lòng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biết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ơn</a:t>
            </a:r>
            <a:endParaRPr lang="en-US" sz="2400" dirty="0">
              <a:solidFill>
                <a:srgbClr val="1A416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A4164"/>
                </a:solidFill>
              </a:rPr>
              <a:t>củng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cố</a:t>
            </a:r>
            <a:r>
              <a:rPr lang="en-US" sz="2400" dirty="0">
                <a:solidFill>
                  <a:srgbClr val="1A4164"/>
                </a:solidFill>
              </a:rPr>
              <a:t>, </a:t>
            </a:r>
            <a:r>
              <a:rPr lang="en-US" sz="2400" dirty="0" err="1">
                <a:solidFill>
                  <a:srgbClr val="1A4164"/>
                </a:solidFill>
              </a:rPr>
              <a:t>làm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mạnh</a:t>
            </a:r>
            <a:endParaRPr lang="en-US" sz="2400" dirty="0">
              <a:solidFill>
                <a:srgbClr val="1A416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A4164"/>
                </a:solidFill>
              </a:rPr>
              <a:t>mối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liên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kết</a:t>
            </a:r>
            <a:endParaRPr lang="en-US" sz="2400" dirty="0">
              <a:solidFill>
                <a:srgbClr val="1A416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1A4164"/>
                </a:solidFill>
              </a:rPr>
              <a:t>tính</a:t>
            </a:r>
            <a:r>
              <a:rPr lang="en-US" sz="2400" dirty="0">
                <a:solidFill>
                  <a:srgbClr val="1A4164"/>
                </a:solidFill>
              </a:rPr>
              <a:t> </a:t>
            </a:r>
            <a:r>
              <a:rPr lang="en-US" sz="2400" dirty="0" err="1">
                <a:solidFill>
                  <a:srgbClr val="1A4164"/>
                </a:solidFill>
              </a:rPr>
              <a:t>cách</a:t>
            </a:r>
            <a:endParaRPr lang="en-US" sz="2400" dirty="0">
              <a:solidFill>
                <a:srgbClr val="1A416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40602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2AAC8F-0BC3-43C3-BB2B-47BB6827BCC9}"/>
              </a:ext>
            </a:extLst>
          </p:cNvPr>
          <p:cNvSpPr txBox="1"/>
          <p:nvPr/>
        </p:nvSpPr>
        <p:spPr>
          <a:xfrm>
            <a:off x="2042815" y="1525717"/>
            <a:ext cx="8731681" cy="4231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/>
              <a:t>What do most people think about housework?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/>
              <a:t>Why don’t many parents make their children do housework?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/>
              <a:t>What are some important life skills children can learn when doing housework?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/>
              <a:t>What do children learn as they finish household tasks that they don't enjoy?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/>
              <a:t>Why does sharing housework strengthen family bonds?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0" y="41394"/>
            <a:ext cx="5078776" cy="89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43845" y="16756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5618" y="1064052"/>
            <a:ext cx="9240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answer the questions.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1655928" y="1474994"/>
            <a:ext cx="7484940" cy="54839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1. What do most people think about housework?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FCB95-1E93-41E2-9453-699D04A30E97}"/>
              </a:ext>
            </a:extLst>
          </p:cNvPr>
          <p:cNvSpPr txBox="1"/>
          <p:nvPr/>
        </p:nvSpPr>
        <p:spPr>
          <a:xfrm>
            <a:off x="1655928" y="2042763"/>
            <a:ext cx="748514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5864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  Most people think that housework is boring and is the responsibility of wives and mothers only.</a:t>
            </a:r>
            <a:endParaRPr lang="en-US" sz="2600" i="1" dirty="0">
              <a:solidFill>
                <a:srgbClr val="005864"/>
              </a:solidFill>
              <a:cs typeface="Mongolian Baiti" panose="03000500000000000000" pitchFamily="66" charset="0"/>
            </a:endParaRPr>
          </a:p>
        </p:txBody>
      </p:sp>
      <p:sp>
        <p:nvSpPr>
          <p:cNvPr id="7" name="Google Shape;188;p34">
            <a:extLst>
              <a:ext uri="{FF2B5EF4-FFF2-40B4-BE49-F238E27FC236}">
                <a16:creationId xmlns:a16="http://schemas.microsoft.com/office/drawing/2014/main" id="{F21AE3AD-DCA4-47F7-9AF1-0ECA90A90F00}"/>
              </a:ext>
            </a:extLst>
          </p:cNvPr>
          <p:cNvSpPr txBox="1">
            <a:spLocks/>
          </p:cNvSpPr>
          <p:nvPr/>
        </p:nvSpPr>
        <p:spPr>
          <a:xfrm>
            <a:off x="1371168" y="2890222"/>
            <a:ext cx="9240453" cy="54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2. Why don’t many parents make their children do housework?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39908-8323-48EB-8DEB-FBA9C2254C1B}"/>
              </a:ext>
            </a:extLst>
          </p:cNvPr>
          <p:cNvSpPr txBox="1"/>
          <p:nvPr/>
        </p:nvSpPr>
        <p:spPr>
          <a:xfrm>
            <a:off x="1371169" y="3466206"/>
            <a:ext cx="924045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6673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  They want to give their children more time to play or study.</a:t>
            </a:r>
            <a:endParaRPr lang="en-US" sz="2600" i="1" dirty="0">
              <a:solidFill>
                <a:srgbClr val="006673"/>
              </a:solidFill>
              <a:cs typeface="Mongolian Baiti" panose="03000500000000000000" pitchFamily="66" charset="0"/>
            </a:endParaRPr>
          </a:p>
        </p:txBody>
      </p:sp>
      <p:sp>
        <p:nvSpPr>
          <p:cNvPr id="9" name="Google Shape;188;p34">
            <a:extLst>
              <a:ext uri="{FF2B5EF4-FFF2-40B4-BE49-F238E27FC236}">
                <a16:creationId xmlns:a16="http://schemas.microsoft.com/office/drawing/2014/main" id="{45C67417-3954-41B3-8B6A-AC9BDDE8A6A5}"/>
              </a:ext>
            </a:extLst>
          </p:cNvPr>
          <p:cNvSpPr txBox="1">
            <a:spLocks/>
          </p:cNvSpPr>
          <p:nvPr/>
        </p:nvSpPr>
        <p:spPr>
          <a:xfrm>
            <a:off x="1496090" y="4039855"/>
            <a:ext cx="9115531" cy="775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3. What are some important life skills children can learn when doing housework?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8096C-CA3F-4B1B-8F46-50A30DA3069E}"/>
              </a:ext>
            </a:extLst>
          </p:cNvPr>
          <p:cNvSpPr txBox="1"/>
          <p:nvPr/>
        </p:nvSpPr>
        <p:spPr>
          <a:xfrm>
            <a:off x="2649124" y="4889060"/>
            <a:ext cx="748494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6673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  These are doing the laundry, cleaning the house, and taking care of others.</a:t>
            </a:r>
            <a:endParaRPr lang="en-US" sz="2600" i="1" dirty="0">
              <a:solidFill>
                <a:srgbClr val="006673"/>
              </a:solidFill>
              <a:cs typeface="Mongolian Baiti" panose="03000500000000000000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4" y="113190"/>
            <a:ext cx="5277080" cy="89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54230" y="19919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618" y="1064052"/>
            <a:ext cx="9240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answer the questions.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build="p"/>
      <p:bldP spid="3" grpId="0" animBg="1"/>
      <p:bldP spid="7" grpId="0" build="p"/>
      <p:bldP spid="8" grpId="0" animBg="1"/>
      <p:bldP spid="9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88;p34">
            <a:extLst>
              <a:ext uri="{FF2B5EF4-FFF2-40B4-BE49-F238E27FC236}">
                <a16:creationId xmlns:a16="http://schemas.microsoft.com/office/drawing/2014/main" id="{9B7F875E-C0E5-44FB-AEDF-0E9D46ACF96D}"/>
              </a:ext>
            </a:extLst>
          </p:cNvPr>
          <p:cNvSpPr txBox="1">
            <a:spLocks/>
          </p:cNvSpPr>
          <p:nvPr/>
        </p:nvSpPr>
        <p:spPr>
          <a:xfrm>
            <a:off x="1061197" y="2019353"/>
            <a:ext cx="10894242" cy="6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4. What do children learn as they finish household tasks that they don't enjoy?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26DE3-654A-4FEC-9632-B003A01288C5}"/>
              </a:ext>
            </a:extLst>
          </p:cNvPr>
          <p:cNvSpPr txBox="1"/>
          <p:nvPr/>
        </p:nvSpPr>
        <p:spPr>
          <a:xfrm>
            <a:off x="1061197" y="2686053"/>
            <a:ext cx="747739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6673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  They learn that they have to try to finish their tasks even though they do not enjoy doing them</a:t>
            </a:r>
            <a:endParaRPr lang="en-US" sz="2600" i="1" dirty="0">
              <a:solidFill>
                <a:srgbClr val="006673"/>
              </a:solidFill>
              <a:cs typeface="Mongolian Baiti" panose="03000500000000000000" pitchFamily="66" charset="0"/>
            </a:endParaRPr>
          </a:p>
        </p:txBody>
      </p:sp>
      <p:sp>
        <p:nvSpPr>
          <p:cNvPr id="13" name="Google Shape;188;p34">
            <a:extLst>
              <a:ext uri="{FF2B5EF4-FFF2-40B4-BE49-F238E27FC236}">
                <a16:creationId xmlns:a16="http://schemas.microsoft.com/office/drawing/2014/main" id="{F0899078-DE99-4813-94FD-2568A7B6D333}"/>
              </a:ext>
            </a:extLst>
          </p:cNvPr>
          <p:cNvSpPr txBox="1">
            <a:spLocks/>
          </p:cNvSpPr>
          <p:nvPr/>
        </p:nvSpPr>
        <p:spPr>
          <a:xfrm>
            <a:off x="1061197" y="3776991"/>
            <a:ext cx="9843363" cy="54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Lato"/>
              <a:buChar char="■"/>
              <a:defRPr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+mn-lt"/>
                <a:ea typeface="Montserrat Medium"/>
                <a:cs typeface="Montserrat Medium"/>
                <a:sym typeface="Montserrat Medium"/>
              </a:rPr>
              <a:t>5. Why does sharing housework strengthen family bonds?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CCA90-6D3D-45D2-BA3C-EB4219A63336}"/>
              </a:ext>
            </a:extLst>
          </p:cNvPr>
          <p:cNvSpPr txBox="1"/>
          <p:nvPr/>
        </p:nvSpPr>
        <p:spPr>
          <a:xfrm>
            <a:off x="979861" y="4569934"/>
            <a:ext cx="10307387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6673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  Because children learn to appreciate all the hard work their parents do around the house for them. </a:t>
            </a:r>
          </a:p>
          <a:p>
            <a:r>
              <a:rPr lang="en-US" sz="2600" dirty="0">
                <a:solidFill>
                  <a:srgbClr val="006673"/>
                </a:solidFill>
                <a:cs typeface="Mongolian Baiti" panose="03000500000000000000" pitchFamily="66" charset="0"/>
                <a:sym typeface="Wingdings" panose="05000000000000000000" pitchFamily="2" charset="2"/>
              </a:rPr>
              <a:t>They also start treating doing household chores as special moments shared with their parents.</a:t>
            </a:r>
            <a:endParaRPr lang="en-US" sz="2600" i="1" dirty="0">
              <a:solidFill>
                <a:srgbClr val="006673"/>
              </a:solidFill>
              <a:cs typeface="Mongolian Baiti" panose="030005000000000000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853" y="1066545"/>
            <a:ext cx="4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618" y="1064052"/>
            <a:ext cx="9240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again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2480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  <p:bldP spid="13" grpId="0" build="p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2197</TotalTime>
  <Words>675</Words>
  <Application>Microsoft Office PowerPoint</Application>
  <PresentationFormat>Widescreen</PresentationFormat>
  <Paragraphs>97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Arial</vt:lpstr>
      <vt:lpstr>Barrio</vt:lpstr>
      <vt:lpstr>Bellaboo</vt:lpstr>
      <vt:lpstr>Bookman Old Style</vt:lpstr>
      <vt:lpstr>Calibri</vt:lpstr>
      <vt:lpstr>Calibri Light</vt:lpstr>
      <vt:lpstr>Lato</vt:lpstr>
      <vt:lpstr>Montserrat</vt:lpstr>
      <vt:lpstr>Montserrat Black</vt:lpstr>
      <vt:lpstr>Montserrat Medium</vt:lpstr>
      <vt:lpstr>More Sugar</vt:lpstr>
      <vt:lpstr>Myriad Pro</vt:lpstr>
      <vt:lpstr>Patrick Hand</vt:lpstr>
      <vt:lpstr>Roboto Condensed Light</vt:lpstr>
      <vt:lpstr>UTM Facebook K&amp;T</vt:lpstr>
      <vt:lpstr>Office Theme</vt:lpstr>
      <vt:lpstr>1_Office Theme</vt:lpstr>
      <vt:lpstr>End of Course Jeopardy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119</cp:revision>
  <dcterms:created xsi:type="dcterms:W3CDTF">2020-12-09T02:04:09Z</dcterms:created>
  <dcterms:modified xsi:type="dcterms:W3CDTF">2023-12-05T15:34:02Z</dcterms:modified>
</cp:coreProperties>
</file>