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1" r:id="rId2"/>
    <p:sldId id="256" r:id="rId3"/>
    <p:sldId id="298" r:id="rId4"/>
    <p:sldId id="260" r:id="rId5"/>
    <p:sldId id="259" r:id="rId6"/>
    <p:sldId id="262" r:id="rId7"/>
    <p:sldId id="283" r:id="rId8"/>
    <p:sldId id="280" r:id="rId9"/>
    <p:sldId id="282" r:id="rId10"/>
    <p:sldId id="263" r:id="rId11"/>
    <p:sldId id="264" r:id="rId12"/>
    <p:sldId id="297" r:id="rId13"/>
    <p:sldId id="296" r:id="rId14"/>
    <p:sldId id="295" r:id="rId15"/>
    <p:sldId id="265" r:id="rId16"/>
    <p:sldId id="266" r:id="rId17"/>
    <p:sldId id="284" r:id="rId18"/>
    <p:sldId id="299" r:id="rId19"/>
    <p:sldId id="293" r:id="rId20"/>
    <p:sldId id="294" r:id="rId21"/>
    <p:sldId id="300" r:id="rId22"/>
    <p:sldId id="302" r:id="rId23"/>
    <p:sldId id="301" r:id="rId24"/>
    <p:sldId id="286" r:id="rId25"/>
    <p:sldId id="287" r:id="rId26"/>
    <p:sldId id="288" r:id="rId27"/>
    <p:sldId id="303" r:id="rId28"/>
    <p:sldId id="289" r:id="rId29"/>
    <p:sldId id="292" r:id="rId30"/>
    <p:sldId id="26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DD548-0326-4D01-B562-2A23FBCF7AC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4EA33-6BF7-4F92-BCE8-ECA10F6A4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C373D679-C7CD-4ABD-B8A7-E77AAAC6E8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FFAABF-F988-41BE-ABB8-EC9DFBA2F78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0DEC08AC-3567-4E47-8681-7DA03E457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182715AC-07FD-4F6A-9AA6-B3AA0FEB2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497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C373D679-C7CD-4ABD-B8A7-E77AAAC6E8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FFAABF-F988-41BE-ABB8-EC9DFBA2F78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0DEC08AC-3567-4E47-8681-7DA03E457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xmlns="" id="{182715AC-07FD-4F6A-9AA6-B3AA0FEB2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497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FD55-7EBB-4D49-8CFA-5596B254316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3A3F-D4A3-44CC-BEB8-EAA5B143C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FD55-7EBB-4D49-8CFA-5596B254316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3A3F-D4A3-44CC-BEB8-EAA5B143C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FD55-7EBB-4D49-8CFA-5596B254316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3A3F-D4A3-44CC-BEB8-EAA5B143C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FD55-7EBB-4D49-8CFA-5596B254316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3A3F-D4A3-44CC-BEB8-EAA5B143C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FD55-7EBB-4D49-8CFA-5596B254316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3A3F-D4A3-44CC-BEB8-EAA5B143C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FD55-7EBB-4D49-8CFA-5596B254316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3A3F-D4A3-44CC-BEB8-EAA5B143C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FD55-7EBB-4D49-8CFA-5596B254316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3A3F-D4A3-44CC-BEB8-EAA5B143C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FD55-7EBB-4D49-8CFA-5596B254316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3A3F-D4A3-44CC-BEB8-EAA5B143C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FD55-7EBB-4D49-8CFA-5596B254316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3A3F-D4A3-44CC-BEB8-EAA5B143C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FD55-7EBB-4D49-8CFA-5596B254316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3A3F-D4A3-44CC-BEB8-EAA5B143C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FD55-7EBB-4D49-8CFA-5596B254316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3A3F-D4A3-44CC-BEB8-EAA5B143C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5FD55-7EBB-4D49-8CFA-5596B254316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73A3F-D4A3-44CC-BEB8-EAA5B143C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12" Type="http://schemas.openxmlformats.org/officeDocument/2006/relationships/slide" Target="slide28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5" Type="http://schemas.openxmlformats.org/officeDocument/2006/relationships/image" Target="../media/image22.jpeg"/><Relationship Id="rId10" Type="http://schemas.openxmlformats.org/officeDocument/2006/relationships/slide" Target="slide25.xml"/><Relationship Id="rId4" Type="http://schemas.openxmlformats.org/officeDocument/2006/relationships/slide" Target="slide27.xml"/><Relationship Id="rId9" Type="http://schemas.openxmlformats.org/officeDocument/2006/relationships/image" Target="../media/image19.jpeg"/><Relationship Id="rId14" Type="http://schemas.openxmlformats.org/officeDocument/2006/relationships/slide" Target="slide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E%2012%20THI%20DIEM\E%2012-UNIT%201-LIFE%20STORIES\E%2012-UNIT%201-READING\E%2012-%20UNIT%201-%20READING%20-Ng&#224;y%20h&#7897;i%20hoa%20h&#432;&#7899;ng%20d&#432;&#417;ng%20-%20VTV24.av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E%2012%20THI%20DIEM\E%2012-UNIT%201-LIFE%20STORIES\E%2012-UNIT%201-READING\E%2012%20-UNIT%201-READING-U&#416;C%20M&#416;%20C&#7910;A%20TH&#218;Y.avi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Welcome to our class</a:t>
            </a:r>
            <a:endParaRPr lang="en-US" sz="72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524000"/>
            <a:ext cx="9144000" cy="5334000"/>
            <a:chOff x="0" y="1524000"/>
            <a:chExt cx="9144000" cy="5334000"/>
          </a:xfrm>
          <a:solidFill>
            <a:schemeClr val="accent1">
              <a:lumMod val="20000"/>
              <a:lumOff val="80000"/>
            </a:schemeClr>
          </a:solidFill>
        </p:grpSpPr>
        <p:pic>
          <p:nvPicPr>
            <p:cNvPr id="10242" name="Picture 2" descr="C:\Users\Admin\Desktop\sms-19649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524000"/>
              <a:ext cx="9144000" cy="5334000"/>
            </a:xfrm>
            <a:prstGeom prst="rect">
              <a:avLst/>
            </a:prstGeom>
            <a:grpFill/>
          </p:spPr>
        </p:pic>
        <p:sp>
          <p:nvSpPr>
            <p:cNvPr id="5" name="Oval 4"/>
            <p:cNvSpPr/>
            <p:nvPr/>
          </p:nvSpPr>
          <p:spPr>
            <a:xfrm rot="544973">
              <a:off x="4500969" y="4125919"/>
              <a:ext cx="2640646" cy="1443533"/>
            </a:xfrm>
            <a:prstGeom prst="ellipse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228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Vow (v)</a:t>
            </a:r>
            <a:endParaRPr lang="en-US" sz="3200" dirty="0"/>
          </a:p>
        </p:txBody>
      </p:sp>
      <p:pic>
        <p:nvPicPr>
          <p:cNvPr id="8194" name="Picture 2" descr="C:\Users\Admin\Desktop\564-5641691_the-vow-marry-cartoon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1145" y="1295400"/>
            <a:ext cx="6545055" cy="5562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267200" y="228600"/>
            <a:ext cx="1108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dirty="0" err="1">
                <a:solidFill>
                  <a:srgbClr val="0070C0"/>
                </a:solidFill>
              </a:rPr>
              <a:t>vaʊ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áº¿t quáº£ hÃ¬nh áº£nh cho diagnose">
            <a:extLst>
              <a:ext uri="{FF2B5EF4-FFF2-40B4-BE49-F238E27FC236}">
                <a16:creationId xmlns:a16="http://schemas.microsoft.com/office/drawing/2014/main" xmlns="" id="{D42FF112-6095-4ECB-9DAA-CD21E4436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239000" cy="5181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228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Diagnose (v)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648200" y="228600"/>
            <a:ext cx="2496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dirty="0" err="1" smtClean="0">
                <a:solidFill>
                  <a:srgbClr val="0070C0"/>
                </a:solidFill>
              </a:rPr>
              <a:t>daiəg'nouz</a:t>
            </a:r>
            <a:r>
              <a:rPr lang="en-US" sz="3200" dirty="0" smtClean="0">
                <a:solidFill>
                  <a:srgbClr val="0070C0"/>
                </a:solidFill>
              </a:rPr>
              <a:t>/</a:t>
            </a:r>
            <a:r>
              <a:rPr lang="en-US" sz="3200" b="1" dirty="0">
                <a:solidFill>
                  <a:srgbClr val="0070C0"/>
                </a:solidFill>
              </a:rPr>
              <a:t>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needy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419600" y="228600"/>
            <a:ext cx="1418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/'</a:t>
            </a:r>
            <a:r>
              <a:rPr lang="en-US" sz="3200" dirty="0" err="1" smtClean="0">
                <a:solidFill>
                  <a:srgbClr val="0070C0"/>
                </a:solidFill>
              </a:rPr>
              <a:t>ni:di</a:t>
            </a:r>
            <a:r>
              <a:rPr lang="en-US" sz="3200" dirty="0" smtClean="0">
                <a:solidFill>
                  <a:srgbClr val="0070C0"/>
                </a:solidFill>
              </a:rPr>
              <a:t>/</a:t>
            </a:r>
            <a:r>
              <a:rPr lang="en-US" sz="3200" b="1" dirty="0" smtClean="0">
                <a:solidFill>
                  <a:srgbClr val="0070C0"/>
                </a:solidFill>
              </a:rPr>
              <a:t> 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Admin\Desktop\c467fcde48ecbfeb1155acad829464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0"/>
            <a:ext cx="6019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Amputate (v)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191000" y="228600"/>
            <a:ext cx="2392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/'</a:t>
            </a:r>
            <a:r>
              <a:rPr lang="en-US" sz="3200" dirty="0" err="1" smtClean="0">
                <a:solidFill>
                  <a:srgbClr val="0070C0"/>
                </a:solidFill>
              </a:rPr>
              <a:t>æmpjuteit</a:t>
            </a:r>
            <a:r>
              <a:rPr lang="en-US" sz="3200" dirty="0" smtClean="0">
                <a:solidFill>
                  <a:srgbClr val="0070C0"/>
                </a:solidFill>
              </a:rPr>
              <a:t>/</a:t>
            </a:r>
            <a:r>
              <a:rPr lang="en-US" b="1" dirty="0" smtClean="0"/>
              <a:t> </a:t>
            </a:r>
            <a:endParaRPr lang="en-US" b="1" dirty="0"/>
          </a:p>
        </p:txBody>
      </p:sp>
      <p:pic>
        <p:nvPicPr>
          <p:cNvPr id="4" name="Picture 2" descr="Káº¿t quáº£ hÃ¬nh áº£nh cho Amputate">
            <a:extLst>
              <a:ext uri="{FF2B5EF4-FFF2-40B4-BE49-F238E27FC236}">
                <a16:creationId xmlns:a16="http://schemas.microsoft.com/office/drawing/2014/main" xmlns="" id="{0EAEE7E1-1D74-4F1D-B991-66598E032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11"/>
          <a:stretch/>
        </p:blipFill>
        <p:spPr bwMode="auto">
          <a:xfrm>
            <a:off x="990600" y="1447800"/>
            <a:ext cx="7239000" cy="50925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86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Anonymous (</a:t>
            </a:r>
            <a:r>
              <a:rPr lang="en-US" sz="3200" dirty="0" err="1" smtClean="0"/>
              <a:t>adj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876800" y="228600"/>
            <a:ext cx="2326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/</a:t>
            </a:r>
            <a:r>
              <a:rPr lang="en-US" sz="3200" dirty="0" err="1" smtClean="0">
                <a:solidFill>
                  <a:srgbClr val="0070C0"/>
                </a:solidFill>
              </a:rPr>
              <a:t>ə'nɒniməs</a:t>
            </a:r>
            <a:r>
              <a:rPr lang="en-US" sz="3200" dirty="0" smtClean="0">
                <a:solidFill>
                  <a:srgbClr val="0070C0"/>
                </a:solidFill>
              </a:rPr>
              <a:t>/</a:t>
            </a:r>
            <a:r>
              <a:rPr lang="en-US" sz="3200" b="1" dirty="0" smtClean="0">
                <a:solidFill>
                  <a:srgbClr val="0070C0"/>
                </a:solidFill>
              </a:rPr>
              <a:t> 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Admin\Desktop\young-anonymous-hacker-with-flat-design_23-2147887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6115050" cy="5181600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>
          <a:xfrm rot="20207819">
            <a:off x="3788877" y="791744"/>
            <a:ext cx="155679" cy="26324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6553200"/>
            <a:ext cx="28194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B050"/>
                </a:solidFill>
                <a:latin typeface="Tempus Sans ITC" pitchFamily="82" charset="0"/>
              </a:rPr>
              <a:t>Vocabulary </a:t>
            </a:r>
            <a:endParaRPr lang="en-US" sz="8000" b="1" dirty="0">
              <a:solidFill>
                <a:srgbClr val="00B050"/>
              </a:solidFill>
              <a:latin typeface="Tempus Sans ITC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Humble (</a:t>
            </a:r>
            <a:r>
              <a:rPr lang="en-US" sz="3200" dirty="0" err="1" smtClean="0"/>
              <a:t>adj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981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Starve (v)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209800" y="1981200"/>
            <a:ext cx="2643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/'</a:t>
            </a:r>
            <a:r>
              <a:rPr lang="en-US" sz="3200" dirty="0" err="1">
                <a:solidFill>
                  <a:srgbClr val="0070C0"/>
                </a:solidFill>
              </a:rPr>
              <a:t>stɑ:v</a:t>
            </a:r>
            <a:r>
              <a:rPr lang="en-US" sz="3200" dirty="0" smtClean="0">
                <a:solidFill>
                  <a:srgbClr val="0070C0"/>
                </a:solidFill>
              </a:rPr>
              <a:t>/ : </a:t>
            </a:r>
            <a:r>
              <a:rPr lang="en-US" sz="3200" dirty="0" err="1" smtClean="0">
                <a:solidFill>
                  <a:srgbClr val="C00000"/>
                </a:solidFill>
              </a:rPr>
              <a:t>Bị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đói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667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Vow (v)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981200" y="2667000"/>
            <a:ext cx="2025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dirty="0" err="1">
                <a:solidFill>
                  <a:srgbClr val="0070C0"/>
                </a:solidFill>
              </a:rPr>
              <a:t>vaʊ</a:t>
            </a:r>
            <a:r>
              <a:rPr lang="en-US" sz="3200" dirty="0" smtClean="0">
                <a:solidFill>
                  <a:srgbClr val="0070C0"/>
                </a:solidFill>
              </a:rPr>
              <a:t>/: </a:t>
            </a:r>
            <a:r>
              <a:rPr lang="en-US" sz="3200" dirty="0" err="1" smtClean="0">
                <a:solidFill>
                  <a:srgbClr val="C00000"/>
                </a:solidFill>
              </a:rPr>
              <a:t>Thề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52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Diagnose (v)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590800" y="3352800"/>
            <a:ext cx="4498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/</a:t>
            </a:r>
            <a:r>
              <a:rPr lang="en-US" sz="3200" dirty="0" err="1" smtClean="0">
                <a:solidFill>
                  <a:srgbClr val="0070C0"/>
                </a:solidFill>
              </a:rPr>
              <a:t>daiəg'nouz</a:t>
            </a:r>
            <a:r>
              <a:rPr lang="en-US" sz="3200" dirty="0" smtClean="0">
                <a:solidFill>
                  <a:srgbClr val="0070C0"/>
                </a:solidFill>
              </a:rPr>
              <a:t>/: </a:t>
            </a:r>
            <a:r>
              <a:rPr lang="en-US" sz="3200" dirty="0" err="1" smtClean="0">
                <a:solidFill>
                  <a:srgbClr val="C00000"/>
                </a:solidFill>
              </a:rPr>
              <a:t>Chẩn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đoán</a:t>
            </a:r>
            <a:r>
              <a:rPr lang="en-US" sz="3200" b="1" dirty="0">
                <a:solidFill>
                  <a:srgbClr val="0070C0"/>
                </a:solidFill>
              </a:rPr>
              <a:t> 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43200" y="1371600"/>
            <a:ext cx="5849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/'</a:t>
            </a:r>
            <a:r>
              <a:rPr lang="en-US" sz="3200" dirty="0" err="1">
                <a:solidFill>
                  <a:srgbClr val="0070C0"/>
                </a:solidFill>
              </a:rPr>
              <a:t>hʌmbl</a:t>
            </a:r>
            <a:r>
              <a:rPr lang="en-US" sz="3200" dirty="0" smtClean="0">
                <a:solidFill>
                  <a:srgbClr val="0070C0"/>
                </a:solidFill>
              </a:rPr>
              <a:t>/ : </a:t>
            </a:r>
            <a:r>
              <a:rPr lang="en-US" sz="3200" dirty="0" err="1" smtClean="0">
                <a:solidFill>
                  <a:srgbClr val="C00000"/>
                </a:solidFill>
              </a:rPr>
              <a:t>Thấp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kém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tầm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thường</a:t>
            </a:r>
            <a:r>
              <a:rPr lang="en-US" sz="3200" b="1" dirty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11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Anonymous (</a:t>
            </a:r>
            <a:r>
              <a:rPr lang="en-US" sz="3200" dirty="0" err="1" smtClean="0"/>
              <a:t>adj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8006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Amputate (v)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2743200" y="4800600"/>
            <a:ext cx="3917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/'</a:t>
            </a:r>
            <a:r>
              <a:rPr lang="en-US" sz="3200" dirty="0" err="1" smtClean="0">
                <a:solidFill>
                  <a:srgbClr val="0070C0"/>
                </a:solidFill>
              </a:rPr>
              <a:t>æmpjuteit</a:t>
            </a:r>
            <a:r>
              <a:rPr lang="en-US" sz="3200" dirty="0" smtClean="0">
                <a:solidFill>
                  <a:srgbClr val="0070C0"/>
                </a:solidFill>
              </a:rPr>
              <a:t>/</a:t>
            </a:r>
            <a:r>
              <a:rPr lang="en-US" sz="3200" b="1" dirty="0" smtClean="0">
                <a:solidFill>
                  <a:srgbClr val="0070C0"/>
                </a:solidFill>
              </a:rPr>
              <a:t>  </a:t>
            </a:r>
            <a:r>
              <a:rPr lang="en-US" sz="3200" dirty="0" smtClean="0">
                <a:solidFill>
                  <a:srgbClr val="0070C0"/>
                </a:solidFill>
              </a:rPr>
              <a:t>: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Cắt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cụt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486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The needy 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2514600" y="5486400"/>
            <a:ext cx="5556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/'</a:t>
            </a:r>
            <a:r>
              <a:rPr lang="en-US" sz="3200" dirty="0" err="1" smtClean="0">
                <a:solidFill>
                  <a:srgbClr val="0070C0"/>
                </a:solidFill>
              </a:rPr>
              <a:t>ni:di</a:t>
            </a:r>
            <a:r>
              <a:rPr lang="en-US" sz="3200" dirty="0" smtClean="0">
                <a:solidFill>
                  <a:srgbClr val="0070C0"/>
                </a:solidFill>
              </a:rPr>
              <a:t>/:  </a:t>
            </a:r>
            <a:r>
              <a:rPr lang="en-US" sz="3200" dirty="0" err="1" smtClean="0">
                <a:solidFill>
                  <a:srgbClr val="C00000"/>
                </a:solidFill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người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khó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khăn</a:t>
            </a:r>
            <a:r>
              <a:rPr lang="en-US" sz="3200" b="1" dirty="0" smtClean="0">
                <a:solidFill>
                  <a:srgbClr val="0070C0"/>
                </a:solidFill>
              </a:rPr>
              <a:t> 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0" y="4114800"/>
            <a:ext cx="3954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/</a:t>
            </a:r>
            <a:r>
              <a:rPr lang="en-US" sz="3200" dirty="0" err="1" smtClean="0">
                <a:solidFill>
                  <a:srgbClr val="0070C0"/>
                </a:solidFill>
              </a:rPr>
              <a:t>ə'nɒniməs</a:t>
            </a:r>
            <a:r>
              <a:rPr lang="en-US" sz="3200" dirty="0" smtClean="0">
                <a:solidFill>
                  <a:srgbClr val="0070C0"/>
                </a:solidFill>
              </a:rPr>
              <a:t>/</a:t>
            </a:r>
            <a:r>
              <a:rPr lang="en-US" sz="3200" b="1" dirty="0" smtClean="0">
                <a:solidFill>
                  <a:srgbClr val="0070C0"/>
                </a:solidFill>
              </a:rPr>
              <a:t> </a:t>
            </a:r>
            <a:r>
              <a:rPr lang="en-US" sz="3200" dirty="0" smtClean="0">
                <a:solidFill>
                  <a:srgbClr val="0070C0"/>
                </a:solidFill>
              </a:rPr>
              <a:t>: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Ẩn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danh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9136726"/>
              </p:ext>
            </p:extLst>
          </p:nvPr>
        </p:nvGraphicFramePr>
        <p:xfrm>
          <a:off x="152399" y="1219200"/>
          <a:ext cx="8839200" cy="50928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3719"/>
                <a:gridCol w="2653180"/>
                <a:gridCol w="3542301"/>
              </a:tblGrid>
              <a:tr h="77542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 Name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Larry</a:t>
                      </a:r>
                      <a:r>
                        <a:rPr lang="en-US" sz="2400" baseline="0" dirty="0" smtClean="0"/>
                        <a:t> Stewart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Le </a:t>
                      </a:r>
                      <a:r>
                        <a:rPr lang="en-US" sz="2400" dirty="0" err="1" smtClean="0"/>
                        <a:t>Thanh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Thuy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3789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Born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83789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Died 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7298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Nationality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1130792"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Health problem 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3789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Dedicated life to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Task 2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Read two people's life stories and complete the table with facts about them.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2209800"/>
            <a:ext cx="980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1948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2133600"/>
            <a:ext cx="952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1988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3048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2007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3048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2007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3733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American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3733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Vietnamese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6600" y="4724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Cancer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4648200"/>
            <a:ext cx="177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Bone cancer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5791200"/>
            <a:ext cx="1847850" cy="55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The needy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5791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Young cancer patients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164134"/>
            <a:ext cx="8915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b="1" dirty="0" smtClean="0">
                <a:solidFill>
                  <a:srgbClr val="FF0000"/>
                </a:solidFill>
              </a:rPr>
              <a:t>1. </a:t>
            </a:r>
            <a:r>
              <a:rPr lang="en-US" sz="2800" dirty="0" smtClean="0"/>
              <a:t>What </a:t>
            </a:r>
            <a:r>
              <a:rPr lang="en-US" sz="2800" dirty="0"/>
              <a:t>did Larry Stewart do to help those in need ? </a:t>
            </a:r>
          </a:p>
          <a:p>
            <a:pPr marL="457200" indent="-457200">
              <a:buAutoNum type="arabicPeriod"/>
            </a:pPr>
            <a:endParaRPr lang="en-US" sz="2800" dirty="0"/>
          </a:p>
          <a:p>
            <a:pPr marL="457200" indent="-457200"/>
            <a:r>
              <a:rPr lang="en-US" sz="2800" b="1" dirty="0" smtClean="0">
                <a:solidFill>
                  <a:srgbClr val="FF0000"/>
                </a:solidFill>
              </a:rPr>
              <a:t>2.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Why </a:t>
            </a:r>
            <a:r>
              <a:rPr lang="en-US" sz="2800" dirty="0"/>
              <a:t>was he called ‘ Secret Santa’ ?</a:t>
            </a:r>
          </a:p>
          <a:p>
            <a:pPr marL="457200" indent="-457200">
              <a:buAutoNum type="arabicPeriod"/>
            </a:pPr>
            <a:endParaRPr lang="en-US" sz="2800" dirty="0"/>
          </a:p>
          <a:p>
            <a:pPr marL="457200" indent="-457200"/>
            <a:r>
              <a:rPr lang="en-US" sz="2800" b="1" dirty="0" smtClean="0">
                <a:solidFill>
                  <a:srgbClr val="FF0000"/>
                </a:solidFill>
              </a:rPr>
              <a:t>3.</a:t>
            </a:r>
            <a:r>
              <a:rPr lang="en-US" sz="2800" b="1" dirty="0" smtClean="0"/>
              <a:t> </a:t>
            </a:r>
            <a:r>
              <a:rPr lang="en-US" sz="2800" dirty="0" smtClean="0"/>
              <a:t>How </a:t>
            </a:r>
            <a:r>
              <a:rPr lang="en-US" sz="2800" dirty="0"/>
              <a:t>has his act of kindness influenced other people since his death ?</a:t>
            </a:r>
          </a:p>
          <a:p>
            <a:pPr marL="457200" indent="-457200">
              <a:buAutoNum type="arabicPeriod"/>
            </a:pPr>
            <a:endParaRPr lang="en-US" sz="2800" dirty="0"/>
          </a:p>
          <a:p>
            <a:pPr marL="457200" indent="-457200"/>
            <a:r>
              <a:rPr lang="en-US" sz="2800" b="1" dirty="0" smtClean="0">
                <a:solidFill>
                  <a:srgbClr val="FF0000"/>
                </a:solidFill>
              </a:rPr>
              <a:t>4.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What </a:t>
            </a:r>
            <a:r>
              <a:rPr lang="en-US" sz="2800" dirty="0"/>
              <a:t>di </a:t>
            </a:r>
            <a:r>
              <a:rPr lang="en-US" sz="2800" dirty="0" err="1"/>
              <a:t>Thanh</a:t>
            </a:r>
            <a:r>
              <a:rPr lang="en-US" sz="2800" dirty="0"/>
              <a:t> </a:t>
            </a:r>
            <a:r>
              <a:rPr lang="en-US" sz="2800" dirty="0" err="1"/>
              <a:t>Thuy</a:t>
            </a:r>
            <a:r>
              <a:rPr lang="en-US" sz="2800" dirty="0"/>
              <a:t> do to help other people ?</a:t>
            </a:r>
          </a:p>
          <a:p>
            <a:pPr marL="457200" indent="-457200">
              <a:buAutoNum type="arabicPeriod"/>
            </a:pPr>
            <a:endParaRPr lang="en-US" sz="2800" dirty="0"/>
          </a:p>
          <a:p>
            <a:pPr marL="457200" indent="-457200"/>
            <a:r>
              <a:rPr lang="en-US" sz="2800" b="1" dirty="0" smtClean="0">
                <a:solidFill>
                  <a:srgbClr val="FF0000"/>
                </a:solidFill>
              </a:rPr>
              <a:t>5.</a:t>
            </a:r>
            <a:r>
              <a:rPr lang="en-US" sz="2800" dirty="0" smtClean="0"/>
              <a:t> What </a:t>
            </a:r>
            <a:r>
              <a:rPr lang="en-US" sz="2800" dirty="0"/>
              <a:t>title was </a:t>
            </a:r>
            <a:r>
              <a:rPr lang="en-US" sz="2800" dirty="0" err="1"/>
              <a:t>Thuy</a:t>
            </a:r>
            <a:r>
              <a:rPr lang="en-US" sz="2800" dirty="0"/>
              <a:t> awarded?</a:t>
            </a:r>
          </a:p>
          <a:p>
            <a:pPr marL="457200" indent="-457200">
              <a:buAutoNum type="arabicPeriod"/>
            </a:pPr>
            <a:endParaRPr lang="en-US" sz="2800" dirty="0"/>
          </a:p>
          <a:p>
            <a:pPr marL="457200" indent="-457200"/>
            <a:r>
              <a:rPr lang="en-US" sz="2800" b="1" dirty="0" smtClean="0">
                <a:solidFill>
                  <a:srgbClr val="FF0000"/>
                </a:solidFill>
              </a:rPr>
              <a:t>6.</a:t>
            </a:r>
            <a:r>
              <a:rPr lang="en-US" sz="2800" dirty="0" smtClean="0"/>
              <a:t> How </a:t>
            </a:r>
            <a:r>
              <a:rPr lang="en-US" sz="2800" dirty="0"/>
              <a:t>does </a:t>
            </a:r>
            <a:r>
              <a:rPr lang="en-US" sz="2800" i="1" dirty="0"/>
              <a:t>The </a:t>
            </a:r>
            <a:r>
              <a:rPr lang="en-US" sz="2800" i="1" dirty="0" err="1"/>
              <a:t>Tuoi</a:t>
            </a:r>
            <a:r>
              <a:rPr lang="en-US" sz="2800" i="1" dirty="0"/>
              <a:t> </a:t>
            </a:r>
            <a:r>
              <a:rPr lang="en-US" sz="2800" i="1" dirty="0" err="1"/>
              <a:t>Tre</a:t>
            </a:r>
            <a:r>
              <a:rPr lang="en-US" sz="2800" i="1" dirty="0"/>
              <a:t> </a:t>
            </a:r>
            <a:r>
              <a:rPr lang="en-US" sz="2800" dirty="0"/>
              <a:t>manage </a:t>
            </a:r>
            <a:r>
              <a:rPr lang="en-US" sz="2800" dirty="0" err="1"/>
              <a:t>Thuy’s</a:t>
            </a:r>
            <a:r>
              <a:rPr lang="en-US" sz="2800" dirty="0"/>
              <a:t> Dream </a:t>
            </a:r>
            <a:r>
              <a:rPr lang="en-US" sz="2800" dirty="0" err="1"/>
              <a:t>Programme</a:t>
            </a:r>
            <a:r>
              <a:rPr lang="en-US" sz="28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Task 3.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Read the stories again and answer the questions.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2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990600"/>
            <a:ext cx="2590800" cy="1600200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228" y="990600"/>
            <a:ext cx="1886172" cy="166370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990600"/>
            <a:ext cx="2743200" cy="1676399"/>
          </a:xfrm>
          <a:prstGeom prst="rect">
            <a:avLst/>
          </a:prstGeom>
        </p:spPr>
      </p:pic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1" y="3124200"/>
            <a:ext cx="2325610" cy="1671906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1900" y="3124200"/>
            <a:ext cx="1828801" cy="1676400"/>
          </a:xfrm>
          <a:prstGeom prst="rect">
            <a:avLst/>
          </a:prstGeom>
        </p:spPr>
      </p:pic>
      <p:pic>
        <p:nvPicPr>
          <p:cNvPr id="10" name="Picture 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751" y="3124200"/>
            <a:ext cx="2381249" cy="1706542"/>
          </a:xfrm>
          <a:prstGeom prst="rect">
            <a:avLst/>
          </a:prstGeom>
        </p:spPr>
      </p:pic>
      <p:pic>
        <p:nvPicPr>
          <p:cNvPr id="12" name="Picture 1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4972050"/>
            <a:ext cx="2895600" cy="1885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00200" y="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Game: Lucky </a:t>
            </a:r>
            <a:r>
              <a:rPr lang="en-US" sz="5400" b="1" dirty="0" smtClean="0">
                <a:solidFill>
                  <a:srgbClr val="FF0000"/>
                </a:solidFill>
              </a:rPr>
              <a:t>flower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11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Task 5. </a:t>
            </a:r>
            <a:r>
              <a:rPr lang="en-US" sz="3600" dirty="0" smtClean="0">
                <a:solidFill>
                  <a:srgbClr val="0070C0"/>
                </a:solidFill>
              </a:rPr>
              <a:t>Watch a video clip and answer the questions.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Admin\Desktop\Silhouette-Work_TogetherWEB-780x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Watch a video clip and answer the questions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19200" y="2057400"/>
            <a:ext cx="10668000" cy="4800600"/>
            <a:chOff x="1752600" y="2057400"/>
            <a:chExt cx="8915400" cy="4800600"/>
          </a:xfrm>
        </p:grpSpPr>
        <p:grpSp>
          <p:nvGrpSpPr>
            <p:cNvPr id="4" name="Group 3"/>
            <p:cNvGrpSpPr/>
            <p:nvPr/>
          </p:nvGrpSpPr>
          <p:grpSpPr>
            <a:xfrm>
              <a:off x="1905000" y="2057400"/>
              <a:ext cx="8763000" cy="4800600"/>
              <a:chOff x="1981200" y="3352800"/>
              <a:chExt cx="7162800" cy="3505200"/>
            </a:xfrm>
          </p:grpSpPr>
          <p:pic>
            <p:nvPicPr>
              <p:cNvPr id="6" name="Picture 2" descr="C:\Users\Admin\Desktop\dang-anh-ve-hoa-huong-duong-tren-facebook-duoc-tang-30-000-dong-cho-benh-nhi-1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81200" y="3352800"/>
                <a:ext cx="7162800" cy="3505200"/>
              </a:xfrm>
              <a:prstGeom prst="rect">
                <a:avLst/>
              </a:prstGeom>
              <a:noFill/>
            </p:spPr>
          </p:pic>
          <p:sp>
            <p:nvSpPr>
              <p:cNvPr id="7" name="Rectangle 6"/>
              <p:cNvSpPr/>
              <p:nvPr/>
            </p:nvSpPr>
            <p:spPr>
              <a:xfrm>
                <a:off x="6096000" y="3352800"/>
                <a:ext cx="3048000" cy="3505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752600" y="2057400"/>
              <a:ext cx="228600" cy="480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 12- UNIT 1- READING -Ngày hội hoa hướng dương - VTV2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533400"/>
            <a:ext cx="79248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Task 5. </a:t>
            </a:r>
            <a:r>
              <a:rPr lang="en-US" sz="3200" b="1" dirty="0" smtClean="0">
                <a:solidFill>
                  <a:srgbClr val="0070C0"/>
                </a:solidFill>
              </a:rPr>
              <a:t>Work in pairs. Ask and answer the questions</a:t>
            </a:r>
          </a:p>
          <a:p>
            <a:pPr marL="742950" indent="-742950"/>
            <a:r>
              <a:rPr lang="en-US" sz="2800" b="1" dirty="0" smtClean="0">
                <a:solidFill>
                  <a:srgbClr val="FF0000"/>
                </a:solidFill>
              </a:rPr>
              <a:t>1.</a:t>
            </a:r>
            <a:r>
              <a:rPr lang="en-US" sz="2800" dirty="0" smtClean="0"/>
              <a:t> </a:t>
            </a:r>
            <a:r>
              <a:rPr lang="en-US" sz="2800" dirty="0" smtClean="0"/>
              <a:t>Have </a:t>
            </a:r>
            <a:r>
              <a:rPr lang="en-US" sz="2800" dirty="0" smtClean="0"/>
              <a:t>you ever taken part in the Sunflower Festival to support </a:t>
            </a:r>
            <a:r>
              <a:rPr lang="en-US" sz="2800" dirty="0" err="1" smtClean="0"/>
              <a:t>Thuy’s</a:t>
            </a:r>
            <a:r>
              <a:rPr lang="en-US" sz="2800" dirty="0" smtClean="0"/>
              <a:t> Dream </a:t>
            </a:r>
            <a:r>
              <a:rPr lang="en-US" sz="2800" dirty="0" err="1" smtClean="0"/>
              <a:t>Programme</a:t>
            </a:r>
            <a:r>
              <a:rPr lang="en-US" sz="2800" dirty="0" smtClean="0"/>
              <a:t>?</a:t>
            </a:r>
          </a:p>
          <a:p>
            <a:pPr marL="742950" indent="-742950"/>
            <a:r>
              <a:rPr lang="en-US" sz="2800" b="1" dirty="0" smtClean="0">
                <a:solidFill>
                  <a:srgbClr val="FF0000"/>
                </a:solidFill>
              </a:rPr>
              <a:t>2. </a:t>
            </a:r>
            <a:r>
              <a:rPr lang="en-US" sz="2800" dirty="0" smtClean="0"/>
              <a:t>If yes, what did you do during the festival?</a:t>
            </a:r>
          </a:p>
          <a:p>
            <a:pPr marL="742950" indent="-742950"/>
            <a:r>
              <a:rPr lang="en-US" sz="2800" b="1" dirty="0" smtClean="0">
                <a:solidFill>
                  <a:srgbClr val="FF0000"/>
                </a:solidFill>
              </a:rPr>
              <a:t>3.</a:t>
            </a:r>
            <a:r>
              <a:rPr lang="en-US" sz="2800" dirty="0" smtClean="0"/>
              <a:t> If no, would you like to do it in the future and how would you help? Give your reason.</a:t>
            </a:r>
          </a:p>
        </p:txBody>
      </p:sp>
      <p:pic>
        <p:nvPicPr>
          <p:cNvPr id="8195" name="Picture 3" descr="C:\Users\Admin\Desktop\hoahuongduong2-5read-only-1543285718868488410212-17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Homework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Admin\Desktop\huong-ung-chien-dich-toi-dong-hanh-ngay-hoi-hoa-huong-du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22DC8064-EA10-4F6F-AB0B-AF3A0C91DA8E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066800"/>
            <a:ext cx="8839200" cy="2018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Write a short paragraph about what you will you do to help needy people around you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Prepare the lesson speaking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Thank you</a:t>
            </a:r>
            <a:endParaRPr lang="en-US" sz="7200" b="1" dirty="0">
              <a:solidFill>
                <a:srgbClr val="FF0000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95400"/>
            <a:ext cx="9144000" cy="5562600"/>
            <a:chOff x="0" y="1295400"/>
            <a:chExt cx="9144000" cy="5562600"/>
          </a:xfrm>
        </p:grpSpPr>
        <p:pic>
          <p:nvPicPr>
            <p:cNvPr id="9219" name="Picture 3" descr="C:\Users\Admin\Desktop\b6360c0b-e580-49c4-962a-956515bf7d59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95400"/>
              <a:ext cx="9144000" cy="55626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5410200" y="6019800"/>
              <a:ext cx="3733800" cy="609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Sunflower Festival</a:t>
              </a:r>
              <a:endParaRPr lang="en-US" sz="3200" b="1" dirty="0"/>
            </a:p>
          </p:txBody>
        </p:sp>
        <p:sp>
          <p:nvSpPr>
            <p:cNvPr id="6" name="TextBox 5"/>
            <p:cNvSpPr txBox="1"/>
            <p:nvPr/>
          </p:nvSpPr>
          <p:spPr>
            <a:xfrm rot="276380">
              <a:off x="4800600" y="21336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Và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em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cũng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vậy</a:t>
              </a:r>
              <a:endParaRPr lang="en-US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447800"/>
              <a:ext cx="762000" cy="6858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72500" cy="1219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b="1" dirty="0" smtClean="0"/>
              <a:t>1. What </a:t>
            </a:r>
            <a:r>
              <a:rPr lang="en-US" sz="4400" b="1" dirty="0"/>
              <a:t>did Larry Stewart do to help those in need?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895600"/>
            <a:ext cx="853440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Every Christmas, Larry Stewart handed out thousands of dollars to needy people in public places.</a:t>
            </a: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7467600" y="6172200"/>
            <a:ext cx="14478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112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7372350" cy="914400"/>
          </a:xfrm>
          <a:solidFill>
            <a:srgbClr val="7030A0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2. Why </a:t>
            </a:r>
            <a:r>
              <a:rPr lang="en-US" sz="4000" b="1" dirty="0">
                <a:solidFill>
                  <a:schemeClr val="bg1"/>
                </a:solidFill>
              </a:rPr>
              <a:t>was Larry called ‘ Secret Santa’?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514601"/>
            <a:ext cx="8743950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i="1" dirty="0">
                <a:solidFill>
                  <a:srgbClr val="C00000"/>
                </a:solidFill>
              </a:rPr>
              <a:t>Because he gave money to people during the festive season of December while his identity was hidden.</a:t>
            </a: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467600" y="6172200"/>
            <a:ext cx="14478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399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721" y="609600"/>
            <a:ext cx="868680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baseline="-25000" dirty="0" smtClean="0"/>
              <a:t>3. How </a:t>
            </a:r>
            <a:r>
              <a:rPr lang="en-US" sz="5400" b="1" baseline="-25000" dirty="0"/>
              <a:t>has Larry’s act of kindness influenced other people since his death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721" y="3131402"/>
            <a:ext cx="8686799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C00000"/>
                </a:solidFill>
              </a:rPr>
              <a:t>People have been inspired to continue his mission of kindness and charitable work.</a:t>
            </a: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467600" y="6172200"/>
            <a:ext cx="14478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3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79058" cy="6858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4. What </a:t>
            </a:r>
            <a:r>
              <a:rPr lang="en-US" dirty="0"/>
              <a:t>did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Thuy</a:t>
            </a:r>
            <a:r>
              <a:rPr lang="en-US" dirty="0"/>
              <a:t> do to help other people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819400"/>
            <a:ext cx="84582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0070C0"/>
                </a:solidFill>
              </a:rPr>
              <a:t>Thuy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organised</a:t>
            </a:r>
            <a:r>
              <a:rPr lang="en-US" sz="4000" b="1" i="1" dirty="0">
                <a:solidFill>
                  <a:srgbClr val="0070C0"/>
                </a:solidFill>
              </a:rPr>
              <a:t> charity activities to relieve young cancer patients’ pain</a:t>
            </a:r>
            <a:r>
              <a:rPr lang="en-US" sz="4000" i="1" dirty="0"/>
              <a:t>.</a:t>
            </a: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467600" y="6172200"/>
            <a:ext cx="14478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194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941039" cy="609600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5. What </a:t>
            </a:r>
            <a:r>
              <a:rPr lang="en-US" sz="4000" dirty="0"/>
              <a:t>title was </a:t>
            </a:r>
            <a:r>
              <a:rPr lang="en-US" sz="4000" dirty="0" err="1"/>
              <a:t>Thuy</a:t>
            </a:r>
            <a:r>
              <a:rPr lang="en-US" sz="4000" dirty="0"/>
              <a:t> awarded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895600"/>
            <a:ext cx="8569689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</a:rPr>
              <a:t>She was awarded the title ‘ Ho Chi Minh City Outstanding Young Citizen.</a:t>
            </a: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467600" y="6172200"/>
            <a:ext cx="14478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593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233"/>
            <a:ext cx="8115300" cy="10668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6. How </a:t>
            </a:r>
            <a:r>
              <a:rPr lang="en-US" b="1" dirty="0"/>
              <a:t>does </a:t>
            </a:r>
            <a:r>
              <a:rPr lang="en-US" b="1" i="1" dirty="0"/>
              <a:t>The </a:t>
            </a:r>
            <a:r>
              <a:rPr lang="en-US" b="1" i="1" dirty="0" err="1"/>
              <a:t>Tuoi</a:t>
            </a:r>
            <a:r>
              <a:rPr lang="en-US" b="1" i="1" dirty="0"/>
              <a:t> </a:t>
            </a:r>
            <a:r>
              <a:rPr lang="en-US" b="1" i="1" dirty="0" err="1"/>
              <a:t>Tre</a:t>
            </a:r>
            <a:r>
              <a:rPr lang="en-US" b="1" i="1" dirty="0"/>
              <a:t> </a:t>
            </a:r>
            <a:r>
              <a:rPr lang="en-US" b="1" dirty="0"/>
              <a:t>manage </a:t>
            </a:r>
            <a:r>
              <a:rPr lang="en-US" b="1" dirty="0" err="1"/>
              <a:t>Thuy’s</a:t>
            </a:r>
            <a:r>
              <a:rPr lang="en-US" b="1" dirty="0"/>
              <a:t> Dream </a:t>
            </a:r>
            <a:r>
              <a:rPr lang="en-US" b="1" dirty="0" err="1"/>
              <a:t>Programme</a:t>
            </a:r>
            <a:r>
              <a:rPr lang="en-US" b="1" dirty="0"/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8401050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accent4">
                    <a:lumMod val="75000"/>
                  </a:schemeClr>
                </a:solidFill>
              </a:rPr>
              <a:t>The newspaper holds annual events to support her </a:t>
            </a:r>
            <a:r>
              <a:rPr lang="en-US" sz="3600" b="1" i="1" dirty="0" err="1">
                <a:solidFill>
                  <a:schemeClr val="accent4">
                    <a:lumMod val="75000"/>
                  </a:schemeClr>
                </a:solidFill>
              </a:rPr>
              <a:t>programme</a:t>
            </a:r>
            <a:r>
              <a:rPr lang="en-US" sz="3600" b="1" i="1" dirty="0">
                <a:solidFill>
                  <a:schemeClr val="accent4">
                    <a:lumMod val="75000"/>
                  </a:schemeClr>
                </a:solidFill>
              </a:rPr>
              <a:t>. One of them is the Sunflower Festival, where children and their families get together and have fun. Gifts are given to the young patients, and the memory of </a:t>
            </a:r>
            <a:r>
              <a:rPr lang="en-US" sz="3600" b="1" i="1" dirty="0" err="1">
                <a:solidFill>
                  <a:schemeClr val="accent4">
                    <a:lumMod val="75000"/>
                  </a:schemeClr>
                </a:solidFill>
              </a:rPr>
              <a:t>Thuy</a:t>
            </a:r>
            <a:r>
              <a:rPr lang="en-US" sz="3600" b="1" i="1" dirty="0">
                <a:solidFill>
                  <a:schemeClr val="accent4">
                    <a:lumMod val="75000"/>
                  </a:schemeClr>
                </a:solidFill>
              </a:rPr>
              <a:t> is kept alive by her story about love and sharing</a:t>
            </a: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467600" y="6172200"/>
            <a:ext cx="14478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26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 12 -UNIT 1-READING-UƠC MƠ CỦA THÚY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457200"/>
            <a:ext cx="81534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baee7d789ce0a5724025683d7eb99c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7467600" y="6172200"/>
            <a:ext cx="14478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 smtClean="0">
                <a:solidFill>
                  <a:srgbClr val="FF0000"/>
                </a:solidFill>
              </a:rPr>
              <a:t>1.</a:t>
            </a:r>
            <a:r>
              <a:rPr lang="en-US" sz="2800" dirty="0" smtClean="0"/>
              <a:t> How do you feel when watching the video?</a:t>
            </a:r>
          </a:p>
          <a:p>
            <a:pPr marL="342900" indent="-342900"/>
            <a:r>
              <a:rPr lang="en-US" sz="2800" b="1" dirty="0" smtClean="0">
                <a:solidFill>
                  <a:srgbClr val="FF0000"/>
                </a:solidFill>
              </a:rPr>
              <a:t>2.</a:t>
            </a:r>
            <a:r>
              <a:rPr lang="en-US" sz="2800" dirty="0" smtClean="0"/>
              <a:t> Have you ever heard about the girl in the video?</a:t>
            </a:r>
          </a:p>
          <a:p>
            <a:pPr marL="342900" indent="-342900"/>
            <a:r>
              <a:rPr lang="en-US" sz="2800" b="1" dirty="0" smtClean="0">
                <a:solidFill>
                  <a:srgbClr val="FF0000"/>
                </a:solidFill>
              </a:rPr>
              <a:t>3. </a:t>
            </a:r>
            <a:r>
              <a:rPr lang="en-US" sz="2800" dirty="0" smtClean="0"/>
              <a:t>Do you admire her?</a:t>
            </a:r>
            <a:endParaRPr lang="en-US" sz="2800" dirty="0"/>
          </a:p>
        </p:txBody>
      </p:sp>
      <p:pic>
        <p:nvPicPr>
          <p:cNvPr id="1026" name="Picture 2" descr="C:\Users\Admin\Desktop\istockphoto-483588997-612x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          </a:t>
            </a:r>
            <a:r>
              <a:rPr lang="en-US" sz="4000" b="1" dirty="0" smtClean="0">
                <a:solidFill>
                  <a:srgbClr val="FF0000"/>
                </a:solidFill>
              </a:rPr>
              <a:t>Unit 1:</a:t>
            </a:r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0070C0"/>
                </a:solidFill>
              </a:rPr>
              <a:t>Life stories</a:t>
            </a:r>
          </a:p>
          <a:p>
            <a:r>
              <a:rPr lang="en-US" sz="3600" dirty="0" smtClean="0"/>
              <a:t>                         </a:t>
            </a:r>
            <a:r>
              <a:rPr lang="en-US" sz="3600" b="1" dirty="0" smtClean="0">
                <a:solidFill>
                  <a:srgbClr val="00B050"/>
                </a:solidFill>
              </a:rPr>
              <a:t>Lesson 3: Reading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             </a:t>
            </a:r>
            <a:r>
              <a:rPr lang="en-US" sz="3600" b="1" dirty="0" smtClean="0">
                <a:solidFill>
                  <a:srgbClr val="C00000"/>
                </a:solidFill>
                <a:latin typeface="Tempus Sans ITC" pitchFamily="82" charset="0"/>
              </a:rPr>
              <a:t>Giving back to the community</a:t>
            </a:r>
            <a:endParaRPr lang="en-US" sz="4000" b="1" dirty="0">
              <a:solidFill>
                <a:srgbClr val="C00000"/>
              </a:solidFill>
              <a:latin typeface="Tempus Sans ITC" pitchFamily="82" charset="0"/>
            </a:endParaRPr>
          </a:p>
        </p:txBody>
      </p:sp>
      <p:pic>
        <p:nvPicPr>
          <p:cNvPr id="4098" name="Picture 2" descr="C:\Users\Admin\Desktop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93248">
            <a:off x="592667" y="2639201"/>
            <a:ext cx="3284449" cy="3754794"/>
          </a:xfrm>
          <a:prstGeom prst="rect">
            <a:avLst/>
          </a:prstGeom>
          <a:noFill/>
        </p:spPr>
      </p:pic>
      <p:pic>
        <p:nvPicPr>
          <p:cNvPr id="4100" name="Picture 4" descr="C:\Users\Admin\Desktop\U1-L3-3-1-Re-a2c89d4c605c650a9b6221c5a10e9d6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83638">
            <a:off x="5266303" y="2544618"/>
            <a:ext cx="3257871" cy="3690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514600"/>
            <a:ext cx="9144000" cy="4343400"/>
            <a:chOff x="0" y="2341167"/>
            <a:chExt cx="9144000" cy="4516833"/>
          </a:xfrm>
        </p:grpSpPr>
        <p:pic>
          <p:nvPicPr>
            <p:cNvPr id="5122" name="Picture 2" descr="C:\Users\Admin\Desktop\U1-L3-1-Re-d41181e7686322d61eabf62e6e34431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341167"/>
              <a:ext cx="9144000" cy="4516833"/>
            </a:xfrm>
            <a:prstGeom prst="rect">
              <a:avLst/>
            </a:prstGeom>
            <a:noFill/>
          </p:spPr>
        </p:pic>
        <p:sp>
          <p:nvSpPr>
            <p:cNvPr id="3" name="Rectangle 2"/>
            <p:cNvSpPr/>
            <p:nvPr/>
          </p:nvSpPr>
          <p:spPr>
            <a:xfrm>
              <a:off x="6705600" y="6477000"/>
              <a:ext cx="2438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Task 1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Discuss with a partner. What do the people in the pictures need? What can you do to help them? Use the words under the pictures to answer the questions.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676400"/>
            <a:ext cx="3292889" cy="83099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These flood victims </a:t>
            </a:r>
            <a:r>
              <a:rPr lang="en-US" sz="2400" dirty="0" smtClean="0"/>
              <a:t>need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food and shelter.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6027003"/>
            <a:ext cx="739140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These students are studying in a shabby classroom. They need study equipment and a decent place to study.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57800" y="1676400"/>
            <a:ext cx="373380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These young cancer patients need care and comfort.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Admin\Desktop\f34b72d9820d7ff43cb308e0db340e48_library-of-vocabulary-words-svg-transparent-download-png-files-_529-4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772400" cy="5257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B050"/>
                </a:solidFill>
                <a:latin typeface="Tempus Sans ITC" pitchFamily="82" charset="0"/>
              </a:rPr>
              <a:t>Vocabulary </a:t>
            </a:r>
            <a:endParaRPr lang="en-US" sz="8000" b="1" dirty="0">
              <a:solidFill>
                <a:srgbClr val="00B050"/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D58B5E4-F610-45A1-9C84-C4BE40343C86}"/>
              </a:ext>
            </a:extLst>
          </p:cNvPr>
          <p:cNvSpPr/>
          <p:nvPr/>
        </p:nvSpPr>
        <p:spPr>
          <a:xfrm>
            <a:off x="4800600" y="228600"/>
            <a:ext cx="1941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Sans Unicode" panose="020B0602030504020204" pitchFamily="34" charset="0"/>
              </a:rPr>
              <a:t>/ˈ</a:t>
            </a:r>
            <a:r>
              <a:rPr lang="en-US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Sans Unicode" panose="020B0602030504020204" pitchFamily="34" charset="0"/>
              </a:rPr>
              <a:t>hʌmbl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Sans Unicode" panose="020B0602030504020204" pitchFamily="34" charset="0"/>
              </a:rPr>
              <a:t>/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28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Humble (</a:t>
            </a:r>
            <a:r>
              <a:rPr lang="en-US" sz="3200" dirty="0" err="1" smtClean="0"/>
              <a:t>adj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6146" name="Picture 2" descr="C:\Users\Admin\Desktop\poor-beggar-girl-72344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447800"/>
            <a:ext cx="5410199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973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0" y="228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Starve (v)</a:t>
            </a:r>
            <a:endParaRPr lang="en-US" sz="3200" dirty="0"/>
          </a:p>
        </p:txBody>
      </p:sp>
      <p:pic>
        <p:nvPicPr>
          <p:cNvPr id="7171" name="Picture 3" descr="C:\Users\Admin\Desktop\anxiety-caucasian-child-depression-despair-em-20190416152339-08474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0"/>
            <a:ext cx="7620000" cy="5334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495800" y="228600"/>
            <a:ext cx="1399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/'</a:t>
            </a:r>
            <a:r>
              <a:rPr lang="en-US" sz="3200" dirty="0" err="1">
                <a:solidFill>
                  <a:srgbClr val="0070C0"/>
                </a:solidFill>
              </a:rPr>
              <a:t>stɑ:v</a:t>
            </a:r>
            <a:r>
              <a:rPr lang="en-US" sz="3200" dirty="0">
                <a:solidFill>
                  <a:srgbClr val="0070C0"/>
                </a:solidFill>
              </a:rPr>
              <a:t>/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73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701</Words>
  <Application>Microsoft Office PowerPoint</Application>
  <PresentationFormat>On-screen Show (4:3)</PresentationFormat>
  <Paragraphs>101</Paragraphs>
  <Slides>30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30</cp:revision>
  <dcterms:created xsi:type="dcterms:W3CDTF">2020-03-12T01:17:59Z</dcterms:created>
  <dcterms:modified xsi:type="dcterms:W3CDTF">2020-03-12T09:35:31Z</dcterms:modified>
</cp:coreProperties>
</file>