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76" r:id="rId3"/>
    <p:sldId id="278" r:id="rId4"/>
    <p:sldId id="279" r:id="rId5"/>
    <p:sldId id="320" r:id="rId6"/>
    <p:sldId id="319" r:id="rId7"/>
    <p:sldId id="274" r:id="rId8"/>
    <p:sldId id="321" r:id="rId9"/>
    <p:sldId id="283" r:id="rId10"/>
    <p:sldId id="301" r:id="rId11"/>
    <p:sldId id="302" r:id="rId12"/>
    <p:sldId id="317" r:id="rId13"/>
    <p:sldId id="318" r:id="rId14"/>
    <p:sldId id="285" r:id="rId15"/>
    <p:sldId id="322" r:id="rId16"/>
    <p:sldId id="280" r:id="rId17"/>
    <p:sldId id="287" r:id="rId18"/>
    <p:sldId id="275" r:id="rId19"/>
    <p:sldId id="260" r:id="rId20"/>
    <p:sldId id="261" r:id="rId21"/>
    <p:sldId id="263" r:id="rId22"/>
    <p:sldId id="323" r:id="rId23"/>
    <p:sldId id="325" r:id="rId24"/>
    <p:sldId id="324" r:id="rId25"/>
    <p:sldId id="292" r:id="rId26"/>
    <p:sldId id="293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0B8"/>
    <a:srgbClr val="F26532"/>
    <a:srgbClr val="006673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5" autoAdjust="0"/>
    <p:restoredTop sz="94127" autoAdjust="0"/>
  </p:normalViewPr>
  <p:slideViewPr>
    <p:cSldViewPr snapToGrid="0" showGuides="1">
      <p:cViewPr varScale="1">
        <p:scale>
          <a:sx n="69" d="100"/>
          <a:sy n="69" d="100"/>
        </p:scale>
        <p:origin x="7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62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72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8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724619" y="1723229"/>
            <a:ext cx="5960921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5400" b="1" dirty="0">
                <a:solidFill>
                  <a:srgbClr val="F26532"/>
                </a:solidFill>
              </a:rPr>
              <a:t> advertisement (</a:t>
            </a:r>
            <a:r>
              <a:rPr lang="en-US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r>
              <a:rPr lang="en-US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0252" y="4336627"/>
            <a:ext cx="516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notice, picture or film telling people about a product, job or service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1457" y="2771761"/>
            <a:ext cx="2904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/ədˈvɜːtɪsmənt/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2050" name="Picture 2" descr="Describe An Advertisement - IELTS Speaking Part 2">
            <a:extLst>
              <a:ext uri="{FF2B5EF4-FFF2-40B4-BE49-F238E27FC236}">
                <a16:creationId xmlns:a16="http://schemas.microsoft.com/office/drawing/2014/main" id="{96D6575D-4500-D34C-A853-0386EC64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80" y="2473148"/>
            <a:ext cx="4708105" cy="26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dvertisement__gb_1" descr="advertisement__gb_1">
            <a:hlinkClick r:id="" action="ppaction://media"/>
            <a:extLst>
              <a:ext uri="{FF2B5EF4-FFF2-40B4-BE49-F238E27FC236}">
                <a16:creationId xmlns:a16="http://schemas.microsoft.com/office/drawing/2014/main" id="{759DD23B-B859-DE4C-9F3D-40979FDFD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community</a:t>
            </a:r>
            <a:r>
              <a:rPr lang="x-none" sz="5400" b="1" dirty="0">
                <a:solidFill>
                  <a:srgbClr val="F26532"/>
                </a:solidFill>
              </a:rPr>
              <a:t> (n)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all the people who live in a particular area, country, etc. when talked about as a group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3147" y="2771761"/>
            <a:ext cx="2501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/kəˈmjuːnəti/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098" name="Picture 2" descr="Fostering Community Spirit - Anywhere! - A Little Campy">
            <a:extLst>
              <a:ext uri="{FF2B5EF4-FFF2-40B4-BE49-F238E27FC236}">
                <a16:creationId xmlns:a16="http://schemas.microsoft.com/office/drawing/2014/main" id="{033B0BC3-E3F6-5A49-B2AE-E8687C06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53" y="1883336"/>
            <a:ext cx="44450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mmunity__gb_3" descr="community__gb_3">
            <a:hlinkClick r:id="" action="ppaction://media"/>
            <a:extLst>
              <a:ext uri="{FF2B5EF4-FFF2-40B4-BE49-F238E27FC236}">
                <a16:creationId xmlns:a16="http://schemas.microsoft.com/office/drawing/2014/main" id="{191A57E8-B0A5-3646-A930-00D73E0BF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82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boost (v)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4809" y="4699400"/>
            <a:ext cx="59159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to make something increase, or become better or more successful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1203" y="2771761"/>
            <a:ext cx="148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/buːst/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How Animation Video Makers Can Boost Your Business Online">
            <a:extLst>
              <a:ext uri="{FF2B5EF4-FFF2-40B4-BE49-F238E27FC236}">
                <a16:creationId xmlns:a16="http://schemas.microsoft.com/office/drawing/2014/main" id="{1FD43C3B-0F5D-6F46-9D1F-15F49E41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24" y="2192577"/>
            <a:ext cx="4732484" cy="24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oost__gb_2" descr="boost__gb_2">
            <a:hlinkClick r:id="" action="ppaction://media"/>
            <a:extLst>
              <a:ext uri="{FF2B5EF4-FFF2-40B4-BE49-F238E27FC236}">
                <a16:creationId xmlns:a16="http://schemas.microsoft.com/office/drawing/2014/main" id="{92DEFC01-CF94-674F-8574-E0BCFD0B6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820" y="3506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orphanage (n)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home for children whose parents are dead</a:t>
            </a:r>
          </a:p>
        </p:txBody>
      </p:sp>
      <p:sp>
        <p:nvSpPr>
          <p:cNvPr id="2" name="Rectangle 1"/>
          <p:cNvSpPr/>
          <p:nvPr/>
        </p:nvSpPr>
        <p:spPr>
          <a:xfrm>
            <a:off x="2926690" y="2771761"/>
            <a:ext cx="2133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/ˈɔːfənɪdʒ/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Orphanage - YouTube">
            <a:extLst>
              <a:ext uri="{FF2B5EF4-FFF2-40B4-BE49-F238E27FC236}">
                <a16:creationId xmlns:a16="http://schemas.microsoft.com/office/drawing/2014/main" id="{3D73901C-CD2C-294C-B80C-C1996402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93" y="2337758"/>
            <a:ext cx="4738777" cy="26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rphanage__gb_1" descr="orphanage__gb_1">
            <a:hlinkClick r:id="" action="ppaction://media"/>
            <a:extLst>
              <a:ext uri="{FF2B5EF4-FFF2-40B4-BE49-F238E27FC236}">
                <a16:creationId xmlns:a16="http://schemas.microsoft.com/office/drawing/2014/main" id="{D0893DDD-AB51-A449-AFF4-39BD33024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506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9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C315D9-BC97-124B-B0FD-5E5033928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267197"/>
              </p:ext>
            </p:extLst>
          </p:nvPr>
        </p:nvGraphicFramePr>
        <p:xfrm>
          <a:off x="683402" y="1121435"/>
          <a:ext cx="11158650" cy="536215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387344">
                  <a:extLst>
                    <a:ext uri="{9D8B030D-6E8A-4147-A177-3AD203B41FA5}">
                      <a16:colId xmlns:a16="http://schemas.microsoft.com/office/drawing/2014/main" val="1419082453"/>
                    </a:ext>
                  </a:extLst>
                </a:gridCol>
                <a:gridCol w="2248631">
                  <a:extLst>
                    <a:ext uri="{9D8B030D-6E8A-4147-A177-3AD203B41FA5}">
                      <a16:colId xmlns:a16="http://schemas.microsoft.com/office/drawing/2014/main" val="2194362588"/>
                    </a:ext>
                  </a:extLst>
                </a:gridCol>
                <a:gridCol w="6522675">
                  <a:extLst>
                    <a:ext uri="{9D8B030D-6E8A-4147-A177-3AD203B41FA5}">
                      <a16:colId xmlns:a16="http://schemas.microsoft.com/office/drawing/2014/main" val="3107470000"/>
                    </a:ext>
                  </a:extLst>
                </a:gridCol>
              </a:tblGrid>
              <a:tr h="451614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New words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Pronunciation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Meaning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2247291273"/>
                  </a:ext>
                </a:extLst>
              </a:tr>
              <a:tr h="775966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volunteer </a:t>
                      </a:r>
                      <a:r>
                        <a:rPr lang="x-none" sz="2400" dirty="0">
                          <a:effectLst/>
                        </a:rPr>
                        <a:t>(</a:t>
                      </a:r>
                      <a:r>
                        <a:rPr lang="en-GB" sz="2400" dirty="0">
                          <a:effectLst/>
                        </a:rPr>
                        <a:t>n</a:t>
                      </a:r>
                      <a:r>
                        <a:rPr lang="x-none" sz="2400" dirty="0">
                          <a:effectLst/>
                        </a:rPr>
                        <a:t>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/ˌvɒlənˈtɪə(r)/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person who does a job without being paid for </a:t>
                      </a:r>
                      <a:r>
                        <a:rPr lang="x-none" sz="2400" dirty="0" smtClean="0">
                          <a:effectLst/>
                        </a:rPr>
                        <a:t>it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589942855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GB" sz="2400" dirty="0" smtClean="0">
                          <a:effectLst/>
                        </a:rPr>
                        <a:t>advertisement</a:t>
                      </a:r>
                    </a:p>
                    <a:p>
                      <a:pPr marL="144145" indent="-144145" algn="ctr"/>
                      <a:r>
                        <a:rPr lang="en-GB" sz="2400" dirty="0" smtClean="0">
                          <a:effectLst/>
                        </a:rPr>
                        <a:t>(</a:t>
                      </a:r>
                      <a:r>
                        <a:rPr lang="en-US" sz="2400" dirty="0">
                          <a:effectLst/>
                        </a:rPr>
                        <a:t>n</a:t>
                      </a:r>
                      <a:r>
                        <a:rPr lang="x-none" sz="2400" dirty="0">
                          <a:effectLst/>
                        </a:rPr>
                        <a:t>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/ədˈvɜːtɪsmənt/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notice, picture or film telling people about a product, job or service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803858778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community</a:t>
                      </a:r>
                      <a:r>
                        <a:rPr lang="x-none" sz="2400" dirty="0">
                          <a:effectLst/>
                        </a:rPr>
                        <a:t> (n)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>
                          <a:effectLst/>
                        </a:rPr>
                        <a:t>/kəˈmjuːnəti/</a:t>
                      </a:r>
                      <a:endParaRPr lang="x-non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all the people who live in a particular area, country, etc. when talked about as a group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298134772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boost (v)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>
                          <a:effectLst/>
                        </a:rPr>
                        <a:t>/buːst/</a:t>
                      </a:r>
                      <a:endParaRPr lang="x-non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to make something increase, or become better or more successful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428407817"/>
                  </a:ext>
                </a:extLst>
              </a:tr>
              <a:tr h="775966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orphanage (n)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/ˈɔːfənɪdʒ/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home for children whose parents are dead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61792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2</a:t>
            </a:r>
            <a:r>
              <a:rPr lang="en-US" dirty="0">
                <a:solidFill>
                  <a:srgbClr val="006673"/>
                </a:solidFill>
              </a:rPr>
              <a:t>: Read the conversation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</a:t>
            </a:r>
            <a:r>
              <a:rPr lang="en-US" dirty="0" smtClean="0">
                <a:solidFill>
                  <a:srgbClr val="006673"/>
                </a:solidFill>
              </a:rPr>
              <a:t>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4: C</a:t>
            </a:r>
            <a:r>
              <a:rPr lang="en-US" dirty="0" smtClean="0">
                <a:solidFill>
                  <a:srgbClr val="006673"/>
                </a:solidFill>
              </a:rPr>
              <a:t>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2656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288" y="2295196"/>
            <a:ext cx="7497196" cy="42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625530" y="2400048"/>
            <a:ext cx="10940940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Hi, Tam. I went to your house at 9 a.m., but you weren’t there.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when you came, I was working as a volunteer at our local </a:t>
            </a:r>
            <a:r>
              <a:rPr lang="en-US" sz="2200" dirty="0" err="1"/>
              <a:t>centre</a:t>
            </a:r>
            <a:r>
              <a:rPr lang="en-US" sz="2200" dirty="0"/>
              <a:t> for community development.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Ah, I see. How did you become a volunteer there?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Just by chance. Last summer, while I was visiting the </a:t>
            </a:r>
            <a:r>
              <a:rPr lang="en-US" sz="2200" dirty="0" err="1"/>
              <a:t>centre</a:t>
            </a:r>
            <a:r>
              <a:rPr lang="en-US" sz="2200" dirty="0"/>
              <a:t>, I saw an advertisement for volunteers. I applied and my application was successful.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I also want to be a volunteer. I find community work very interesting.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 agree. Community service not only benefits the local area, but can also boost our confidence and help us learn many useful skills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1B6A-8D1E-B845-8898-7953B778284C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2" name="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1690" y="266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026525" y="2297090"/>
            <a:ext cx="10658902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What are the regular activities </a:t>
            </a:r>
            <a:r>
              <a:rPr lang="en-US" sz="2200" dirty="0" err="1"/>
              <a:t>organised</a:t>
            </a:r>
            <a:r>
              <a:rPr lang="en-US" sz="2200" dirty="0"/>
              <a:t> by the </a:t>
            </a:r>
            <a:r>
              <a:rPr lang="en-US" sz="2200" dirty="0" err="1"/>
              <a:t>centre</a:t>
            </a:r>
            <a:r>
              <a:rPr lang="en-US" sz="22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there are endless opportunities for getting involved. For example, you can join a local environmental group to clean up the park once a week or volunteer at an orphanage.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Sounds good. How can I apply?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I’ll email you the form. You just fill it in and send it in.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Thanks so much. I’m so excited about volunteering at the </a:t>
            </a:r>
            <a:r>
              <a:rPr lang="en-US" sz="2200" dirty="0" err="1"/>
              <a:t>centre</a:t>
            </a:r>
            <a:r>
              <a:rPr lang="en-US" sz="2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No problem. Good luck. Hope your application is successful and you enjoy the </a:t>
            </a:r>
            <a:r>
              <a:rPr lang="en-US" sz="2200" dirty="0" smtClean="0"/>
              <a:t>work.</a:t>
            </a:r>
            <a:endParaRPr lang="en-US" sz="2200" dirty="0"/>
          </a:p>
          <a:p>
            <a:pPr>
              <a:lnSpc>
                <a:spcPct val="130000"/>
              </a:lnSpc>
            </a:pP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2076" y="115526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E2986-E69D-E041-8935-86C8C308E0EE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answer the questions.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FBD31-C1C3-2546-9E8E-816AC4032570}"/>
              </a:ext>
            </a:extLst>
          </p:cNvPr>
          <p:cNvSpPr txBox="1"/>
          <p:nvPr/>
        </p:nvSpPr>
        <p:spPr>
          <a:xfrm>
            <a:off x="322750" y="1885999"/>
            <a:ext cx="11752473" cy="9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44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Game: Lucky number</a:t>
            </a:r>
            <a:endParaRPr lang="x-none" sz="44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.VnArabia" panose="020B72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132" y="3041311"/>
            <a:ext cx="5663708" cy="31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737298" y="3750546"/>
            <a:ext cx="7564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393B44E-FE66-4091-9F18-8F1D16144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89874"/>
              </p:ext>
            </p:extLst>
          </p:nvPr>
        </p:nvGraphicFramePr>
        <p:xfrm>
          <a:off x="1803934" y="2142699"/>
          <a:ext cx="8582012" cy="43399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2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6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suffixes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smtClean="0"/>
                        <a:t>-</a:t>
                      </a:r>
                      <a:r>
                        <a:rPr lang="en-US" sz="2800" i="1" dirty="0" err="1" smtClean="0"/>
                        <a:t>ed</a:t>
                      </a:r>
                      <a:endParaRPr lang="en-US" sz="2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ing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4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ful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6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 smtClean="0">
                          <a:solidFill>
                            <a:srgbClr val="F26532"/>
                          </a:solidFill>
                          <a:effectLst/>
                        </a:rPr>
                        <a:t> </a:t>
                      </a:r>
                      <a:endParaRPr lang="en-US" sz="2800" dirty="0">
                        <a:solidFill>
                          <a:srgbClr val="F2653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4301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66118" y="952503"/>
            <a:ext cx="99628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Find the adjectives with the following suffixes in the conversation and write them </a:t>
            </a:r>
            <a:r>
              <a:rPr lang="en-US" sz="2800" b="1" dirty="0" smtClean="0">
                <a:solidFill>
                  <a:srgbClr val="F26532"/>
                </a:solidFill>
              </a:rPr>
              <a:t>below.</a:t>
            </a:r>
            <a:endParaRPr lang="x-none" sz="2800" dirty="0">
              <a:solidFill>
                <a:srgbClr val="F26532"/>
              </a:solidFill>
            </a:endParaRPr>
          </a:p>
          <a:p>
            <a:pPr algn="just"/>
            <a:endParaRPr lang="en-US" sz="28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78974" y="3138985"/>
            <a:ext cx="133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26532"/>
                </a:solidFill>
              </a:rPr>
              <a:t>excited</a:t>
            </a:r>
            <a:endParaRPr lang="en-US" sz="2800" i="1" dirty="0">
              <a:solidFill>
                <a:srgbClr val="F2653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9193" y="4135303"/>
            <a:ext cx="1897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interesting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1287" y="5131622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useful, successful </a:t>
            </a:r>
            <a:endParaRPr lang="x-none" sz="2800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1286" y="5933109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 smtClean="0">
                <a:solidFill>
                  <a:srgbClr val="F26532"/>
                </a:solidFill>
              </a:rPr>
              <a:t>endless</a:t>
            </a:r>
            <a:endParaRPr lang="x-none" sz="28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37120" y="2495126"/>
            <a:ext cx="108818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/>
              <a:t>1. </a:t>
            </a:r>
            <a:r>
              <a:rPr lang="en-US" sz="3200" dirty="0"/>
              <a:t>Oh, when you came, I</a:t>
            </a:r>
            <a:r>
              <a:rPr lang="en-US" sz="3200" dirty="0" smtClean="0"/>
              <a:t>____________ </a:t>
            </a:r>
            <a:r>
              <a:rPr lang="en-US" sz="3200" dirty="0"/>
              <a:t>as a volunteer at our local </a:t>
            </a:r>
            <a:r>
              <a:rPr lang="en-US" sz="3200" dirty="0" err="1"/>
              <a:t>centre</a:t>
            </a:r>
            <a:r>
              <a:rPr lang="en-US" sz="3200" dirty="0"/>
              <a:t> for community development.</a:t>
            </a:r>
          </a:p>
          <a:p>
            <a:pPr algn="l"/>
            <a:endParaRPr lang="en-US" sz="3200" dirty="0"/>
          </a:p>
          <a:p>
            <a:pPr algn="l"/>
            <a:r>
              <a:rPr lang="en-US" sz="3200" b="1" dirty="0"/>
              <a:t>2. </a:t>
            </a:r>
            <a:r>
              <a:rPr lang="en-US" sz="3200" dirty="0"/>
              <a:t>Last summer, while I was visiting the </a:t>
            </a:r>
            <a:r>
              <a:rPr lang="en-US" sz="3200" dirty="0" err="1"/>
              <a:t>centre</a:t>
            </a:r>
            <a:r>
              <a:rPr lang="en-US" sz="3200" dirty="0"/>
              <a:t>, I</a:t>
            </a:r>
            <a:r>
              <a:rPr lang="en-US" sz="3200" dirty="0" smtClean="0"/>
              <a:t>_____ </a:t>
            </a:r>
            <a:r>
              <a:rPr lang="en-US" sz="3200" dirty="0"/>
              <a:t>an advertisement for volunteers.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81233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Find a verb phrase in the conversation to complete each sentence.</a:t>
            </a:r>
            <a:endParaRPr lang="x-none" sz="3200" dirty="0">
              <a:solidFill>
                <a:srgbClr val="F2653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79C90-F192-1548-B777-1E60D0FEB421}"/>
              </a:ext>
            </a:extLst>
          </p:cNvPr>
          <p:cNvSpPr txBox="1"/>
          <p:nvPr/>
        </p:nvSpPr>
        <p:spPr>
          <a:xfrm>
            <a:off x="5100788" y="2506359"/>
            <a:ext cx="2263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5A0B8"/>
                </a:solidFill>
              </a:rPr>
              <a:t>w</a:t>
            </a:r>
            <a:r>
              <a:rPr lang="x-none" sz="3200" dirty="0">
                <a:solidFill>
                  <a:srgbClr val="05A0B8"/>
                </a:solidFill>
              </a:rPr>
              <a:t>as working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F30B1-458D-DB4B-BBB8-303F707356C5}"/>
              </a:ext>
            </a:extLst>
          </p:cNvPr>
          <p:cNvSpPr txBox="1"/>
          <p:nvPr/>
        </p:nvSpPr>
        <p:spPr>
          <a:xfrm>
            <a:off x="8971615" y="3920109"/>
            <a:ext cx="832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5A0B8"/>
                </a:solidFill>
              </a:rPr>
              <a:t>saw</a:t>
            </a:r>
            <a:endParaRPr lang="x-none" sz="3200" dirty="0">
              <a:solidFill>
                <a:srgbClr val="05A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2</a:t>
            </a:r>
            <a:r>
              <a:rPr lang="en-US" dirty="0">
                <a:solidFill>
                  <a:srgbClr val="006673"/>
                </a:solidFill>
              </a:rPr>
              <a:t>: Read the conversation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</a:t>
            </a:r>
            <a:r>
              <a:rPr lang="en-US" dirty="0" smtClean="0">
                <a:solidFill>
                  <a:srgbClr val="006673"/>
                </a:solidFill>
              </a:rPr>
              <a:t>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4: C</a:t>
            </a:r>
            <a:r>
              <a:rPr lang="en-US" dirty="0" smtClean="0">
                <a:solidFill>
                  <a:srgbClr val="006673"/>
                </a:solidFill>
              </a:rPr>
              <a:t>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1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5237" y="121310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SELF-REFLECTION</a:t>
            </a:r>
            <a:endParaRPr lang="en-US" sz="4000" b="1" dirty="0">
              <a:solidFill>
                <a:srgbClr val="05A0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466" y="2246860"/>
            <a:ext cx="65047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- T</a:t>
            </a:r>
            <a:r>
              <a:rPr lang="vi-VN" sz="2400" dirty="0"/>
              <a:t>alk about </a:t>
            </a:r>
            <a:r>
              <a:rPr lang="en-US" sz="2400" dirty="0"/>
              <a:t>activities you are going to do to make your community a better one </a:t>
            </a:r>
            <a:r>
              <a:rPr lang="vi-VN" sz="2400" dirty="0" smtClean="0"/>
              <a:t>for </a:t>
            </a:r>
            <a:r>
              <a:rPr lang="vi-VN" sz="2400" dirty="0"/>
              <a:t>a </a:t>
            </a:r>
            <a:r>
              <a:rPr lang="vi-VN" sz="2400" dirty="0" smtClean="0"/>
              <a:t>minute</a:t>
            </a:r>
            <a:endParaRPr lang="en-US" sz="2400" dirty="0" smtClean="0"/>
          </a:p>
          <a:p>
            <a:r>
              <a:rPr lang="en-US" sz="2400" dirty="0" smtClean="0"/>
              <a:t>- Your talk should include:</a:t>
            </a:r>
          </a:p>
          <a:p>
            <a:r>
              <a:rPr lang="en-US" sz="2400" i="1" dirty="0" smtClean="0"/>
              <a:t>	</a:t>
            </a:r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+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How many activities are you going to talk about?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	+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Where do you do those activities?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	+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Who do you do with?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	+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How often do you do those activities</a:t>
            </a:r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9" b="94792" l="3049" r="96829">
                        <a14:foregroundMark x1="13049" y1="80506" x2="17439" y2="78274"/>
                        <a14:foregroundMark x1="13902" y1="65476" x2="13049" y2="63839"/>
                        <a14:foregroundMark x1="17927" y1="62500" x2="19268" y2="60417"/>
                        <a14:foregroundMark x1="23902" y1="60565" x2="24390" y2="57440"/>
                        <a14:foregroundMark x1="17927" y1="59821" x2="17561" y2="65774"/>
                        <a14:foregroundMark x1="75366" y1="18750" x2="76220" y2="26042"/>
                        <a14:foregroundMark x1="79024" y1="22173" x2="81829" y2="25446"/>
                        <a14:foregroundMark x1="83659" y1="18601" x2="84146" y2="26339"/>
                        <a14:foregroundMark x1="85366" y1="25000" x2="88902" y2="22470"/>
                        <a14:foregroundMark x1="83780" y1="16964" x2="83659" y2="19048"/>
                        <a14:foregroundMark x1="65976" y1="64881" x2="67195" y2="63839"/>
                        <a14:foregroundMark x1="40488" y1="93006" x2="43537" y2="84673"/>
                        <a14:foregroundMark x1="55000" y1="92560" x2="50976" y2="84970"/>
                        <a14:foregroundMark x1="34634" y1="44048" x2="38293" y2="40923"/>
                        <a14:foregroundMark x1="42195" y1="64286" x2="46951" y2="73661"/>
                        <a14:foregroundMark x1="59878" y1="52530" x2="62317" y2="5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43" y="1920993"/>
            <a:ext cx="4844957" cy="397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2</a:t>
            </a:r>
            <a:r>
              <a:rPr lang="en-US" dirty="0">
                <a:solidFill>
                  <a:srgbClr val="006673"/>
                </a:solidFill>
              </a:rPr>
              <a:t>: Read the conversation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</a:t>
            </a:r>
            <a:r>
              <a:rPr lang="en-US" dirty="0" smtClean="0">
                <a:solidFill>
                  <a:srgbClr val="006673"/>
                </a:solidFill>
              </a:rPr>
              <a:t>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4: C</a:t>
            </a:r>
            <a:r>
              <a:rPr lang="en-US" dirty="0" smtClean="0">
                <a:solidFill>
                  <a:srgbClr val="006673"/>
                </a:solidFill>
              </a:rPr>
              <a:t>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3337" y="5602839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388492" y="557759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48" name="Curved Connector 47"/>
          <p:cNvCxnSpPr>
            <a:stCxn id="31" idx="1"/>
            <a:endCxn id="47" idx="0"/>
          </p:cNvCxnSpPr>
          <p:nvPr/>
        </p:nvCxnSpPr>
        <p:spPr>
          <a:xfrm rot="10800000" flipV="1">
            <a:off x="2363860" y="5086630"/>
            <a:ext cx="1094733" cy="4909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82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58390" y="2123749"/>
            <a:ext cx="91623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Gain an overview about the topic </a:t>
            </a:r>
            <a:r>
              <a:rPr lang="en-US" sz="3600" i="1" dirty="0"/>
              <a:t>For a better community</a:t>
            </a:r>
            <a:endParaRPr lang="en-US" sz="36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 smtClean="0"/>
              <a:t>Gain </a:t>
            </a:r>
            <a:r>
              <a:rPr lang="en-US" sz="3600" dirty="0"/>
              <a:t>vocabulary 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99333" y="2043285"/>
            <a:ext cx="85840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 smtClean="0"/>
              <a:t>1. </a:t>
            </a:r>
            <a:r>
              <a:rPr lang="en-US" sz="3200" dirty="0" smtClean="0"/>
              <a:t>Do </a:t>
            </a:r>
            <a:r>
              <a:rPr lang="en-US" sz="3200" dirty="0"/>
              <a:t>exercises in the </a:t>
            </a:r>
            <a:r>
              <a:rPr lang="en-US" sz="3200" dirty="0" smtClean="0"/>
              <a:t>workbook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</a:t>
            </a:r>
            <a:r>
              <a:rPr lang="en-US" sz="3200" dirty="0" smtClean="0"/>
              <a:t>. Prepare for the next lesson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3. </a:t>
            </a:r>
            <a:r>
              <a:rPr lang="en-US" sz="3200" dirty="0"/>
              <a:t>Prepare for the Project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7" y="2524837"/>
            <a:ext cx="10686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gain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overview about the topic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For a better community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vocabulary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2</a:t>
            </a:r>
            <a:r>
              <a:rPr lang="en-US" dirty="0">
                <a:solidFill>
                  <a:srgbClr val="006673"/>
                </a:solidFill>
              </a:rPr>
              <a:t>: Read the conversation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answer the </a:t>
            </a:r>
            <a:r>
              <a:rPr lang="en-US" dirty="0" smtClean="0">
                <a:solidFill>
                  <a:srgbClr val="006673"/>
                </a:solidFill>
              </a:rPr>
              <a:t>questions.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</a:t>
            </a:r>
            <a:r>
              <a:rPr lang="en-US" dirty="0" smtClean="0">
                <a:solidFill>
                  <a:srgbClr val="006673"/>
                </a:solidFill>
              </a:rPr>
              <a:t>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Task </a:t>
            </a:r>
            <a:r>
              <a:rPr lang="en-US" dirty="0">
                <a:solidFill>
                  <a:srgbClr val="006673"/>
                </a:solidFill>
              </a:rPr>
              <a:t>4: C</a:t>
            </a:r>
            <a:r>
              <a:rPr lang="en-US" dirty="0" smtClean="0">
                <a:solidFill>
                  <a:srgbClr val="006673"/>
                </a:solidFill>
              </a:rPr>
              <a:t>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3337" y="5602839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388492" y="557759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48" name="Curved Connector 47"/>
          <p:cNvCxnSpPr>
            <a:stCxn id="31" idx="1"/>
            <a:endCxn id="47" idx="0"/>
          </p:cNvCxnSpPr>
          <p:nvPr/>
        </p:nvCxnSpPr>
        <p:spPr>
          <a:xfrm rot="10800000" flipV="1">
            <a:off x="2363860" y="5086630"/>
            <a:ext cx="1094733" cy="4909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3765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845258" y="96094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Clip watching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9" name="videoplayback (1)" descr="videoplayback (1)">
            <a:hlinkClick r:id="" action="ppaction://media"/>
            <a:extLst>
              <a:ext uri="{FF2B5EF4-FFF2-40B4-BE49-F238E27FC236}">
                <a16:creationId xmlns:a16="http://schemas.microsoft.com/office/drawing/2014/main" id="{AAAC84C7-ED8B-144E-9280-ADDD4A880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888" y="1783166"/>
            <a:ext cx="10004221" cy="4857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50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28491" y="2204207"/>
            <a:ext cx="83363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</a:t>
            </a:r>
            <a:r>
              <a:rPr lang="en-US" sz="2600" dirty="0" smtClean="0">
                <a:solidFill>
                  <a:srgbClr val="006673"/>
                </a:solidFill>
              </a:rPr>
              <a:t>Read </a:t>
            </a:r>
            <a:r>
              <a:rPr lang="en-US" sz="2600" dirty="0">
                <a:solidFill>
                  <a:srgbClr val="006673"/>
                </a:solidFill>
              </a:rPr>
              <a:t>books for children in orphanages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</a:t>
            </a:r>
            <a:r>
              <a:rPr lang="en-US" sz="2600" dirty="0" smtClean="0">
                <a:solidFill>
                  <a:srgbClr val="006673"/>
                </a:solidFill>
              </a:rPr>
              <a:t>Visit </a:t>
            </a:r>
            <a:r>
              <a:rPr lang="en-US" sz="2600" dirty="0">
                <a:solidFill>
                  <a:srgbClr val="006673"/>
                </a:solidFill>
              </a:rPr>
              <a:t>and play games with them or listen to their problems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W</a:t>
            </a:r>
            <a:r>
              <a:rPr lang="en-US" sz="2600" dirty="0" smtClean="0">
                <a:solidFill>
                  <a:srgbClr val="006673"/>
                </a:solidFill>
              </a:rPr>
              <a:t>ork </a:t>
            </a:r>
            <a:r>
              <a:rPr lang="en-US" sz="2600" dirty="0">
                <a:solidFill>
                  <a:srgbClr val="006673"/>
                </a:solidFill>
              </a:rPr>
              <a:t>in home of sick and old people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</a:t>
            </a:r>
            <a:r>
              <a:rPr lang="en-US" sz="2600" dirty="0" smtClean="0">
                <a:solidFill>
                  <a:srgbClr val="006673"/>
                </a:solidFill>
              </a:rPr>
              <a:t>Volunteer </a:t>
            </a:r>
            <a:r>
              <a:rPr lang="en-US" sz="2600" dirty="0">
                <a:solidFill>
                  <a:srgbClr val="006673"/>
                </a:solidFill>
              </a:rPr>
              <a:t>to work in remote or mountainous areas</a:t>
            </a:r>
            <a:r>
              <a:rPr lang="x-none" sz="2600" dirty="0">
                <a:solidFill>
                  <a:srgbClr val="006673"/>
                </a:solidFill>
              </a:rPr>
              <a:t> </a:t>
            </a:r>
            <a:endParaRPr lang="en-US" sz="2600" b="1" dirty="0">
              <a:solidFill>
                <a:srgbClr val="006673"/>
              </a:solidFill>
            </a:endParaRPr>
          </a:p>
        </p:txBody>
      </p:sp>
      <p:pic>
        <p:nvPicPr>
          <p:cNvPr id="1026" name="Picture 2" descr="Spread the joy of reading: Donate books to the less privileged - Hindustan  Times">
            <a:extLst>
              <a:ext uri="{FF2B5EF4-FFF2-40B4-BE49-F238E27FC236}">
                <a16:creationId xmlns:a16="http://schemas.microsoft.com/office/drawing/2014/main" id="{8E506560-1255-0F4E-B8E5-881A4F6A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298">
            <a:off x="8394492" y="1319139"/>
            <a:ext cx="2923082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udents support Ơ Đu ethnic minorities - Society - Vietnam News |  Politics, Business, Economy, Society, Life, Sports - VietNam News">
            <a:extLst>
              <a:ext uri="{FF2B5EF4-FFF2-40B4-BE49-F238E27FC236}">
                <a16:creationId xmlns:a16="http://schemas.microsoft.com/office/drawing/2014/main" id="{591453BA-5C19-EA47-8B60-3B317198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68" y="3429000"/>
            <a:ext cx="3159039" cy="21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845258" y="96094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Clip watching</a:t>
            </a:r>
            <a:endParaRPr lang="en-US" sz="4000" b="1" dirty="0">
              <a:solidFill>
                <a:srgbClr val="0FB7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01648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378085" y="157767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volunteer </a:t>
            </a:r>
            <a:r>
              <a:rPr lang="x-none" sz="5400" b="1" dirty="0">
                <a:solidFill>
                  <a:srgbClr val="F26532"/>
                </a:solidFill>
              </a:rPr>
              <a:t>(</a:t>
            </a:r>
            <a:r>
              <a:rPr lang="en-GB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endParaRPr lang="en-US" sz="8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3951" y="4489066"/>
            <a:ext cx="5165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person who does a job without being paid for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1851" y="2771761"/>
            <a:ext cx="2603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/ˌvɒlənˈtɪə(r)/</a:t>
            </a:r>
            <a:endParaRPr lang="en-US" sz="4400" b="1" dirty="0">
              <a:solidFill>
                <a:srgbClr val="05A0B8"/>
              </a:solidFill>
            </a:endParaRPr>
          </a:p>
        </p:txBody>
      </p:sp>
      <p:pic>
        <p:nvPicPr>
          <p:cNvPr id="3074" name="Picture 2" descr="Be a More Effective Volunteer Manager">
            <a:extLst>
              <a:ext uri="{FF2B5EF4-FFF2-40B4-BE49-F238E27FC236}">
                <a16:creationId xmlns:a16="http://schemas.microsoft.com/office/drawing/2014/main" id="{0D984A91-CCB7-5449-9AA8-D55EDEE9D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52" y="1967500"/>
            <a:ext cx="5480583" cy="30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lunteer__gb_1" descr="volunteer__gb_1">
            <a:hlinkClick r:id="" action="ppaction://media"/>
            <a:extLst>
              <a:ext uri="{FF2B5EF4-FFF2-40B4-BE49-F238E27FC236}">
                <a16:creationId xmlns:a16="http://schemas.microsoft.com/office/drawing/2014/main" id="{067D1BDB-810B-084C-8ACE-C1C663E7C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7147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2651</TotalTime>
  <Words>1011</Words>
  <Application>Microsoft Office PowerPoint</Application>
  <PresentationFormat>Widescreen</PresentationFormat>
  <Paragraphs>229</Paragraphs>
  <Slides>27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.VnArabia</vt:lpstr>
      <vt:lpstr>Adobe Gothic Std B</vt:lpstr>
      <vt:lpstr>Arial</vt:lpstr>
      <vt:lpstr>Bookman Old Style</vt:lpstr>
      <vt:lpstr>Calibri</vt:lpstr>
      <vt:lpstr>Calibri Light</vt:lpstr>
      <vt:lpstr>Courier New</vt:lpstr>
      <vt:lpstr>Myriad Pro</vt:lpstr>
      <vt:lpstr>Times New Roman</vt:lpstr>
      <vt:lpstr>UTM Facebook K&amp;T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117</cp:revision>
  <dcterms:created xsi:type="dcterms:W3CDTF">2020-12-09T02:04:09Z</dcterms:created>
  <dcterms:modified xsi:type="dcterms:W3CDTF">2023-11-09T14:52:42Z</dcterms:modified>
</cp:coreProperties>
</file>